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4.xml" ContentType="application/vnd.openxmlformats-officedocument.presentationml.notesSlide+xml"/>
  <Override PartName="/ppt/embeddings/oleObject4.bin" ContentType="application/vnd.openxmlformats-officedocument.oleObject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5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9" r:id="rId2"/>
    <p:sldId id="394" r:id="rId3"/>
    <p:sldId id="392" r:id="rId4"/>
    <p:sldId id="396" r:id="rId5"/>
    <p:sldId id="397" r:id="rId6"/>
    <p:sldId id="398" r:id="rId7"/>
    <p:sldId id="403" r:id="rId8"/>
    <p:sldId id="399" r:id="rId9"/>
    <p:sldId id="400" r:id="rId10"/>
    <p:sldId id="401" r:id="rId11"/>
    <p:sldId id="402" r:id="rId12"/>
    <p:sldId id="349" r:id="rId13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9DBA5"/>
    <a:srgbClr val="0033CC"/>
    <a:srgbClr val="008000"/>
    <a:srgbClr val="FF00FF"/>
    <a:srgbClr val="FF0066"/>
    <a:srgbClr val="CC00FF"/>
    <a:srgbClr val="FF6600"/>
    <a:srgbClr val="CFEFFD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5114" autoAdjust="0"/>
  </p:normalViewPr>
  <p:slideViewPr>
    <p:cSldViewPr snapToGrid="0">
      <p:cViewPr varScale="1">
        <p:scale>
          <a:sx n="74" d="100"/>
          <a:sy n="74" d="100"/>
        </p:scale>
        <p:origin x="-2336" y="-96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Relationship Id="rId2" Type="http://schemas.openxmlformats.org/officeDocument/2006/relationships/image" Target="../media/image12.wmf"/><Relationship Id="rId3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F88FD35-63DA-472B-B904-E7065C5FDC1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71124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33E23A1-C474-4187-8394-A9B78FAB95E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428993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45753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Thus, if we can do the 4 bullet points,</a:t>
            </a:r>
            <a:r>
              <a:rPr lang="en-US" baseline="0" dirty="0" smtClean="0"/>
              <a:t> t</a:t>
            </a:r>
            <a:r>
              <a:rPr lang="en-US" dirty="0" smtClean="0"/>
              <a:t>hen we can (1)</a:t>
            </a:r>
            <a:r>
              <a:rPr lang="en-US" baseline="0" dirty="0" smtClean="0"/>
              <a:t> Decide…  (2) Determine…  (3) Position…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570603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have a homework exercise that illustrates how all of this can work.</a:t>
            </a:r>
            <a:r>
              <a:rPr lang="en-US" baseline="0" dirty="0" smtClean="0"/>
              <a:t> Let’s consider e</a:t>
            </a:r>
            <a:r>
              <a:rPr lang="en-US" dirty="0" smtClean="0"/>
              <a:t>ight blocks up for bid in</a:t>
            </a:r>
            <a:r>
              <a:rPr lang="en-US" baseline="0" dirty="0" smtClean="0"/>
              <a:t> a fictitious basin, the Bonanza Basin. You will have a series of maps related to 4 of the play elements. For simplicity, we will say that we have a great seal everywhere.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Your task is to do a QUICK look and see if any of the 8 blocks are worth studying (spending money and people time to evaluate).</a:t>
            </a:r>
          </a:p>
          <a:p>
            <a:r>
              <a:rPr lang="en-US" baseline="0" dirty="0" smtClean="0"/>
              <a:t>I’ll review what you have and what you need to do next, but first, any questions?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08551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lists </a:t>
            </a:r>
            <a:r>
              <a:rPr lang="en-US" dirty="0" smtClean="0"/>
              <a:t>four (4) </a:t>
            </a:r>
            <a:r>
              <a:rPr lang="en-US" dirty="0" smtClean="0"/>
              <a:t>possible methods for finding oil from the least</a:t>
            </a:r>
            <a:r>
              <a:rPr lang="en-US" baseline="0" dirty="0" smtClean="0"/>
              <a:t> to the most scientifically driven.  Ask your students what they think the best method for finding oil would be. Hopefully, the students will answer the question that #4 will result in the most </a:t>
            </a:r>
            <a:r>
              <a:rPr lang="en-US" baseline="0" dirty="0" smtClean="0"/>
              <a:t>success.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03781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Rube Goldberg drew complicated contraptions to do simple tasks – like the board game Mouse Trap.</a:t>
            </a:r>
          </a:p>
          <a:p>
            <a:endParaRPr lang="en-US" dirty="0" smtClean="0"/>
          </a:p>
          <a:p>
            <a:r>
              <a:rPr lang="en-US" dirty="0" smtClean="0"/>
              <a:t>If I were to ask Rube “What do we need for success in finding HCs?” he might reply:</a:t>
            </a:r>
          </a:p>
          <a:p>
            <a:r>
              <a:rPr lang="en-US" dirty="0" smtClean="0"/>
              <a:t>	First thing you need is a kitchen...</a:t>
            </a:r>
          </a:p>
          <a:p>
            <a:r>
              <a:rPr lang="en-US" dirty="0" smtClean="0"/>
              <a:t>	Then you need a container...</a:t>
            </a:r>
          </a:p>
          <a:p>
            <a:r>
              <a:rPr lang="en-US" dirty="0" smtClean="0"/>
              <a:t>	Usually the kitchen and container are not connected, so you need plumbing...</a:t>
            </a:r>
          </a:p>
          <a:p>
            <a:r>
              <a:rPr lang="en-US" dirty="0" smtClean="0"/>
              <a:t>	Next you need to place the well in the right location</a:t>
            </a:r>
          </a:p>
          <a:p>
            <a:r>
              <a:rPr lang="en-US" dirty="0" smtClean="0"/>
              <a:t>	If you miss the container – a dry hole and no money</a:t>
            </a:r>
          </a:p>
          <a:p>
            <a:r>
              <a:rPr lang="en-US" dirty="0" smtClean="0"/>
              <a:t>	But if everything ‘works’ – you get oil out of the ground and money in the bank</a:t>
            </a:r>
          </a:p>
          <a:p>
            <a:r>
              <a:rPr lang="en-US" dirty="0" smtClean="0"/>
              <a:t>This is actually anti-Rube Goldberg since it takes a complicated process and highly simplifies it</a:t>
            </a:r>
          </a:p>
          <a:p>
            <a:endParaRPr lang="en-US" dirty="0" smtClean="0"/>
          </a:p>
          <a:p>
            <a:r>
              <a:rPr lang="en-US" dirty="0" smtClean="0"/>
              <a:t>Being a bit more technical, we </a:t>
            </a:r>
            <a:r>
              <a:rPr lang="en-US" dirty="0" smtClean="0"/>
              <a:t>need:</a:t>
            </a:r>
            <a:endParaRPr lang="en-US" dirty="0" smtClean="0"/>
          </a:p>
          <a:p>
            <a:pPr lvl="1"/>
            <a:r>
              <a:rPr lang="en-US" dirty="0" smtClean="0"/>
              <a:t>Source – rock rich in organic carbon that has the right temperature &amp; pressure conditions so that the </a:t>
            </a:r>
          </a:p>
          <a:p>
            <a:pPr lvl="1"/>
            <a:r>
              <a:rPr lang="en-US" dirty="0" smtClean="0"/>
              <a:t>	chemical kinetics transform organic matter into oil &amp; gas molecules</a:t>
            </a:r>
          </a:p>
          <a:p>
            <a:pPr lvl="1"/>
            <a:r>
              <a:rPr lang="en-US" dirty="0" smtClean="0"/>
              <a:t>Reservoir rock with a trapping geometry capped by a sealing rock</a:t>
            </a:r>
          </a:p>
          <a:p>
            <a:pPr lvl="1"/>
            <a:r>
              <a:rPr lang="en-US" dirty="0" smtClean="0"/>
              <a:t>Migration pathways that allow the oil &amp; gas molecules to move from the source to the trap on a geologic time scale 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How</a:t>
            </a:r>
            <a:r>
              <a:rPr lang="en-US" baseline="0" dirty="0" smtClean="0"/>
              <a:t> many magenta words are on this slide?  FIVE. These </a:t>
            </a:r>
            <a:r>
              <a:rPr lang="en-US" baseline="0" dirty="0" smtClean="0"/>
              <a:t>five (5) </a:t>
            </a:r>
            <a:r>
              <a:rPr lang="en-US" baseline="0" dirty="0" smtClean="0"/>
              <a:t>are called play elements.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3E23A1-C474-4187-8394-A9B78FAB95E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7302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1A3209-123E-4B03-ACB9-0C4BBB397263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426" tIns="45713" rIns="91426" bIns="45713"/>
          <a:lstStyle/>
          <a:p>
            <a:r>
              <a:rPr lang="en-US" dirty="0" smtClean="0"/>
              <a:t>The </a:t>
            </a:r>
            <a:r>
              <a:rPr lang="en-US" b="1" dirty="0"/>
              <a:t>kitchen</a:t>
            </a:r>
            <a:r>
              <a:rPr lang="en-US" dirty="0"/>
              <a:t> is where organic matter dispersed within a source interval has undergone the temperature/pressure history necessary for oil and gas to be generated and </a:t>
            </a:r>
            <a:r>
              <a:rPr lang="en-US" dirty="0" smtClean="0"/>
              <a:t>expelled.</a:t>
            </a:r>
            <a:r>
              <a:rPr lang="en-US" baseline="0" dirty="0" smtClean="0"/>
              <a:t> </a:t>
            </a:r>
            <a:r>
              <a:rPr lang="en-US" dirty="0" smtClean="0"/>
              <a:t>Source </a:t>
            </a:r>
            <a:r>
              <a:rPr lang="en-US" dirty="0"/>
              <a:t>intervals are </a:t>
            </a:r>
            <a:r>
              <a:rPr lang="en-US" dirty="0" smtClean="0"/>
              <a:t>organically</a:t>
            </a:r>
            <a:r>
              <a:rPr lang="en-US" baseline="0" dirty="0" smtClean="0"/>
              <a:t> </a:t>
            </a:r>
            <a:r>
              <a:rPr lang="en-US" dirty="0" smtClean="0"/>
              <a:t>rich</a:t>
            </a:r>
            <a:r>
              <a:rPr lang="en-US" dirty="0"/>
              <a:t>. </a:t>
            </a:r>
            <a:r>
              <a:rPr lang="en-US" dirty="0" smtClean="0"/>
              <a:t>They </a:t>
            </a:r>
            <a:r>
              <a:rPr lang="en-US" dirty="0"/>
              <a:t>are rated based on </a:t>
            </a:r>
            <a:r>
              <a:rPr lang="en-US" dirty="0" smtClean="0"/>
              <a:t>their organic </a:t>
            </a:r>
            <a:r>
              <a:rPr lang="en-US" dirty="0"/>
              <a:t>content (TOC = total organic carbon) and its richness (HI = hydrogen index which controls oil vs. gas)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Most </a:t>
            </a:r>
            <a:r>
              <a:rPr lang="en-US" dirty="0"/>
              <a:t>source intervals are shales, the best source rocks were deposited under reducing conditions.</a:t>
            </a:r>
          </a:p>
        </p:txBody>
      </p:sp>
    </p:spTree>
    <p:extLst>
      <p:ext uri="{BB962C8B-B14F-4D97-AF65-F5344CB8AC3E}">
        <p14:creationId xmlns:p14="http://schemas.microsoft.com/office/powerpoint/2010/main" val="1368346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2543A4-F55F-4504-9A3E-09DB2A7B316E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426" tIns="45713" rIns="91426" bIns="45713"/>
          <a:lstStyle/>
          <a:p>
            <a:pPr>
              <a:lnSpc>
                <a:spcPct val="90000"/>
              </a:lnSpc>
            </a:pPr>
            <a:r>
              <a:rPr lang="en-US" dirty="0" smtClean="0"/>
              <a:t>A </a:t>
            </a:r>
            <a:r>
              <a:rPr lang="en-US" b="1" dirty="0"/>
              <a:t>reservoir</a:t>
            </a:r>
            <a:r>
              <a:rPr lang="en-US" dirty="0"/>
              <a:t> is a rock with enough porosity (pore space) and permeability (connectiveness) that we can produce </a:t>
            </a:r>
            <a:r>
              <a:rPr lang="en-US" dirty="0" smtClean="0"/>
              <a:t>(pump) oil </a:t>
            </a:r>
            <a:r>
              <a:rPr lang="en-US" dirty="0"/>
              <a:t>and gas out of </a:t>
            </a:r>
            <a:r>
              <a:rPr lang="en-US" dirty="0" smtClean="0"/>
              <a:t>it.</a:t>
            </a:r>
            <a:r>
              <a:rPr lang="en-US" baseline="0" dirty="0" smtClean="0"/>
              <a:t> </a:t>
            </a:r>
            <a:r>
              <a:rPr lang="en-US" dirty="0" smtClean="0"/>
              <a:t>Most </a:t>
            </a:r>
            <a:r>
              <a:rPr lang="en-US" dirty="0"/>
              <a:t>reservoirs are in clastic units of sand-size or larger particles (sandstones, conglomerates) or in coarse carbonates (e.g., reefs).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A </a:t>
            </a:r>
            <a:r>
              <a:rPr lang="en-US" b="1" dirty="0"/>
              <a:t>trap</a:t>
            </a:r>
            <a:r>
              <a:rPr lang="en-US" dirty="0"/>
              <a:t> is a 3D configuration in the subsurface that allows oil/gas to pool in significant </a:t>
            </a:r>
            <a:r>
              <a:rPr lang="en-US" dirty="0" smtClean="0"/>
              <a:t>quantities.</a:t>
            </a:r>
            <a:r>
              <a:rPr lang="en-US" baseline="0" dirty="0" smtClean="0"/>
              <a:t> </a:t>
            </a:r>
            <a:r>
              <a:rPr lang="en-US" dirty="0" smtClean="0"/>
              <a:t>Traps </a:t>
            </a:r>
            <a:r>
              <a:rPr lang="en-US" dirty="0"/>
              <a:t>resulting from faults or other structural features are called structural traps – they are the easiest to </a:t>
            </a:r>
            <a:r>
              <a:rPr lang="en-US" dirty="0" smtClean="0"/>
              <a:t>recognize.</a:t>
            </a:r>
            <a:r>
              <a:rPr lang="en-US" baseline="0" dirty="0" smtClean="0"/>
              <a:t> </a:t>
            </a:r>
            <a:r>
              <a:rPr lang="en-US" dirty="0" smtClean="0"/>
              <a:t>Traps </a:t>
            </a:r>
            <a:r>
              <a:rPr lang="en-US" dirty="0"/>
              <a:t>resulting from the wedging out of a reservoir, either due to depositional thinning or post-depositional erosion, are called stratigraphic traps.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b="1" dirty="0"/>
              <a:t>Seals</a:t>
            </a:r>
            <a:r>
              <a:rPr lang="en-US" dirty="0"/>
              <a:t> are rock layers that prevent leakage of HCs from the </a:t>
            </a:r>
            <a:r>
              <a:rPr lang="en-US" dirty="0" smtClean="0"/>
              <a:t>trap.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most common seals are shales and </a:t>
            </a:r>
            <a:r>
              <a:rPr lang="en-US" dirty="0" err="1" smtClean="0"/>
              <a:t>evaporites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Top </a:t>
            </a:r>
            <a:r>
              <a:rPr lang="en-US" dirty="0"/>
              <a:t>seal prevents leakage up through the top of a </a:t>
            </a:r>
            <a:r>
              <a:rPr lang="en-US" dirty="0" smtClean="0"/>
              <a:t>reservoir.</a:t>
            </a:r>
            <a:r>
              <a:rPr lang="en-US" baseline="0" dirty="0" smtClean="0"/>
              <a:t> </a:t>
            </a:r>
            <a:r>
              <a:rPr lang="en-US" dirty="0" smtClean="0"/>
              <a:t>To </a:t>
            </a:r>
            <a:r>
              <a:rPr lang="en-US" dirty="0"/>
              <a:t>have a trap, we also need lateral seals so that HCs don’t leak out of the sides of a </a:t>
            </a:r>
            <a:r>
              <a:rPr lang="en-US" dirty="0" smtClean="0"/>
              <a:t>trap.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478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AE273F-17FD-4990-9C40-EFDF9E149306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17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426" tIns="45713" rIns="91426" bIns="45713"/>
          <a:lstStyle/>
          <a:p>
            <a:r>
              <a:rPr lang="en-US" b="1" dirty="0" smtClean="0"/>
              <a:t>Hydrocarbon</a:t>
            </a:r>
            <a:r>
              <a:rPr lang="en-US" b="1" baseline="0" dirty="0" smtClean="0"/>
              <a:t> (</a:t>
            </a:r>
            <a:r>
              <a:rPr lang="en-US" b="1" dirty="0" smtClean="0"/>
              <a:t>HC) </a:t>
            </a:r>
            <a:r>
              <a:rPr lang="en-US" b="1" dirty="0"/>
              <a:t>migration </a:t>
            </a:r>
            <a:r>
              <a:rPr lang="en-US" dirty="0"/>
              <a:t>is the process of moving droplets of oil and gas from the source to the </a:t>
            </a:r>
            <a:r>
              <a:rPr lang="en-US" dirty="0" smtClean="0"/>
              <a:t>reservoir.</a:t>
            </a:r>
            <a:r>
              <a:rPr lang="en-US" baseline="0" dirty="0" smtClean="0"/>
              <a:t> </a:t>
            </a:r>
            <a:r>
              <a:rPr lang="en-US" dirty="0" smtClean="0"/>
              <a:t>Buoyancy is the primary</a:t>
            </a:r>
            <a:r>
              <a:rPr lang="en-US" baseline="0" dirty="0" smtClean="0"/>
              <a:t> force that causes HC migration – gas is lighter than oil which is lighter than water/brine.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Primary migration </a:t>
            </a:r>
            <a:r>
              <a:rPr lang="en-US" dirty="0"/>
              <a:t>is getting the HC out of the source </a:t>
            </a:r>
            <a:r>
              <a:rPr lang="en-US" dirty="0" smtClean="0"/>
              <a:t>interval.</a:t>
            </a:r>
            <a:r>
              <a:rPr lang="en-US" baseline="0" dirty="0" smtClean="0"/>
              <a:t> </a:t>
            </a:r>
            <a:r>
              <a:rPr lang="en-US" b="1" dirty="0" smtClean="0"/>
              <a:t>Secondary </a:t>
            </a:r>
            <a:r>
              <a:rPr lang="en-US" b="1" dirty="0"/>
              <a:t>migration </a:t>
            </a:r>
            <a:r>
              <a:rPr lang="en-US" dirty="0"/>
              <a:t>is moving the HC in carrier beds and up faults/fractures to the </a:t>
            </a:r>
            <a:r>
              <a:rPr lang="en-US" dirty="0" smtClean="0"/>
              <a:t>reservoir.</a:t>
            </a:r>
            <a:r>
              <a:rPr lang="en-US" baseline="0" dirty="0" smtClean="0"/>
              <a:t> </a:t>
            </a:r>
            <a:r>
              <a:rPr lang="en-US" dirty="0" smtClean="0"/>
              <a:t>Migration </a:t>
            </a:r>
            <a:r>
              <a:rPr lang="en-US" dirty="0"/>
              <a:t>parallel to the depositional units occurs in sand and silt beds that serve as carrier beds.</a:t>
            </a:r>
          </a:p>
          <a:p>
            <a:endParaRPr lang="en-US" dirty="0"/>
          </a:p>
          <a:p>
            <a:r>
              <a:rPr lang="en-US" dirty="0"/>
              <a:t>Migration from one stratigraphic level to another is called cross-stratal migration. </a:t>
            </a:r>
            <a:r>
              <a:rPr lang="en-US" dirty="0" smtClean="0"/>
              <a:t>It </a:t>
            </a:r>
            <a:r>
              <a:rPr lang="en-US" dirty="0"/>
              <a:t>commonly occurs via faults and fractures. </a:t>
            </a:r>
            <a:r>
              <a:rPr lang="en-US" dirty="0" smtClean="0"/>
              <a:t>Most </a:t>
            </a:r>
            <a:r>
              <a:rPr lang="en-US" dirty="0"/>
              <a:t>cross-stratal migration is in an upward direction (</a:t>
            </a:r>
            <a:r>
              <a:rPr lang="en-US" dirty="0" smtClean="0"/>
              <a:t>buoyancy </a:t>
            </a:r>
            <a:r>
              <a:rPr lang="en-US" dirty="0"/>
              <a:t>forces</a:t>
            </a:r>
            <a:r>
              <a:rPr lang="en-US" dirty="0" smtClean="0"/>
              <a:t>), </a:t>
            </a:r>
            <a:r>
              <a:rPr lang="en-US" dirty="0"/>
              <a:t>but depending on pressure gradients HCs can move down into carrier beds.</a:t>
            </a:r>
          </a:p>
        </p:txBody>
      </p:sp>
    </p:spTree>
    <p:extLst>
      <p:ext uri="{BB962C8B-B14F-4D97-AF65-F5344CB8AC3E}">
        <p14:creationId xmlns:p14="http://schemas.microsoft.com/office/powerpoint/2010/main" val="2461743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988D120-21F4-4CB7-B128-44954C0A50D7}" type="slidenum">
              <a:rPr lang="en-US" altLang="en-US" sz="1200" smtClean="0"/>
              <a:pPr/>
              <a:t>7</a:t>
            </a:fld>
            <a:endParaRPr lang="en-US" altLang="en-US" sz="1200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703263"/>
            <a:ext cx="4618038" cy="3463925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21275" cy="4170363"/>
          </a:xfrm>
          <a:noFill/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419941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96296E-15DC-49CC-A70B-D35D64709F98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426" tIns="45713" rIns="91426" bIns="45713"/>
          <a:lstStyle/>
          <a:p>
            <a:r>
              <a:rPr lang="en-US" dirty="0" smtClean="0"/>
              <a:t>There </a:t>
            </a:r>
            <a:r>
              <a:rPr lang="en-US" dirty="0"/>
              <a:t>are other elements to consider for the HC System.</a:t>
            </a:r>
          </a:p>
          <a:p>
            <a:endParaRPr lang="en-US" dirty="0"/>
          </a:p>
          <a:p>
            <a:r>
              <a:rPr lang="en-US" b="1" dirty="0"/>
              <a:t>Timing</a:t>
            </a:r>
            <a:r>
              <a:rPr lang="en-US" dirty="0"/>
              <a:t> – did the trap exist when HC migration </a:t>
            </a:r>
            <a:r>
              <a:rPr lang="en-US" dirty="0" smtClean="0"/>
              <a:t>occurred? </a:t>
            </a:r>
            <a:r>
              <a:rPr lang="en-US" dirty="0" smtClean="0"/>
              <a:t>Obviously</a:t>
            </a:r>
            <a:r>
              <a:rPr lang="en-US" dirty="0" smtClean="0"/>
              <a:t>, </a:t>
            </a:r>
            <a:r>
              <a:rPr lang="en-US" dirty="0"/>
              <a:t>if HC migration occurred before the trap existed, the trap will be empty or severely under-filled.</a:t>
            </a:r>
          </a:p>
          <a:p>
            <a:endParaRPr lang="en-US" dirty="0"/>
          </a:p>
          <a:p>
            <a:r>
              <a:rPr lang="en-US" b="1" dirty="0"/>
              <a:t>Fill &amp; Spill </a:t>
            </a:r>
            <a:r>
              <a:rPr lang="en-US" dirty="0"/>
              <a:t>– if the trap volume is small compared to the volume of generated HC, then the trap has been overfilled and excess HC has spilled. </a:t>
            </a:r>
            <a:r>
              <a:rPr lang="en-US" dirty="0" smtClean="0"/>
              <a:t>Since </a:t>
            </a:r>
            <a:r>
              <a:rPr lang="en-US" dirty="0"/>
              <a:t>free gas displaces oil, an overfilled trap </a:t>
            </a:r>
            <a:r>
              <a:rPr lang="en-US" dirty="0" smtClean="0"/>
              <a:t>will probably hold </a:t>
            </a:r>
            <a:r>
              <a:rPr lang="en-US" dirty="0"/>
              <a:t>gas and spill oil. </a:t>
            </a:r>
            <a:r>
              <a:rPr lang="en-US" dirty="0" smtClean="0"/>
              <a:t>The </a:t>
            </a:r>
            <a:r>
              <a:rPr lang="en-US" dirty="0"/>
              <a:t>spilled oil could be trapped further up the overall migration </a:t>
            </a:r>
            <a:r>
              <a:rPr lang="en-US" dirty="0" smtClean="0"/>
              <a:t>pathway. </a:t>
            </a:r>
            <a:r>
              <a:rPr lang="en-US" dirty="0" smtClean="0"/>
              <a:t>We’ll </a:t>
            </a:r>
            <a:r>
              <a:rPr lang="en-US" dirty="0"/>
              <a:t>see an example of this in the North Sea.</a:t>
            </a:r>
          </a:p>
          <a:p>
            <a:endParaRPr lang="en-US" dirty="0"/>
          </a:p>
          <a:p>
            <a:r>
              <a:rPr lang="en-US" b="1" dirty="0"/>
              <a:t>Preservation</a:t>
            </a:r>
            <a:r>
              <a:rPr lang="en-US" dirty="0"/>
              <a:t> – if oil is trapped, there are conditions that can degrade the oil with time</a:t>
            </a:r>
            <a:r>
              <a:rPr lang="en-US" dirty="0" smtClean="0"/>
              <a:t>. </a:t>
            </a:r>
            <a:r>
              <a:rPr lang="en-US" dirty="0"/>
              <a:t>If the reservoir gets too hot, the oil can be cooked (cracked) to gas</a:t>
            </a:r>
            <a:r>
              <a:rPr lang="en-US" dirty="0" smtClean="0"/>
              <a:t>. </a:t>
            </a:r>
            <a:r>
              <a:rPr lang="en-US" dirty="0"/>
              <a:t>If the reservoir is shallow and cool, bacteria can feed off the oil and spoil (degrade) it.</a:t>
            </a:r>
          </a:p>
        </p:txBody>
      </p:sp>
    </p:spTree>
    <p:extLst>
      <p:ext uri="{BB962C8B-B14F-4D97-AF65-F5344CB8AC3E}">
        <p14:creationId xmlns:p14="http://schemas.microsoft.com/office/powerpoint/2010/main" val="27349392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AFB86D-AAF5-4CFA-8B40-C0CE876A7A15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426" tIns="45713" rIns="91426" bIns="45713"/>
          <a:lstStyle/>
          <a:p>
            <a:r>
              <a:rPr lang="en-US" dirty="0" smtClean="0"/>
              <a:t>This </a:t>
            </a:r>
            <a:r>
              <a:rPr lang="en-US" dirty="0"/>
              <a:t>slide illustrates some basic concepts about HC fill and </a:t>
            </a:r>
            <a:r>
              <a:rPr lang="en-US" dirty="0" smtClean="0"/>
              <a:t>spill.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Trap A </a:t>
            </a:r>
            <a:r>
              <a:rPr lang="en-US" dirty="0"/>
              <a:t>is closest to the kitchen and will fill first. </a:t>
            </a:r>
            <a:r>
              <a:rPr lang="en-US" dirty="0" smtClean="0"/>
              <a:t>It </a:t>
            </a:r>
            <a:r>
              <a:rPr lang="en-US" dirty="0"/>
              <a:t>has a synclinal spill point on the right</a:t>
            </a:r>
            <a:r>
              <a:rPr lang="en-US" dirty="0" smtClean="0"/>
              <a:t>. </a:t>
            </a:r>
            <a:r>
              <a:rPr lang="en-US" dirty="0" smtClean="0"/>
              <a:t>If Trap A fills down to the level of the synclinal spill point, any extra HC will cause some HCs to spill out of Trap </a:t>
            </a:r>
            <a:r>
              <a:rPr lang="en-US" dirty="0"/>
              <a:t>A </a:t>
            </a:r>
            <a:r>
              <a:rPr lang="en-US" dirty="0" smtClean="0"/>
              <a:t>and continue up the migration pathway to Trap B. </a:t>
            </a:r>
            <a:r>
              <a:rPr lang="en-US" dirty="0" smtClean="0"/>
              <a:t>Note </a:t>
            </a:r>
            <a:r>
              <a:rPr lang="en-US" dirty="0" smtClean="0"/>
              <a:t>that Trap B has </a:t>
            </a:r>
            <a:r>
              <a:rPr lang="en-US" dirty="0"/>
              <a:t>a fault leak point.</a:t>
            </a:r>
          </a:p>
          <a:p>
            <a:r>
              <a:rPr lang="en-US" dirty="0" smtClean="0"/>
              <a:t>Early </a:t>
            </a:r>
            <a:r>
              <a:rPr lang="en-US" dirty="0"/>
              <a:t>charge from an oil-prone source consists of oil with a minor amount of gas. </a:t>
            </a:r>
            <a:r>
              <a:rPr lang="en-US" dirty="0" smtClean="0"/>
              <a:t>Trap </a:t>
            </a:r>
            <a:r>
              <a:rPr lang="en-US" dirty="0"/>
              <a:t>A starts to fill with oil and </a:t>
            </a:r>
            <a:r>
              <a:rPr lang="en-US" dirty="0" smtClean="0"/>
              <a:t>some dissolved </a:t>
            </a:r>
            <a:r>
              <a:rPr lang="en-US" dirty="0"/>
              <a:t>gas.</a:t>
            </a:r>
          </a:p>
          <a:p>
            <a:endParaRPr lang="en-US" dirty="0"/>
          </a:p>
          <a:p>
            <a:r>
              <a:rPr lang="en-US" dirty="0"/>
              <a:t>As time passes, significant oil with a large proportion of gas reaches the trap</a:t>
            </a:r>
            <a:r>
              <a:rPr lang="en-US" dirty="0" smtClean="0"/>
              <a:t>. </a:t>
            </a:r>
            <a:r>
              <a:rPr lang="en-US" dirty="0"/>
              <a:t>If there is more gas than can be dissolved in the oil, then a free gas cap forms. </a:t>
            </a:r>
            <a:r>
              <a:rPr lang="en-US" dirty="0" smtClean="0"/>
              <a:t>The </a:t>
            </a:r>
            <a:r>
              <a:rPr lang="en-US" dirty="0"/>
              <a:t>gas cap will displace oil, so only oil (with some dissolved gas) will spill.</a:t>
            </a:r>
          </a:p>
          <a:p>
            <a:endParaRPr lang="en-US" dirty="0"/>
          </a:p>
          <a:p>
            <a:r>
              <a:rPr lang="en-US" dirty="0"/>
              <a:t>Eventually the source will become over-mature, only generating gas</a:t>
            </a:r>
            <a:r>
              <a:rPr lang="en-US" dirty="0" smtClean="0"/>
              <a:t>. </a:t>
            </a:r>
            <a:r>
              <a:rPr lang="en-US" dirty="0"/>
              <a:t>If enough gas reaches Trap A, it will become entirely filled with gas – all the oil being displaced. </a:t>
            </a:r>
            <a:r>
              <a:rPr lang="en-US" dirty="0" smtClean="0"/>
              <a:t>Trap </a:t>
            </a:r>
            <a:r>
              <a:rPr lang="en-US" dirty="0"/>
              <a:t>B now has a free gas cap and an oil leg, with oil spilling out of Trap B at the fault leak </a:t>
            </a:r>
            <a:r>
              <a:rPr lang="en-US" dirty="0" smtClean="0"/>
              <a:t>point.</a:t>
            </a:r>
            <a:r>
              <a:rPr lang="en-US" baseline="0" dirty="0" smtClean="0"/>
              <a:t> </a:t>
            </a:r>
            <a:r>
              <a:rPr lang="en-US" dirty="0" smtClean="0"/>
              <a:t>Perhaps </a:t>
            </a:r>
            <a:r>
              <a:rPr lang="en-US" dirty="0"/>
              <a:t>there is a Trap C further up the migration path where oil spilled from Trap B is collecting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094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441054" y="6544153"/>
            <a:ext cx="664845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247EF826-92EE-47DD-AD11-D1C77C664ED6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11.w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12.wmf"/><Relationship Id="rId8" Type="http://schemas.openxmlformats.org/officeDocument/2006/relationships/oleObject" Target="../embeddings/oleObject3.bin"/><Relationship Id="rId9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oleObject4.bin"/><Relationship Id="rId5" Type="http://schemas.openxmlformats.org/officeDocument/2006/relationships/image" Target="../media/image11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5.bin"/><Relationship Id="rId5" Type="http://schemas.openxmlformats.org/officeDocument/2006/relationships/image" Target="../media/image12.w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Petroleum Geology &amp; Geophysics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25723" y="1385032"/>
              <a:ext cx="6530930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2.  Introduction To Play Elements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pic>
        <p:nvPicPr>
          <p:cNvPr id="289" name="Picture 30"/>
          <p:cNvPicPr>
            <a:picLocks noChangeAspect="1" noChangeArrowheads="1"/>
          </p:cNvPicPr>
          <p:nvPr/>
        </p:nvPicPr>
        <p:blipFill>
          <a:blip r:embed="rId3" cstate="print"/>
          <a:srcRect l="4440" t="18124" b="4964"/>
          <a:stretch>
            <a:fillRect/>
          </a:stretch>
        </p:blipFill>
        <p:spPr bwMode="auto">
          <a:xfrm>
            <a:off x="5684838" y="4542294"/>
            <a:ext cx="2773362" cy="18700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298" name="Picture 31" descr="VIBELINE"/>
          <p:cNvPicPr>
            <a:picLocks noChangeAspect="1" noChangeArrowheads="1"/>
          </p:cNvPicPr>
          <p:nvPr/>
        </p:nvPicPr>
        <p:blipFill>
          <a:blip r:embed="rId4" cstate="print"/>
          <a:srcRect l="15076" t="27443" b="10733"/>
          <a:stretch>
            <a:fillRect/>
          </a:stretch>
        </p:blipFill>
        <p:spPr bwMode="auto">
          <a:xfrm>
            <a:off x="530225" y="2197557"/>
            <a:ext cx="2971800" cy="1611312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299" name="Picture 32" descr="gocadvsvoxel2"/>
          <p:cNvPicPr>
            <a:picLocks noChangeAspect="1" noChangeArrowheads="1"/>
          </p:cNvPicPr>
          <p:nvPr/>
        </p:nvPicPr>
        <p:blipFill>
          <a:blip r:embed="rId5" cstate="print"/>
          <a:srcRect l="4567" t="11491" r="7515" b="3815"/>
          <a:stretch>
            <a:fillRect/>
          </a:stretch>
        </p:blipFill>
        <p:spPr bwMode="auto">
          <a:xfrm>
            <a:off x="530225" y="4542294"/>
            <a:ext cx="2770188" cy="178276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300" name="Picture 35"/>
          <p:cNvPicPr>
            <a:picLocks noChangeAspect="1" noChangeArrowheads="1"/>
          </p:cNvPicPr>
          <p:nvPr/>
        </p:nvPicPr>
        <p:blipFill>
          <a:blip r:embed="rId6" cstate="print"/>
          <a:srcRect l="1413" t="1347" r="-552" b="12299"/>
          <a:stretch>
            <a:fillRect/>
          </a:stretch>
        </p:blipFill>
        <p:spPr bwMode="auto">
          <a:xfrm>
            <a:off x="5303838" y="2175332"/>
            <a:ext cx="3157537" cy="206692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</p:pic>
      <p:pic>
        <p:nvPicPr>
          <p:cNvPr id="301" name="Picture 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95613" y="3464382"/>
            <a:ext cx="2765425" cy="187483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</p:pic>
      <p:sp>
        <p:nvSpPr>
          <p:cNvPr id="302" name="TextBox 1"/>
          <p:cNvSpPr txBox="1">
            <a:spLocks noChangeArrowheads="1"/>
          </p:cNvSpPr>
          <p:nvPr/>
        </p:nvSpPr>
        <p:spPr bwMode="auto">
          <a:xfrm>
            <a:off x="3673761" y="6061900"/>
            <a:ext cx="17770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1200" dirty="0" smtClean="0">
                <a:latin typeface="Arial" pitchFamily="34" charset="0"/>
              </a:rPr>
              <a:t>Images </a:t>
            </a:r>
            <a:r>
              <a:rPr lang="en-US" altLang="en-US" sz="1200" dirty="0">
                <a:latin typeface="Arial" pitchFamily="34" charset="0"/>
              </a:rPr>
              <a:t>Courtesy of ExxonMobil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Using Play Elements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57275" y="1143000"/>
            <a:ext cx="8086725" cy="2532529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b="1" dirty="0"/>
              <a:t>If we can:</a:t>
            </a:r>
          </a:p>
          <a:p>
            <a:r>
              <a:rPr lang="en-US" sz="2000" dirty="0"/>
              <a:t>Map where source rocks exist and have/are generating hydrocarbons</a:t>
            </a:r>
          </a:p>
          <a:p>
            <a:r>
              <a:rPr lang="en-US" sz="2000" dirty="0"/>
              <a:t>Determine where reservoir-quality rocks were deposited</a:t>
            </a:r>
          </a:p>
          <a:p>
            <a:r>
              <a:rPr lang="en-US" sz="2000" dirty="0"/>
              <a:t>Locate potential traps </a:t>
            </a:r>
          </a:p>
          <a:p>
            <a:r>
              <a:rPr lang="en-US" sz="2000" dirty="0"/>
              <a:t>Deduce that migration paths, timing, fill &amp; spill and preservation all look </a:t>
            </a:r>
            <a:r>
              <a:rPr lang="en-US" sz="2000" dirty="0" smtClean="0"/>
              <a:t>favorable</a:t>
            </a:r>
            <a:endParaRPr lang="en-US" sz="2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57275" y="3890682"/>
            <a:ext cx="8086725" cy="136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r>
              <a:rPr lang="en-US" sz="2400" b="1" kern="0" dirty="0" smtClean="0"/>
              <a:t>Then we can:</a:t>
            </a:r>
          </a:p>
          <a:p>
            <a:r>
              <a:rPr lang="en-US" sz="2000" kern="0" dirty="0" smtClean="0"/>
              <a:t>Decide on which basins to focus on</a:t>
            </a:r>
          </a:p>
          <a:p>
            <a:r>
              <a:rPr lang="en-US" sz="2000" kern="0" dirty="0" smtClean="0"/>
              <a:t>Determine which blocks hold the greatest promise</a:t>
            </a:r>
          </a:p>
          <a:p>
            <a:r>
              <a:rPr lang="en-US" sz="2000" kern="0" dirty="0" smtClean="0"/>
              <a:t>Position wells to best evaluate prospects, plan the development of a discovery, or effectively deplete a field</a:t>
            </a:r>
            <a:endParaRPr lang="en-US" sz="2000" kern="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Learn by Doing</a:t>
            </a:r>
          </a:p>
        </p:txBody>
      </p:sp>
      <p:sp>
        <p:nvSpPr>
          <p:cNvPr id="202757" name="Text Box 5"/>
          <p:cNvSpPr txBox="1">
            <a:spLocks noChangeArrowheads="1"/>
          </p:cNvSpPr>
          <p:nvPr/>
        </p:nvSpPr>
        <p:spPr bwMode="auto">
          <a:xfrm>
            <a:off x="368300" y="4148138"/>
            <a:ext cx="7727950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Decide </a:t>
            </a:r>
            <a:r>
              <a:rPr lang="en-US" sz="2000" dirty="0">
                <a:latin typeface="Verdana" pitchFamily="34" charset="0"/>
              </a:rPr>
              <a:t>if </a:t>
            </a:r>
            <a:r>
              <a:rPr lang="en-US" sz="2000" dirty="0" smtClean="0">
                <a:latin typeface="Verdana" pitchFamily="34" charset="0"/>
              </a:rPr>
              <a:t>your company should go to the next stage – assign a team to work for ~5 months</a:t>
            </a:r>
            <a:endParaRPr lang="en-US" sz="2000" dirty="0">
              <a:latin typeface="Verdana" pitchFamily="34" charset="0"/>
            </a:endParaRPr>
          </a:p>
        </p:txBody>
      </p:sp>
      <p:sp>
        <p:nvSpPr>
          <p:cNvPr id="202759" name="Rectangle 7"/>
          <p:cNvSpPr>
            <a:spLocks noChangeArrowheads="1"/>
          </p:cNvSpPr>
          <p:nvPr/>
        </p:nvSpPr>
        <p:spPr bwMode="auto">
          <a:xfrm>
            <a:off x="5400675" y="1147763"/>
            <a:ext cx="3365500" cy="2460625"/>
          </a:xfrm>
          <a:prstGeom prst="rect">
            <a:avLst/>
          </a:prstGeom>
          <a:solidFill>
            <a:srgbClr val="7DCA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0" name="Freeform 8"/>
          <p:cNvSpPr>
            <a:spLocks/>
          </p:cNvSpPr>
          <p:nvPr/>
        </p:nvSpPr>
        <p:spPr bwMode="auto">
          <a:xfrm>
            <a:off x="5407025" y="2959100"/>
            <a:ext cx="3354388" cy="673100"/>
          </a:xfrm>
          <a:custGeom>
            <a:avLst/>
            <a:gdLst/>
            <a:ahLst/>
            <a:cxnLst>
              <a:cxn ang="0">
                <a:pos x="1771" y="311"/>
              </a:cxn>
              <a:cxn ang="0">
                <a:pos x="1771" y="391"/>
              </a:cxn>
              <a:cxn ang="0">
                <a:pos x="0" y="391"/>
              </a:cxn>
              <a:cxn ang="0">
                <a:pos x="0" y="0"/>
              </a:cxn>
              <a:cxn ang="0">
                <a:pos x="116" y="29"/>
              </a:cxn>
              <a:cxn ang="0">
                <a:pos x="159" y="102"/>
              </a:cxn>
              <a:cxn ang="0">
                <a:pos x="376" y="152"/>
              </a:cxn>
              <a:cxn ang="0">
                <a:pos x="564" y="131"/>
              </a:cxn>
              <a:cxn ang="0">
                <a:pos x="702" y="66"/>
              </a:cxn>
              <a:cxn ang="0">
                <a:pos x="824" y="37"/>
              </a:cxn>
              <a:cxn ang="0">
                <a:pos x="940" y="29"/>
              </a:cxn>
              <a:cxn ang="0">
                <a:pos x="1070" y="29"/>
              </a:cxn>
              <a:cxn ang="0">
                <a:pos x="1186" y="51"/>
              </a:cxn>
              <a:cxn ang="0">
                <a:pos x="1359" y="109"/>
              </a:cxn>
              <a:cxn ang="0">
                <a:pos x="1526" y="174"/>
              </a:cxn>
              <a:cxn ang="0">
                <a:pos x="1692" y="253"/>
              </a:cxn>
            </a:cxnLst>
            <a:rect l="0" t="0" r="r" b="b"/>
            <a:pathLst>
              <a:path w="1771" h="391">
                <a:moveTo>
                  <a:pt x="1771" y="311"/>
                </a:moveTo>
                <a:lnTo>
                  <a:pt x="1771" y="391"/>
                </a:lnTo>
                <a:lnTo>
                  <a:pt x="0" y="391"/>
                </a:lnTo>
                <a:lnTo>
                  <a:pt x="0" y="0"/>
                </a:lnTo>
                <a:lnTo>
                  <a:pt x="116" y="29"/>
                </a:lnTo>
                <a:lnTo>
                  <a:pt x="159" y="102"/>
                </a:lnTo>
                <a:lnTo>
                  <a:pt x="376" y="152"/>
                </a:lnTo>
                <a:lnTo>
                  <a:pt x="564" y="131"/>
                </a:lnTo>
                <a:lnTo>
                  <a:pt x="702" y="66"/>
                </a:lnTo>
                <a:lnTo>
                  <a:pt x="824" y="37"/>
                </a:lnTo>
                <a:lnTo>
                  <a:pt x="940" y="29"/>
                </a:lnTo>
                <a:lnTo>
                  <a:pt x="1070" y="29"/>
                </a:lnTo>
                <a:lnTo>
                  <a:pt x="1186" y="51"/>
                </a:lnTo>
                <a:lnTo>
                  <a:pt x="1359" y="109"/>
                </a:lnTo>
                <a:lnTo>
                  <a:pt x="1526" y="174"/>
                </a:lnTo>
                <a:lnTo>
                  <a:pt x="1692" y="253"/>
                </a:lnTo>
              </a:path>
            </a:pathLst>
          </a:cu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1" name="Freeform 9"/>
          <p:cNvSpPr>
            <a:spLocks/>
          </p:cNvSpPr>
          <p:nvPr/>
        </p:nvSpPr>
        <p:spPr bwMode="auto">
          <a:xfrm>
            <a:off x="5545138" y="1349375"/>
            <a:ext cx="3095625" cy="1758950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405" y="79"/>
              </a:cxn>
              <a:cxn ang="0">
                <a:pos x="809" y="94"/>
              </a:cxn>
              <a:cxn ang="0">
                <a:pos x="1207" y="50"/>
              </a:cxn>
              <a:cxn ang="0">
                <a:pos x="1518" y="58"/>
              </a:cxn>
              <a:cxn ang="0">
                <a:pos x="1670" y="79"/>
              </a:cxn>
              <a:cxn ang="0">
                <a:pos x="1670" y="571"/>
              </a:cxn>
              <a:cxn ang="0">
                <a:pos x="1214" y="477"/>
              </a:cxn>
              <a:cxn ang="0">
                <a:pos x="780" y="441"/>
              </a:cxn>
              <a:cxn ang="0">
                <a:pos x="383" y="542"/>
              </a:cxn>
              <a:cxn ang="0">
                <a:pos x="0" y="470"/>
              </a:cxn>
              <a:cxn ang="0">
                <a:pos x="0" y="65"/>
              </a:cxn>
            </a:cxnLst>
            <a:rect l="0" t="0" r="r" b="b"/>
            <a:pathLst>
              <a:path w="1670" h="571">
                <a:moveTo>
                  <a:pt x="29" y="0"/>
                </a:moveTo>
                <a:lnTo>
                  <a:pt x="405" y="79"/>
                </a:lnTo>
                <a:lnTo>
                  <a:pt x="809" y="94"/>
                </a:lnTo>
                <a:lnTo>
                  <a:pt x="1207" y="50"/>
                </a:lnTo>
                <a:lnTo>
                  <a:pt x="1518" y="58"/>
                </a:lnTo>
                <a:lnTo>
                  <a:pt x="1670" y="79"/>
                </a:lnTo>
                <a:lnTo>
                  <a:pt x="1670" y="571"/>
                </a:lnTo>
                <a:lnTo>
                  <a:pt x="1214" y="477"/>
                </a:lnTo>
                <a:lnTo>
                  <a:pt x="780" y="441"/>
                </a:lnTo>
                <a:lnTo>
                  <a:pt x="383" y="542"/>
                </a:lnTo>
                <a:lnTo>
                  <a:pt x="0" y="470"/>
                </a:lnTo>
                <a:lnTo>
                  <a:pt x="0" y="6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2" name="Line 10"/>
          <p:cNvSpPr>
            <a:spLocks noChangeShapeType="1"/>
          </p:cNvSpPr>
          <p:nvPr/>
        </p:nvSpPr>
        <p:spPr bwMode="auto">
          <a:xfrm>
            <a:off x="6238875" y="1579563"/>
            <a:ext cx="0" cy="143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3" name="Line 11"/>
          <p:cNvSpPr>
            <a:spLocks noChangeShapeType="1"/>
          </p:cNvSpPr>
          <p:nvPr/>
        </p:nvSpPr>
        <p:spPr bwMode="auto">
          <a:xfrm>
            <a:off x="7000875" y="1652588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4" name="Line 12"/>
          <p:cNvSpPr>
            <a:spLocks noChangeShapeType="1"/>
          </p:cNvSpPr>
          <p:nvPr/>
        </p:nvSpPr>
        <p:spPr bwMode="auto">
          <a:xfrm>
            <a:off x="7780338" y="1514475"/>
            <a:ext cx="0" cy="1328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5" name="Line 13"/>
          <p:cNvSpPr>
            <a:spLocks noChangeShapeType="1"/>
          </p:cNvSpPr>
          <p:nvPr/>
        </p:nvSpPr>
        <p:spPr bwMode="auto">
          <a:xfrm flipH="1">
            <a:off x="5546725" y="1335088"/>
            <a:ext cx="3175" cy="214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6" name="Freeform 14"/>
          <p:cNvSpPr>
            <a:spLocks/>
          </p:cNvSpPr>
          <p:nvPr/>
        </p:nvSpPr>
        <p:spPr bwMode="auto">
          <a:xfrm>
            <a:off x="5530850" y="2124075"/>
            <a:ext cx="3108325" cy="474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9" y="130"/>
              </a:cxn>
              <a:cxn ang="0">
                <a:pos x="781" y="44"/>
              </a:cxn>
              <a:cxn ang="0">
                <a:pos x="1186" y="203"/>
              </a:cxn>
              <a:cxn ang="0">
                <a:pos x="1453" y="51"/>
              </a:cxn>
              <a:cxn ang="0">
                <a:pos x="1641" y="58"/>
              </a:cxn>
            </a:cxnLst>
            <a:rect l="0" t="0" r="r" b="b"/>
            <a:pathLst>
              <a:path w="1641" h="203">
                <a:moveTo>
                  <a:pt x="0" y="0"/>
                </a:moveTo>
                <a:lnTo>
                  <a:pt x="369" y="130"/>
                </a:lnTo>
                <a:lnTo>
                  <a:pt x="781" y="44"/>
                </a:lnTo>
                <a:lnTo>
                  <a:pt x="1186" y="203"/>
                </a:lnTo>
                <a:lnTo>
                  <a:pt x="1453" y="51"/>
                </a:lnTo>
                <a:lnTo>
                  <a:pt x="1641" y="5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67" name="Text Box 15"/>
          <p:cNvSpPr txBox="1">
            <a:spLocks noChangeArrowheads="1"/>
          </p:cNvSpPr>
          <p:nvPr/>
        </p:nvSpPr>
        <p:spPr bwMode="auto">
          <a:xfrm>
            <a:off x="5657850" y="2455863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1</a:t>
            </a:r>
          </a:p>
        </p:txBody>
      </p:sp>
      <p:sp>
        <p:nvSpPr>
          <p:cNvPr id="202768" name="Text Box 16"/>
          <p:cNvSpPr txBox="1">
            <a:spLocks noChangeArrowheads="1"/>
          </p:cNvSpPr>
          <p:nvPr/>
        </p:nvSpPr>
        <p:spPr bwMode="auto">
          <a:xfrm>
            <a:off x="5661025" y="1692275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5</a:t>
            </a:r>
          </a:p>
        </p:txBody>
      </p:sp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8061325" y="2460625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4</a:t>
            </a: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7070725" y="2432050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3</a:t>
            </a:r>
          </a:p>
        </p:txBody>
      </p:sp>
      <p:sp>
        <p:nvSpPr>
          <p:cNvPr id="202771" name="Text Box 19"/>
          <p:cNvSpPr txBox="1">
            <a:spLocks noChangeArrowheads="1"/>
          </p:cNvSpPr>
          <p:nvPr/>
        </p:nvSpPr>
        <p:spPr bwMode="auto">
          <a:xfrm>
            <a:off x="6397625" y="2444750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2</a:t>
            </a:r>
          </a:p>
        </p:txBody>
      </p:sp>
      <p:sp>
        <p:nvSpPr>
          <p:cNvPr id="202772" name="Text Box 20"/>
          <p:cNvSpPr txBox="1">
            <a:spLocks noChangeArrowheads="1"/>
          </p:cNvSpPr>
          <p:nvPr/>
        </p:nvSpPr>
        <p:spPr bwMode="auto">
          <a:xfrm>
            <a:off x="7937500" y="1816100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8</a:t>
            </a:r>
          </a:p>
        </p:txBody>
      </p:sp>
      <p:sp>
        <p:nvSpPr>
          <p:cNvPr id="202773" name="Text Box 21"/>
          <p:cNvSpPr txBox="1">
            <a:spLocks noChangeArrowheads="1"/>
          </p:cNvSpPr>
          <p:nvPr/>
        </p:nvSpPr>
        <p:spPr bwMode="auto">
          <a:xfrm>
            <a:off x="7200900" y="1789113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7</a:t>
            </a:r>
          </a:p>
        </p:txBody>
      </p:sp>
      <p:sp>
        <p:nvSpPr>
          <p:cNvPr id="202774" name="Text Box 22"/>
          <p:cNvSpPr txBox="1">
            <a:spLocks noChangeArrowheads="1"/>
          </p:cNvSpPr>
          <p:nvPr/>
        </p:nvSpPr>
        <p:spPr bwMode="auto">
          <a:xfrm>
            <a:off x="6397625" y="1800225"/>
            <a:ext cx="46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800" b="1" dirty="0">
                <a:latin typeface="Arial" pitchFamily="34" charset="0"/>
              </a:rPr>
              <a:t>Block</a:t>
            </a:r>
          </a:p>
          <a:p>
            <a:pPr algn="ctr"/>
            <a:r>
              <a:rPr lang="en-US" sz="800" b="1" dirty="0">
                <a:latin typeface="Arial" pitchFamily="34" charset="0"/>
              </a:rPr>
              <a:t>6</a:t>
            </a:r>
          </a:p>
        </p:txBody>
      </p:sp>
      <p:sp>
        <p:nvSpPr>
          <p:cNvPr id="202775" name="Text Box 23"/>
          <p:cNvSpPr txBox="1">
            <a:spLocks noChangeArrowheads="1"/>
          </p:cNvSpPr>
          <p:nvPr/>
        </p:nvSpPr>
        <p:spPr bwMode="auto">
          <a:xfrm>
            <a:off x="6116638" y="3225800"/>
            <a:ext cx="17494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i="1" dirty="0">
                <a:solidFill>
                  <a:srgbClr val="000000"/>
                </a:solidFill>
                <a:latin typeface="Tahoma" pitchFamily="34" charset="0"/>
              </a:rPr>
              <a:t>Somewhereia</a:t>
            </a:r>
          </a:p>
        </p:txBody>
      </p:sp>
      <p:sp>
        <p:nvSpPr>
          <p:cNvPr id="202776" name="Text Box 24"/>
          <p:cNvSpPr txBox="1">
            <a:spLocks noChangeArrowheads="1"/>
          </p:cNvSpPr>
          <p:nvPr/>
        </p:nvSpPr>
        <p:spPr bwMode="auto">
          <a:xfrm>
            <a:off x="6170613" y="1179513"/>
            <a:ext cx="182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Comic Sans MS" pitchFamily="66" charset="0"/>
              </a:rPr>
              <a:t>Bonanza Basin </a:t>
            </a:r>
          </a:p>
        </p:txBody>
      </p:sp>
      <p:sp>
        <p:nvSpPr>
          <p:cNvPr id="202777" name="Line 25"/>
          <p:cNvSpPr>
            <a:spLocks noChangeShapeType="1"/>
          </p:cNvSpPr>
          <p:nvPr/>
        </p:nvSpPr>
        <p:spPr bwMode="auto">
          <a:xfrm rot="16200000" flipH="1">
            <a:off x="5572919" y="1312069"/>
            <a:ext cx="15875" cy="68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778" name="Rectangle 26"/>
          <p:cNvSpPr>
            <a:spLocks noChangeArrowheads="1"/>
          </p:cNvSpPr>
          <p:nvPr/>
        </p:nvSpPr>
        <p:spPr bwMode="auto">
          <a:xfrm>
            <a:off x="5411788" y="1138238"/>
            <a:ext cx="3351212" cy="24876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2801" name="Text Box 49"/>
          <p:cNvSpPr txBox="1">
            <a:spLocks noChangeArrowheads="1"/>
          </p:cNvSpPr>
          <p:nvPr/>
        </p:nvSpPr>
        <p:spPr bwMode="auto">
          <a:xfrm>
            <a:off x="368300" y="1090613"/>
            <a:ext cx="5110163" cy="283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latin typeface="Verdana" pitchFamily="34" charset="0"/>
              </a:rPr>
              <a:t>Exercise 2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1400" b="1" dirty="0">
              <a:latin typeface="Verdana" pitchFamily="34" charset="0"/>
            </a:endParaRP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Given: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Very basic information on the </a:t>
            </a:r>
            <a:r>
              <a:rPr lang="en-US" sz="2000" dirty="0">
                <a:latin typeface="Verdana" pitchFamily="34" charset="0"/>
              </a:rPr>
              <a:t>Bonanza Basin</a:t>
            </a: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Initial results from a simple model of the effects of burial on source and reservoir</a:t>
            </a:r>
            <a:endParaRPr lang="en-US" sz="20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406"/>
            <a:ext cx="9144000" cy="5604388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1442162" y="2427544"/>
            <a:ext cx="6888163" cy="2119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Methods for Finding Oil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93767" y="1064169"/>
            <a:ext cx="7772400" cy="141905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Prospect based on Lady Luck</a:t>
            </a:r>
          </a:p>
          <a:p>
            <a:pPr lvl="3">
              <a:spcBef>
                <a:spcPts val="600"/>
              </a:spcBef>
            </a:pPr>
            <a:r>
              <a:rPr lang="en-US" sz="1800" dirty="0"/>
              <a:t>I have this feeling</a:t>
            </a:r>
            <a:r>
              <a:rPr lang="en-US" sz="1800" dirty="0" smtClean="0"/>
              <a:t>…..</a:t>
            </a:r>
          </a:p>
          <a:p>
            <a:pPr lvl="3">
              <a:spcBef>
                <a:spcPts val="600"/>
              </a:spcBef>
            </a:pPr>
            <a:r>
              <a:rPr lang="en-US" sz="1800" dirty="0" smtClean="0"/>
              <a:t>I’ll drill here!</a:t>
            </a:r>
            <a:endParaRPr lang="en-US" sz="1800" dirty="0"/>
          </a:p>
        </p:txBody>
      </p:sp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488731" y="5978459"/>
            <a:ext cx="80057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3500000">
              <a:prstClr val="black">
                <a:alpha val="58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99"/>
                </a:solidFill>
                <a:latin typeface="VAGRounded BT" pitchFamily="34" charset="0"/>
              </a:rPr>
              <a:t>Which do you think would lead to the most success? </a:t>
            </a:r>
          </a:p>
        </p:txBody>
      </p:sp>
      <p:pic>
        <p:nvPicPr>
          <p:cNvPr id="83970" name="Picture 2" descr="http://img0038.popscreencdn.com/108907076_lady-luck---tattoo-art-inspired-3-sew-iron-on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5535" y="1282534"/>
            <a:ext cx="927801" cy="927801"/>
          </a:xfrm>
          <a:prstGeom prst="rect">
            <a:avLst/>
          </a:prstGeom>
          <a:noFill/>
        </p:spPr>
      </p:pic>
      <p:pic>
        <p:nvPicPr>
          <p:cNvPr id="83976" name="Picture 8" descr="http://networkarchaeology.files.wordpress.com/2012/01/divining-ro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810" y="1193934"/>
            <a:ext cx="1528817" cy="1012034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93766" y="2335733"/>
            <a:ext cx="8267645" cy="362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2800" kern="0" dirty="0" smtClean="0"/>
              <a:t>Play a Trend</a:t>
            </a:r>
          </a:p>
          <a:p>
            <a:pPr lvl="3">
              <a:spcBef>
                <a:spcPts val="600"/>
              </a:spcBef>
            </a:pPr>
            <a:r>
              <a:rPr lang="en-US" sz="1800" kern="0" dirty="0" smtClean="0"/>
              <a:t>3 fields lie along a NE-SW trend </a:t>
            </a:r>
          </a:p>
          <a:p>
            <a:pPr lvl="3">
              <a:spcBef>
                <a:spcPts val="600"/>
              </a:spcBef>
            </a:pPr>
            <a:r>
              <a:rPr lang="en-US" sz="1800" kern="0" dirty="0" smtClean="0"/>
              <a:t>I’ll drill to the NE of the known fields</a:t>
            </a:r>
          </a:p>
          <a:p>
            <a:pPr>
              <a:spcBef>
                <a:spcPts val="600"/>
              </a:spcBef>
            </a:pPr>
            <a:r>
              <a:rPr lang="en-US" sz="2800" kern="0" dirty="0" smtClean="0"/>
              <a:t>Surface Anomalies</a:t>
            </a:r>
          </a:p>
          <a:p>
            <a:pPr lvl="3">
              <a:spcBef>
                <a:spcPts val="600"/>
              </a:spcBef>
            </a:pPr>
            <a:r>
              <a:rPr lang="en-US" sz="1800" kern="0" dirty="0" smtClean="0"/>
              <a:t>There is a bump on the surface with a hydrocarbon (HC) seep</a:t>
            </a:r>
          </a:p>
          <a:p>
            <a:pPr lvl="3">
              <a:spcBef>
                <a:spcPts val="600"/>
              </a:spcBef>
            </a:pPr>
            <a:r>
              <a:rPr lang="en-US" sz="1800" kern="0" dirty="0" smtClean="0"/>
              <a:t>I’ll drill on this hill</a:t>
            </a:r>
          </a:p>
          <a:p>
            <a:pPr>
              <a:spcBef>
                <a:spcPts val="600"/>
              </a:spcBef>
            </a:pPr>
            <a:r>
              <a:rPr lang="en-US" sz="2800" kern="0" dirty="0" smtClean="0"/>
              <a:t>Subsurface Interpretation</a:t>
            </a:r>
          </a:p>
          <a:p>
            <a:pPr lvl="3">
              <a:spcBef>
                <a:spcPts val="600"/>
              </a:spcBef>
            </a:pPr>
            <a:r>
              <a:rPr lang="en-US" sz="1800" kern="0" dirty="0" smtClean="0"/>
              <a:t>I’ll gain an understanding of the geology of this area</a:t>
            </a:r>
          </a:p>
          <a:p>
            <a:pPr lvl="3">
              <a:spcBef>
                <a:spcPts val="600"/>
              </a:spcBef>
            </a:pPr>
            <a:r>
              <a:rPr lang="en-US" sz="1800" kern="0" dirty="0" smtClean="0"/>
              <a:t>Based on my learnings, I’ll drill into this trap</a:t>
            </a:r>
            <a:endParaRPr lang="en-US" sz="1800" kern="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 smtClean="0"/>
              <a:t>What We Need for Success</a:t>
            </a:r>
          </a:p>
        </p:txBody>
      </p:sp>
      <p:sp>
        <p:nvSpPr>
          <p:cNvPr id="19459" name="Rectangle 37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19460" name="Rectangle 38"/>
          <p:cNvSpPr>
            <a:spLocks noChangeArrowheads="1"/>
          </p:cNvSpPr>
          <p:nvPr/>
        </p:nvSpPr>
        <p:spPr bwMode="auto">
          <a:xfrm>
            <a:off x="304800" y="1328738"/>
            <a:ext cx="33639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0033C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 Rube Goldberg View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0033C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of a Hydrocarbon System</a:t>
            </a: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847725" y="4789488"/>
            <a:ext cx="2647950" cy="1350962"/>
            <a:chOff x="557" y="3074"/>
            <a:chExt cx="1668" cy="851"/>
          </a:xfrm>
        </p:grpSpPr>
        <p:sp>
          <p:nvSpPr>
            <p:cNvPr id="19500" name="Freeform 40"/>
            <p:cNvSpPr>
              <a:spLocks noChangeAspect="1"/>
            </p:cNvSpPr>
            <p:nvPr/>
          </p:nvSpPr>
          <p:spPr bwMode="auto">
            <a:xfrm>
              <a:off x="724" y="3116"/>
              <a:ext cx="81" cy="141"/>
            </a:xfrm>
            <a:custGeom>
              <a:avLst/>
              <a:gdLst>
                <a:gd name="T0" fmla="*/ 0 w 199"/>
                <a:gd name="T1" fmla="*/ 0 h 348"/>
                <a:gd name="T2" fmla="*/ 0 w 199"/>
                <a:gd name="T3" fmla="*/ 0 h 348"/>
                <a:gd name="T4" fmla="*/ 0 w 199"/>
                <a:gd name="T5" fmla="*/ 0 h 348"/>
                <a:gd name="T6" fmla="*/ 0 w 199"/>
                <a:gd name="T7" fmla="*/ 0 h 348"/>
                <a:gd name="T8" fmla="*/ 0 w 199"/>
                <a:gd name="T9" fmla="*/ 0 h 348"/>
                <a:gd name="T10" fmla="*/ 0 w 199"/>
                <a:gd name="T11" fmla="*/ 0 h 348"/>
                <a:gd name="T12" fmla="*/ 0 w 199"/>
                <a:gd name="T13" fmla="*/ 0 h 348"/>
                <a:gd name="T14" fmla="*/ 0 w 199"/>
                <a:gd name="T15" fmla="*/ 0 h 3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9" h="348">
                  <a:moveTo>
                    <a:pt x="32" y="344"/>
                  </a:moveTo>
                  <a:cubicBezTo>
                    <a:pt x="49" y="340"/>
                    <a:pt x="138" y="282"/>
                    <a:pt x="165" y="243"/>
                  </a:cubicBezTo>
                  <a:cubicBezTo>
                    <a:pt x="192" y="204"/>
                    <a:pt x="199" y="142"/>
                    <a:pt x="196" y="110"/>
                  </a:cubicBezTo>
                  <a:cubicBezTo>
                    <a:pt x="193" y="78"/>
                    <a:pt x="170" y="63"/>
                    <a:pt x="149" y="48"/>
                  </a:cubicBezTo>
                  <a:cubicBezTo>
                    <a:pt x="128" y="33"/>
                    <a:pt x="96" y="0"/>
                    <a:pt x="71" y="17"/>
                  </a:cubicBezTo>
                  <a:cubicBezTo>
                    <a:pt x="46" y="34"/>
                    <a:pt x="2" y="108"/>
                    <a:pt x="1" y="149"/>
                  </a:cubicBezTo>
                  <a:cubicBezTo>
                    <a:pt x="0" y="190"/>
                    <a:pt x="58" y="235"/>
                    <a:pt x="64" y="266"/>
                  </a:cubicBezTo>
                  <a:cubicBezTo>
                    <a:pt x="70" y="297"/>
                    <a:pt x="15" y="348"/>
                    <a:pt x="32" y="344"/>
                  </a:cubicBez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01" name="Freeform 41"/>
            <p:cNvSpPr>
              <a:spLocks noChangeAspect="1"/>
            </p:cNvSpPr>
            <p:nvPr/>
          </p:nvSpPr>
          <p:spPr bwMode="auto">
            <a:xfrm>
              <a:off x="836" y="3165"/>
              <a:ext cx="81" cy="141"/>
            </a:xfrm>
            <a:custGeom>
              <a:avLst/>
              <a:gdLst>
                <a:gd name="T0" fmla="*/ 0 w 199"/>
                <a:gd name="T1" fmla="*/ 0 h 348"/>
                <a:gd name="T2" fmla="*/ 0 w 199"/>
                <a:gd name="T3" fmla="*/ 0 h 348"/>
                <a:gd name="T4" fmla="*/ 0 w 199"/>
                <a:gd name="T5" fmla="*/ 0 h 348"/>
                <a:gd name="T6" fmla="*/ 0 w 199"/>
                <a:gd name="T7" fmla="*/ 0 h 348"/>
                <a:gd name="T8" fmla="*/ 0 w 199"/>
                <a:gd name="T9" fmla="*/ 0 h 348"/>
                <a:gd name="T10" fmla="*/ 0 w 199"/>
                <a:gd name="T11" fmla="*/ 0 h 348"/>
                <a:gd name="T12" fmla="*/ 0 w 199"/>
                <a:gd name="T13" fmla="*/ 0 h 348"/>
                <a:gd name="T14" fmla="*/ 0 w 199"/>
                <a:gd name="T15" fmla="*/ 0 h 3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9" h="348">
                  <a:moveTo>
                    <a:pt x="32" y="344"/>
                  </a:moveTo>
                  <a:cubicBezTo>
                    <a:pt x="49" y="340"/>
                    <a:pt x="138" y="282"/>
                    <a:pt x="165" y="243"/>
                  </a:cubicBezTo>
                  <a:cubicBezTo>
                    <a:pt x="192" y="204"/>
                    <a:pt x="199" y="142"/>
                    <a:pt x="196" y="110"/>
                  </a:cubicBezTo>
                  <a:cubicBezTo>
                    <a:pt x="193" y="78"/>
                    <a:pt x="170" y="63"/>
                    <a:pt x="149" y="48"/>
                  </a:cubicBezTo>
                  <a:cubicBezTo>
                    <a:pt x="128" y="33"/>
                    <a:pt x="96" y="0"/>
                    <a:pt x="71" y="17"/>
                  </a:cubicBezTo>
                  <a:cubicBezTo>
                    <a:pt x="46" y="34"/>
                    <a:pt x="2" y="108"/>
                    <a:pt x="1" y="149"/>
                  </a:cubicBezTo>
                  <a:cubicBezTo>
                    <a:pt x="0" y="190"/>
                    <a:pt x="58" y="235"/>
                    <a:pt x="64" y="266"/>
                  </a:cubicBezTo>
                  <a:cubicBezTo>
                    <a:pt x="70" y="297"/>
                    <a:pt x="15" y="348"/>
                    <a:pt x="32" y="344"/>
                  </a:cubicBez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02" name="Freeform 42"/>
            <p:cNvSpPr>
              <a:spLocks noChangeAspect="1"/>
            </p:cNvSpPr>
            <p:nvPr/>
          </p:nvSpPr>
          <p:spPr bwMode="auto">
            <a:xfrm>
              <a:off x="947" y="3113"/>
              <a:ext cx="81" cy="141"/>
            </a:xfrm>
            <a:custGeom>
              <a:avLst/>
              <a:gdLst>
                <a:gd name="T0" fmla="*/ 0 w 199"/>
                <a:gd name="T1" fmla="*/ 0 h 348"/>
                <a:gd name="T2" fmla="*/ 0 w 199"/>
                <a:gd name="T3" fmla="*/ 0 h 348"/>
                <a:gd name="T4" fmla="*/ 0 w 199"/>
                <a:gd name="T5" fmla="*/ 0 h 348"/>
                <a:gd name="T6" fmla="*/ 0 w 199"/>
                <a:gd name="T7" fmla="*/ 0 h 348"/>
                <a:gd name="T8" fmla="*/ 0 w 199"/>
                <a:gd name="T9" fmla="*/ 0 h 348"/>
                <a:gd name="T10" fmla="*/ 0 w 199"/>
                <a:gd name="T11" fmla="*/ 0 h 348"/>
                <a:gd name="T12" fmla="*/ 0 w 199"/>
                <a:gd name="T13" fmla="*/ 0 h 348"/>
                <a:gd name="T14" fmla="*/ 0 w 199"/>
                <a:gd name="T15" fmla="*/ 0 h 3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9" h="348">
                  <a:moveTo>
                    <a:pt x="32" y="344"/>
                  </a:moveTo>
                  <a:cubicBezTo>
                    <a:pt x="49" y="340"/>
                    <a:pt x="138" y="282"/>
                    <a:pt x="165" y="243"/>
                  </a:cubicBezTo>
                  <a:cubicBezTo>
                    <a:pt x="192" y="204"/>
                    <a:pt x="199" y="142"/>
                    <a:pt x="196" y="110"/>
                  </a:cubicBezTo>
                  <a:cubicBezTo>
                    <a:pt x="193" y="78"/>
                    <a:pt x="170" y="63"/>
                    <a:pt x="149" y="48"/>
                  </a:cubicBezTo>
                  <a:cubicBezTo>
                    <a:pt x="128" y="33"/>
                    <a:pt x="96" y="0"/>
                    <a:pt x="71" y="17"/>
                  </a:cubicBezTo>
                  <a:cubicBezTo>
                    <a:pt x="46" y="34"/>
                    <a:pt x="2" y="108"/>
                    <a:pt x="1" y="149"/>
                  </a:cubicBezTo>
                  <a:cubicBezTo>
                    <a:pt x="0" y="190"/>
                    <a:pt x="58" y="235"/>
                    <a:pt x="64" y="266"/>
                  </a:cubicBezTo>
                  <a:cubicBezTo>
                    <a:pt x="70" y="297"/>
                    <a:pt x="15" y="348"/>
                    <a:pt x="32" y="344"/>
                  </a:cubicBez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aphicFrame>
          <p:nvGraphicFramePr>
            <p:cNvPr id="19503" name="Object 43"/>
            <p:cNvGraphicFramePr>
              <a:graphicFrameLocks noChangeAspect="1"/>
            </p:cNvGraphicFramePr>
            <p:nvPr/>
          </p:nvGraphicFramePr>
          <p:xfrm>
            <a:off x="557" y="3074"/>
            <a:ext cx="656" cy="8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16" name="Clip" r:id="rId4" imgW="1042416" imgH="1352398" progId="">
                    <p:embed/>
                  </p:oleObj>
                </mc:Choice>
                <mc:Fallback>
                  <p:oleObj name="Clip" r:id="rId4" imgW="1042416" imgH="1352398" progId="">
                    <p:embed/>
                    <p:pic>
                      <p:nvPicPr>
                        <p:cNvPr id="0" name="Picture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7" y="3074"/>
                          <a:ext cx="656" cy="85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504" name="Text Box 44"/>
            <p:cNvSpPr txBox="1">
              <a:spLocks noChangeArrowheads="1"/>
            </p:cNvSpPr>
            <p:nvPr/>
          </p:nvSpPr>
          <p:spPr bwMode="auto">
            <a:xfrm>
              <a:off x="1262" y="3171"/>
              <a:ext cx="963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A “Kitchen”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Where Organic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Material Is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 Cooked</a:t>
              </a:r>
            </a:p>
          </p:txBody>
        </p:sp>
      </p:grp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783263" y="2574925"/>
            <a:ext cx="2836862" cy="1370013"/>
            <a:chOff x="3657" y="1687"/>
            <a:chExt cx="1787" cy="863"/>
          </a:xfrm>
        </p:grpSpPr>
        <p:grpSp>
          <p:nvGrpSpPr>
            <p:cNvPr id="4" name="Group 46"/>
            <p:cNvGrpSpPr>
              <a:grpSpLocks/>
            </p:cNvGrpSpPr>
            <p:nvPr/>
          </p:nvGrpSpPr>
          <p:grpSpPr bwMode="auto">
            <a:xfrm>
              <a:off x="3657" y="1687"/>
              <a:ext cx="612" cy="831"/>
              <a:chOff x="3657" y="1687"/>
              <a:chExt cx="612" cy="831"/>
            </a:xfrm>
          </p:grpSpPr>
          <p:sp>
            <p:nvSpPr>
              <p:cNvPr id="19497" name="AutoShape 47"/>
              <p:cNvSpPr>
                <a:spLocks noChangeArrowheads="1"/>
              </p:cNvSpPr>
              <p:nvPr/>
            </p:nvSpPr>
            <p:spPr bwMode="auto">
              <a:xfrm>
                <a:off x="3657" y="2165"/>
                <a:ext cx="612" cy="353"/>
              </a:xfrm>
              <a:prstGeom prst="flowChartMagneticDisk">
                <a:avLst/>
              </a:prstGeom>
              <a:gradFill rotWithShape="0">
                <a:gsLst>
                  <a:gs pos="0">
                    <a:srgbClr val="969696"/>
                  </a:gs>
                  <a:gs pos="100000">
                    <a:srgbClr val="40404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98" name="AutoShape 48"/>
              <p:cNvSpPr>
                <a:spLocks noChangeArrowheads="1"/>
              </p:cNvSpPr>
              <p:nvPr/>
            </p:nvSpPr>
            <p:spPr bwMode="auto">
              <a:xfrm>
                <a:off x="3657" y="1931"/>
                <a:ext cx="612" cy="353"/>
              </a:xfrm>
              <a:prstGeom prst="flowChartMagneticDisk">
                <a:avLst/>
              </a:prstGeom>
              <a:gradFill rotWithShape="0">
                <a:gsLst>
                  <a:gs pos="0">
                    <a:srgbClr val="969696"/>
                  </a:gs>
                  <a:gs pos="100000">
                    <a:srgbClr val="40404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99" name="AutoShape 49"/>
              <p:cNvSpPr>
                <a:spLocks noChangeArrowheads="1"/>
              </p:cNvSpPr>
              <p:nvPr/>
            </p:nvSpPr>
            <p:spPr bwMode="auto">
              <a:xfrm>
                <a:off x="3657" y="1687"/>
                <a:ext cx="612" cy="353"/>
              </a:xfrm>
              <a:prstGeom prst="flowChartMagneticDisk">
                <a:avLst/>
              </a:prstGeom>
              <a:gradFill rotWithShape="0">
                <a:gsLst>
                  <a:gs pos="0">
                    <a:srgbClr val="969696"/>
                  </a:gs>
                  <a:gs pos="100000">
                    <a:srgbClr val="40404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496" name="Text Box 50"/>
            <p:cNvSpPr txBox="1">
              <a:spLocks noChangeArrowheads="1"/>
            </p:cNvSpPr>
            <p:nvPr/>
          </p:nvSpPr>
          <p:spPr bwMode="auto">
            <a:xfrm>
              <a:off x="4114" y="1716"/>
              <a:ext cx="1330" cy="8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cs typeface="Arial" panose="020B0604020202020204" pitchFamily="34" charset="0"/>
                </a:rPr>
                <a:t>           </a:t>
              </a: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A “Container”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          From Which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            Oil &amp; Gas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            Can Be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           Produced</a:t>
              </a:r>
            </a:p>
          </p:txBody>
        </p:sp>
      </p:grp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927100" y="2863850"/>
            <a:ext cx="5418138" cy="2600325"/>
            <a:chOff x="624" y="1869"/>
            <a:chExt cx="3413" cy="1638"/>
          </a:xfrm>
        </p:grpSpPr>
        <p:sp>
          <p:nvSpPr>
            <p:cNvPr id="19489" name="AutoShape 52"/>
            <p:cNvSpPr>
              <a:spLocks noChangeArrowheads="1"/>
            </p:cNvSpPr>
            <p:nvPr/>
          </p:nvSpPr>
          <p:spPr bwMode="auto">
            <a:xfrm>
              <a:off x="624" y="2814"/>
              <a:ext cx="538" cy="281"/>
            </a:xfrm>
            <a:prstGeom prst="flowChartExtract">
              <a:avLst/>
            </a:prstGeom>
            <a:solidFill>
              <a:srgbClr val="9933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" name="Group 53"/>
            <p:cNvGrpSpPr>
              <a:grpSpLocks/>
            </p:cNvGrpSpPr>
            <p:nvPr/>
          </p:nvGrpSpPr>
          <p:grpSpPr bwMode="auto">
            <a:xfrm>
              <a:off x="857" y="1869"/>
              <a:ext cx="3180" cy="1638"/>
              <a:chOff x="857" y="1869"/>
              <a:chExt cx="3180" cy="1638"/>
            </a:xfrm>
          </p:grpSpPr>
          <p:graphicFrame>
            <p:nvGraphicFramePr>
              <p:cNvPr id="19491" name="Object 54"/>
              <p:cNvGraphicFramePr>
                <a:graphicFrameLocks noChangeAspect="1"/>
              </p:cNvGraphicFramePr>
              <p:nvPr/>
            </p:nvGraphicFramePr>
            <p:xfrm>
              <a:off x="2245" y="2341"/>
              <a:ext cx="846" cy="69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617" name="Clip" r:id="rId6" imgW="811073" imgH="781812" progId="">
                      <p:embed/>
                    </p:oleObj>
                  </mc:Choice>
                  <mc:Fallback>
                    <p:oleObj name="Clip" r:id="rId6" imgW="811073" imgH="781812" progId="">
                      <p:embed/>
                      <p:pic>
                        <p:nvPicPr>
                          <p:cNvPr id="0" name="Picture 1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45" y="2341"/>
                            <a:ext cx="846" cy="690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9492" name="Freeform 55"/>
              <p:cNvSpPr>
                <a:spLocks/>
              </p:cNvSpPr>
              <p:nvPr/>
            </p:nvSpPr>
            <p:spPr bwMode="auto">
              <a:xfrm>
                <a:off x="857" y="2509"/>
                <a:ext cx="1441" cy="366"/>
              </a:xfrm>
              <a:custGeom>
                <a:avLst/>
                <a:gdLst>
                  <a:gd name="T0" fmla="*/ 86 w 1441"/>
                  <a:gd name="T1" fmla="*/ 366 h 366"/>
                  <a:gd name="T2" fmla="*/ 0 w 1441"/>
                  <a:gd name="T3" fmla="*/ 366 h 366"/>
                  <a:gd name="T4" fmla="*/ 0 w 1441"/>
                  <a:gd name="T5" fmla="*/ 0 h 366"/>
                  <a:gd name="T6" fmla="*/ 608 w 1441"/>
                  <a:gd name="T7" fmla="*/ 0 h 366"/>
                  <a:gd name="T8" fmla="*/ 608 w 1441"/>
                  <a:gd name="T9" fmla="*/ 273 h 366"/>
                  <a:gd name="T10" fmla="*/ 1138 w 1441"/>
                  <a:gd name="T11" fmla="*/ 273 h 366"/>
                  <a:gd name="T12" fmla="*/ 1138 w 1441"/>
                  <a:gd name="T13" fmla="*/ 117 h 366"/>
                  <a:gd name="T14" fmla="*/ 1441 w 1441"/>
                  <a:gd name="T15" fmla="*/ 117 h 366"/>
                  <a:gd name="T16" fmla="*/ 1426 w 1441"/>
                  <a:gd name="T17" fmla="*/ 173 h 366"/>
                  <a:gd name="T18" fmla="*/ 1434 w 1441"/>
                  <a:gd name="T19" fmla="*/ 218 h 366"/>
                  <a:gd name="T20" fmla="*/ 1223 w 1441"/>
                  <a:gd name="T21" fmla="*/ 218 h 366"/>
                  <a:gd name="T22" fmla="*/ 1223 w 1441"/>
                  <a:gd name="T23" fmla="*/ 343 h 366"/>
                  <a:gd name="T24" fmla="*/ 553 w 1441"/>
                  <a:gd name="T25" fmla="*/ 343 h 366"/>
                  <a:gd name="T26" fmla="*/ 553 w 1441"/>
                  <a:gd name="T27" fmla="*/ 94 h 366"/>
                  <a:gd name="T28" fmla="*/ 78 w 1441"/>
                  <a:gd name="T29" fmla="*/ 94 h 366"/>
                  <a:gd name="T30" fmla="*/ 86 w 1441"/>
                  <a:gd name="T31" fmla="*/ 366 h 36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41" h="366">
                    <a:moveTo>
                      <a:pt x="86" y="366"/>
                    </a:moveTo>
                    <a:lnTo>
                      <a:pt x="0" y="366"/>
                    </a:lnTo>
                    <a:lnTo>
                      <a:pt x="0" y="0"/>
                    </a:lnTo>
                    <a:lnTo>
                      <a:pt x="608" y="0"/>
                    </a:lnTo>
                    <a:lnTo>
                      <a:pt x="608" y="273"/>
                    </a:lnTo>
                    <a:lnTo>
                      <a:pt x="1138" y="273"/>
                    </a:lnTo>
                    <a:lnTo>
                      <a:pt x="1138" y="117"/>
                    </a:lnTo>
                    <a:lnTo>
                      <a:pt x="1441" y="117"/>
                    </a:lnTo>
                    <a:lnTo>
                      <a:pt x="1426" y="173"/>
                    </a:lnTo>
                    <a:lnTo>
                      <a:pt x="1434" y="218"/>
                    </a:lnTo>
                    <a:lnTo>
                      <a:pt x="1223" y="218"/>
                    </a:lnTo>
                    <a:lnTo>
                      <a:pt x="1223" y="343"/>
                    </a:lnTo>
                    <a:lnTo>
                      <a:pt x="553" y="343"/>
                    </a:lnTo>
                    <a:lnTo>
                      <a:pt x="553" y="94"/>
                    </a:lnTo>
                    <a:lnTo>
                      <a:pt x="78" y="94"/>
                    </a:lnTo>
                    <a:lnTo>
                      <a:pt x="86" y="366"/>
                    </a:lnTo>
                    <a:close/>
                  </a:path>
                </a:pathLst>
              </a:custGeom>
              <a:solidFill>
                <a:srgbClr val="993300"/>
              </a:solidFill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93" name="Freeform 56"/>
              <p:cNvSpPr>
                <a:spLocks/>
              </p:cNvSpPr>
              <p:nvPr/>
            </p:nvSpPr>
            <p:spPr bwMode="auto">
              <a:xfrm>
                <a:off x="2876" y="2447"/>
                <a:ext cx="1161" cy="1060"/>
              </a:xfrm>
              <a:custGeom>
                <a:avLst/>
                <a:gdLst>
                  <a:gd name="T0" fmla="*/ 0 w 1161"/>
                  <a:gd name="T1" fmla="*/ 943 h 771"/>
                  <a:gd name="T2" fmla="*/ 319 w 1161"/>
                  <a:gd name="T3" fmla="*/ 943 h 771"/>
                  <a:gd name="T4" fmla="*/ 319 w 1161"/>
                  <a:gd name="T5" fmla="*/ 13526 h 771"/>
                  <a:gd name="T6" fmla="*/ 1161 w 1161"/>
                  <a:gd name="T7" fmla="*/ 13526 h 771"/>
                  <a:gd name="T8" fmla="*/ 1161 w 1161"/>
                  <a:gd name="T9" fmla="*/ 686 h 771"/>
                  <a:gd name="T10" fmla="*/ 1060 w 1161"/>
                  <a:gd name="T11" fmla="*/ 686 h 771"/>
                  <a:gd name="T12" fmla="*/ 1060 w 1161"/>
                  <a:gd name="T13" fmla="*/ 12305 h 771"/>
                  <a:gd name="T14" fmla="*/ 389 w 1161"/>
                  <a:gd name="T15" fmla="*/ 12305 h 771"/>
                  <a:gd name="T16" fmla="*/ 389 w 1161"/>
                  <a:gd name="T17" fmla="*/ 0 h 771"/>
                  <a:gd name="T18" fmla="*/ 0 w 1161"/>
                  <a:gd name="T19" fmla="*/ 0 h 771"/>
                  <a:gd name="T20" fmla="*/ 0 w 1161"/>
                  <a:gd name="T21" fmla="*/ 943 h 7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61" h="771">
                    <a:moveTo>
                      <a:pt x="0" y="54"/>
                    </a:moveTo>
                    <a:lnTo>
                      <a:pt x="319" y="54"/>
                    </a:lnTo>
                    <a:lnTo>
                      <a:pt x="319" y="771"/>
                    </a:lnTo>
                    <a:lnTo>
                      <a:pt x="1161" y="771"/>
                    </a:lnTo>
                    <a:lnTo>
                      <a:pt x="1161" y="39"/>
                    </a:lnTo>
                    <a:lnTo>
                      <a:pt x="1060" y="39"/>
                    </a:lnTo>
                    <a:lnTo>
                      <a:pt x="1060" y="701"/>
                    </a:lnTo>
                    <a:lnTo>
                      <a:pt x="389" y="701"/>
                    </a:lnTo>
                    <a:lnTo>
                      <a:pt x="389" y="0"/>
                    </a:lnTo>
                    <a:lnTo>
                      <a:pt x="0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93300"/>
              </a:solidFill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94" name="Text Box 57"/>
              <p:cNvSpPr txBox="1">
                <a:spLocks noChangeArrowheads="1"/>
              </p:cNvSpPr>
              <p:nvPr/>
            </p:nvSpPr>
            <p:spPr bwMode="auto">
              <a:xfrm>
                <a:off x="1172" y="1869"/>
                <a:ext cx="1763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chemeClr val="bg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bg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6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“Plumbing” To Connect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6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the Container to the Kitchen </a:t>
                </a:r>
              </a:p>
            </p:txBody>
          </p:sp>
        </p:grpSp>
      </p:grpSp>
      <p:grpSp>
        <p:nvGrpSpPr>
          <p:cNvPr id="7" name="Group 58"/>
          <p:cNvGrpSpPr>
            <a:grpSpLocks/>
          </p:cNvGrpSpPr>
          <p:nvPr/>
        </p:nvGrpSpPr>
        <p:grpSpPr bwMode="auto">
          <a:xfrm>
            <a:off x="6051550" y="958850"/>
            <a:ext cx="2554288" cy="1870075"/>
            <a:chOff x="3836" y="583"/>
            <a:chExt cx="1609" cy="1178"/>
          </a:xfrm>
        </p:grpSpPr>
        <p:grpSp>
          <p:nvGrpSpPr>
            <p:cNvPr id="8" name="Group 59"/>
            <p:cNvGrpSpPr>
              <a:grpSpLocks/>
            </p:cNvGrpSpPr>
            <p:nvPr/>
          </p:nvGrpSpPr>
          <p:grpSpPr bwMode="auto">
            <a:xfrm>
              <a:off x="3836" y="583"/>
              <a:ext cx="910" cy="1178"/>
              <a:chOff x="3836" y="583"/>
              <a:chExt cx="910" cy="1178"/>
            </a:xfrm>
          </p:grpSpPr>
          <p:graphicFrame>
            <p:nvGraphicFramePr>
              <p:cNvPr id="19471" name="Object 60"/>
              <p:cNvGraphicFramePr>
                <a:graphicFrameLocks noChangeAspect="1"/>
              </p:cNvGraphicFramePr>
              <p:nvPr/>
            </p:nvGraphicFramePr>
            <p:xfrm>
              <a:off x="4317" y="1216"/>
              <a:ext cx="429" cy="38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618" name="Clip" r:id="rId8" imgW="3321050" imgH="2940050" progId="">
                      <p:embed/>
                    </p:oleObj>
                  </mc:Choice>
                  <mc:Fallback>
                    <p:oleObj name="Clip" r:id="rId8" imgW="3321050" imgH="2940050" progId="">
                      <p:embed/>
                      <p:pic>
                        <p:nvPicPr>
                          <p:cNvPr id="0" name="Picture 1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17" y="1216"/>
                            <a:ext cx="429" cy="38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9472" name="Freeform 61"/>
              <p:cNvSpPr>
                <a:spLocks noChangeAspect="1"/>
              </p:cNvSpPr>
              <p:nvPr/>
            </p:nvSpPr>
            <p:spPr bwMode="auto">
              <a:xfrm flipV="1">
                <a:off x="4366" y="991"/>
                <a:ext cx="81" cy="141"/>
              </a:xfrm>
              <a:custGeom>
                <a:avLst/>
                <a:gdLst>
                  <a:gd name="T0" fmla="*/ 0 w 199"/>
                  <a:gd name="T1" fmla="*/ 0 h 348"/>
                  <a:gd name="T2" fmla="*/ 0 w 199"/>
                  <a:gd name="T3" fmla="*/ 0 h 348"/>
                  <a:gd name="T4" fmla="*/ 0 w 199"/>
                  <a:gd name="T5" fmla="*/ 0 h 348"/>
                  <a:gd name="T6" fmla="*/ 0 w 199"/>
                  <a:gd name="T7" fmla="*/ 0 h 348"/>
                  <a:gd name="T8" fmla="*/ 0 w 199"/>
                  <a:gd name="T9" fmla="*/ 0 h 348"/>
                  <a:gd name="T10" fmla="*/ 0 w 199"/>
                  <a:gd name="T11" fmla="*/ 0 h 348"/>
                  <a:gd name="T12" fmla="*/ 0 w 199"/>
                  <a:gd name="T13" fmla="*/ 0 h 348"/>
                  <a:gd name="T14" fmla="*/ 0 w 199"/>
                  <a:gd name="T15" fmla="*/ 0 h 34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9" h="348">
                    <a:moveTo>
                      <a:pt x="32" y="344"/>
                    </a:moveTo>
                    <a:cubicBezTo>
                      <a:pt x="49" y="340"/>
                      <a:pt x="138" y="282"/>
                      <a:pt x="165" y="243"/>
                    </a:cubicBezTo>
                    <a:cubicBezTo>
                      <a:pt x="192" y="204"/>
                      <a:pt x="199" y="142"/>
                      <a:pt x="196" y="110"/>
                    </a:cubicBezTo>
                    <a:cubicBezTo>
                      <a:pt x="193" y="78"/>
                      <a:pt x="170" y="63"/>
                      <a:pt x="149" y="48"/>
                    </a:cubicBezTo>
                    <a:cubicBezTo>
                      <a:pt x="128" y="33"/>
                      <a:pt x="96" y="0"/>
                      <a:pt x="71" y="17"/>
                    </a:cubicBezTo>
                    <a:cubicBezTo>
                      <a:pt x="46" y="34"/>
                      <a:pt x="2" y="108"/>
                      <a:pt x="1" y="149"/>
                    </a:cubicBezTo>
                    <a:cubicBezTo>
                      <a:pt x="0" y="190"/>
                      <a:pt x="58" y="235"/>
                      <a:pt x="64" y="266"/>
                    </a:cubicBezTo>
                    <a:cubicBezTo>
                      <a:pt x="70" y="297"/>
                      <a:pt x="15" y="348"/>
                      <a:pt x="32" y="344"/>
                    </a:cubicBezTo>
                    <a:close/>
                  </a:path>
                </a:pathLst>
              </a:cu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73" name="Freeform 62"/>
              <p:cNvSpPr>
                <a:spLocks noChangeAspect="1"/>
              </p:cNvSpPr>
              <p:nvPr/>
            </p:nvSpPr>
            <p:spPr bwMode="auto">
              <a:xfrm flipV="1">
                <a:off x="4517" y="1086"/>
                <a:ext cx="81" cy="141"/>
              </a:xfrm>
              <a:custGeom>
                <a:avLst/>
                <a:gdLst>
                  <a:gd name="T0" fmla="*/ 0 w 199"/>
                  <a:gd name="T1" fmla="*/ 0 h 348"/>
                  <a:gd name="T2" fmla="*/ 0 w 199"/>
                  <a:gd name="T3" fmla="*/ 0 h 348"/>
                  <a:gd name="T4" fmla="*/ 0 w 199"/>
                  <a:gd name="T5" fmla="*/ 0 h 348"/>
                  <a:gd name="T6" fmla="*/ 0 w 199"/>
                  <a:gd name="T7" fmla="*/ 0 h 348"/>
                  <a:gd name="T8" fmla="*/ 0 w 199"/>
                  <a:gd name="T9" fmla="*/ 0 h 348"/>
                  <a:gd name="T10" fmla="*/ 0 w 199"/>
                  <a:gd name="T11" fmla="*/ 0 h 348"/>
                  <a:gd name="T12" fmla="*/ 0 w 199"/>
                  <a:gd name="T13" fmla="*/ 0 h 348"/>
                  <a:gd name="T14" fmla="*/ 0 w 199"/>
                  <a:gd name="T15" fmla="*/ 0 h 34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9" h="348">
                    <a:moveTo>
                      <a:pt x="32" y="344"/>
                    </a:moveTo>
                    <a:cubicBezTo>
                      <a:pt x="49" y="340"/>
                      <a:pt x="138" y="282"/>
                      <a:pt x="165" y="243"/>
                    </a:cubicBezTo>
                    <a:cubicBezTo>
                      <a:pt x="192" y="204"/>
                      <a:pt x="199" y="142"/>
                      <a:pt x="196" y="110"/>
                    </a:cubicBezTo>
                    <a:cubicBezTo>
                      <a:pt x="193" y="78"/>
                      <a:pt x="170" y="63"/>
                      <a:pt x="149" y="48"/>
                    </a:cubicBezTo>
                    <a:cubicBezTo>
                      <a:pt x="128" y="33"/>
                      <a:pt x="96" y="0"/>
                      <a:pt x="71" y="17"/>
                    </a:cubicBezTo>
                    <a:cubicBezTo>
                      <a:pt x="46" y="34"/>
                      <a:pt x="2" y="108"/>
                      <a:pt x="1" y="149"/>
                    </a:cubicBezTo>
                    <a:cubicBezTo>
                      <a:pt x="0" y="190"/>
                      <a:pt x="58" y="235"/>
                      <a:pt x="64" y="266"/>
                    </a:cubicBezTo>
                    <a:cubicBezTo>
                      <a:pt x="70" y="297"/>
                      <a:pt x="15" y="348"/>
                      <a:pt x="32" y="344"/>
                    </a:cubicBezTo>
                    <a:close/>
                  </a:path>
                </a:pathLst>
              </a:cu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74" name="Freeform 63"/>
              <p:cNvSpPr>
                <a:spLocks noChangeAspect="1"/>
              </p:cNvSpPr>
              <p:nvPr/>
            </p:nvSpPr>
            <p:spPr bwMode="auto">
              <a:xfrm flipV="1">
                <a:off x="4449" y="902"/>
                <a:ext cx="81" cy="141"/>
              </a:xfrm>
              <a:custGeom>
                <a:avLst/>
                <a:gdLst>
                  <a:gd name="T0" fmla="*/ 0 w 199"/>
                  <a:gd name="T1" fmla="*/ 0 h 348"/>
                  <a:gd name="T2" fmla="*/ 0 w 199"/>
                  <a:gd name="T3" fmla="*/ 0 h 348"/>
                  <a:gd name="T4" fmla="*/ 0 w 199"/>
                  <a:gd name="T5" fmla="*/ 0 h 348"/>
                  <a:gd name="T6" fmla="*/ 0 w 199"/>
                  <a:gd name="T7" fmla="*/ 0 h 348"/>
                  <a:gd name="T8" fmla="*/ 0 w 199"/>
                  <a:gd name="T9" fmla="*/ 0 h 348"/>
                  <a:gd name="T10" fmla="*/ 0 w 199"/>
                  <a:gd name="T11" fmla="*/ 0 h 348"/>
                  <a:gd name="T12" fmla="*/ 0 w 199"/>
                  <a:gd name="T13" fmla="*/ 0 h 348"/>
                  <a:gd name="T14" fmla="*/ 0 w 199"/>
                  <a:gd name="T15" fmla="*/ 0 h 34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9" h="348">
                    <a:moveTo>
                      <a:pt x="32" y="344"/>
                    </a:moveTo>
                    <a:cubicBezTo>
                      <a:pt x="49" y="340"/>
                      <a:pt x="138" y="282"/>
                      <a:pt x="165" y="243"/>
                    </a:cubicBezTo>
                    <a:cubicBezTo>
                      <a:pt x="192" y="204"/>
                      <a:pt x="199" y="142"/>
                      <a:pt x="196" y="110"/>
                    </a:cubicBezTo>
                    <a:cubicBezTo>
                      <a:pt x="193" y="78"/>
                      <a:pt x="170" y="63"/>
                      <a:pt x="149" y="48"/>
                    </a:cubicBezTo>
                    <a:cubicBezTo>
                      <a:pt x="128" y="33"/>
                      <a:pt x="96" y="0"/>
                      <a:pt x="71" y="17"/>
                    </a:cubicBezTo>
                    <a:cubicBezTo>
                      <a:pt x="46" y="34"/>
                      <a:pt x="2" y="108"/>
                      <a:pt x="1" y="149"/>
                    </a:cubicBezTo>
                    <a:cubicBezTo>
                      <a:pt x="0" y="190"/>
                      <a:pt x="58" y="235"/>
                      <a:pt x="64" y="266"/>
                    </a:cubicBezTo>
                    <a:cubicBezTo>
                      <a:pt x="70" y="297"/>
                      <a:pt x="15" y="348"/>
                      <a:pt x="32" y="344"/>
                    </a:cubicBezTo>
                    <a:close/>
                  </a:path>
                </a:pathLst>
              </a:cu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75" name="Freeform 64"/>
              <p:cNvSpPr>
                <a:spLocks/>
              </p:cNvSpPr>
              <p:nvPr/>
            </p:nvSpPr>
            <p:spPr bwMode="auto">
              <a:xfrm>
                <a:off x="3942" y="583"/>
                <a:ext cx="463" cy="289"/>
              </a:xfrm>
              <a:custGeom>
                <a:avLst/>
                <a:gdLst>
                  <a:gd name="T0" fmla="*/ 40 w 463"/>
                  <a:gd name="T1" fmla="*/ 235 h 289"/>
                  <a:gd name="T2" fmla="*/ 110 w 463"/>
                  <a:gd name="T3" fmla="*/ 95 h 289"/>
                  <a:gd name="T4" fmla="*/ 243 w 463"/>
                  <a:gd name="T5" fmla="*/ 87 h 289"/>
                  <a:gd name="T6" fmla="*/ 406 w 463"/>
                  <a:gd name="T7" fmla="*/ 251 h 289"/>
                  <a:gd name="T8" fmla="*/ 453 w 463"/>
                  <a:gd name="T9" fmla="*/ 173 h 289"/>
                  <a:gd name="T10" fmla="*/ 344 w 463"/>
                  <a:gd name="T11" fmla="*/ 71 h 289"/>
                  <a:gd name="T12" fmla="*/ 134 w 463"/>
                  <a:gd name="T13" fmla="*/ 9 h 289"/>
                  <a:gd name="T14" fmla="*/ 17 w 463"/>
                  <a:gd name="T15" fmla="*/ 126 h 289"/>
                  <a:gd name="T16" fmla="*/ 32 w 463"/>
                  <a:gd name="T17" fmla="*/ 289 h 2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3" h="289">
                    <a:moveTo>
                      <a:pt x="40" y="235"/>
                    </a:moveTo>
                    <a:cubicBezTo>
                      <a:pt x="58" y="177"/>
                      <a:pt x="76" y="120"/>
                      <a:pt x="110" y="95"/>
                    </a:cubicBezTo>
                    <a:cubicBezTo>
                      <a:pt x="144" y="70"/>
                      <a:pt x="194" y="61"/>
                      <a:pt x="243" y="87"/>
                    </a:cubicBezTo>
                    <a:cubicBezTo>
                      <a:pt x="292" y="113"/>
                      <a:pt x="371" y="237"/>
                      <a:pt x="406" y="251"/>
                    </a:cubicBezTo>
                    <a:cubicBezTo>
                      <a:pt x="441" y="265"/>
                      <a:pt x="463" y="203"/>
                      <a:pt x="453" y="173"/>
                    </a:cubicBezTo>
                    <a:cubicBezTo>
                      <a:pt x="443" y="143"/>
                      <a:pt x="397" y="98"/>
                      <a:pt x="344" y="71"/>
                    </a:cubicBezTo>
                    <a:cubicBezTo>
                      <a:pt x="291" y="44"/>
                      <a:pt x="188" y="0"/>
                      <a:pt x="134" y="9"/>
                    </a:cubicBezTo>
                    <a:cubicBezTo>
                      <a:pt x="80" y="18"/>
                      <a:pt x="34" y="79"/>
                      <a:pt x="17" y="126"/>
                    </a:cubicBezTo>
                    <a:cubicBezTo>
                      <a:pt x="0" y="173"/>
                      <a:pt x="28" y="255"/>
                      <a:pt x="32" y="289"/>
                    </a:cubicBezTo>
                  </a:path>
                </a:pathLst>
              </a:cu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9" name="Group 65"/>
              <p:cNvGrpSpPr>
                <a:grpSpLocks/>
              </p:cNvGrpSpPr>
              <p:nvPr/>
            </p:nvGrpSpPr>
            <p:grpSpPr bwMode="auto">
              <a:xfrm>
                <a:off x="3836" y="826"/>
                <a:ext cx="254" cy="576"/>
                <a:chOff x="1982" y="990"/>
                <a:chExt cx="254" cy="576"/>
              </a:xfrm>
            </p:grpSpPr>
            <p:grpSp>
              <p:nvGrpSpPr>
                <p:cNvPr id="10" name="Group 66"/>
                <p:cNvGrpSpPr>
                  <a:grpSpLocks/>
                </p:cNvGrpSpPr>
                <p:nvPr/>
              </p:nvGrpSpPr>
              <p:grpSpPr bwMode="auto">
                <a:xfrm>
                  <a:off x="1982" y="990"/>
                  <a:ext cx="254" cy="576"/>
                  <a:chOff x="1982" y="935"/>
                  <a:chExt cx="519" cy="631"/>
                </a:xfrm>
              </p:grpSpPr>
              <p:sp>
                <p:nvSpPr>
                  <p:cNvPr id="19484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2118" y="1044"/>
                    <a:ext cx="257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9485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2014" y="1428"/>
                    <a:ext cx="466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9486" name="Line 6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065" y="1235"/>
                    <a:ext cx="363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9487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2338" y="935"/>
                    <a:ext cx="163" cy="631"/>
                  </a:xfrm>
                  <a:prstGeom prst="lin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9488" name="Line 7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82" y="935"/>
                    <a:ext cx="163" cy="631"/>
                  </a:xfrm>
                  <a:prstGeom prst="lin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9480" name="Line 72"/>
                <p:cNvSpPr>
                  <a:spLocks noChangeShapeType="1"/>
                </p:cNvSpPr>
                <p:nvPr/>
              </p:nvSpPr>
              <p:spPr bwMode="auto">
                <a:xfrm>
                  <a:off x="2051" y="1089"/>
                  <a:ext cx="141" cy="179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9481" name="Line 73"/>
                <p:cNvSpPr>
                  <a:spLocks noChangeShapeType="1"/>
                </p:cNvSpPr>
                <p:nvPr/>
              </p:nvSpPr>
              <p:spPr bwMode="auto">
                <a:xfrm>
                  <a:off x="2033" y="1276"/>
                  <a:ext cx="173" cy="15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9482" name="Line 74"/>
                <p:cNvSpPr>
                  <a:spLocks noChangeShapeType="1"/>
                </p:cNvSpPr>
                <p:nvPr/>
              </p:nvSpPr>
              <p:spPr bwMode="auto">
                <a:xfrm flipH="1">
                  <a:off x="2025" y="1092"/>
                  <a:ext cx="141" cy="179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9483" name="Line 75"/>
                <p:cNvSpPr>
                  <a:spLocks noChangeShapeType="1"/>
                </p:cNvSpPr>
                <p:nvPr/>
              </p:nvSpPr>
              <p:spPr bwMode="auto">
                <a:xfrm flipH="1">
                  <a:off x="2012" y="1277"/>
                  <a:ext cx="173" cy="15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9477" name="Line 76"/>
              <p:cNvSpPr>
                <a:spLocks noChangeShapeType="1"/>
              </p:cNvSpPr>
              <p:nvPr/>
            </p:nvSpPr>
            <p:spPr bwMode="auto">
              <a:xfrm>
                <a:off x="3967" y="857"/>
                <a:ext cx="0" cy="90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78" name="Line 77"/>
              <p:cNvSpPr>
                <a:spLocks noChangeShapeType="1"/>
              </p:cNvSpPr>
              <p:nvPr/>
            </p:nvSpPr>
            <p:spPr bwMode="auto">
              <a:xfrm>
                <a:off x="3912" y="834"/>
                <a:ext cx="10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9470" name="Text Box 78"/>
            <p:cNvSpPr txBox="1">
              <a:spLocks noChangeArrowheads="1"/>
            </p:cNvSpPr>
            <p:nvPr/>
          </p:nvSpPr>
          <p:spPr bwMode="auto">
            <a:xfrm>
              <a:off x="4823" y="779"/>
              <a:ext cx="622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Correctly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Placed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chemeClr val="tx1"/>
                  </a:solidFill>
                  <a:cs typeface="Arial" panose="020B0604020202020204" pitchFamily="34" charset="0"/>
                </a:rPr>
                <a:t>Wells</a:t>
              </a:r>
            </a:p>
          </p:txBody>
        </p:sp>
      </p:grpSp>
      <p:sp>
        <p:nvSpPr>
          <p:cNvPr id="24655" name="WordArt 79"/>
          <p:cNvSpPr>
            <a:spLocks noChangeArrowheads="1" noChangeShapeType="1" noTextEdit="1"/>
          </p:cNvSpPr>
          <p:nvPr/>
        </p:nvSpPr>
        <p:spPr bwMode="auto">
          <a:xfrm>
            <a:off x="771010" y="5353050"/>
            <a:ext cx="1193800" cy="43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Source</a:t>
            </a:r>
          </a:p>
        </p:txBody>
      </p:sp>
      <p:sp>
        <p:nvSpPr>
          <p:cNvPr id="24656" name="WordArt 80"/>
          <p:cNvSpPr>
            <a:spLocks noChangeArrowheads="1" noChangeShapeType="1" noTextEdit="1"/>
          </p:cNvSpPr>
          <p:nvPr/>
        </p:nvSpPr>
        <p:spPr bwMode="auto">
          <a:xfrm>
            <a:off x="3521075" y="4565650"/>
            <a:ext cx="13430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Migration</a:t>
            </a:r>
          </a:p>
        </p:txBody>
      </p:sp>
      <p:sp>
        <p:nvSpPr>
          <p:cNvPr id="24657" name="WordArt 81"/>
          <p:cNvSpPr>
            <a:spLocks noChangeArrowheads="1" noChangeShapeType="1" noTextEdit="1"/>
          </p:cNvSpPr>
          <p:nvPr/>
        </p:nvSpPr>
        <p:spPr bwMode="auto">
          <a:xfrm>
            <a:off x="5481638" y="2770188"/>
            <a:ext cx="1587500" cy="1033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Reservoir</a:t>
            </a:r>
          </a:p>
          <a:p>
            <a:pPr algn="ctr"/>
            <a:r>
              <a:rPr lang="en-US" sz="36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Trap</a:t>
            </a:r>
          </a:p>
          <a:p>
            <a:pPr algn="ctr"/>
            <a:r>
              <a:rPr lang="en-US" sz="36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Seal</a:t>
            </a:r>
          </a:p>
        </p:txBody>
      </p:sp>
    </p:spTree>
    <p:extLst>
      <p:ext uri="{BB962C8B-B14F-4D97-AF65-F5344CB8AC3E}">
        <p14:creationId xmlns:p14="http://schemas.microsoft.com/office/powerpoint/2010/main" val="148889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55" grpId="0" animBg="1"/>
      <p:bldP spid="24656" grpId="0" animBg="1"/>
      <p:bldP spid="246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The Kitchen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71984" y="2641293"/>
            <a:ext cx="7392988" cy="2692400"/>
          </a:xfrm>
        </p:spPr>
        <p:txBody>
          <a:bodyPr/>
          <a:lstStyle/>
          <a:p>
            <a:r>
              <a:rPr lang="en-US" sz="2800" b="1" u="sng" dirty="0"/>
              <a:t>Source</a:t>
            </a:r>
            <a:endParaRPr lang="en-US" sz="2800" dirty="0"/>
          </a:p>
          <a:p>
            <a:pPr lvl="1"/>
            <a:r>
              <a:rPr lang="en-US" sz="2400" dirty="0"/>
              <a:t>Organic-Rich Rocks, usually shales </a:t>
            </a:r>
          </a:p>
          <a:p>
            <a:pPr lvl="1"/>
            <a:r>
              <a:rPr lang="en-US" sz="2400" dirty="0"/>
              <a:t>Temperature &amp; Pressure Conditions that Result in Oil &amp; Gas Generation</a:t>
            </a:r>
          </a:p>
          <a:p>
            <a:pPr lvl="1"/>
            <a:endParaRPr lang="en-US" sz="2400" dirty="0"/>
          </a:p>
        </p:txBody>
      </p:sp>
      <p:sp>
        <p:nvSpPr>
          <p:cNvPr id="168964" name="Freeform 4"/>
          <p:cNvSpPr>
            <a:spLocks noChangeAspect="1"/>
          </p:cNvSpPr>
          <p:nvPr/>
        </p:nvSpPr>
        <p:spPr bwMode="auto">
          <a:xfrm>
            <a:off x="754063" y="1112838"/>
            <a:ext cx="128587" cy="223837"/>
          </a:xfrm>
          <a:custGeom>
            <a:avLst/>
            <a:gdLst/>
            <a:ahLst/>
            <a:cxnLst>
              <a:cxn ang="0">
                <a:pos x="32" y="344"/>
              </a:cxn>
              <a:cxn ang="0">
                <a:pos x="165" y="243"/>
              </a:cxn>
              <a:cxn ang="0">
                <a:pos x="196" y="110"/>
              </a:cxn>
              <a:cxn ang="0">
                <a:pos x="149" y="48"/>
              </a:cxn>
              <a:cxn ang="0">
                <a:pos x="71" y="17"/>
              </a:cxn>
              <a:cxn ang="0">
                <a:pos x="1" y="149"/>
              </a:cxn>
              <a:cxn ang="0">
                <a:pos x="64" y="266"/>
              </a:cxn>
              <a:cxn ang="0">
                <a:pos x="32" y="344"/>
              </a:cxn>
            </a:cxnLst>
            <a:rect l="0" t="0" r="r" b="b"/>
            <a:pathLst>
              <a:path w="199" h="348">
                <a:moveTo>
                  <a:pt x="32" y="344"/>
                </a:moveTo>
                <a:cubicBezTo>
                  <a:pt x="49" y="340"/>
                  <a:pt x="138" y="282"/>
                  <a:pt x="165" y="243"/>
                </a:cubicBezTo>
                <a:cubicBezTo>
                  <a:pt x="192" y="204"/>
                  <a:pt x="199" y="142"/>
                  <a:pt x="196" y="110"/>
                </a:cubicBezTo>
                <a:cubicBezTo>
                  <a:pt x="193" y="78"/>
                  <a:pt x="170" y="63"/>
                  <a:pt x="149" y="48"/>
                </a:cubicBezTo>
                <a:cubicBezTo>
                  <a:pt x="128" y="33"/>
                  <a:pt x="96" y="0"/>
                  <a:pt x="71" y="17"/>
                </a:cubicBezTo>
                <a:cubicBezTo>
                  <a:pt x="46" y="34"/>
                  <a:pt x="2" y="108"/>
                  <a:pt x="1" y="149"/>
                </a:cubicBezTo>
                <a:cubicBezTo>
                  <a:pt x="0" y="190"/>
                  <a:pt x="58" y="235"/>
                  <a:pt x="64" y="266"/>
                </a:cubicBezTo>
                <a:cubicBezTo>
                  <a:pt x="70" y="297"/>
                  <a:pt x="15" y="348"/>
                  <a:pt x="32" y="344"/>
                </a:cubicBez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8965" name="Freeform 5"/>
          <p:cNvSpPr>
            <a:spLocks noChangeAspect="1"/>
          </p:cNvSpPr>
          <p:nvPr/>
        </p:nvSpPr>
        <p:spPr bwMode="auto">
          <a:xfrm>
            <a:off x="931863" y="1190625"/>
            <a:ext cx="128587" cy="223838"/>
          </a:xfrm>
          <a:custGeom>
            <a:avLst/>
            <a:gdLst/>
            <a:ahLst/>
            <a:cxnLst>
              <a:cxn ang="0">
                <a:pos x="32" y="344"/>
              </a:cxn>
              <a:cxn ang="0">
                <a:pos x="165" y="243"/>
              </a:cxn>
              <a:cxn ang="0">
                <a:pos x="196" y="110"/>
              </a:cxn>
              <a:cxn ang="0">
                <a:pos x="149" y="48"/>
              </a:cxn>
              <a:cxn ang="0">
                <a:pos x="71" y="17"/>
              </a:cxn>
              <a:cxn ang="0">
                <a:pos x="1" y="149"/>
              </a:cxn>
              <a:cxn ang="0">
                <a:pos x="64" y="266"/>
              </a:cxn>
              <a:cxn ang="0">
                <a:pos x="32" y="344"/>
              </a:cxn>
            </a:cxnLst>
            <a:rect l="0" t="0" r="r" b="b"/>
            <a:pathLst>
              <a:path w="199" h="348">
                <a:moveTo>
                  <a:pt x="32" y="344"/>
                </a:moveTo>
                <a:cubicBezTo>
                  <a:pt x="49" y="340"/>
                  <a:pt x="138" y="282"/>
                  <a:pt x="165" y="243"/>
                </a:cubicBezTo>
                <a:cubicBezTo>
                  <a:pt x="192" y="204"/>
                  <a:pt x="199" y="142"/>
                  <a:pt x="196" y="110"/>
                </a:cubicBezTo>
                <a:cubicBezTo>
                  <a:pt x="193" y="78"/>
                  <a:pt x="170" y="63"/>
                  <a:pt x="149" y="48"/>
                </a:cubicBezTo>
                <a:cubicBezTo>
                  <a:pt x="128" y="33"/>
                  <a:pt x="96" y="0"/>
                  <a:pt x="71" y="17"/>
                </a:cubicBezTo>
                <a:cubicBezTo>
                  <a:pt x="46" y="34"/>
                  <a:pt x="2" y="108"/>
                  <a:pt x="1" y="149"/>
                </a:cubicBezTo>
                <a:cubicBezTo>
                  <a:pt x="0" y="190"/>
                  <a:pt x="58" y="235"/>
                  <a:pt x="64" y="266"/>
                </a:cubicBezTo>
                <a:cubicBezTo>
                  <a:pt x="70" y="297"/>
                  <a:pt x="15" y="348"/>
                  <a:pt x="32" y="344"/>
                </a:cubicBez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8966" name="Freeform 6"/>
          <p:cNvSpPr>
            <a:spLocks noChangeAspect="1"/>
          </p:cNvSpPr>
          <p:nvPr/>
        </p:nvSpPr>
        <p:spPr bwMode="auto">
          <a:xfrm>
            <a:off x="1108075" y="1108075"/>
            <a:ext cx="128588" cy="223838"/>
          </a:xfrm>
          <a:custGeom>
            <a:avLst/>
            <a:gdLst/>
            <a:ahLst/>
            <a:cxnLst>
              <a:cxn ang="0">
                <a:pos x="32" y="344"/>
              </a:cxn>
              <a:cxn ang="0">
                <a:pos x="165" y="243"/>
              </a:cxn>
              <a:cxn ang="0">
                <a:pos x="196" y="110"/>
              </a:cxn>
              <a:cxn ang="0">
                <a:pos x="149" y="48"/>
              </a:cxn>
              <a:cxn ang="0">
                <a:pos x="71" y="17"/>
              </a:cxn>
              <a:cxn ang="0">
                <a:pos x="1" y="149"/>
              </a:cxn>
              <a:cxn ang="0">
                <a:pos x="64" y="266"/>
              </a:cxn>
              <a:cxn ang="0">
                <a:pos x="32" y="344"/>
              </a:cxn>
            </a:cxnLst>
            <a:rect l="0" t="0" r="r" b="b"/>
            <a:pathLst>
              <a:path w="199" h="348">
                <a:moveTo>
                  <a:pt x="32" y="344"/>
                </a:moveTo>
                <a:cubicBezTo>
                  <a:pt x="49" y="340"/>
                  <a:pt x="138" y="282"/>
                  <a:pt x="165" y="243"/>
                </a:cubicBezTo>
                <a:cubicBezTo>
                  <a:pt x="192" y="204"/>
                  <a:pt x="199" y="142"/>
                  <a:pt x="196" y="110"/>
                </a:cubicBezTo>
                <a:cubicBezTo>
                  <a:pt x="193" y="78"/>
                  <a:pt x="170" y="63"/>
                  <a:pt x="149" y="48"/>
                </a:cubicBezTo>
                <a:cubicBezTo>
                  <a:pt x="128" y="33"/>
                  <a:pt x="96" y="0"/>
                  <a:pt x="71" y="17"/>
                </a:cubicBezTo>
                <a:cubicBezTo>
                  <a:pt x="46" y="34"/>
                  <a:pt x="2" y="108"/>
                  <a:pt x="1" y="149"/>
                </a:cubicBezTo>
                <a:cubicBezTo>
                  <a:pt x="0" y="190"/>
                  <a:pt x="58" y="235"/>
                  <a:pt x="64" y="266"/>
                </a:cubicBezTo>
                <a:cubicBezTo>
                  <a:pt x="70" y="297"/>
                  <a:pt x="15" y="348"/>
                  <a:pt x="32" y="344"/>
                </a:cubicBez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168967" name="Object 7"/>
          <p:cNvGraphicFramePr>
            <a:graphicFrameLocks noChangeAspect="1"/>
          </p:cNvGraphicFramePr>
          <p:nvPr/>
        </p:nvGraphicFramePr>
        <p:xfrm>
          <a:off x="487363" y="1392238"/>
          <a:ext cx="1041400" cy="1017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98" name="Clip" r:id="rId4" imgW="1042416" imgH="1352398" progId="">
                  <p:embed/>
                </p:oleObj>
              </mc:Choice>
              <mc:Fallback>
                <p:oleObj name="Clip" r:id="rId4" imgW="1042416" imgH="1352398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24677"/>
                      <a:stretch>
                        <a:fillRect/>
                      </a:stretch>
                    </p:blipFill>
                    <p:spPr bwMode="auto">
                      <a:xfrm>
                        <a:off x="487363" y="1392238"/>
                        <a:ext cx="1041400" cy="1017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8968" name="Text Box 8"/>
          <p:cNvSpPr txBox="1">
            <a:spLocks noChangeArrowheads="1"/>
          </p:cNvSpPr>
          <p:nvPr/>
        </p:nvSpPr>
        <p:spPr bwMode="auto">
          <a:xfrm>
            <a:off x="1642992" y="1181100"/>
            <a:ext cx="145905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 dirty="0">
                <a:latin typeface="Arial" pitchFamily="34" charset="0"/>
              </a:rPr>
              <a:t>A “Kitchen”</a:t>
            </a:r>
          </a:p>
          <a:p>
            <a:pPr algn="ctr" eaLnBrk="1" hangingPunct="1"/>
            <a:r>
              <a:rPr lang="en-US" sz="1400" b="1" dirty="0">
                <a:latin typeface="Arial" pitchFamily="34" charset="0"/>
              </a:rPr>
              <a:t>Where Organic</a:t>
            </a:r>
          </a:p>
          <a:p>
            <a:pPr algn="ctr" eaLnBrk="1" hangingPunct="1"/>
            <a:r>
              <a:rPr lang="en-US" sz="1400" b="1" dirty="0">
                <a:latin typeface="Arial" pitchFamily="34" charset="0"/>
              </a:rPr>
              <a:t>Material Is</a:t>
            </a:r>
          </a:p>
          <a:p>
            <a:pPr algn="ctr" eaLnBrk="1" hangingPunct="1"/>
            <a:r>
              <a:rPr lang="en-US" sz="1400" b="1" dirty="0">
                <a:latin typeface="Arial" pitchFamily="34" charset="0"/>
              </a:rPr>
              <a:t> Cooked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build="p" bldLvl="2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The Container</a:t>
            </a:r>
          </a:p>
        </p:txBody>
      </p:sp>
      <p:sp>
        <p:nvSpPr>
          <p:cNvPr id="171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1549003" y="1133475"/>
            <a:ext cx="7594997" cy="4789488"/>
          </a:xfrm>
          <a:noFill/>
          <a:ln/>
        </p:spPr>
        <p:txBody>
          <a:bodyPr/>
          <a:lstStyle/>
          <a:p>
            <a:r>
              <a:rPr lang="en-US" sz="2800" b="1" u="sng" dirty="0"/>
              <a:t>Reservoir</a:t>
            </a:r>
            <a:endParaRPr lang="en-US" sz="2800" dirty="0"/>
          </a:p>
          <a:p>
            <a:pPr lvl="1"/>
            <a:r>
              <a:rPr lang="en-US" sz="2400" dirty="0"/>
              <a:t>Porous </a:t>
            </a:r>
            <a:r>
              <a:rPr lang="en-US" sz="2400" dirty="0" smtClean="0"/>
              <a:t>&amp; Permeable Rock </a:t>
            </a:r>
            <a:r>
              <a:rPr lang="en-US" sz="2400" dirty="0"/>
              <a:t>Suitable for Production</a:t>
            </a:r>
          </a:p>
          <a:p>
            <a:pPr lvl="1"/>
            <a:r>
              <a:rPr lang="en-US" sz="2400" dirty="0"/>
              <a:t>Most Commonly Sandstones &amp; Carbonates</a:t>
            </a:r>
          </a:p>
          <a:p>
            <a:r>
              <a:rPr lang="en-US" sz="2800" b="1" u="sng" dirty="0"/>
              <a:t>Trap</a:t>
            </a:r>
            <a:endParaRPr lang="en-US" sz="2800" dirty="0"/>
          </a:p>
          <a:p>
            <a:pPr lvl="1"/>
            <a:r>
              <a:rPr lang="en-US" sz="2400" dirty="0"/>
              <a:t>3-D Configuration that “Pools” the Oil &amp; Gas</a:t>
            </a:r>
          </a:p>
          <a:p>
            <a:pPr lvl="1"/>
            <a:r>
              <a:rPr lang="en-US" sz="2400" dirty="0"/>
              <a:t>Structural and/or Stratigraphic Traps </a:t>
            </a:r>
          </a:p>
          <a:p>
            <a:r>
              <a:rPr lang="en-US" sz="2800" b="1" u="sng" dirty="0"/>
              <a:t>Seal</a:t>
            </a:r>
            <a:endParaRPr lang="en-US" sz="2800" dirty="0"/>
          </a:p>
          <a:p>
            <a:pPr lvl="1"/>
            <a:r>
              <a:rPr lang="en-US" sz="2400" dirty="0"/>
              <a:t>Rocks that Prevents Leakage from the Trap </a:t>
            </a:r>
          </a:p>
          <a:p>
            <a:pPr lvl="1"/>
            <a:r>
              <a:rPr lang="en-US" sz="2400" dirty="0"/>
              <a:t>Most Commonly Shales and Evaporites</a:t>
            </a:r>
          </a:p>
          <a:p>
            <a:pPr lvl="1"/>
            <a:r>
              <a:rPr lang="en-US" sz="2400" dirty="0"/>
              <a:t>Top Seals &amp; Lateral Seals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66713" y="1060450"/>
            <a:ext cx="917575" cy="1244600"/>
            <a:chOff x="3657" y="1687"/>
            <a:chExt cx="612" cy="831"/>
          </a:xfrm>
        </p:grpSpPr>
        <p:sp>
          <p:nvSpPr>
            <p:cNvPr id="171012" name="AutoShape 4"/>
            <p:cNvSpPr>
              <a:spLocks noChangeArrowheads="1"/>
            </p:cNvSpPr>
            <p:nvPr/>
          </p:nvSpPr>
          <p:spPr bwMode="auto">
            <a:xfrm rot="-21600000">
              <a:off x="3657" y="2165"/>
              <a:ext cx="612" cy="353"/>
            </a:xfrm>
            <a:prstGeom prst="flowChartMagneticDisk">
              <a:avLst/>
            </a:prstGeom>
            <a:gradFill rotWithShape="0">
              <a:gsLst>
                <a:gs pos="0">
                  <a:srgbClr val="969696"/>
                </a:gs>
                <a:gs pos="100000">
                  <a:srgbClr val="969696">
                    <a:gamma/>
                    <a:shade val="42353"/>
                    <a:invGamma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1013" name="AutoShape 5"/>
            <p:cNvSpPr>
              <a:spLocks noChangeArrowheads="1"/>
            </p:cNvSpPr>
            <p:nvPr/>
          </p:nvSpPr>
          <p:spPr bwMode="auto">
            <a:xfrm rot="-21600000">
              <a:off x="3657" y="1931"/>
              <a:ext cx="612" cy="353"/>
            </a:xfrm>
            <a:prstGeom prst="flowChartMagneticDisk">
              <a:avLst/>
            </a:prstGeom>
            <a:gradFill rotWithShape="0">
              <a:gsLst>
                <a:gs pos="0">
                  <a:srgbClr val="969696"/>
                </a:gs>
                <a:gs pos="100000">
                  <a:srgbClr val="969696">
                    <a:gamma/>
                    <a:shade val="42353"/>
                    <a:invGamma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1014" name="AutoShape 6"/>
            <p:cNvSpPr>
              <a:spLocks noChangeArrowheads="1"/>
            </p:cNvSpPr>
            <p:nvPr/>
          </p:nvSpPr>
          <p:spPr bwMode="auto">
            <a:xfrm rot="-21600000">
              <a:off x="3657" y="1687"/>
              <a:ext cx="612" cy="353"/>
            </a:xfrm>
            <a:prstGeom prst="flowChartMagneticDisk">
              <a:avLst/>
            </a:prstGeom>
            <a:gradFill rotWithShape="0">
              <a:gsLst>
                <a:gs pos="0">
                  <a:srgbClr val="969696"/>
                </a:gs>
                <a:gs pos="100000">
                  <a:srgbClr val="969696">
                    <a:gamma/>
                    <a:shade val="42353"/>
                    <a:invGamma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71016" name="Text Box 8"/>
          <p:cNvSpPr txBox="1">
            <a:spLocks noChangeArrowheads="1"/>
          </p:cNvSpPr>
          <p:nvPr/>
        </p:nvSpPr>
        <p:spPr bwMode="auto">
          <a:xfrm>
            <a:off x="140177" y="2336800"/>
            <a:ext cx="137223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 dirty="0">
                <a:latin typeface="Arial" pitchFamily="34" charset="0"/>
              </a:rPr>
              <a:t>A “Container”</a:t>
            </a:r>
          </a:p>
          <a:p>
            <a:pPr algn="ctr" eaLnBrk="1" hangingPunct="1"/>
            <a:r>
              <a:rPr lang="en-US" sz="1400" b="1" dirty="0">
                <a:latin typeface="Arial" pitchFamily="34" charset="0"/>
              </a:rPr>
              <a:t>From Which</a:t>
            </a:r>
          </a:p>
          <a:p>
            <a:pPr algn="ctr" eaLnBrk="1" hangingPunct="1"/>
            <a:r>
              <a:rPr lang="en-US" sz="1400" b="1" dirty="0">
                <a:latin typeface="Arial" pitchFamily="34" charset="0"/>
              </a:rPr>
              <a:t> Oil &amp; Gas </a:t>
            </a:r>
          </a:p>
          <a:p>
            <a:pPr algn="ctr" eaLnBrk="1" hangingPunct="1"/>
            <a:r>
              <a:rPr lang="en-US" sz="1400" b="1" dirty="0">
                <a:latin typeface="Arial" pitchFamily="34" charset="0"/>
              </a:rPr>
              <a:t>Can Be </a:t>
            </a:r>
          </a:p>
          <a:p>
            <a:pPr algn="ctr" eaLnBrk="1" hangingPunct="1"/>
            <a:r>
              <a:rPr lang="en-US" sz="1400" b="1" dirty="0">
                <a:latin typeface="Arial" pitchFamily="34" charset="0"/>
              </a:rPr>
              <a:t>Produced</a:t>
            </a:r>
          </a:p>
          <a:p>
            <a:pPr algn="ctr" eaLnBrk="1" hangingPunct="1"/>
            <a:endParaRPr lang="en-US" sz="1400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1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1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1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10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10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10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10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10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10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10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10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10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10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10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10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10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10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5" grpId="0" build="p" bldLvl="2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The Plumbing</a:t>
            </a:r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679952" y="2584450"/>
            <a:ext cx="8265190" cy="2201863"/>
          </a:xfrm>
          <a:noFill/>
          <a:ln/>
        </p:spPr>
        <p:txBody>
          <a:bodyPr/>
          <a:lstStyle/>
          <a:p>
            <a:r>
              <a:rPr lang="en-US" sz="2800" b="1" dirty="0"/>
              <a:t>Migration</a:t>
            </a:r>
            <a:endParaRPr lang="en-US" sz="2800" dirty="0"/>
          </a:p>
          <a:p>
            <a:pPr lvl="1"/>
            <a:r>
              <a:rPr lang="en-US" sz="2400" dirty="0"/>
              <a:t>From source (shales) to porous reservoirs </a:t>
            </a:r>
          </a:p>
          <a:p>
            <a:pPr lvl="1"/>
            <a:r>
              <a:rPr lang="en-US" sz="2400" dirty="0"/>
              <a:t>Strata-Parallel Component (sand &amp; silt layers)</a:t>
            </a:r>
          </a:p>
          <a:p>
            <a:pPr lvl="1"/>
            <a:r>
              <a:rPr lang="en-US" sz="2400" dirty="0"/>
              <a:t>Cross-Strata Component (</a:t>
            </a:r>
            <a:r>
              <a:rPr lang="en-US" sz="2400" dirty="0" smtClean="0"/>
              <a:t>faults and/or </a:t>
            </a:r>
            <a:r>
              <a:rPr lang="en-US" sz="2400" dirty="0"/>
              <a:t>fractures)</a:t>
            </a:r>
          </a:p>
        </p:txBody>
      </p:sp>
      <p:sp>
        <p:nvSpPr>
          <p:cNvPr id="173059" name="AutoShape 3"/>
          <p:cNvSpPr>
            <a:spLocks noChangeArrowheads="1"/>
          </p:cNvSpPr>
          <p:nvPr/>
        </p:nvSpPr>
        <p:spPr bwMode="auto">
          <a:xfrm>
            <a:off x="371475" y="1808163"/>
            <a:ext cx="854075" cy="446087"/>
          </a:xfrm>
          <a:prstGeom prst="flowChartExtract">
            <a:avLst/>
          </a:prstGeom>
          <a:solidFill>
            <a:srgbClr val="9933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173060" name="Object 4"/>
          <p:cNvGraphicFramePr>
            <a:graphicFrameLocks noChangeAspect="1"/>
          </p:cNvGraphicFramePr>
          <p:nvPr/>
        </p:nvGraphicFramePr>
        <p:xfrm>
          <a:off x="2944813" y="1057275"/>
          <a:ext cx="13430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2" name="Clip" r:id="rId4" imgW="811073" imgH="781812" progId="">
                  <p:embed/>
                </p:oleObj>
              </mc:Choice>
              <mc:Fallback>
                <p:oleObj name="Clip" r:id="rId4" imgW="811073" imgH="781812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1057275"/>
                        <a:ext cx="1343025" cy="1095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3061" name="Freeform 5"/>
          <p:cNvSpPr>
            <a:spLocks/>
          </p:cNvSpPr>
          <p:nvPr/>
        </p:nvSpPr>
        <p:spPr bwMode="auto">
          <a:xfrm>
            <a:off x="741363" y="1323975"/>
            <a:ext cx="2287587" cy="581025"/>
          </a:xfrm>
          <a:custGeom>
            <a:avLst/>
            <a:gdLst/>
            <a:ahLst/>
            <a:cxnLst>
              <a:cxn ang="0">
                <a:pos x="86" y="366"/>
              </a:cxn>
              <a:cxn ang="0">
                <a:pos x="0" y="366"/>
              </a:cxn>
              <a:cxn ang="0">
                <a:pos x="0" y="0"/>
              </a:cxn>
              <a:cxn ang="0">
                <a:pos x="608" y="0"/>
              </a:cxn>
              <a:cxn ang="0">
                <a:pos x="608" y="273"/>
              </a:cxn>
              <a:cxn ang="0">
                <a:pos x="1138" y="273"/>
              </a:cxn>
              <a:cxn ang="0">
                <a:pos x="1138" y="117"/>
              </a:cxn>
              <a:cxn ang="0">
                <a:pos x="1441" y="117"/>
              </a:cxn>
              <a:cxn ang="0">
                <a:pos x="1426" y="173"/>
              </a:cxn>
              <a:cxn ang="0">
                <a:pos x="1434" y="218"/>
              </a:cxn>
              <a:cxn ang="0">
                <a:pos x="1223" y="218"/>
              </a:cxn>
              <a:cxn ang="0">
                <a:pos x="1223" y="343"/>
              </a:cxn>
              <a:cxn ang="0">
                <a:pos x="553" y="343"/>
              </a:cxn>
              <a:cxn ang="0">
                <a:pos x="553" y="94"/>
              </a:cxn>
              <a:cxn ang="0">
                <a:pos x="78" y="94"/>
              </a:cxn>
              <a:cxn ang="0">
                <a:pos x="86" y="366"/>
              </a:cxn>
            </a:cxnLst>
            <a:rect l="0" t="0" r="r" b="b"/>
            <a:pathLst>
              <a:path w="1441" h="366">
                <a:moveTo>
                  <a:pt x="86" y="366"/>
                </a:moveTo>
                <a:lnTo>
                  <a:pt x="0" y="366"/>
                </a:lnTo>
                <a:lnTo>
                  <a:pt x="0" y="0"/>
                </a:lnTo>
                <a:lnTo>
                  <a:pt x="608" y="0"/>
                </a:lnTo>
                <a:lnTo>
                  <a:pt x="608" y="273"/>
                </a:lnTo>
                <a:lnTo>
                  <a:pt x="1138" y="273"/>
                </a:lnTo>
                <a:lnTo>
                  <a:pt x="1138" y="117"/>
                </a:lnTo>
                <a:lnTo>
                  <a:pt x="1441" y="117"/>
                </a:lnTo>
                <a:lnTo>
                  <a:pt x="1426" y="173"/>
                </a:lnTo>
                <a:lnTo>
                  <a:pt x="1434" y="218"/>
                </a:lnTo>
                <a:lnTo>
                  <a:pt x="1223" y="218"/>
                </a:lnTo>
                <a:lnTo>
                  <a:pt x="1223" y="343"/>
                </a:lnTo>
                <a:lnTo>
                  <a:pt x="553" y="343"/>
                </a:lnTo>
                <a:lnTo>
                  <a:pt x="553" y="94"/>
                </a:lnTo>
                <a:lnTo>
                  <a:pt x="78" y="94"/>
                </a:lnTo>
                <a:lnTo>
                  <a:pt x="86" y="366"/>
                </a:lnTo>
                <a:close/>
              </a:path>
            </a:pathLst>
          </a:custGeom>
          <a:solidFill>
            <a:srgbClr val="993300"/>
          </a:solidFill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3063" name="Text Box 7"/>
          <p:cNvSpPr txBox="1">
            <a:spLocks noChangeArrowheads="1"/>
          </p:cNvSpPr>
          <p:nvPr/>
        </p:nvSpPr>
        <p:spPr bwMode="auto">
          <a:xfrm>
            <a:off x="4510088" y="1438275"/>
            <a:ext cx="2577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400" b="1" dirty="0">
                <a:latin typeface="Arial" pitchFamily="34" charset="0"/>
              </a:rPr>
              <a:t>“Plumbing” To Connect</a:t>
            </a:r>
          </a:p>
          <a:p>
            <a:pPr eaLnBrk="1" hangingPunct="1"/>
            <a:r>
              <a:rPr lang="en-US" sz="1400" b="1" dirty="0">
                <a:latin typeface="Arial" pitchFamily="34" charset="0"/>
              </a:rPr>
              <a:t>the Container to the Kitchen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3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3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3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3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30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30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2" grpId="0" build="p" bldLvl="2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System Elements</a:t>
            </a:r>
          </a:p>
        </p:txBody>
      </p:sp>
      <p:sp>
        <p:nvSpPr>
          <p:cNvPr id="14339" name="Rectangle 4" descr="Sand"/>
          <p:cNvSpPr>
            <a:spLocks noChangeAspect="1" noChangeArrowheads="1"/>
          </p:cNvSpPr>
          <p:nvPr/>
        </p:nvSpPr>
        <p:spPr bwMode="auto">
          <a:xfrm>
            <a:off x="881063" y="2511425"/>
            <a:ext cx="7870825" cy="37798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 algn="ctr"/>
            <a:endParaRPr lang="en-US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4340" name="Rectangle 5"/>
          <p:cNvSpPr>
            <a:spLocks noChangeAspect="1" noChangeArrowheads="1"/>
          </p:cNvSpPr>
          <p:nvPr/>
        </p:nvSpPr>
        <p:spPr bwMode="auto">
          <a:xfrm>
            <a:off x="881063" y="1069975"/>
            <a:ext cx="7877175" cy="8096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1" name="Freeform 6"/>
          <p:cNvSpPr>
            <a:spLocks noChangeAspect="1"/>
          </p:cNvSpPr>
          <p:nvPr/>
        </p:nvSpPr>
        <p:spPr bwMode="auto">
          <a:xfrm>
            <a:off x="881063" y="1119188"/>
            <a:ext cx="7870825" cy="625475"/>
          </a:xfrm>
          <a:custGeom>
            <a:avLst/>
            <a:gdLst>
              <a:gd name="T0" fmla="*/ 0 w 4582"/>
              <a:gd name="T1" fmla="*/ 0 h 364"/>
              <a:gd name="T2" fmla="*/ 2147483646 w 4582"/>
              <a:gd name="T3" fmla="*/ 2147483646 h 364"/>
              <a:gd name="T4" fmla="*/ 2147483646 w 4582"/>
              <a:gd name="T5" fmla="*/ 2147483646 h 364"/>
              <a:gd name="T6" fmla="*/ 2147483646 w 4582"/>
              <a:gd name="T7" fmla="*/ 2147483646 h 364"/>
              <a:gd name="T8" fmla="*/ 2147483646 w 4582"/>
              <a:gd name="T9" fmla="*/ 2147483646 h 364"/>
              <a:gd name="T10" fmla="*/ 2147483646 w 4582"/>
              <a:gd name="T11" fmla="*/ 2147483646 h 364"/>
              <a:gd name="T12" fmla="*/ 2147483646 w 4582"/>
              <a:gd name="T13" fmla="*/ 2147483646 h 364"/>
              <a:gd name="T14" fmla="*/ 0 w 4582"/>
              <a:gd name="T15" fmla="*/ 0 h 3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82" h="364">
                <a:moveTo>
                  <a:pt x="0" y="0"/>
                </a:moveTo>
                <a:lnTo>
                  <a:pt x="937" y="7"/>
                </a:lnTo>
                <a:lnTo>
                  <a:pt x="2299" y="7"/>
                </a:lnTo>
                <a:lnTo>
                  <a:pt x="4582" y="3"/>
                </a:lnTo>
                <a:lnTo>
                  <a:pt x="4582" y="313"/>
                </a:lnTo>
                <a:lnTo>
                  <a:pt x="2855" y="364"/>
                </a:lnTo>
                <a:lnTo>
                  <a:pt x="1" y="301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2" name="Freeform 7"/>
          <p:cNvSpPr>
            <a:spLocks noChangeAspect="1"/>
          </p:cNvSpPr>
          <p:nvPr/>
        </p:nvSpPr>
        <p:spPr bwMode="auto">
          <a:xfrm>
            <a:off x="871538" y="1512888"/>
            <a:ext cx="7886700" cy="814387"/>
          </a:xfrm>
          <a:custGeom>
            <a:avLst/>
            <a:gdLst>
              <a:gd name="T0" fmla="*/ 2147483646 w 4590"/>
              <a:gd name="T1" fmla="*/ 0 h 474"/>
              <a:gd name="T2" fmla="*/ 2147483646 w 4590"/>
              <a:gd name="T3" fmla="*/ 2147483646 h 474"/>
              <a:gd name="T4" fmla="*/ 2147483646 w 4590"/>
              <a:gd name="T5" fmla="*/ 2147483646 h 474"/>
              <a:gd name="T6" fmla="*/ 2147483646 w 4590"/>
              <a:gd name="T7" fmla="*/ 2147483646 h 474"/>
              <a:gd name="T8" fmla="*/ 2147483646 w 4590"/>
              <a:gd name="T9" fmla="*/ 2147483646 h 474"/>
              <a:gd name="T10" fmla="*/ 2147483646 w 4590"/>
              <a:gd name="T11" fmla="*/ 2147483646 h 474"/>
              <a:gd name="T12" fmla="*/ 2147483646 w 4590"/>
              <a:gd name="T13" fmla="*/ 2147483646 h 474"/>
              <a:gd name="T14" fmla="*/ 2147483646 w 4590"/>
              <a:gd name="T15" fmla="*/ 2147483646 h 474"/>
              <a:gd name="T16" fmla="*/ 2147483646 w 4590"/>
              <a:gd name="T17" fmla="*/ 2147483646 h 474"/>
              <a:gd name="T18" fmla="*/ 2147483646 w 4590"/>
              <a:gd name="T19" fmla="*/ 2147483646 h 474"/>
              <a:gd name="T20" fmla="*/ 0 w 4590"/>
              <a:gd name="T21" fmla="*/ 2147483646 h 474"/>
              <a:gd name="T22" fmla="*/ 2147483646 w 4590"/>
              <a:gd name="T23" fmla="*/ 0 h 47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590" h="474">
                <a:moveTo>
                  <a:pt x="6" y="0"/>
                </a:moveTo>
                <a:lnTo>
                  <a:pt x="414" y="6"/>
                </a:lnTo>
                <a:lnTo>
                  <a:pt x="1038" y="42"/>
                </a:lnTo>
                <a:lnTo>
                  <a:pt x="1776" y="54"/>
                </a:lnTo>
                <a:lnTo>
                  <a:pt x="2460" y="42"/>
                </a:lnTo>
                <a:lnTo>
                  <a:pt x="3124" y="72"/>
                </a:lnTo>
                <a:lnTo>
                  <a:pt x="3896" y="53"/>
                </a:lnTo>
                <a:lnTo>
                  <a:pt x="4590" y="18"/>
                </a:lnTo>
                <a:lnTo>
                  <a:pt x="4590" y="402"/>
                </a:lnTo>
                <a:lnTo>
                  <a:pt x="3786" y="474"/>
                </a:lnTo>
                <a:lnTo>
                  <a:pt x="0" y="426"/>
                </a:lnTo>
                <a:lnTo>
                  <a:pt x="6" y="0"/>
                </a:lnTo>
                <a:close/>
              </a:path>
            </a:pathLst>
          </a:cu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3" name="Freeform 8"/>
          <p:cNvSpPr>
            <a:spLocks noChangeAspect="1"/>
          </p:cNvSpPr>
          <p:nvPr/>
        </p:nvSpPr>
        <p:spPr bwMode="auto">
          <a:xfrm>
            <a:off x="877888" y="1790700"/>
            <a:ext cx="7880350" cy="876300"/>
          </a:xfrm>
          <a:custGeom>
            <a:avLst/>
            <a:gdLst>
              <a:gd name="T0" fmla="*/ 0 w 4587"/>
              <a:gd name="T1" fmla="*/ 0 h 510"/>
              <a:gd name="T2" fmla="*/ 2147483646 w 4587"/>
              <a:gd name="T3" fmla="*/ 2147483646 h 510"/>
              <a:gd name="T4" fmla="*/ 2147483646 w 4587"/>
              <a:gd name="T5" fmla="*/ 2147483646 h 510"/>
              <a:gd name="T6" fmla="*/ 2147483646 w 4587"/>
              <a:gd name="T7" fmla="*/ 2147483646 h 510"/>
              <a:gd name="T8" fmla="*/ 2147483646 w 4587"/>
              <a:gd name="T9" fmla="*/ 2147483646 h 510"/>
              <a:gd name="T10" fmla="*/ 2147483646 w 4587"/>
              <a:gd name="T11" fmla="*/ 2147483646 h 510"/>
              <a:gd name="T12" fmla="*/ 2147483646 w 4587"/>
              <a:gd name="T13" fmla="*/ 2147483646 h 510"/>
              <a:gd name="T14" fmla="*/ 2147483646 w 4587"/>
              <a:gd name="T15" fmla="*/ 2147483646 h 510"/>
              <a:gd name="T16" fmla="*/ 2147483646 w 4587"/>
              <a:gd name="T17" fmla="*/ 2147483646 h 510"/>
              <a:gd name="T18" fmla="*/ 2147483646 w 4587"/>
              <a:gd name="T19" fmla="*/ 2147483646 h 510"/>
              <a:gd name="T20" fmla="*/ 2147483646 w 4587"/>
              <a:gd name="T21" fmla="*/ 2147483646 h 510"/>
              <a:gd name="T22" fmla="*/ 2147483646 w 4587"/>
              <a:gd name="T23" fmla="*/ 2147483646 h 510"/>
              <a:gd name="T24" fmla="*/ 2147483646 w 4587"/>
              <a:gd name="T25" fmla="*/ 2147483646 h 510"/>
              <a:gd name="T26" fmla="*/ 2147483646 w 4587"/>
              <a:gd name="T27" fmla="*/ 2147483646 h 510"/>
              <a:gd name="T28" fmla="*/ 2147483646 w 4587"/>
              <a:gd name="T29" fmla="*/ 2147483646 h 510"/>
              <a:gd name="T30" fmla="*/ 2147483646 w 4587"/>
              <a:gd name="T31" fmla="*/ 2147483646 h 510"/>
              <a:gd name="T32" fmla="*/ 2147483646 w 4587"/>
              <a:gd name="T33" fmla="*/ 2147483646 h 510"/>
              <a:gd name="T34" fmla="*/ 2147483646 w 4587"/>
              <a:gd name="T35" fmla="*/ 2147483646 h 510"/>
              <a:gd name="T36" fmla="*/ 2147483646 w 4587"/>
              <a:gd name="T37" fmla="*/ 2147483646 h 510"/>
              <a:gd name="T38" fmla="*/ 2147483646 w 4587"/>
              <a:gd name="T39" fmla="*/ 2147483646 h 510"/>
              <a:gd name="T40" fmla="*/ 2147483646 w 4587"/>
              <a:gd name="T41" fmla="*/ 2147483646 h 510"/>
              <a:gd name="T42" fmla="*/ 0 w 4587"/>
              <a:gd name="T43" fmla="*/ 0 h 51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587" h="510">
                <a:moveTo>
                  <a:pt x="0" y="0"/>
                </a:moveTo>
                <a:lnTo>
                  <a:pt x="291" y="18"/>
                </a:lnTo>
                <a:lnTo>
                  <a:pt x="489" y="48"/>
                </a:lnTo>
                <a:lnTo>
                  <a:pt x="759" y="120"/>
                </a:lnTo>
                <a:lnTo>
                  <a:pt x="870" y="134"/>
                </a:lnTo>
                <a:lnTo>
                  <a:pt x="1287" y="174"/>
                </a:lnTo>
                <a:lnTo>
                  <a:pt x="1731" y="192"/>
                </a:lnTo>
                <a:lnTo>
                  <a:pt x="2109" y="210"/>
                </a:lnTo>
                <a:lnTo>
                  <a:pt x="2553" y="204"/>
                </a:lnTo>
                <a:lnTo>
                  <a:pt x="2649" y="213"/>
                </a:lnTo>
                <a:lnTo>
                  <a:pt x="2787" y="234"/>
                </a:lnTo>
                <a:lnTo>
                  <a:pt x="3003" y="252"/>
                </a:lnTo>
                <a:lnTo>
                  <a:pt x="3273" y="252"/>
                </a:lnTo>
                <a:lnTo>
                  <a:pt x="3567" y="246"/>
                </a:lnTo>
                <a:lnTo>
                  <a:pt x="3843" y="270"/>
                </a:lnTo>
                <a:lnTo>
                  <a:pt x="4035" y="258"/>
                </a:lnTo>
                <a:lnTo>
                  <a:pt x="4287" y="222"/>
                </a:lnTo>
                <a:lnTo>
                  <a:pt x="4587" y="216"/>
                </a:lnTo>
                <a:lnTo>
                  <a:pt x="4587" y="420"/>
                </a:lnTo>
                <a:lnTo>
                  <a:pt x="2985" y="510"/>
                </a:lnTo>
                <a:lnTo>
                  <a:pt x="3" y="401"/>
                </a:lnTo>
                <a:lnTo>
                  <a:pt x="0" y="0"/>
                </a:lnTo>
                <a:close/>
              </a:path>
            </a:pathLst>
          </a:custGeom>
          <a:solidFill>
            <a:srgbClr val="FFDE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4" name="Freeform 9"/>
          <p:cNvSpPr>
            <a:spLocks noChangeAspect="1"/>
          </p:cNvSpPr>
          <p:nvPr/>
        </p:nvSpPr>
        <p:spPr bwMode="auto">
          <a:xfrm>
            <a:off x="871538" y="2070100"/>
            <a:ext cx="7885112" cy="928688"/>
          </a:xfrm>
          <a:custGeom>
            <a:avLst/>
            <a:gdLst>
              <a:gd name="T0" fmla="*/ 0 w 4589"/>
              <a:gd name="T1" fmla="*/ 0 h 540"/>
              <a:gd name="T2" fmla="*/ 2147483646 w 4589"/>
              <a:gd name="T3" fmla="*/ 2147483646 h 540"/>
              <a:gd name="T4" fmla="*/ 2147483646 w 4589"/>
              <a:gd name="T5" fmla="*/ 2147483646 h 540"/>
              <a:gd name="T6" fmla="*/ 2147483646 w 4589"/>
              <a:gd name="T7" fmla="*/ 2147483646 h 540"/>
              <a:gd name="T8" fmla="*/ 2147483646 w 4589"/>
              <a:gd name="T9" fmla="*/ 2147483646 h 540"/>
              <a:gd name="T10" fmla="*/ 2147483646 w 4589"/>
              <a:gd name="T11" fmla="*/ 2147483646 h 540"/>
              <a:gd name="T12" fmla="*/ 2147483646 w 4589"/>
              <a:gd name="T13" fmla="*/ 2147483646 h 540"/>
              <a:gd name="T14" fmla="*/ 2147483646 w 4589"/>
              <a:gd name="T15" fmla="*/ 2147483646 h 540"/>
              <a:gd name="T16" fmla="*/ 2147483646 w 4589"/>
              <a:gd name="T17" fmla="*/ 2147483646 h 540"/>
              <a:gd name="T18" fmla="*/ 2147483646 w 4589"/>
              <a:gd name="T19" fmla="*/ 2147483646 h 540"/>
              <a:gd name="T20" fmla="*/ 2147483646 w 4589"/>
              <a:gd name="T21" fmla="*/ 2147483646 h 540"/>
              <a:gd name="T22" fmla="*/ 2147483646 w 4589"/>
              <a:gd name="T23" fmla="*/ 2147483646 h 540"/>
              <a:gd name="T24" fmla="*/ 2147483646 w 4589"/>
              <a:gd name="T25" fmla="*/ 2147483646 h 540"/>
              <a:gd name="T26" fmla="*/ 2147483646 w 4589"/>
              <a:gd name="T27" fmla="*/ 2147483646 h 540"/>
              <a:gd name="T28" fmla="*/ 2147483646 w 4589"/>
              <a:gd name="T29" fmla="*/ 2147483646 h 540"/>
              <a:gd name="T30" fmla="*/ 2147483646 w 4589"/>
              <a:gd name="T31" fmla="*/ 2147483646 h 540"/>
              <a:gd name="T32" fmla="*/ 2147483646 w 4589"/>
              <a:gd name="T33" fmla="*/ 2147483646 h 540"/>
              <a:gd name="T34" fmla="*/ 2147483646 w 4589"/>
              <a:gd name="T35" fmla="*/ 2147483646 h 540"/>
              <a:gd name="T36" fmla="*/ 2147483646 w 4589"/>
              <a:gd name="T37" fmla="*/ 2147483646 h 540"/>
              <a:gd name="T38" fmla="*/ 2147483646 w 4589"/>
              <a:gd name="T39" fmla="*/ 2147483646 h 540"/>
              <a:gd name="T40" fmla="*/ 2147483646 w 4589"/>
              <a:gd name="T41" fmla="*/ 2147483646 h 540"/>
              <a:gd name="T42" fmla="*/ 2147483646 w 4589"/>
              <a:gd name="T43" fmla="*/ 2147483646 h 540"/>
              <a:gd name="T44" fmla="*/ 2147483646 w 4589"/>
              <a:gd name="T45" fmla="*/ 2147483646 h 540"/>
              <a:gd name="T46" fmla="*/ 2147483646 w 4589"/>
              <a:gd name="T47" fmla="*/ 2147483646 h 540"/>
              <a:gd name="T48" fmla="*/ 2147483646 w 4589"/>
              <a:gd name="T49" fmla="*/ 2147483646 h 540"/>
              <a:gd name="T50" fmla="*/ 2147483646 w 4589"/>
              <a:gd name="T51" fmla="*/ 2147483646 h 540"/>
              <a:gd name="T52" fmla="*/ 2147483646 w 4589"/>
              <a:gd name="T53" fmla="*/ 2147483646 h 540"/>
              <a:gd name="T54" fmla="*/ 2147483646 w 4589"/>
              <a:gd name="T55" fmla="*/ 2147483646 h 540"/>
              <a:gd name="T56" fmla="*/ 2147483646 w 4589"/>
              <a:gd name="T57" fmla="*/ 2147483646 h 540"/>
              <a:gd name="T58" fmla="*/ 2147483646 w 4589"/>
              <a:gd name="T59" fmla="*/ 2147483646 h 540"/>
              <a:gd name="T60" fmla="*/ 2147483646 w 4589"/>
              <a:gd name="T61" fmla="*/ 2147483646 h 540"/>
              <a:gd name="T62" fmla="*/ 2147483646 w 4589"/>
              <a:gd name="T63" fmla="*/ 2147483646 h 540"/>
              <a:gd name="T64" fmla="*/ 2147483646 w 4589"/>
              <a:gd name="T65" fmla="*/ 2147483646 h 540"/>
              <a:gd name="T66" fmla="*/ 2147483646 w 4589"/>
              <a:gd name="T67" fmla="*/ 2147483646 h 540"/>
              <a:gd name="T68" fmla="*/ 2147483646 w 4589"/>
              <a:gd name="T69" fmla="*/ 2147483646 h 540"/>
              <a:gd name="T70" fmla="*/ 2147483646 w 4589"/>
              <a:gd name="T71" fmla="*/ 2147483646 h 540"/>
              <a:gd name="T72" fmla="*/ 2147483646 w 4589"/>
              <a:gd name="T73" fmla="*/ 2147483646 h 540"/>
              <a:gd name="T74" fmla="*/ 0 w 4589"/>
              <a:gd name="T75" fmla="*/ 0 h 54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589" h="540">
                <a:moveTo>
                  <a:pt x="0" y="0"/>
                </a:moveTo>
                <a:lnTo>
                  <a:pt x="179" y="26"/>
                </a:lnTo>
                <a:lnTo>
                  <a:pt x="246" y="36"/>
                </a:lnTo>
                <a:lnTo>
                  <a:pt x="372" y="72"/>
                </a:lnTo>
                <a:lnTo>
                  <a:pt x="509" y="122"/>
                </a:lnTo>
                <a:lnTo>
                  <a:pt x="588" y="150"/>
                </a:lnTo>
                <a:lnTo>
                  <a:pt x="669" y="177"/>
                </a:lnTo>
                <a:lnTo>
                  <a:pt x="725" y="194"/>
                </a:lnTo>
                <a:lnTo>
                  <a:pt x="774" y="204"/>
                </a:lnTo>
                <a:lnTo>
                  <a:pt x="855" y="212"/>
                </a:lnTo>
                <a:lnTo>
                  <a:pt x="1098" y="222"/>
                </a:lnTo>
                <a:lnTo>
                  <a:pt x="1512" y="222"/>
                </a:lnTo>
                <a:lnTo>
                  <a:pt x="1830" y="234"/>
                </a:lnTo>
                <a:lnTo>
                  <a:pt x="2130" y="240"/>
                </a:lnTo>
                <a:lnTo>
                  <a:pt x="2382" y="222"/>
                </a:lnTo>
                <a:lnTo>
                  <a:pt x="2550" y="216"/>
                </a:lnTo>
                <a:lnTo>
                  <a:pt x="2634" y="222"/>
                </a:lnTo>
                <a:lnTo>
                  <a:pt x="2802" y="246"/>
                </a:lnTo>
                <a:lnTo>
                  <a:pt x="2988" y="282"/>
                </a:lnTo>
                <a:lnTo>
                  <a:pt x="3078" y="282"/>
                </a:lnTo>
                <a:lnTo>
                  <a:pt x="3258" y="258"/>
                </a:lnTo>
                <a:lnTo>
                  <a:pt x="3390" y="240"/>
                </a:lnTo>
                <a:lnTo>
                  <a:pt x="3594" y="234"/>
                </a:lnTo>
                <a:lnTo>
                  <a:pt x="3798" y="234"/>
                </a:lnTo>
                <a:lnTo>
                  <a:pt x="3936" y="240"/>
                </a:lnTo>
                <a:lnTo>
                  <a:pt x="4182" y="180"/>
                </a:lnTo>
                <a:lnTo>
                  <a:pt x="4374" y="150"/>
                </a:lnTo>
                <a:lnTo>
                  <a:pt x="4589" y="144"/>
                </a:lnTo>
                <a:lnTo>
                  <a:pt x="4586" y="308"/>
                </a:lnTo>
                <a:lnTo>
                  <a:pt x="4329" y="246"/>
                </a:lnTo>
                <a:lnTo>
                  <a:pt x="3951" y="330"/>
                </a:lnTo>
                <a:lnTo>
                  <a:pt x="3540" y="378"/>
                </a:lnTo>
                <a:lnTo>
                  <a:pt x="3036" y="492"/>
                </a:lnTo>
                <a:lnTo>
                  <a:pt x="2532" y="498"/>
                </a:lnTo>
                <a:lnTo>
                  <a:pt x="1188" y="540"/>
                </a:lnTo>
                <a:lnTo>
                  <a:pt x="696" y="510"/>
                </a:lnTo>
                <a:lnTo>
                  <a:pt x="3" y="272"/>
                </a:lnTo>
                <a:lnTo>
                  <a:pt x="0" y="0"/>
                </a:lnTo>
                <a:close/>
              </a:path>
            </a:pathLst>
          </a:custGeom>
          <a:solidFill>
            <a:srgbClr val="DDBB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5" name="Freeform 10"/>
          <p:cNvSpPr>
            <a:spLocks noChangeAspect="1"/>
          </p:cNvSpPr>
          <p:nvPr/>
        </p:nvSpPr>
        <p:spPr bwMode="auto">
          <a:xfrm>
            <a:off x="871538" y="2460625"/>
            <a:ext cx="7880350" cy="1320800"/>
          </a:xfrm>
          <a:custGeom>
            <a:avLst/>
            <a:gdLst>
              <a:gd name="T0" fmla="*/ 0 w 4587"/>
              <a:gd name="T1" fmla="*/ 0 h 768"/>
              <a:gd name="T2" fmla="*/ 2147483646 w 4587"/>
              <a:gd name="T3" fmla="*/ 2147483646 h 768"/>
              <a:gd name="T4" fmla="*/ 2147483646 w 4587"/>
              <a:gd name="T5" fmla="*/ 2147483646 h 768"/>
              <a:gd name="T6" fmla="*/ 2147483646 w 4587"/>
              <a:gd name="T7" fmla="*/ 2147483646 h 768"/>
              <a:gd name="T8" fmla="*/ 2147483646 w 4587"/>
              <a:gd name="T9" fmla="*/ 2147483646 h 768"/>
              <a:gd name="T10" fmla="*/ 2147483646 w 4587"/>
              <a:gd name="T11" fmla="*/ 2147483646 h 768"/>
              <a:gd name="T12" fmla="*/ 2147483646 w 4587"/>
              <a:gd name="T13" fmla="*/ 2147483646 h 768"/>
              <a:gd name="T14" fmla="*/ 2147483646 w 4587"/>
              <a:gd name="T15" fmla="*/ 2147483646 h 768"/>
              <a:gd name="T16" fmla="*/ 2147483646 w 4587"/>
              <a:gd name="T17" fmla="*/ 2147483646 h 768"/>
              <a:gd name="T18" fmla="*/ 2147483646 w 4587"/>
              <a:gd name="T19" fmla="*/ 2147483646 h 768"/>
              <a:gd name="T20" fmla="*/ 2147483646 w 4587"/>
              <a:gd name="T21" fmla="*/ 2147483646 h 768"/>
              <a:gd name="T22" fmla="*/ 2147483646 w 4587"/>
              <a:gd name="T23" fmla="*/ 2147483646 h 768"/>
              <a:gd name="T24" fmla="*/ 2147483646 w 4587"/>
              <a:gd name="T25" fmla="*/ 2147483646 h 768"/>
              <a:gd name="T26" fmla="*/ 2147483646 w 4587"/>
              <a:gd name="T27" fmla="*/ 2147483646 h 768"/>
              <a:gd name="T28" fmla="*/ 2147483646 w 4587"/>
              <a:gd name="T29" fmla="*/ 2147483646 h 768"/>
              <a:gd name="T30" fmla="*/ 2147483646 w 4587"/>
              <a:gd name="T31" fmla="*/ 2147483646 h 768"/>
              <a:gd name="T32" fmla="*/ 2147483646 w 4587"/>
              <a:gd name="T33" fmla="*/ 2147483646 h 768"/>
              <a:gd name="T34" fmla="*/ 2147483646 w 4587"/>
              <a:gd name="T35" fmla="*/ 2147483646 h 768"/>
              <a:gd name="T36" fmla="*/ 2147483646 w 4587"/>
              <a:gd name="T37" fmla="*/ 2147483646 h 768"/>
              <a:gd name="T38" fmla="*/ 2147483646 w 4587"/>
              <a:gd name="T39" fmla="*/ 2147483646 h 768"/>
              <a:gd name="T40" fmla="*/ 2147483646 w 4587"/>
              <a:gd name="T41" fmla="*/ 2147483646 h 768"/>
              <a:gd name="T42" fmla="*/ 2147483646 w 4587"/>
              <a:gd name="T43" fmla="*/ 2147483646 h 768"/>
              <a:gd name="T44" fmla="*/ 2147483646 w 4587"/>
              <a:gd name="T45" fmla="*/ 2147483646 h 768"/>
              <a:gd name="T46" fmla="*/ 2147483646 w 4587"/>
              <a:gd name="T47" fmla="*/ 2147483646 h 768"/>
              <a:gd name="T48" fmla="*/ 2147483646 w 4587"/>
              <a:gd name="T49" fmla="*/ 2147483646 h 768"/>
              <a:gd name="T50" fmla="*/ 2147483646 w 4587"/>
              <a:gd name="T51" fmla="*/ 2147483646 h 768"/>
              <a:gd name="T52" fmla="*/ 2147483646 w 4587"/>
              <a:gd name="T53" fmla="*/ 2147483646 h 768"/>
              <a:gd name="T54" fmla="*/ 2147483646 w 4587"/>
              <a:gd name="T55" fmla="*/ 0 h 768"/>
              <a:gd name="T56" fmla="*/ 2147483646 w 4587"/>
              <a:gd name="T57" fmla="*/ 2147483646 h 768"/>
              <a:gd name="T58" fmla="*/ 2147483646 w 4587"/>
              <a:gd name="T59" fmla="*/ 2147483646 h 768"/>
              <a:gd name="T60" fmla="*/ 2147483646 w 4587"/>
              <a:gd name="T61" fmla="*/ 2147483646 h 768"/>
              <a:gd name="T62" fmla="*/ 2147483646 w 4587"/>
              <a:gd name="T63" fmla="*/ 2147483646 h 768"/>
              <a:gd name="T64" fmla="*/ 2147483646 w 4587"/>
              <a:gd name="T65" fmla="*/ 2147483646 h 768"/>
              <a:gd name="T66" fmla="*/ 2147483646 w 4587"/>
              <a:gd name="T67" fmla="*/ 2147483646 h 768"/>
              <a:gd name="T68" fmla="*/ 2147483646 w 4587"/>
              <a:gd name="T69" fmla="*/ 2147483646 h 768"/>
              <a:gd name="T70" fmla="*/ 2147483646 w 4587"/>
              <a:gd name="T71" fmla="*/ 2147483646 h 768"/>
              <a:gd name="T72" fmla="*/ 2147483646 w 4587"/>
              <a:gd name="T73" fmla="*/ 2147483646 h 768"/>
              <a:gd name="T74" fmla="*/ 2147483646 w 4587"/>
              <a:gd name="T75" fmla="*/ 2147483646 h 768"/>
              <a:gd name="T76" fmla="*/ 2147483646 w 4587"/>
              <a:gd name="T77" fmla="*/ 2147483646 h 768"/>
              <a:gd name="T78" fmla="*/ 2147483646 w 4587"/>
              <a:gd name="T79" fmla="*/ 2147483646 h 768"/>
              <a:gd name="T80" fmla="*/ 2147483646 w 4587"/>
              <a:gd name="T81" fmla="*/ 2147483646 h 768"/>
              <a:gd name="T82" fmla="*/ 2147483646 w 4587"/>
              <a:gd name="T83" fmla="*/ 2147483646 h 768"/>
              <a:gd name="T84" fmla="*/ 2147483646 w 4587"/>
              <a:gd name="T85" fmla="*/ 2147483646 h 768"/>
              <a:gd name="T86" fmla="*/ 2147483646 w 4587"/>
              <a:gd name="T87" fmla="*/ 2147483646 h 768"/>
              <a:gd name="T88" fmla="*/ 2147483646 w 4587"/>
              <a:gd name="T89" fmla="*/ 2147483646 h 768"/>
              <a:gd name="T90" fmla="*/ 2147483646 w 4587"/>
              <a:gd name="T91" fmla="*/ 2147483646 h 768"/>
              <a:gd name="T92" fmla="*/ 0 w 4587"/>
              <a:gd name="T93" fmla="*/ 0 h 76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587" h="768">
                <a:moveTo>
                  <a:pt x="0" y="0"/>
                </a:moveTo>
                <a:lnTo>
                  <a:pt x="252" y="66"/>
                </a:lnTo>
                <a:lnTo>
                  <a:pt x="486" y="138"/>
                </a:lnTo>
                <a:lnTo>
                  <a:pt x="654" y="198"/>
                </a:lnTo>
                <a:lnTo>
                  <a:pt x="720" y="215"/>
                </a:lnTo>
                <a:lnTo>
                  <a:pt x="786" y="222"/>
                </a:lnTo>
                <a:lnTo>
                  <a:pt x="1065" y="248"/>
                </a:lnTo>
                <a:lnTo>
                  <a:pt x="1164" y="252"/>
                </a:lnTo>
                <a:lnTo>
                  <a:pt x="1464" y="252"/>
                </a:lnTo>
                <a:lnTo>
                  <a:pt x="1818" y="246"/>
                </a:lnTo>
                <a:lnTo>
                  <a:pt x="2112" y="252"/>
                </a:lnTo>
                <a:lnTo>
                  <a:pt x="2358" y="228"/>
                </a:lnTo>
                <a:lnTo>
                  <a:pt x="2412" y="213"/>
                </a:lnTo>
                <a:cubicBezTo>
                  <a:pt x="2443" y="202"/>
                  <a:pt x="2513" y="174"/>
                  <a:pt x="2544" y="165"/>
                </a:cubicBezTo>
                <a:cubicBezTo>
                  <a:pt x="2575" y="156"/>
                  <a:pt x="2572" y="154"/>
                  <a:pt x="2600" y="156"/>
                </a:cubicBezTo>
                <a:cubicBezTo>
                  <a:pt x="2628" y="158"/>
                  <a:pt x="2672" y="166"/>
                  <a:pt x="2712" y="174"/>
                </a:cubicBezTo>
                <a:cubicBezTo>
                  <a:pt x="2752" y="182"/>
                  <a:pt x="2788" y="199"/>
                  <a:pt x="2838" y="204"/>
                </a:cubicBezTo>
                <a:cubicBezTo>
                  <a:pt x="2888" y="209"/>
                  <a:pt x="2957" y="207"/>
                  <a:pt x="3012" y="204"/>
                </a:cubicBezTo>
                <a:cubicBezTo>
                  <a:pt x="3067" y="201"/>
                  <a:pt x="3121" y="197"/>
                  <a:pt x="3168" y="186"/>
                </a:cubicBezTo>
                <a:cubicBezTo>
                  <a:pt x="3215" y="175"/>
                  <a:pt x="3253" y="150"/>
                  <a:pt x="3294" y="138"/>
                </a:cubicBezTo>
                <a:cubicBezTo>
                  <a:pt x="3335" y="126"/>
                  <a:pt x="3376" y="121"/>
                  <a:pt x="3414" y="114"/>
                </a:cubicBezTo>
                <a:cubicBezTo>
                  <a:pt x="3452" y="107"/>
                  <a:pt x="3492" y="98"/>
                  <a:pt x="3522" y="96"/>
                </a:cubicBezTo>
                <a:lnTo>
                  <a:pt x="3594" y="102"/>
                </a:lnTo>
                <a:lnTo>
                  <a:pt x="3762" y="108"/>
                </a:lnTo>
                <a:lnTo>
                  <a:pt x="3948" y="84"/>
                </a:lnTo>
                <a:lnTo>
                  <a:pt x="4086" y="48"/>
                </a:lnTo>
                <a:lnTo>
                  <a:pt x="4206" y="18"/>
                </a:lnTo>
                <a:lnTo>
                  <a:pt x="4326" y="0"/>
                </a:lnTo>
                <a:lnTo>
                  <a:pt x="4416" y="12"/>
                </a:lnTo>
                <a:lnTo>
                  <a:pt x="4494" y="18"/>
                </a:lnTo>
                <a:lnTo>
                  <a:pt x="4587" y="32"/>
                </a:lnTo>
                <a:lnTo>
                  <a:pt x="4583" y="113"/>
                </a:lnTo>
                <a:lnTo>
                  <a:pt x="4508" y="90"/>
                </a:lnTo>
                <a:lnTo>
                  <a:pt x="4242" y="36"/>
                </a:lnTo>
                <a:lnTo>
                  <a:pt x="3894" y="189"/>
                </a:lnTo>
                <a:lnTo>
                  <a:pt x="3531" y="192"/>
                </a:lnTo>
                <a:lnTo>
                  <a:pt x="3279" y="276"/>
                </a:lnTo>
                <a:lnTo>
                  <a:pt x="3150" y="462"/>
                </a:lnTo>
                <a:lnTo>
                  <a:pt x="2676" y="501"/>
                </a:lnTo>
                <a:lnTo>
                  <a:pt x="2322" y="573"/>
                </a:lnTo>
                <a:lnTo>
                  <a:pt x="1746" y="768"/>
                </a:lnTo>
                <a:lnTo>
                  <a:pt x="906" y="762"/>
                </a:lnTo>
                <a:lnTo>
                  <a:pt x="660" y="534"/>
                </a:lnTo>
                <a:lnTo>
                  <a:pt x="498" y="324"/>
                </a:lnTo>
                <a:lnTo>
                  <a:pt x="306" y="192"/>
                </a:lnTo>
                <a:lnTo>
                  <a:pt x="5" y="93"/>
                </a:lnTo>
                <a:lnTo>
                  <a:pt x="0" y="0"/>
                </a:lnTo>
                <a:close/>
              </a:path>
            </a:pathLst>
          </a:custGeom>
          <a:solidFill>
            <a:srgbClr val="D0DEA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6" name="Freeform 11"/>
          <p:cNvSpPr>
            <a:spLocks noChangeAspect="1"/>
          </p:cNvSpPr>
          <p:nvPr/>
        </p:nvSpPr>
        <p:spPr bwMode="auto">
          <a:xfrm>
            <a:off x="877888" y="2579688"/>
            <a:ext cx="6523037" cy="1573212"/>
          </a:xfrm>
          <a:custGeom>
            <a:avLst/>
            <a:gdLst>
              <a:gd name="T0" fmla="*/ 2147483646 w 3797"/>
              <a:gd name="T1" fmla="*/ 2147483646 h 915"/>
              <a:gd name="T2" fmla="*/ 2147483646 w 3797"/>
              <a:gd name="T3" fmla="*/ 2147483646 h 915"/>
              <a:gd name="T4" fmla="*/ 2147483646 w 3797"/>
              <a:gd name="T5" fmla="*/ 2147483646 h 915"/>
              <a:gd name="T6" fmla="*/ 2147483646 w 3797"/>
              <a:gd name="T7" fmla="*/ 2147483646 h 915"/>
              <a:gd name="T8" fmla="*/ 2147483646 w 3797"/>
              <a:gd name="T9" fmla="*/ 2147483646 h 915"/>
              <a:gd name="T10" fmla="*/ 2147483646 w 3797"/>
              <a:gd name="T11" fmla="*/ 2147483646 h 915"/>
              <a:gd name="T12" fmla="*/ 2147483646 w 3797"/>
              <a:gd name="T13" fmla="*/ 2147483646 h 915"/>
              <a:gd name="T14" fmla="*/ 2147483646 w 3797"/>
              <a:gd name="T15" fmla="*/ 2147483646 h 915"/>
              <a:gd name="T16" fmla="*/ 2147483646 w 3797"/>
              <a:gd name="T17" fmla="*/ 2147483646 h 915"/>
              <a:gd name="T18" fmla="*/ 2147483646 w 3797"/>
              <a:gd name="T19" fmla="*/ 2147483646 h 915"/>
              <a:gd name="T20" fmla="*/ 2147483646 w 3797"/>
              <a:gd name="T21" fmla="*/ 2147483646 h 915"/>
              <a:gd name="T22" fmla="*/ 2147483646 w 3797"/>
              <a:gd name="T23" fmla="*/ 2147483646 h 915"/>
              <a:gd name="T24" fmla="*/ 2147483646 w 3797"/>
              <a:gd name="T25" fmla="*/ 2147483646 h 915"/>
              <a:gd name="T26" fmla="*/ 2147483646 w 3797"/>
              <a:gd name="T27" fmla="*/ 2147483646 h 915"/>
              <a:gd name="T28" fmla="*/ 2147483646 w 3797"/>
              <a:gd name="T29" fmla="*/ 2147483646 h 915"/>
              <a:gd name="T30" fmla="*/ 2147483646 w 3797"/>
              <a:gd name="T31" fmla="*/ 2147483646 h 915"/>
              <a:gd name="T32" fmla="*/ 2147483646 w 3797"/>
              <a:gd name="T33" fmla="*/ 2147483646 h 915"/>
              <a:gd name="T34" fmla="*/ 2147483646 w 3797"/>
              <a:gd name="T35" fmla="*/ 2147483646 h 915"/>
              <a:gd name="T36" fmla="*/ 2147483646 w 3797"/>
              <a:gd name="T37" fmla="*/ 2147483646 h 915"/>
              <a:gd name="T38" fmla="*/ 2147483646 w 3797"/>
              <a:gd name="T39" fmla="*/ 2147483646 h 915"/>
              <a:gd name="T40" fmla="*/ 2147483646 w 3797"/>
              <a:gd name="T41" fmla="*/ 2147483646 h 915"/>
              <a:gd name="T42" fmla="*/ 2147483646 w 3797"/>
              <a:gd name="T43" fmla="*/ 2147483646 h 915"/>
              <a:gd name="T44" fmla="*/ 2147483646 w 3797"/>
              <a:gd name="T45" fmla="*/ 2147483646 h 915"/>
              <a:gd name="T46" fmla="*/ 2147483646 w 3797"/>
              <a:gd name="T47" fmla="*/ 2147483646 h 915"/>
              <a:gd name="T48" fmla="*/ 2147483646 w 3797"/>
              <a:gd name="T49" fmla="*/ 2147483646 h 915"/>
              <a:gd name="T50" fmla="*/ 2147483646 w 3797"/>
              <a:gd name="T51" fmla="*/ 2147483646 h 915"/>
              <a:gd name="T52" fmla="*/ 2147483646 w 3797"/>
              <a:gd name="T53" fmla="*/ 2147483646 h 915"/>
              <a:gd name="T54" fmla="*/ 2147483646 w 3797"/>
              <a:gd name="T55" fmla="*/ 2147483646 h 915"/>
              <a:gd name="T56" fmla="*/ 2147483646 w 3797"/>
              <a:gd name="T57" fmla="*/ 2147483646 h 915"/>
              <a:gd name="T58" fmla="*/ 2147483646 w 3797"/>
              <a:gd name="T59" fmla="*/ 2147483646 h 915"/>
              <a:gd name="T60" fmla="*/ 2147483646 w 3797"/>
              <a:gd name="T61" fmla="*/ 2147483646 h 915"/>
              <a:gd name="T62" fmla="*/ 0 w 3797"/>
              <a:gd name="T63" fmla="*/ 2147483646 h 91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797" h="915">
                <a:moveTo>
                  <a:pt x="0" y="0"/>
                </a:moveTo>
                <a:lnTo>
                  <a:pt x="243" y="93"/>
                </a:lnTo>
                <a:lnTo>
                  <a:pt x="324" y="125"/>
                </a:lnTo>
                <a:lnTo>
                  <a:pt x="398" y="164"/>
                </a:lnTo>
                <a:lnTo>
                  <a:pt x="495" y="243"/>
                </a:lnTo>
                <a:lnTo>
                  <a:pt x="615" y="363"/>
                </a:lnTo>
                <a:lnTo>
                  <a:pt x="681" y="447"/>
                </a:lnTo>
                <a:lnTo>
                  <a:pt x="710" y="479"/>
                </a:lnTo>
                <a:lnTo>
                  <a:pt x="765" y="513"/>
                </a:lnTo>
                <a:lnTo>
                  <a:pt x="855" y="543"/>
                </a:lnTo>
                <a:lnTo>
                  <a:pt x="915" y="555"/>
                </a:lnTo>
                <a:lnTo>
                  <a:pt x="1007" y="573"/>
                </a:lnTo>
                <a:lnTo>
                  <a:pt x="1101" y="573"/>
                </a:lnTo>
                <a:lnTo>
                  <a:pt x="1191" y="591"/>
                </a:lnTo>
                <a:lnTo>
                  <a:pt x="1311" y="597"/>
                </a:lnTo>
                <a:lnTo>
                  <a:pt x="1470" y="555"/>
                </a:lnTo>
                <a:lnTo>
                  <a:pt x="1562" y="530"/>
                </a:lnTo>
                <a:lnTo>
                  <a:pt x="1680" y="516"/>
                </a:lnTo>
                <a:lnTo>
                  <a:pt x="1943" y="531"/>
                </a:lnTo>
                <a:lnTo>
                  <a:pt x="2042" y="536"/>
                </a:lnTo>
                <a:lnTo>
                  <a:pt x="2133" y="531"/>
                </a:lnTo>
                <a:lnTo>
                  <a:pt x="2235" y="483"/>
                </a:lnTo>
                <a:lnTo>
                  <a:pt x="2297" y="435"/>
                </a:lnTo>
                <a:lnTo>
                  <a:pt x="2337" y="399"/>
                </a:lnTo>
                <a:lnTo>
                  <a:pt x="2402" y="362"/>
                </a:lnTo>
                <a:lnTo>
                  <a:pt x="2462" y="341"/>
                </a:lnTo>
                <a:lnTo>
                  <a:pt x="2541" y="315"/>
                </a:lnTo>
                <a:lnTo>
                  <a:pt x="2607" y="309"/>
                </a:lnTo>
                <a:lnTo>
                  <a:pt x="2715" y="327"/>
                </a:lnTo>
                <a:lnTo>
                  <a:pt x="2835" y="321"/>
                </a:lnTo>
                <a:lnTo>
                  <a:pt x="2928" y="335"/>
                </a:lnTo>
                <a:lnTo>
                  <a:pt x="2975" y="338"/>
                </a:lnTo>
                <a:lnTo>
                  <a:pt x="3063" y="321"/>
                </a:lnTo>
                <a:lnTo>
                  <a:pt x="3126" y="282"/>
                </a:lnTo>
                <a:lnTo>
                  <a:pt x="3171" y="237"/>
                </a:lnTo>
                <a:lnTo>
                  <a:pt x="3222" y="197"/>
                </a:lnTo>
                <a:lnTo>
                  <a:pt x="3264" y="170"/>
                </a:lnTo>
                <a:lnTo>
                  <a:pt x="3321" y="141"/>
                </a:lnTo>
                <a:lnTo>
                  <a:pt x="3389" y="132"/>
                </a:lnTo>
                <a:lnTo>
                  <a:pt x="3450" y="135"/>
                </a:lnTo>
                <a:lnTo>
                  <a:pt x="3540" y="102"/>
                </a:lnTo>
                <a:lnTo>
                  <a:pt x="3605" y="101"/>
                </a:lnTo>
                <a:lnTo>
                  <a:pt x="3698" y="111"/>
                </a:lnTo>
                <a:lnTo>
                  <a:pt x="3797" y="107"/>
                </a:lnTo>
                <a:lnTo>
                  <a:pt x="3686" y="120"/>
                </a:lnTo>
                <a:lnTo>
                  <a:pt x="3593" y="114"/>
                </a:lnTo>
                <a:lnTo>
                  <a:pt x="3527" y="113"/>
                </a:lnTo>
                <a:lnTo>
                  <a:pt x="3411" y="182"/>
                </a:lnTo>
                <a:lnTo>
                  <a:pt x="3297" y="207"/>
                </a:lnTo>
                <a:lnTo>
                  <a:pt x="3135" y="399"/>
                </a:lnTo>
                <a:lnTo>
                  <a:pt x="2553" y="414"/>
                </a:lnTo>
                <a:lnTo>
                  <a:pt x="2133" y="789"/>
                </a:lnTo>
                <a:lnTo>
                  <a:pt x="1704" y="702"/>
                </a:lnTo>
                <a:lnTo>
                  <a:pt x="1197" y="915"/>
                </a:lnTo>
                <a:lnTo>
                  <a:pt x="747" y="753"/>
                </a:lnTo>
                <a:lnTo>
                  <a:pt x="630" y="543"/>
                </a:lnTo>
                <a:lnTo>
                  <a:pt x="617" y="414"/>
                </a:lnTo>
                <a:lnTo>
                  <a:pt x="551" y="359"/>
                </a:lnTo>
                <a:lnTo>
                  <a:pt x="459" y="267"/>
                </a:lnTo>
                <a:lnTo>
                  <a:pt x="425" y="225"/>
                </a:lnTo>
                <a:lnTo>
                  <a:pt x="356" y="176"/>
                </a:lnTo>
                <a:lnTo>
                  <a:pt x="275" y="132"/>
                </a:lnTo>
                <a:lnTo>
                  <a:pt x="129" y="81"/>
                </a:lnTo>
                <a:lnTo>
                  <a:pt x="0" y="33"/>
                </a:lnTo>
                <a:lnTo>
                  <a:pt x="0" y="0"/>
                </a:lnTo>
                <a:close/>
              </a:path>
            </a:pathLst>
          </a:custGeom>
          <a:solidFill>
            <a:srgbClr val="E5FF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Freeform 12"/>
          <p:cNvSpPr>
            <a:spLocks noChangeAspect="1"/>
          </p:cNvSpPr>
          <p:nvPr/>
        </p:nvSpPr>
        <p:spPr bwMode="auto">
          <a:xfrm>
            <a:off x="1943100" y="2492375"/>
            <a:ext cx="6808788" cy="2174875"/>
          </a:xfrm>
          <a:custGeom>
            <a:avLst/>
            <a:gdLst>
              <a:gd name="T0" fmla="*/ 2147483646 w 3964"/>
              <a:gd name="T1" fmla="*/ 2147483646 h 1266"/>
              <a:gd name="T2" fmla="*/ 2147483646 w 3964"/>
              <a:gd name="T3" fmla="*/ 2147483646 h 1266"/>
              <a:gd name="T4" fmla="*/ 2147483646 w 3964"/>
              <a:gd name="T5" fmla="*/ 2147483646 h 1266"/>
              <a:gd name="T6" fmla="*/ 2147483646 w 3964"/>
              <a:gd name="T7" fmla="*/ 2147483646 h 1266"/>
              <a:gd name="T8" fmla="*/ 2147483646 w 3964"/>
              <a:gd name="T9" fmla="*/ 2147483646 h 1266"/>
              <a:gd name="T10" fmla="*/ 2147483646 w 3964"/>
              <a:gd name="T11" fmla="*/ 2147483646 h 1266"/>
              <a:gd name="T12" fmla="*/ 2147483646 w 3964"/>
              <a:gd name="T13" fmla="*/ 2147483646 h 1266"/>
              <a:gd name="T14" fmla="*/ 2147483646 w 3964"/>
              <a:gd name="T15" fmla="*/ 2147483646 h 1266"/>
              <a:gd name="T16" fmla="*/ 2147483646 w 3964"/>
              <a:gd name="T17" fmla="*/ 2147483646 h 1266"/>
              <a:gd name="T18" fmla="*/ 2147483646 w 3964"/>
              <a:gd name="T19" fmla="*/ 2147483646 h 1266"/>
              <a:gd name="T20" fmla="*/ 2147483646 w 3964"/>
              <a:gd name="T21" fmla="*/ 2147483646 h 1266"/>
              <a:gd name="T22" fmla="*/ 2147483646 w 3964"/>
              <a:gd name="T23" fmla="*/ 2147483646 h 1266"/>
              <a:gd name="T24" fmla="*/ 2147483646 w 3964"/>
              <a:gd name="T25" fmla="*/ 2147483646 h 1266"/>
              <a:gd name="T26" fmla="*/ 2147483646 w 3964"/>
              <a:gd name="T27" fmla="*/ 2147483646 h 1266"/>
              <a:gd name="T28" fmla="*/ 2147483646 w 3964"/>
              <a:gd name="T29" fmla="*/ 2147483646 h 1266"/>
              <a:gd name="T30" fmla="*/ 2147483646 w 3964"/>
              <a:gd name="T31" fmla="*/ 2147483646 h 1266"/>
              <a:gd name="T32" fmla="*/ 2147483646 w 3964"/>
              <a:gd name="T33" fmla="*/ 2147483646 h 1266"/>
              <a:gd name="T34" fmla="*/ 2147483646 w 3964"/>
              <a:gd name="T35" fmla="*/ 2147483646 h 1266"/>
              <a:gd name="T36" fmla="*/ 2147483646 w 3964"/>
              <a:gd name="T37" fmla="*/ 2147483646 h 1266"/>
              <a:gd name="T38" fmla="*/ 2147483646 w 3964"/>
              <a:gd name="T39" fmla="*/ 2147483646 h 1266"/>
              <a:gd name="T40" fmla="*/ 2147483646 w 3964"/>
              <a:gd name="T41" fmla="*/ 2147483646 h 1266"/>
              <a:gd name="T42" fmla="*/ 2147483646 w 3964"/>
              <a:gd name="T43" fmla="*/ 2147483646 h 1266"/>
              <a:gd name="T44" fmla="*/ 2147483646 w 3964"/>
              <a:gd name="T45" fmla="*/ 2147483646 h 1266"/>
              <a:gd name="T46" fmla="*/ 2147483646 w 3964"/>
              <a:gd name="T47" fmla="*/ 2147483646 h 1266"/>
              <a:gd name="T48" fmla="*/ 2147483646 w 3964"/>
              <a:gd name="T49" fmla="*/ 2147483646 h 1266"/>
              <a:gd name="T50" fmla="*/ 2147483646 w 3964"/>
              <a:gd name="T51" fmla="*/ 2147483646 h 1266"/>
              <a:gd name="T52" fmla="*/ 2147483646 w 3964"/>
              <a:gd name="T53" fmla="*/ 2147483646 h 1266"/>
              <a:gd name="T54" fmla="*/ 2147483646 w 3964"/>
              <a:gd name="T55" fmla="*/ 2147483646 h 1266"/>
              <a:gd name="T56" fmla="*/ 2147483646 w 3964"/>
              <a:gd name="T57" fmla="*/ 0 h 1266"/>
              <a:gd name="T58" fmla="*/ 2147483646 w 3964"/>
              <a:gd name="T59" fmla="*/ 2147483646 h 1266"/>
              <a:gd name="T60" fmla="*/ 2147483646 w 3964"/>
              <a:gd name="T61" fmla="*/ 2147483646 h 1266"/>
              <a:gd name="T62" fmla="*/ 2147483646 w 3964"/>
              <a:gd name="T63" fmla="*/ 2147483646 h 1266"/>
              <a:gd name="T64" fmla="*/ 2147483646 w 3964"/>
              <a:gd name="T65" fmla="*/ 2147483646 h 1266"/>
              <a:gd name="T66" fmla="*/ 2147483646 w 3964"/>
              <a:gd name="T67" fmla="*/ 2147483646 h 1266"/>
              <a:gd name="T68" fmla="*/ 2147483646 w 3964"/>
              <a:gd name="T69" fmla="*/ 2147483646 h 1266"/>
              <a:gd name="T70" fmla="*/ 2147483646 w 3964"/>
              <a:gd name="T71" fmla="*/ 2147483646 h 1266"/>
              <a:gd name="T72" fmla="*/ 2147483646 w 3964"/>
              <a:gd name="T73" fmla="*/ 2147483646 h 1266"/>
              <a:gd name="T74" fmla="*/ 2147483646 w 3964"/>
              <a:gd name="T75" fmla="*/ 2147483646 h 1266"/>
              <a:gd name="T76" fmla="*/ 2147483646 w 3964"/>
              <a:gd name="T77" fmla="*/ 2147483646 h 1266"/>
              <a:gd name="T78" fmla="*/ 2147483646 w 3964"/>
              <a:gd name="T79" fmla="*/ 2147483646 h 1266"/>
              <a:gd name="T80" fmla="*/ 2147483646 w 3964"/>
              <a:gd name="T81" fmla="*/ 2147483646 h 1266"/>
              <a:gd name="T82" fmla="*/ 2147483646 w 3964"/>
              <a:gd name="T83" fmla="*/ 2147483646 h 1266"/>
              <a:gd name="T84" fmla="*/ 2147483646 w 3964"/>
              <a:gd name="T85" fmla="*/ 2147483646 h 1266"/>
              <a:gd name="T86" fmla="*/ 2147483646 w 3964"/>
              <a:gd name="T87" fmla="*/ 2147483646 h 1266"/>
              <a:gd name="T88" fmla="*/ 0 w 3964"/>
              <a:gd name="T89" fmla="*/ 2147483646 h 12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964" h="1266">
                <a:moveTo>
                  <a:pt x="0" y="494"/>
                </a:moveTo>
                <a:cubicBezTo>
                  <a:pt x="4" y="469"/>
                  <a:pt x="33" y="514"/>
                  <a:pt x="43" y="521"/>
                </a:cubicBezTo>
                <a:lnTo>
                  <a:pt x="61" y="534"/>
                </a:lnTo>
                <a:cubicBezTo>
                  <a:pt x="74" y="553"/>
                  <a:pt x="105" y="609"/>
                  <a:pt x="121" y="636"/>
                </a:cubicBezTo>
                <a:lnTo>
                  <a:pt x="159" y="696"/>
                </a:lnTo>
                <a:cubicBezTo>
                  <a:pt x="173" y="713"/>
                  <a:pt x="187" y="729"/>
                  <a:pt x="202" y="737"/>
                </a:cubicBezTo>
                <a:cubicBezTo>
                  <a:pt x="217" y="745"/>
                  <a:pt x="220" y="740"/>
                  <a:pt x="247" y="744"/>
                </a:cubicBezTo>
                <a:cubicBezTo>
                  <a:pt x="274" y="748"/>
                  <a:pt x="329" y="756"/>
                  <a:pt x="363" y="761"/>
                </a:cubicBezTo>
                <a:lnTo>
                  <a:pt x="451" y="774"/>
                </a:lnTo>
                <a:lnTo>
                  <a:pt x="565" y="816"/>
                </a:lnTo>
                <a:lnTo>
                  <a:pt x="619" y="830"/>
                </a:lnTo>
                <a:lnTo>
                  <a:pt x="664" y="833"/>
                </a:lnTo>
                <a:lnTo>
                  <a:pt x="714" y="819"/>
                </a:lnTo>
                <a:lnTo>
                  <a:pt x="793" y="792"/>
                </a:lnTo>
                <a:lnTo>
                  <a:pt x="861" y="750"/>
                </a:lnTo>
                <a:lnTo>
                  <a:pt x="949" y="690"/>
                </a:lnTo>
                <a:lnTo>
                  <a:pt x="1033" y="641"/>
                </a:lnTo>
                <a:lnTo>
                  <a:pt x="1087" y="632"/>
                </a:lnTo>
                <a:lnTo>
                  <a:pt x="1147" y="630"/>
                </a:lnTo>
                <a:lnTo>
                  <a:pt x="1339" y="660"/>
                </a:lnTo>
                <a:lnTo>
                  <a:pt x="1483" y="702"/>
                </a:lnTo>
                <a:cubicBezTo>
                  <a:pt x="1516" y="708"/>
                  <a:pt x="1521" y="701"/>
                  <a:pt x="1537" y="698"/>
                </a:cubicBezTo>
                <a:cubicBezTo>
                  <a:pt x="1553" y="695"/>
                  <a:pt x="1563" y="693"/>
                  <a:pt x="1582" y="681"/>
                </a:cubicBezTo>
                <a:lnTo>
                  <a:pt x="1650" y="623"/>
                </a:lnTo>
                <a:lnTo>
                  <a:pt x="1735" y="507"/>
                </a:lnTo>
                <a:lnTo>
                  <a:pt x="1735" y="500"/>
                </a:lnTo>
                <a:lnTo>
                  <a:pt x="1777" y="467"/>
                </a:lnTo>
                <a:lnTo>
                  <a:pt x="1837" y="438"/>
                </a:lnTo>
                <a:lnTo>
                  <a:pt x="1915" y="396"/>
                </a:lnTo>
                <a:lnTo>
                  <a:pt x="1969" y="384"/>
                </a:lnTo>
                <a:lnTo>
                  <a:pt x="2041" y="401"/>
                </a:lnTo>
                <a:lnTo>
                  <a:pt x="2041" y="411"/>
                </a:lnTo>
                <a:lnTo>
                  <a:pt x="2076" y="425"/>
                </a:lnTo>
                <a:lnTo>
                  <a:pt x="2127" y="419"/>
                </a:lnTo>
                <a:lnTo>
                  <a:pt x="2170" y="404"/>
                </a:lnTo>
                <a:lnTo>
                  <a:pt x="2251" y="414"/>
                </a:lnTo>
                <a:lnTo>
                  <a:pt x="2307" y="429"/>
                </a:lnTo>
                <a:lnTo>
                  <a:pt x="2383" y="444"/>
                </a:lnTo>
                <a:lnTo>
                  <a:pt x="2451" y="437"/>
                </a:lnTo>
                <a:lnTo>
                  <a:pt x="2518" y="408"/>
                </a:lnTo>
                <a:lnTo>
                  <a:pt x="2575" y="324"/>
                </a:lnTo>
                <a:lnTo>
                  <a:pt x="2613" y="281"/>
                </a:lnTo>
                <a:lnTo>
                  <a:pt x="2683" y="228"/>
                </a:lnTo>
                <a:lnTo>
                  <a:pt x="2724" y="213"/>
                </a:lnTo>
                <a:lnTo>
                  <a:pt x="2749" y="216"/>
                </a:lnTo>
                <a:lnTo>
                  <a:pt x="2791" y="219"/>
                </a:lnTo>
                <a:lnTo>
                  <a:pt x="2862" y="185"/>
                </a:lnTo>
                <a:lnTo>
                  <a:pt x="2925" y="159"/>
                </a:lnTo>
                <a:lnTo>
                  <a:pt x="2980" y="159"/>
                </a:lnTo>
                <a:lnTo>
                  <a:pt x="3075" y="165"/>
                </a:lnTo>
                <a:lnTo>
                  <a:pt x="3193" y="156"/>
                </a:lnTo>
                <a:lnTo>
                  <a:pt x="3264" y="135"/>
                </a:lnTo>
                <a:lnTo>
                  <a:pt x="3309" y="117"/>
                </a:lnTo>
                <a:lnTo>
                  <a:pt x="3409" y="78"/>
                </a:lnTo>
                <a:lnTo>
                  <a:pt x="3478" y="45"/>
                </a:lnTo>
                <a:lnTo>
                  <a:pt x="3555" y="21"/>
                </a:lnTo>
                <a:lnTo>
                  <a:pt x="3628" y="6"/>
                </a:lnTo>
                <a:lnTo>
                  <a:pt x="3715" y="0"/>
                </a:lnTo>
                <a:lnTo>
                  <a:pt x="3816" y="14"/>
                </a:lnTo>
                <a:lnTo>
                  <a:pt x="3871" y="30"/>
                </a:lnTo>
                <a:lnTo>
                  <a:pt x="3880" y="48"/>
                </a:lnTo>
                <a:lnTo>
                  <a:pt x="3958" y="63"/>
                </a:lnTo>
                <a:lnTo>
                  <a:pt x="3964" y="108"/>
                </a:lnTo>
                <a:lnTo>
                  <a:pt x="3886" y="87"/>
                </a:lnTo>
                <a:lnTo>
                  <a:pt x="3880" y="63"/>
                </a:lnTo>
                <a:lnTo>
                  <a:pt x="3786" y="36"/>
                </a:lnTo>
                <a:lnTo>
                  <a:pt x="3619" y="21"/>
                </a:lnTo>
                <a:lnTo>
                  <a:pt x="3418" y="102"/>
                </a:lnTo>
                <a:lnTo>
                  <a:pt x="3256" y="177"/>
                </a:lnTo>
                <a:lnTo>
                  <a:pt x="2938" y="171"/>
                </a:lnTo>
                <a:lnTo>
                  <a:pt x="2674" y="279"/>
                </a:lnTo>
                <a:lnTo>
                  <a:pt x="2593" y="390"/>
                </a:lnTo>
                <a:lnTo>
                  <a:pt x="2575" y="534"/>
                </a:lnTo>
                <a:lnTo>
                  <a:pt x="2371" y="618"/>
                </a:lnTo>
                <a:lnTo>
                  <a:pt x="2158" y="492"/>
                </a:lnTo>
                <a:lnTo>
                  <a:pt x="1957" y="474"/>
                </a:lnTo>
                <a:lnTo>
                  <a:pt x="1786" y="582"/>
                </a:lnTo>
                <a:lnTo>
                  <a:pt x="1669" y="768"/>
                </a:lnTo>
                <a:lnTo>
                  <a:pt x="1255" y="846"/>
                </a:lnTo>
                <a:lnTo>
                  <a:pt x="1081" y="732"/>
                </a:lnTo>
                <a:lnTo>
                  <a:pt x="1045" y="755"/>
                </a:lnTo>
                <a:lnTo>
                  <a:pt x="970" y="834"/>
                </a:lnTo>
                <a:lnTo>
                  <a:pt x="889" y="1068"/>
                </a:lnTo>
                <a:lnTo>
                  <a:pt x="553" y="1266"/>
                </a:lnTo>
                <a:lnTo>
                  <a:pt x="325" y="1248"/>
                </a:lnTo>
                <a:lnTo>
                  <a:pt x="187" y="1158"/>
                </a:lnTo>
                <a:lnTo>
                  <a:pt x="90" y="1017"/>
                </a:lnTo>
                <a:lnTo>
                  <a:pt x="45" y="854"/>
                </a:lnTo>
                <a:lnTo>
                  <a:pt x="19" y="669"/>
                </a:lnTo>
                <a:lnTo>
                  <a:pt x="0" y="494"/>
                </a:lnTo>
                <a:close/>
              </a:path>
            </a:pathLst>
          </a:custGeom>
          <a:solidFill>
            <a:srgbClr val="CDFF6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8" name="Freeform 13"/>
          <p:cNvSpPr>
            <a:spLocks noChangeAspect="1"/>
          </p:cNvSpPr>
          <p:nvPr/>
        </p:nvSpPr>
        <p:spPr bwMode="auto">
          <a:xfrm>
            <a:off x="881063" y="2619375"/>
            <a:ext cx="1047750" cy="666750"/>
          </a:xfrm>
          <a:custGeom>
            <a:avLst/>
            <a:gdLst>
              <a:gd name="T0" fmla="*/ 0 w 610"/>
              <a:gd name="T1" fmla="*/ 0 h 388"/>
              <a:gd name="T2" fmla="*/ 2147483646 w 610"/>
              <a:gd name="T3" fmla="*/ 2147483646 h 388"/>
              <a:gd name="T4" fmla="*/ 2147483646 w 610"/>
              <a:gd name="T5" fmla="*/ 2147483646 h 388"/>
              <a:gd name="T6" fmla="*/ 2147483646 w 610"/>
              <a:gd name="T7" fmla="*/ 2147483646 h 388"/>
              <a:gd name="T8" fmla="*/ 2147483646 w 610"/>
              <a:gd name="T9" fmla="*/ 2147483646 h 388"/>
              <a:gd name="T10" fmla="*/ 2147483646 w 610"/>
              <a:gd name="T11" fmla="*/ 2147483646 h 388"/>
              <a:gd name="T12" fmla="*/ 2147483646 w 610"/>
              <a:gd name="T13" fmla="*/ 2147483646 h 388"/>
              <a:gd name="T14" fmla="*/ 2147483646 w 610"/>
              <a:gd name="T15" fmla="*/ 2147483646 h 388"/>
              <a:gd name="T16" fmla="*/ 2147483646 w 610"/>
              <a:gd name="T17" fmla="*/ 2147483646 h 388"/>
              <a:gd name="T18" fmla="*/ 2147483646 w 610"/>
              <a:gd name="T19" fmla="*/ 2147483646 h 388"/>
              <a:gd name="T20" fmla="*/ 2147483646 w 610"/>
              <a:gd name="T21" fmla="*/ 2147483646 h 388"/>
              <a:gd name="T22" fmla="*/ 2147483646 w 610"/>
              <a:gd name="T23" fmla="*/ 2147483646 h 388"/>
              <a:gd name="T24" fmla="*/ 2147483646 w 610"/>
              <a:gd name="T25" fmla="*/ 2147483646 h 388"/>
              <a:gd name="T26" fmla="*/ 2147483646 w 610"/>
              <a:gd name="T27" fmla="*/ 2147483646 h 388"/>
              <a:gd name="T28" fmla="*/ 2147483646 w 610"/>
              <a:gd name="T29" fmla="*/ 2147483646 h 388"/>
              <a:gd name="T30" fmla="*/ 2147483646 w 610"/>
              <a:gd name="T31" fmla="*/ 2147483646 h 388"/>
              <a:gd name="T32" fmla="*/ 2147483646 w 610"/>
              <a:gd name="T33" fmla="*/ 2147483646 h 388"/>
              <a:gd name="T34" fmla="*/ 2147483646 w 610"/>
              <a:gd name="T35" fmla="*/ 2147483646 h 388"/>
              <a:gd name="T36" fmla="*/ 2147483646 w 610"/>
              <a:gd name="T37" fmla="*/ 2147483646 h 388"/>
              <a:gd name="T38" fmla="*/ 2147483646 w 610"/>
              <a:gd name="T39" fmla="*/ 2147483646 h 388"/>
              <a:gd name="T40" fmla="*/ 2147483646 w 610"/>
              <a:gd name="T41" fmla="*/ 2147483646 h 388"/>
              <a:gd name="T42" fmla="*/ 2147483646 w 610"/>
              <a:gd name="T43" fmla="*/ 2147483646 h 388"/>
              <a:gd name="T44" fmla="*/ 0 w 610"/>
              <a:gd name="T45" fmla="*/ 2147483646 h 388"/>
              <a:gd name="T46" fmla="*/ 0 w 610"/>
              <a:gd name="T47" fmla="*/ 0 h 38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10" h="388">
                <a:moveTo>
                  <a:pt x="0" y="0"/>
                </a:moveTo>
                <a:lnTo>
                  <a:pt x="127" y="46"/>
                </a:lnTo>
                <a:lnTo>
                  <a:pt x="190" y="73"/>
                </a:lnTo>
                <a:lnTo>
                  <a:pt x="253" y="94"/>
                </a:lnTo>
                <a:lnTo>
                  <a:pt x="300" y="108"/>
                </a:lnTo>
                <a:lnTo>
                  <a:pt x="361" y="144"/>
                </a:lnTo>
                <a:lnTo>
                  <a:pt x="405" y="174"/>
                </a:lnTo>
                <a:lnTo>
                  <a:pt x="457" y="213"/>
                </a:lnTo>
                <a:lnTo>
                  <a:pt x="499" y="262"/>
                </a:lnTo>
                <a:lnTo>
                  <a:pt x="544" y="306"/>
                </a:lnTo>
                <a:lnTo>
                  <a:pt x="588" y="348"/>
                </a:lnTo>
                <a:lnTo>
                  <a:pt x="609" y="367"/>
                </a:lnTo>
                <a:lnTo>
                  <a:pt x="610" y="388"/>
                </a:lnTo>
                <a:lnTo>
                  <a:pt x="589" y="379"/>
                </a:lnTo>
                <a:lnTo>
                  <a:pt x="541" y="333"/>
                </a:lnTo>
                <a:lnTo>
                  <a:pt x="484" y="277"/>
                </a:lnTo>
                <a:lnTo>
                  <a:pt x="426" y="217"/>
                </a:lnTo>
                <a:lnTo>
                  <a:pt x="402" y="190"/>
                </a:lnTo>
                <a:lnTo>
                  <a:pt x="367" y="168"/>
                </a:lnTo>
                <a:lnTo>
                  <a:pt x="300" y="132"/>
                </a:lnTo>
                <a:lnTo>
                  <a:pt x="196" y="91"/>
                </a:lnTo>
                <a:lnTo>
                  <a:pt x="78" y="48"/>
                </a:lnTo>
                <a:lnTo>
                  <a:pt x="0" y="16"/>
                </a:lnTo>
                <a:lnTo>
                  <a:pt x="0" y="0"/>
                </a:lnTo>
                <a:close/>
              </a:path>
            </a:pathLst>
          </a:custGeom>
          <a:solidFill>
            <a:srgbClr val="CDFF6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9" name="Freeform 14"/>
          <p:cNvSpPr>
            <a:spLocks noChangeAspect="1"/>
          </p:cNvSpPr>
          <p:nvPr/>
        </p:nvSpPr>
        <p:spPr bwMode="auto">
          <a:xfrm>
            <a:off x="2076450" y="3784600"/>
            <a:ext cx="1639888" cy="1193800"/>
          </a:xfrm>
          <a:custGeom>
            <a:avLst/>
            <a:gdLst>
              <a:gd name="T0" fmla="*/ 0 w 955"/>
              <a:gd name="T1" fmla="*/ 2147483646 h 695"/>
              <a:gd name="T2" fmla="*/ 2147483646 w 955"/>
              <a:gd name="T3" fmla="*/ 2147483646 h 695"/>
              <a:gd name="T4" fmla="*/ 2147483646 w 955"/>
              <a:gd name="T5" fmla="*/ 2147483646 h 695"/>
              <a:gd name="T6" fmla="*/ 2147483646 w 955"/>
              <a:gd name="T7" fmla="*/ 2147483646 h 695"/>
              <a:gd name="T8" fmla="*/ 2147483646 w 955"/>
              <a:gd name="T9" fmla="*/ 2147483646 h 695"/>
              <a:gd name="T10" fmla="*/ 2147483646 w 955"/>
              <a:gd name="T11" fmla="*/ 2147483646 h 695"/>
              <a:gd name="T12" fmla="*/ 2147483646 w 955"/>
              <a:gd name="T13" fmla="*/ 2147483646 h 695"/>
              <a:gd name="T14" fmla="*/ 2147483646 w 955"/>
              <a:gd name="T15" fmla="*/ 2147483646 h 695"/>
              <a:gd name="T16" fmla="*/ 2147483646 w 955"/>
              <a:gd name="T17" fmla="*/ 2147483646 h 695"/>
              <a:gd name="T18" fmla="*/ 2147483646 w 955"/>
              <a:gd name="T19" fmla="*/ 2147483646 h 695"/>
              <a:gd name="T20" fmla="*/ 2147483646 w 955"/>
              <a:gd name="T21" fmla="*/ 2147483646 h 695"/>
              <a:gd name="T22" fmla="*/ 2147483646 w 955"/>
              <a:gd name="T23" fmla="*/ 2147483646 h 695"/>
              <a:gd name="T24" fmla="*/ 2147483646 w 955"/>
              <a:gd name="T25" fmla="*/ 2147483646 h 695"/>
              <a:gd name="T26" fmla="*/ 2147483646 w 955"/>
              <a:gd name="T27" fmla="*/ 0 h 695"/>
              <a:gd name="T28" fmla="*/ 2147483646 w 955"/>
              <a:gd name="T29" fmla="*/ 2147483646 h 695"/>
              <a:gd name="T30" fmla="*/ 2147483646 w 955"/>
              <a:gd name="T31" fmla="*/ 2147483646 h 695"/>
              <a:gd name="T32" fmla="*/ 2147483646 w 955"/>
              <a:gd name="T33" fmla="*/ 2147483646 h 695"/>
              <a:gd name="T34" fmla="*/ 2147483646 w 955"/>
              <a:gd name="T35" fmla="*/ 2147483646 h 695"/>
              <a:gd name="T36" fmla="*/ 2147483646 w 955"/>
              <a:gd name="T37" fmla="*/ 2147483646 h 695"/>
              <a:gd name="T38" fmla="*/ 2147483646 w 955"/>
              <a:gd name="T39" fmla="*/ 2147483646 h 695"/>
              <a:gd name="T40" fmla="*/ 2147483646 w 955"/>
              <a:gd name="T41" fmla="*/ 2147483646 h 695"/>
              <a:gd name="T42" fmla="*/ 2147483646 w 955"/>
              <a:gd name="T43" fmla="*/ 2147483646 h 695"/>
              <a:gd name="T44" fmla="*/ 2147483646 w 955"/>
              <a:gd name="T45" fmla="*/ 2147483646 h 695"/>
              <a:gd name="T46" fmla="*/ 2147483646 w 955"/>
              <a:gd name="T47" fmla="*/ 2147483646 h 695"/>
              <a:gd name="T48" fmla="*/ 2147483646 w 955"/>
              <a:gd name="T49" fmla="*/ 2147483646 h 695"/>
              <a:gd name="T50" fmla="*/ 2147483646 w 955"/>
              <a:gd name="T51" fmla="*/ 2147483646 h 695"/>
              <a:gd name="T52" fmla="*/ 2147483646 w 955"/>
              <a:gd name="T53" fmla="*/ 2147483646 h 695"/>
              <a:gd name="T54" fmla="*/ 2147483646 w 955"/>
              <a:gd name="T55" fmla="*/ 2147483646 h 695"/>
              <a:gd name="T56" fmla="*/ 0 w 955"/>
              <a:gd name="T57" fmla="*/ 2147483646 h 69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55" h="695">
                <a:moveTo>
                  <a:pt x="0" y="243"/>
                </a:moveTo>
                <a:lnTo>
                  <a:pt x="103" y="310"/>
                </a:lnTo>
                <a:lnTo>
                  <a:pt x="129" y="322"/>
                </a:lnTo>
                <a:lnTo>
                  <a:pt x="162" y="328"/>
                </a:lnTo>
                <a:lnTo>
                  <a:pt x="247" y="322"/>
                </a:lnTo>
                <a:lnTo>
                  <a:pt x="357" y="322"/>
                </a:lnTo>
                <a:lnTo>
                  <a:pt x="415" y="330"/>
                </a:lnTo>
                <a:lnTo>
                  <a:pt x="496" y="345"/>
                </a:lnTo>
                <a:lnTo>
                  <a:pt x="541" y="343"/>
                </a:lnTo>
                <a:lnTo>
                  <a:pt x="625" y="313"/>
                </a:lnTo>
                <a:lnTo>
                  <a:pt x="699" y="261"/>
                </a:lnTo>
                <a:lnTo>
                  <a:pt x="804" y="174"/>
                </a:lnTo>
                <a:lnTo>
                  <a:pt x="913" y="34"/>
                </a:lnTo>
                <a:lnTo>
                  <a:pt x="955" y="0"/>
                </a:lnTo>
                <a:lnTo>
                  <a:pt x="931" y="184"/>
                </a:lnTo>
                <a:lnTo>
                  <a:pt x="880" y="325"/>
                </a:lnTo>
                <a:lnTo>
                  <a:pt x="829" y="424"/>
                </a:lnTo>
                <a:lnTo>
                  <a:pt x="787" y="493"/>
                </a:lnTo>
                <a:lnTo>
                  <a:pt x="739" y="580"/>
                </a:lnTo>
                <a:cubicBezTo>
                  <a:pt x="713" y="600"/>
                  <a:pt x="670" y="602"/>
                  <a:pt x="631" y="616"/>
                </a:cubicBezTo>
                <a:cubicBezTo>
                  <a:pt x="592" y="630"/>
                  <a:pt x="544" y="661"/>
                  <a:pt x="505" y="667"/>
                </a:cubicBezTo>
                <a:lnTo>
                  <a:pt x="397" y="655"/>
                </a:lnTo>
                <a:cubicBezTo>
                  <a:pt x="365" y="655"/>
                  <a:pt x="339" y="660"/>
                  <a:pt x="310" y="667"/>
                </a:cubicBezTo>
                <a:cubicBezTo>
                  <a:pt x="281" y="674"/>
                  <a:pt x="248" y="693"/>
                  <a:pt x="223" y="694"/>
                </a:cubicBezTo>
                <a:cubicBezTo>
                  <a:pt x="198" y="695"/>
                  <a:pt x="176" y="685"/>
                  <a:pt x="157" y="676"/>
                </a:cubicBezTo>
                <a:lnTo>
                  <a:pt x="106" y="637"/>
                </a:lnTo>
                <a:lnTo>
                  <a:pt x="78" y="543"/>
                </a:lnTo>
                <a:lnTo>
                  <a:pt x="40" y="385"/>
                </a:lnTo>
                <a:lnTo>
                  <a:pt x="0" y="243"/>
                </a:lnTo>
                <a:close/>
              </a:path>
            </a:pathLst>
          </a:custGeom>
          <a:solidFill>
            <a:srgbClr val="ADFF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Freeform 15"/>
          <p:cNvSpPr>
            <a:spLocks noChangeAspect="1"/>
          </p:cNvSpPr>
          <p:nvPr/>
        </p:nvSpPr>
        <p:spPr bwMode="auto">
          <a:xfrm>
            <a:off x="3695700" y="3595688"/>
            <a:ext cx="1217613" cy="473075"/>
          </a:xfrm>
          <a:custGeom>
            <a:avLst/>
            <a:gdLst>
              <a:gd name="T0" fmla="*/ 2147483646 w 709"/>
              <a:gd name="T1" fmla="*/ 2147483646 h 276"/>
              <a:gd name="T2" fmla="*/ 2147483646 w 709"/>
              <a:gd name="T3" fmla="*/ 2147483646 h 276"/>
              <a:gd name="T4" fmla="*/ 2147483646 w 709"/>
              <a:gd name="T5" fmla="*/ 2147483646 h 276"/>
              <a:gd name="T6" fmla="*/ 2147483646 w 709"/>
              <a:gd name="T7" fmla="*/ 2147483646 h 276"/>
              <a:gd name="T8" fmla="*/ 2147483646 w 709"/>
              <a:gd name="T9" fmla="*/ 2147483646 h 276"/>
              <a:gd name="T10" fmla="*/ 2147483646 w 709"/>
              <a:gd name="T11" fmla="*/ 2147483646 h 276"/>
              <a:gd name="T12" fmla="*/ 2147483646 w 709"/>
              <a:gd name="T13" fmla="*/ 2147483646 h 276"/>
              <a:gd name="T14" fmla="*/ 2147483646 w 709"/>
              <a:gd name="T15" fmla="*/ 2147483646 h 276"/>
              <a:gd name="T16" fmla="*/ 2147483646 w 709"/>
              <a:gd name="T17" fmla="*/ 2147483646 h 276"/>
              <a:gd name="T18" fmla="*/ 2147483646 w 709"/>
              <a:gd name="T19" fmla="*/ 0 h 276"/>
              <a:gd name="T20" fmla="*/ 2147483646 w 709"/>
              <a:gd name="T21" fmla="*/ 2147483646 h 276"/>
              <a:gd name="T22" fmla="*/ 2147483646 w 709"/>
              <a:gd name="T23" fmla="*/ 2147483646 h 276"/>
              <a:gd name="T24" fmla="*/ 2147483646 w 709"/>
              <a:gd name="T25" fmla="*/ 2147483646 h 276"/>
              <a:gd name="T26" fmla="*/ 2147483646 w 709"/>
              <a:gd name="T27" fmla="*/ 2147483646 h 276"/>
              <a:gd name="T28" fmla="*/ 2147483646 w 709"/>
              <a:gd name="T29" fmla="*/ 2147483646 h 276"/>
              <a:gd name="T30" fmla="*/ 2147483646 w 709"/>
              <a:gd name="T31" fmla="*/ 2147483646 h 276"/>
              <a:gd name="T32" fmla="*/ 2147483646 w 709"/>
              <a:gd name="T33" fmla="*/ 2147483646 h 276"/>
              <a:gd name="T34" fmla="*/ 2147483646 w 709"/>
              <a:gd name="T35" fmla="*/ 2147483646 h 276"/>
              <a:gd name="T36" fmla="*/ 2147483646 w 709"/>
              <a:gd name="T37" fmla="*/ 2147483646 h 276"/>
              <a:gd name="T38" fmla="*/ 2147483646 w 709"/>
              <a:gd name="T39" fmla="*/ 2147483646 h 276"/>
              <a:gd name="T40" fmla="*/ 0 w 709"/>
              <a:gd name="T41" fmla="*/ 2147483646 h 276"/>
              <a:gd name="T42" fmla="*/ 2147483646 w 709"/>
              <a:gd name="T43" fmla="*/ 2147483646 h 27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709" h="276">
                <a:moveTo>
                  <a:pt x="12" y="45"/>
                </a:moveTo>
                <a:cubicBezTo>
                  <a:pt x="24" y="29"/>
                  <a:pt x="57" y="41"/>
                  <a:pt x="76" y="42"/>
                </a:cubicBezTo>
                <a:cubicBezTo>
                  <a:pt x="95" y="43"/>
                  <a:pt x="90" y="42"/>
                  <a:pt x="127" y="54"/>
                </a:cubicBezTo>
                <a:cubicBezTo>
                  <a:pt x="164" y="66"/>
                  <a:pt x="248" y="99"/>
                  <a:pt x="301" y="114"/>
                </a:cubicBezTo>
                <a:cubicBezTo>
                  <a:pt x="354" y="129"/>
                  <a:pt x="407" y="139"/>
                  <a:pt x="444" y="143"/>
                </a:cubicBezTo>
                <a:lnTo>
                  <a:pt x="523" y="138"/>
                </a:lnTo>
                <a:lnTo>
                  <a:pt x="568" y="125"/>
                </a:lnTo>
                <a:lnTo>
                  <a:pt x="607" y="102"/>
                </a:lnTo>
                <a:lnTo>
                  <a:pt x="667" y="42"/>
                </a:lnTo>
                <a:lnTo>
                  <a:pt x="709" y="0"/>
                </a:lnTo>
                <a:lnTo>
                  <a:pt x="697" y="138"/>
                </a:lnTo>
                <a:lnTo>
                  <a:pt x="637" y="216"/>
                </a:lnTo>
                <a:lnTo>
                  <a:pt x="577" y="234"/>
                </a:lnTo>
                <a:lnTo>
                  <a:pt x="454" y="276"/>
                </a:lnTo>
                <a:lnTo>
                  <a:pt x="394" y="261"/>
                </a:lnTo>
                <a:lnTo>
                  <a:pt x="319" y="267"/>
                </a:lnTo>
                <a:lnTo>
                  <a:pt x="202" y="240"/>
                </a:lnTo>
                <a:lnTo>
                  <a:pt x="133" y="186"/>
                </a:lnTo>
                <a:lnTo>
                  <a:pt x="94" y="159"/>
                </a:lnTo>
                <a:lnTo>
                  <a:pt x="58" y="150"/>
                </a:lnTo>
                <a:lnTo>
                  <a:pt x="0" y="168"/>
                </a:lnTo>
                <a:lnTo>
                  <a:pt x="12" y="45"/>
                </a:lnTo>
                <a:close/>
              </a:path>
            </a:pathLst>
          </a:custGeom>
          <a:solidFill>
            <a:srgbClr val="ADFF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1" name="Freeform 16"/>
          <p:cNvSpPr>
            <a:spLocks noChangeAspect="1"/>
          </p:cNvSpPr>
          <p:nvPr/>
        </p:nvSpPr>
        <p:spPr bwMode="auto">
          <a:xfrm>
            <a:off x="4913313" y="2501900"/>
            <a:ext cx="3700462" cy="1384300"/>
          </a:xfrm>
          <a:custGeom>
            <a:avLst/>
            <a:gdLst>
              <a:gd name="T0" fmla="*/ 2147483646 w 2154"/>
              <a:gd name="T1" fmla="*/ 2147483646 h 805"/>
              <a:gd name="T2" fmla="*/ 2147483646 w 2154"/>
              <a:gd name="T3" fmla="*/ 2147483646 h 805"/>
              <a:gd name="T4" fmla="*/ 2147483646 w 2154"/>
              <a:gd name="T5" fmla="*/ 2147483646 h 805"/>
              <a:gd name="T6" fmla="*/ 2147483646 w 2154"/>
              <a:gd name="T7" fmla="*/ 2147483646 h 805"/>
              <a:gd name="T8" fmla="*/ 2147483646 w 2154"/>
              <a:gd name="T9" fmla="*/ 2147483646 h 805"/>
              <a:gd name="T10" fmla="*/ 2147483646 w 2154"/>
              <a:gd name="T11" fmla="*/ 2147483646 h 805"/>
              <a:gd name="T12" fmla="*/ 2147483646 w 2154"/>
              <a:gd name="T13" fmla="*/ 2147483646 h 805"/>
              <a:gd name="T14" fmla="*/ 2147483646 w 2154"/>
              <a:gd name="T15" fmla="*/ 2147483646 h 805"/>
              <a:gd name="T16" fmla="*/ 2147483646 w 2154"/>
              <a:gd name="T17" fmla="*/ 2147483646 h 805"/>
              <a:gd name="T18" fmla="*/ 2147483646 w 2154"/>
              <a:gd name="T19" fmla="*/ 2147483646 h 805"/>
              <a:gd name="T20" fmla="*/ 2147483646 w 2154"/>
              <a:gd name="T21" fmla="*/ 2147483646 h 805"/>
              <a:gd name="T22" fmla="*/ 2147483646 w 2154"/>
              <a:gd name="T23" fmla="*/ 2147483646 h 805"/>
              <a:gd name="T24" fmla="*/ 2147483646 w 2154"/>
              <a:gd name="T25" fmla="*/ 2147483646 h 805"/>
              <a:gd name="T26" fmla="*/ 2147483646 w 2154"/>
              <a:gd name="T27" fmla="*/ 2147483646 h 805"/>
              <a:gd name="T28" fmla="*/ 2147483646 w 2154"/>
              <a:gd name="T29" fmla="*/ 2147483646 h 805"/>
              <a:gd name="T30" fmla="*/ 2147483646 w 2154"/>
              <a:gd name="T31" fmla="*/ 2147483646 h 805"/>
              <a:gd name="T32" fmla="*/ 2147483646 w 2154"/>
              <a:gd name="T33" fmla="*/ 2147483646 h 805"/>
              <a:gd name="T34" fmla="*/ 2147483646 w 2154"/>
              <a:gd name="T35" fmla="*/ 2147483646 h 805"/>
              <a:gd name="T36" fmla="*/ 2147483646 w 2154"/>
              <a:gd name="T37" fmla="*/ 2147483646 h 805"/>
              <a:gd name="T38" fmla="*/ 2147483646 w 2154"/>
              <a:gd name="T39" fmla="*/ 2147483646 h 805"/>
              <a:gd name="T40" fmla="*/ 2147483646 w 2154"/>
              <a:gd name="T41" fmla="*/ 2147483646 h 805"/>
              <a:gd name="T42" fmla="*/ 2147483646 w 2154"/>
              <a:gd name="T43" fmla="*/ 2147483646 h 805"/>
              <a:gd name="T44" fmla="*/ 2147483646 w 2154"/>
              <a:gd name="T45" fmla="*/ 2147483646 h 805"/>
              <a:gd name="T46" fmla="*/ 2147483646 w 2154"/>
              <a:gd name="T47" fmla="*/ 2147483646 h 805"/>
              <a:gd name="T48" fmla="*/ 2147483646 w 2154"/>
              <a:gd name="T49" fmla="*/ 2147483646 h 805"/>
              <a:gd name="T50" fmla="*/ 2147483646 w 2154"/>
              <a:gd name="T51" fmla="*/ 2147483646 h 805"/>
              <a:gd name="T52" fmla="*/ 2147483646 w 2154"/>
              <a:gd name="T53" fmla="*/ 2147483646 h 805"/>
              <a:gd name="T54" fmla="*/ 2147483646 w 2154"/>
              <a:gd name="T55" fmla="*/ 2147483646 h 805"/>
              <a:gd name="T56" fmla="*/ 2147483646 w 2154"/>
              <a:gd name="T57" fmla="*/ 2147483646 h 805"/>
              <a:gd name="T58" fmla="*/ 2147483646 w 2154"/>
              <a:gd name="T59" fmla="*/ 2147483646 h 805"/>
              <a:gd name="T60" fmla="*/ 2147483646 w 2154"/>
              <a:gd name="T61" fmla="*/ 2147483646 h 805"/>
              <a:gd name="T62" fmla="*/ 2147483646 w 2154"/>
              <a:gd name="T63" fmla="*/ 2147483646 h 805"/>
              <a:gd name="T64" fmla="*/ 2147483646 w 2154"/>
              <a:gd name="T65" fmla="*/ 2147483646 h 805"/>
              <a:gd name="T66" fmla="*/ 2147483646 w 2154"/>
              <a:gd name="T67" fmla="*/ 2147483646 h 805"/>
              <a:gd name="T68" fmla="*/ 2147483646 w 2154"/>
              <a:gd name="T69" fmla="*/ 2147483646 h 805"/>
              <a:gd name="T70" fmla="*/ 2147483646 w 2154"/>
              <a:gd name="T71" fmla="*/ 2147483646 h 805"/>
              <a:gd name="T72" fmla="*/ 2147483646 w 2154"/>
              <a:gd name="T73" fmla="*/ 2147483646 h 805"/>
              <a:gd name="T74" fmla="*/ 0 w 2154"/>
              <a:gd name="T75" fmla="*/ 2147483646 h 80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154" h="805">
                <a:moveTo>
                  <a:pt x="0" y="582"/>
                </a:moveTo>
                <a:lnTo>
                  <a:pt x="54" y="561"/>
                </a:lnTo>
                <a:lnTo>
                  <a:pt x="54" y="554"/>
                </a:lnTo>
                <a:lnTo>
                  <a:pt x="111" y="495"/>
                </a:lnTo>
                <a:lnTo>
                  <a:pt x="152" y="468"/>
                </a:lnTo>
                <a:lnTo>
                  <a:pt x="188" y="440"/>
                </a:lnTo>
                <a:cubicBezTo>
                  <a:pt x="202" y="433"/>
                  <a:pt x="216" y="427"/>
                  <a:pt x="237" y="428"/>
                </a:cubicBezTo>
                <a:lnTo>
                  <a:pt x="315" y="446"/>
                </a:lnTo>
                <a:lnTo>
                  <a:pt x="318" y="455"/>
                </a:lnTo>
                <a:lnTo>
                  <a:pt x="354" y="461"/>
                </a:lnTo>
                <a:lnTo>
                  <a:pt x="414" y="444"/>
                </a:lnTo>
                <a:lnTo>
                  <a:pt x="452" y="438"/>
                </a:lnTo>
                <a:cubicBezTo>
                  <a:pt x="465" y="441"/>
                  <a:pt x="477" y="452"/>
                  <a:pt x="492" y="462"/>
                </a:cubicBezTo>
                <a:lnTo>
                  <a:pt x="540" y="495"/>
                </a:lnTo>
                <a:lnTo>
                  <a:pt x="593" y="519"/>
                </a:lnTo>
                <a:lnTo>
                  <a:pt x="653" y="537"/>
                </a:lnTo>
                <a:lnTo>
                  <a:pt x="732" y="540"/>
                </a:lnTo>
                <a:lnTo>
                  <a:pt x="779" y="527"/>
                </a:lnTo>
                <a:lnTo>
                  <a:pt x="810" y="504"/>
                </a:lnTo>
                <a:lnTo>
                  <a:pt x="852" y="480"/>
                </a:lnTo>
                <a:lnTo>
                  <a:pt x="866" y="356"/>
                </a:lnTo>
                <a:lnTo>
                  <a:pt x="888" y="308"/>
                </a:lnTo>
                <a:lnTo>
                  <a:pt x="936" y="243"/>
                </a:lnTo>
                <a:cubicBezTo>
                  <a:pt x="952" y="228"/>
                  <a:pt x="965" y="223"/>
                  <a:pt x="983" y="219"/>
                </a:cubicBezTo>
                <a:lnTo>
                  <a:pt x="1044" y="221"/>
                </a:lnTo>
                <a:lnTo>
                  <a:pt x="1074" y="216"/>
                </a:lnTo>
                <a:lnTo>
                  <a:pt x="1092" y="210"/>
                </a:lnTo>
                <a:lnTo>
                  <a:pt x="1128" y="186"/>
                </a:lnTo>
                <a:lnTo>
                  <a:pt x="1175" y="165"/>
                </a:lnTo>
                <a:lnTo>
                  <a:pt x="1209" y="155"/>
                </a:lnTo>
                <a:lnTo>
                  <a:pt x="1257" y="158"/>
                </a:lnTo>
                <a:lnTo>
                  <a:pt x="1343" y="161"/>
                </a:lnTo>
                <a:lnTo>
                  <a:pt x="1487" y="156"/>
                </a:lnTo>
                <a:lnTo>
                  <a:pt x="1562" y="137"/>
                </a:lnTo>
                <a:lnTo>
                  <a:pt x="1626" y="108"/>
                </a:lnTo>
                <a:lnTo>
                  <a:pt x="1785" y="41"/>
                </a:lnTo>
                <a:lnTo>
                  <a:pt x="1896" y="6"/>
                </a:lnTo>
                <a:lnTo>
                  <a:pt x="1910" y="6"/>
                </a:lnTo>
                <a:lnTo>
                  <a:pt x="1980" y="0"/>
                </a:lnTo>
                <a:lnTo>
                  <a:pt x="2058" y="6"/>
                </a:lnTo>
                <a:cubicBezTo>
                  <a:pt x="2085" y="11"/>
                  <a:pt x="2129" y="19"/>
                  <a:pt x="2145" y="30"/>
                </a:cubicBezTo>
                <a:lnTo>
                  <a:pt x="2154" y="75"/>
                </a:lnTo>
                <a:lnTo>
                  <a:pt x="2070" y="78"/>
                </a:lnTo>
                <a:lnTo>
                  <a:pt x="1977" y="69"/>
                </a:lnTo>
                <a:lnTo>
                  <a:pt x="1824" y="96"/>
                </a:lnTo>
                <a:lnTo>
                  <a:pt x="1686" y="177"/>
                </a:lnTo>
                <a:lnTo>
                  <a:pt x="1545" y="228"/>
                </a:lnTo>
                <a:lnTo>
                  <a:pt x="1359" y="222"/>
                </a:lnTo>
                <a:lnTo>
                  <a:pt x="1284" y="179"/>
                </a:lnTo>
                <a:lnTo>
                  <a:pt x="1214" y="174"/>
                </a:lnTo>
                <a:lnTo>
                  <a:pt x="1167" y="177"/>
                </a:lnTo>
                <a:lnTo>
                  <a:pt x="1112" y="213"/>
                </a:lnTo>
                <a:lnTo>
                  <a:pt x="1020" y="282"/>
                </a:lnTo>
                <a:lnTo>
                  <a:pt x="954" y="336"/>
                </a:lnTo>
                <a:lnTo>
                  <a:pt x="888" y="396"/>
                </a:lnTo>
                <a:lnTo>
                  <a:pt x="855" y="432"/>
                </a:lnTo>
                <a:lnTo>
                  <a:pt x="843" y="593"/>
                </a:lnTo>
                <a:lnTo>
                  <a:pt x="822" y="708"/>
                </a:lnTo>
                <a:lnTo>
                  <a:pt x="776" y="750"/>
                </a:lnTo>
                <a:lnTo>
                  <a:pt x="726" y="805"/>
                </a:lnTo>
                <a:lnTo>
                  <a:pt x="617" y="768"/>
                </a:lnTo>
                <a:lnTo>
                  <a:pt x="582" y="678"/>
                </a:lnTo>
                <a:lnTo>
                  <a:pt x="534" y="600"/>
                </a:lnTo>
                <a:lnTo>
                  <a:pt x="491" y="530"/>
                </a:lnTo>
                <a:lnTo>
                  <a:pt x="462" y="509"/>
                </a:lnTo>
                <a:lnTo>
                  <a:pt x="423" y="513"/>
                </a:lnTo>
                <a:lnTo>
                  <a:pt x="384" y="519"/>
                </a:lnTo>
                <a:lnTo>
                  <a:pt x="321" y="519"/>
                </a:lnTo>
                <a:lnTo>
                  <a:pt x="288" y="498"/>
                </a:lnTo>
                <a:lnTo>
                  <a:pt x="246" y="486"/>
                </a:lnTo>
                <a:cubicBezTo>
                  <a:pt x="234" y="485"/>
                  <a:pt x="234" y="478"/>
                  <a:pt x="213" y="492"/>
                </a:cubicBezTo>
                <a:lnTo>
                  <a:pt x="120" y="570"/>
                </a:lnTo>
                <a:lnTo>
                  <a:pt x="48" y="624"/>
                </a:lnTo>
                <a:lnTo>
                  <a:pt x="45" y="653"/>
                </a:lnTo>
                <a:lnTo>
                  <a:pt x="0" y="657"/>
                </a:lnTo>
                <a:lnTo>
                  <a:pt x="0" y="582"/>
                </a:lnTo>
                <a:close/>
              </a:path>
            </a:pathLst>
          </a:custGeom>
          <a:solidFill>
            <a:srgbClr val="ADFF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2" name="Freeform 18"/>
          <p:cNvSpPr>
            <a:spLocks noChangeAspect="1"/>
          </p:cNvSpPr>
          <p:nvPr/>
        </p:nvSpPr>
        <p:spPr bwMode="auto">
          <a:xfrm>
            <a:off x="3690938" y="3827463"/>
            <a:ext cx="1206500" cy="344487"/>
          </a:xfrm>
          <a:custGeom>
            <a:avLst/>
            <a:gdLst>
              <a:gd name="T0" fmla="*/ 2147483646 w 702"/>
              <a:gd name="T1" fmla="*/ 2147483646 h 201"/>
              <a:gd name="T2" fmla="*/ 2147483646 w 702"/>
              <a:gd name="T3" fmla="*/ 2147483646 h 201"/>
              <a:gd name="T4" fmla="*/ 2147483646 w 702"/>
              <a:gd name="T5" fmla="*/ 0 h 201"/>
              <a:gd name="T6" fmla="*/ 2147483646 w 702"/>
              <a:gd name="T7" fmla="*/ 2147483646 h 201"/>
              <a:gd name="T8" fmla="*/ 2147483646 w 702"/>
              <a:gd name="T9" fmla="*/ 2147483646 h 201"/>
              <a:gd name="T10" fmla="*/ 2147483646 w 702"/>
              <a:gd name="T11" fmla="*/ 2147483646 h 201"/>
              <a:gd name="T12" fmla="*/ 2147483646 w 702"/>
              <a:gd name="T13" fmla="*/ 2147483646 h 201"/>
              <a:gd name="T14" fmla="*/ 2147483646 w 702"/>
              <a:gd name="T15" fmla="*/ 2147483646 h 201"/>
              <a:gd name="T16" fmla="*/ 2147483646 w 702"/>
              <a:gd name="T17" fmla="*/ 2147483646 h 201"/>
              <a:gd name="T18" fmla="*/ 2147483646 w 702"/>
              <a:gd name="T19" fmla="*/ 2147483646 h 201"/>
              <a:gd name="T20" fmla="*/ 2147483646 w 702"/>
              <a:gd name="T21" fmla="*/ 2147483646 h 201"/>
              <a:gd name="T22" fmla="*/ 2147483646 w 702"/>
              <a:gd name="T23" fmla="*/ 2147483646 h 201"/>
              <a:gd name="T24" fmla="*/ 2147483646 w 702"/>
              <a:gd name="T25" fmla="*/ 2147483646 h 201"/>
              <a:gd name="T26" fmla="*/ 2147483646 w 702"/>
              <a:gd name="T27" fmla="*/ 2147483646 h 201"/>
              <a:gd name="T28" fmla="*/ 2147483646 w 702"/>
              <a:gd name="T29" fmla="*/ 2147483646 h 201"/>
              <a:gd name="T30" fmla="*/ 2147483646 w 702"/>
              <a:gd name="T31" fmla="*/ 2147483646 h 201"/>
              <a:gd name="T32" fmla="*/ 2147483646 w 702"/>
              <a:gd name="T33" fmla="*/ 2147483646 h 201"/>
              <a:gd name="T34" fmla="*/ 2147483646 w 702"/>
              <a:gd name="T35" fmla="*/ 2147483646 h 201"/>
              <a:gd name="T36" fmla="*/ 2147483646 w 702"/>
              <a:gd name="T37" fmla="*/ 2147483646 h 201"/>
              <a:gd name="T38" fmla="*/ 2147483646 w 702"/>
              <a:gd name="T39" fmla="*/ 2147483646 h 201"/>
              <a:gd name="T40" fmla="*/ 2147483646 w 702"/>
              <a:gd name="T41" fmla="*/ 2147483646 h 201"/>
              <a:gd name="T42" fmla="*/ 2147483646 w 702"/>
              <a:gd name="T43" fmla="*/ 2147483646 h 201"/>
              <a:gd name="T44" fmla="*/ 2147483646 w 702"/>
              <a:gd name="T45" fmla="*/ 2147483646 h 201"/>
              <a:gd name="T46" fmla="*/ 2147483646 w 702"/>
              <a:gd name="T47" fmla="*/ 2147483646 h 201"/>
              <a:gd name="T48" fmla="*/ 0 w 702"/>
              <a:gd name="T49" fmla="*/ 2147483646 h 201"/>
              <a:gd name="T50" fmla="*/ 2147483646 w 702"/>
              <a:gd name="T51" fmla="*/ 2147483646 h 2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02" h="201">
                <a:moveTo>
                  <a:pt x="9" y="15"/>
                </a:moveTo>
                <a:lnTo>
                  <a:pt x="36" y="3"/>
                </a:lnTo>
                <a:lnTo>
                  <a:pt x="57" y="0"/>
                </a:lnTo>
                <a:lnTo>
                  <a:pt x="93" y="9"/>
                </a:lnTo>
                <a:lnTo>
                  <a:pt x="120" y="18"/>
                </a:lnTo>
                <a:lnTo>
                  <a:pt x="138" y="30"/>
                </a:lnTo>
                <a:lnTo>
                  <a:pt x="138" y="51"/>
                </a:lnTo>
                <a:lnTo>
                  <a:pt x="201" y="78"/>
                </a:lnTo>
                <a:lnTo>
                  <a:pt x="252" y="99"/>
                </a:lnTo>
                <a:lnTo>
                  <a:pt x="324" y="120"/>
                </a:lnTo>
                <a:lnTo>
                  <a:pt x="417" y="126"/>
                </a:lnTo>
                <a:lnTo>
                  <a:pt x="501" y="117"/>
                </a:lnTo>
                <a:lnTo>
                  <a:pt x="570" y="96"/>
                </a:lnTo>
                <a:lnTo>
                  <a:pt x="654" y="48"/>
                </a:lnTo>
                <a:lnTo>
                  <a:pt x="702" y="6"/>
                </a:lnTo>
                <a:lnTo>
                  <a:pt x="699" y="54"/>
                </a:lnTo>
                <a:lnTo>
                  <a:pt x="684" y="105"/>
                </a:lnTo>
                <a:lnTo>
                  <a:pt x="546" y="174"/>
                </a:lnTo>
                <a:lnTo>
                  <a:pt x="480" y="201"/>
                </a:lnTo>
                <a:lnTo>
                  <a:pt x="378" y="198"/>
                </a:lnTo>
                <a:lnTo>
                  <a:pt x="231" y="177"/>
                </a:lnTo>
                <a:lnTo>
                  <a:pt x="141" y="105"/>
                </a:lnTo>
                <a:lnTo>
                  <a:pt x="117" y="81"/>
                </a:lnTo>
                <a:lnTo>
                  <a:pt x="75" y="78"/>
                </a:lnTo>
                <a:lnTo>
                  <a:pt x="0" y="108"/>
                </a:lnTo>
                <a:lnTo>
                  <a:pt x="9" y="15"/>
                </a:lnTo>
                <a:close/>
              </a:path>
            </a:pathLst>
          </a:custGeom>
          <a:solidFill>
            <a:srgbClr val="4DFF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3" name="Freeform 19"/>
          <p:cNvSpPr>
            <a:spLocks noChangeAspect="1"/>
          </p:cNvSpPr>
          <p:nvPr/>
        </p:nvSpPr>
        <p:spPr bwMode="auto">
          <a:xfrm>
            <a:off x="4902200" y="3332163"/>
            <a:ext cx="1428750" cy="566737"/>
          </a:xfrm>
          <a:custGeom>
            <a:avLst/>
            <a:gdLst>
              <a:gd name="T0" fmla="*/ 2147483646 w 831"/>
              <a:gd name="T1" fmla="*/ 2147483646 h 330"/>
              <a:gd name="T2" fmla="*/ 0 w 831"/>
              <a:gd name="T3" fmla="*/ 2147483646 h 330"/>
              <a:gd name="T4" fmla="*/ 2147483646 w 831"/>
              <a:gd name="T5" fmla="*/ 2147483646 h 330"/>
              <a:gd name="T6" fmla="*/ 2147483646 w 831"/>
              <a:gd name="T7" fmla="*/ 2147483646 h 330"/>
              <a:gd name="T8" fmla="*/ 2147483646 w 831"/>
              <a:gd name="T9" fmla="*/ 2147483646 h 330"/>
              <a:gd name="T10" fmla="*/ 2147483646 w 831"/>
              <a:gd name="T11" fmla="*/ 2147483646 h 330"/>
              <a:gd name="T12" fmla="*/ 2147483646 w 831"/>
              <a:gd name="T13" fmla="*/ 2147483646 h 330"/>
              <a:gd name="T14" fmla="*/ 2147483646 w 831"/>
              <a:gd name="T15" fmla="*/ 2147483646 h 330"/>
              <a:gd name="T16" fmla="*/ 2147483646 w 831"/>
              <a:gd name="T17" fmla="*/ 2147483646 h 330"/>
              <a:gd name="T18" fmla="*/ 2147483646 w 831"/>
              <a:gd name="T19" fmla="*/ 2147483646 h 330"/>
              <a:gd name="T20" fmla="*/ 2147483646 w 831"/>
              <a:gd name="T21" fmla="*/ 2147483646 h 330"/>
              <a:gd name="T22" fmla="*/ 2147483646 w 831"/>
              <a:gd name="T23" fmla="*/ 2147483646 h 330"/>
              <a:gd name="T24" fmla="*/ 2147483646 w 831"/>
              <a:gd name="T25" fmla="*/ 2147483646 h 330"/>
              <a:gd name="T26" fmla="*/ 2147483646 w 831"/>
              <a:gd name="T27" fmla="*/ 2147483646 h 330"/>
              <a:gd name="T28" fmla="*/ 2147483646 w 831"/>
              <a:gd name="T29" fmla="*/ 2147483646 h 330"/>
              <a:gd name="T30" fmla="*/ 2147483646 w 831"/>
              <a:gd name="T31" fmla="*/ 2147483646 h 330"/>
              <a:gd name="T32" fmla="*/ 2147483646 w 831"/>
              <a:gd name="T33" fmla="*/ 2147483646 h 330"/>
              <a:gd name="T34" fmla="*/ 2147483646 w 831"/>
              <a:gd name="T35" fmla="*/ 2147483646 h 330"/>
              <a:gd name="T36" fmla="*/ 2147483646 w 831"/>
              <a:gd name="T37" fmla="*/ 2147483646 h 330"/>
              <a:gd name="T38" fmla="*/ 2147483646 w 831"/>
              <a:gd name="T39" fmla="*/ 2147483646 h 330"/>
              <a:gd name="T40" fmla="*/ 2147483646 w 831"/>
              <a:gd name="T41" fmla="*/ 2147483646 h 330"/>
              <a:gd name="T42" fmla="*/ 2147483646 w 831"/>
              <a:gd name="T43" fmla="*/ 2147483646 h 330"/>
              <a:gd name="T44" fmla="*/ 2147483646 w 831"/>
              <a:gd name="T45" fmla="*/ 2147483646 h 330"/>
              <a:gd name="T46" fmla="*/ 2147483646 w 831"/>
              <a:gd name="T47" fmla="*/ 2147483646 h 330"/>
              <a:gd name="T48" fmla="*/ 2147483646 w 831"/>
              <a:gd name="T49" fmla="*/ 2147483646 h 330"/>
              <a:gd name="T50" fmla="*/ 2147483646 w 831"/>
              <a:gd name="T51" fmla="*/ 2147483646 h 330"/>
              <a:gd name="T52" fmla="*/ 2147483646 w 831"/>
              <a:gd name="T53" fmla="*/ 2147483646 h 330"/>
              <a:gd name="T54" fmla="*/ 2147483646 w 831"/>
              <a:gd name="T55" fmla="*/ 2147483646 h 330"/>
              <a:gd name="T56" fmla="*/ 2147483646 w 831"/>
              <a:gd name="T57" fmla="*/ 2147483646 h 330"/>
              <a:gd name="T58" fmla="*/ 2147483646 w 831"/>
              <a:gd name="T59" fmla="*/ 2147483646 h 330"/>
              <a:gd name="T60" fmla="*/ 2147483646 w 831"/>
              <a:gd name="T61" fmla="*/ 2147483646 h 330"/>
              <a:gd name="T62" fmla="*/ 2147483646 w 831"/>
              <a:gd name="T63" fmla="*/ 0 h 330"/>
              <a:gd name="T64" fmla="*/ 2147483646 w 831"/>
              <a:gd name="T65" fmla="*/ 2147483646 h 330"/>
              <a:gd name="T66" fmla="*/ 2147483646 w 831"/>
              <a:gd name="T67" fmla="*/ 2147483646 h 330"/>
              <a:gd name="T68" fmla="*/ 2147483646 w 831"/>
              <a:gd name="T69" fmla="*/ 2147483646 h 330"/>
              <a:gd name="T70" fmla="*/ 2147483646 w 831"/>
              <a:gd name="T71" fmla="*/ 2147483646 h 330"/>
              <a:gd name="T72" fmla="*/ 2147483646 w 831"/>
              <a:gd name="T73" fmla="*/ 2147483646 h 330"/>
              <a:gd name="T74" fmla="*/ 2147483646 w 831"/>
              <a:gd name="T75" fmla="*/ 2147483646 h 330"/>
              <a:gd name="T76" fmla="*/ 2147483646 w 831"/>
              <a:gd name="T77" fmla="*/ 2147483646 h 330"/>
              <a:gd name="T78" fmla="*/ 2147483646 w 831"/>
              <a:gd name="T79" fmla="*/ 2147483646 h 330"/>
              <a:gd name="T80" fmla="*/ 2147483646 w 831"/>
              <a:gd name="T81" fmla="*/ 2147483646 h 33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31" h="330">
                <a:moveTo>
                  <a:pt x="6" y="168"/>
                </a:moveTo>
                <a:lnTo>
                  <a:pt x="0" y="216"/>
                </a:lnTo>
                <a:lnTo>
                  <a:pt x="54" y="204"/>
                </a:lnTo>
                <a:lnTo>
                  <a:pt x="60" y="171"/>
                </a:lnTo>
                <a:lnTo>
                  <a:pt x="102" y="150"/>
                </a:lnTo>
                <a:lnTo>
                  <a:pt x="195" y="75"/>
                </a:lnTo>
                <a:lnTo>
                  <a:pt x="270" y="54"/>
                </a:lnTo>
                <a:lnTo>
                  <a:pt x="384" y="87"/>
                </a:lnTo>
                <a:lnTo>
                  <a:pt x="507" y="147"/>
                </a:lnTo>
                <a:lnTo>
                  <a:pt x="603" y="273"/>
                </a:lnTo>
                <a:lnTo>
                  <a:pt x="693" y="330"/>
                </a:lnTo>
                <a:lnTo>
                  <a:pt x="798" y="312"/>
                </a:lnTo>
                <a:lnTo>
                  <a:pt x="828" y="279"/>
                </a:lnTo>
                <a:lnTo>
                  <a:pt x="831" y="210"/>
                </a:lnTo>
                <a:lnTo>
                  <a:pt x="795" y="246"/>
                </a:lnTo>
                <a:cubicBezTo>
                  <a:pt x="784" y="256"/>
                  <a:pt x="780" y="267"/>
                  <a:pt x="764" y="270"/>
                </a:cubicBezTo>
                <a:cubicBezTo>
                  <a:pt x="748" y="273"/>
                  <a:pt x="722" y="271"/>
                  <a:pt x="699" y="264"/>
                </a:cubicBezTo>
                <a:cubicBezTo>
                  <a:pt x="676" y="257"/>
                  <a:pt x="647" y="239"/>
                  <a:pt x="627" y="225"/>
                </a:cubicBezTo>
                <a:lnTo>
                  <a:pt x="579" y="180"/>
                </a:lnTo>
                <a:lnTo>
                  <a:pt x="552" y="129"/>
                </a:lnTo>
                <a:lnTo>
                  <a:pt x="519" y="81"/>
                </a:lnTo>
                <a:lnTo>
                  <a:pt x="504" y="54"/>
                </a:lnTo>
                <a:lnTo>
                  <a:pt x="480" y="27"/>
                </a:lnTo>
                <a:lnTo>
                  <a:pt x="462" y="27"/>
                </a:lnTo>
                <a:lnTo>
                  <a:pt x="432" y="27"/>
                </a:lnTo>
                <a:lnTo>
                  <a:pt x="414" y="30"/>
                </a:lnTo>
                <a:lnTo>
                  <a:pt x="381" y="36"/>
                </a:lnTo>
                <a:lnTo>
                  <a:pt x="348" y="36"/>
                </a:lnTo>
                <a:lnTo>
                  <a:pt x="324" y="33"/>
                </a:lnTo>
                <a:lnTo>
                  <a:pt x="297" y="15"/>
                </a:lnTo>
                <a:lnTo>
                  <a:pt x="270" y="6"/>
                </a:lnTo>
                <a:lnTo>
                  <a:pt x="240" y="0"/>
                </a:lnTo>
                <a:lnTo>
                  <a:pt x="216" y="9"/>
                </a:lnTo>
                <a:lnTo>
                  <a:pt x="189" y="27"/>
                </a:lnTo>
                <a:lnTo>
                  <a:pt x="162" y="54"/>
                </a:lnTo>
                <a:lnTo>
                  <a:pt x="132" y="75"/>
                </a:lnTo>
                <a:lnTo>
                  <a:pt x="108" y="96"/>
                </a:lnTo>
                <a:lnTo>
                  <a:pt x="87" y="114"/>
                </a:lnTo>
                <a:lnTo>
                  <a:pt x="60" y="132"/>
                </a:lnTo>
                <a:lnTo>
                  <a:pt x="54" y="165"/>
                </a:lnTo>
                <a:lnTo>
                  <a:pt x="6" y="168"/>
                </a:lnTo>
                <a:close/>
              </a:path>
            </a:pathLst>
          </a:custGeom>
          <a:solidFill>
            <a:srgbClr val="4DFF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4" name="Freeform 20"/>
          <p:cNvSpPr>
            <a:spLocks noChangeAspect="1"/>
          </p:cNvSpPr>
          <p:nvPr/>
        </p:nvSpPr>
        <p:spPr bwMode="auto">
          <a:xfrm>
            <a:off x="2332038" y="4565650"/>
            <a:ext cx="1281112" cy="854075"/>
          </a:xfrm>
          <a:custGeom>
            <a:avLst/>
            <a:gdLst>
              <a:gd name="T0" fmla="*/ 0 w 747"/>
              <a:gd name="T1" fmla="*/ 2147483646 h 498"/>
              <a:gd name="T2" fmla="*/ 2147483646 w 747"/>
              <a:gd name="T3" fmla="*/ 2147483646 h 498"/>
              <a:gd name="T4" fmla="*/ 2147483646 w 747"/>
              <a:gd name="T5" fmla="*/ 2147483646 h 498"/>
              <a:gd name="T6" fmla="*/ 2147483646 w 747"/>
              <a:gd name="T7" fmla="*/ 2147483646 h 498"/>
              <a:gd name="T8" fmla="*/ 2147483646 w 747"/>
              <a:gd name="T9" fmla="*/ 2147483646 h 498"/>
              <a:gd name="T10" fmla="*/ 2147483646 w 747"/>
              <a:gd name="T11" fmla="*/ 2147483646 h 498"/>
              <a:gd name="T12" fmla="*/ 2147483646 w 747"/>
              <a:gd name="T13" fmla="*/ 2147483646 h 498"/>
              <a:gd name="T14" fmla="*/ 2147483646 w 747"/>
              <a:gd name="T15" fmla="*/ 2147483646 h 498"/>
              <a:gd name="T16" fmla="*/ 2147483646 w 747"/>
              <a:gd name="T17" fmla="*/ 2147483646 h 498"/>
              <a:gd name="T18" fmla="*/ 2147483646 w 747"/>
              <a:gd name="T19" fmla="*/ 2147483646 h 498"/>
              <a:gd name="T20" fmla="*/ 2147483646 w 747"/>
              <a:gd name="T21" fmla="*/ 2147483646 h 498"/>
              <a:gd name="T22" fmla="*/ 2147483646 w 747"/>
              <a:gd name="T23" fmla="*/ 2147483646 h 498"/>
              <a:gd name="T24" fmla="*/ 2147483646 w 747"/>
              <a:gd name="T25" fmla="*/ 2147483646 h 498"/>
              <a:gd name="T26" fmla="*/ 2147483646 w 747"/>
              <a:gd name="T27" fmla="*/ 0 h 498"/>
              <a:gd name="T28" fmla="*/ 2147483646 w 747"/>
              <a:gd name="T29" fmla="*/ 2147483646 h 498"/>
              <a:gd name="T30" fmla="*/ 2147483646 w 747"/>
              <a:gd name="T31" fmla="*/ 2147483646 h 498"/>
              <a:gd name="T32" fmla="*/ 2147483646 w 747"/>
              <a:gd name="T33" fmla="*/ 2147483646 h 498"/>
              <a:gd name="T34" fmla="*/ 2147483646 w 747"/>
              <a:gd name="T35" fmla="*/ 2147483646 h 498"/>
              <a:gd name="T36" fmla="*/ 2147483646 w 747"/>
              <a:gd name="T37" fmla="*/ 2147483646 h 498"/>
              <a:gd name="T38" fmla="*/ 2147483646 w 747"/>
              <a:gd name="T39" fmla="*/ 2147483646 h 498"/>
              <a:gd name="T40" fmla="*/ 2147483646 w 747"/>
              <a:gd name="T41" fmla="*/ 2147483646 h 498"/>
              <a:gd name="T42" fmla="*/ 2147483646 w 747"/>
              <a:gd name="T43" fmla="*/ 2147483646 h 498"/>
              <a:gd name="T44" fmla="*/ 2147483646 w 747"/>
              <a:gd name="T45" fmla="*/ 2147483646 h 498"/>
              <a:gd name="T46" fmla="*/ 2147483646 w 747"/>
              <a:gd name="T47" fmla="*/ 2147483646 h 498"/>
              <a:gd name="T48" fmla="*/ 2147483646 w 747"/>
              <a:gd name="T49" fmla="*/ 2147483646 h 498"/>
              <a:gd name="T50" fmla="*/ 2147483646 w 747"/>
              <a:gd name="T51" fmla="*/ 2147483646 h 498"/>
              <a:gd name="T52" fmla="*/ 0 w 747"/>
              <a:gd name="T53" fmla="*/ 2147483646 h 49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47" h="498">
                <a:moveTo>
                  <a:pt x="0" y="339"/>
                </a:moveTo>
                <a:lnTo>
                  <a:pt x="81" y="324"/>
                </a:lnTo>
                <a:lnTo>
                  <a:pt x="141" y="300"/>
                </a:lnTo>
                <a:lnTo>
                  <a:pt x="204" y="294"/>
                </a:lnTo>
                <a:lnTo>
                  <a:pt x="303" y="288"/>
                </a:lnTo>
                <a:lnTo>
                  <a:pt x="384" y="285"/>
                </a:lnTo>
                <a:lnTo>
                  <a:pt x="453" y="264"/>
                </a:lnTo>
                <a:lnTo>
                  <a:pt x="528" y="219"/>
                </a:lnTo>
                <a:lnTo>
                  <a:pt x="573" y="189"/>
                </a:lnTo>
                <a:lnTo>
                  <a:pt x="621" y="168"/>
                </a:lnTo>
                <a:lnTo>
                  <a:pt x="648" y="120"/>
                </a:lnTo>
                <a:lnTo>
                  <a:pt x="684" y="57"/>
                </a:lnTo>
                <a:lnTo>
                  <a:pt x="720" y="12"/>
                </a:lnTo>
                <a:lnTo>
                  <a:pt x="747" y="0"/>
                </a:lnTo>
                <a:lnTo>
                  <a:pt x="714" y="222"/>
                </a:lnTo>
                <a:lnTo>
                  <a:pt x="683" y="222"/>
                </a:lnTo>
                <a:lnTo>
                  <a:pt x="639" y="258"/>
                </a:lnTo>
                <a:lnTo>
                  <a:pt x="603" y="309"/>
                </a:lnTo>
                <a:lnTo>
                  <a:pt x="579" y="345"/>
                </a:lnTo>
                <a:lnTo>
                  <a:pt x="554" y="378"/>
                </a:lnTo>
                <a:lnTo>
                  <a:pt x="509" y="399"/>
                </a:lnTo>
                <a:lnTo>
                  <a:pt x="450" y="411"/>
                </a:lnTo>
                <a:lnTo>
                  <a:pt x="383" y="410"/>
                </a:lnTo>
                <a:lnTo>
                  <a:pt x="282" y="422"/>
                </a:lnTo>
                <a:lnTo>
                  <a:pt x="206" y="447"/>
                </a:lnTo>
                <a:lnTo>
                  <a:pt x="44" y="498"/>
                </a:lnTo>
                <a:lnTo>
                  <a:pt x="0" y="339"/>
                </a:lnTo>
                <a:close/>
              </a:path>
            </a:pathLst>
          </a:custGeom>
          <a:solidFill>
            <a:srgbClr val="00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5" name="Freeform 21"/>
          <p:cNvSpPr>
            <a:spLocks noChangeAspect="1"/>
          </p:cNvSpPr>
          <p:nvPr/>
        </p:nvSpPr>
        <p:spPr bwMode="auto">
          <a:xfrm>
            <a:off x="2408238" y="4921250"/>
            <a:ext cx="1147762" cy="941388"/>
          </a:xfrm>
          <a:custGeom>
            <a:avLst/>
            <a:gdLst>
              <a:gd name="T0" fmla="*/ 0 w 669"/>
              <a:gd name="T1" fmla="*/ 2147483646 h 549"/>
              <a:gd name="T2" fmla="*/ 2147483646 w 669"/>
              <a:gd name="T3" fmla="*/ 2147483646 h 549"/>
              <a:gd name="T4" fmla="*/ 2147483646 w 669"/>
              <a:gd name="T5" fmla="*/ 2147483646 h 549"/>
              <a:gd name="T6" fmla="*/ 2147483646 w 669"/>
              <a:gd name="T7" fmla="*/ 2147483646 h 549"/>
              <a:gd name="T8" fmla="*/ 2147483646 w 669"/>
              <a:gd name="T9" fmla="*/ 2147483646 h 549"/>
              <a:gd name="T10" fmla="*/ 2147483646 w 669"/>
              <a:gd name="T11" fmla="*/ 2147483646 h 549"/>
              <a:gd name="T12" fmla="*/ 2147483646 w 669"/>
              <a:gd name="T13" fmla="*/ 2147483646 h 549"/>
              <a:gd name="T14" fmla="*/ 2147483646 w 669"/>
              <a:gd name="T15" fmla="*/ 2147483646 h 549"/>
              <a:gd name="T16" fmla="*/ 2147483646 w 669"/>
              <a:gd name="T17" fmla="*/ 0 h 549"/>
              <a:gd name="T18" fmla="*/ 2147483646 w 669"/>
              <a:gd name="T19" fmla="*/ 2147483646 h 549"/>
              <a:gd name="T20" fmla="*/ 2147483646 w 669"/>
              <a:gd name="T21" fmla="*/ 2147483646 h 549"/>
              <a:gd name="T22" fmla="*/ 2147483646 w 669"/>
              <a:gd name="T23" fmla="*/ 2147483646 h 549"/>
              <a:gd name="T24" fmla="*/ 2147483646 w 669"/>
              <a:gd name="T25" fmla="*/ 2147483646 h 549"/>
              <a:gd name="T26" fmla="*/ 2147483646 w 669"/>
              <a:gd name="T27" fmla="*/ 2147483646 h 549"/>
              <a:gd name="T28" fmla="*/ 2147483646 w 669"/>
              <a:gd name="T29" fmla="*/ 2147483646 h 549"/>
              <a:gd name="T30" fmla="*/ 2147483646 w 669"/>
              <a:gd name="T31" fmla="*/ 2147483646 h 549"/>
              <a:gd name="T32" fmla="*/ 2147483646 w 669"/>
              <a:gd name="T33" fmla="*/ 2147483646 h 549"/>
              <a:gd name="T34" fmla="*/ 2147483646 w 669"/>
              <a:gd name="T35" fmla="*/ 2147483646 h 549"/>
              <a:gd name="T36" fmla="*/ 2147483646 w 669"/>
              <a:gd name="T37" fmla="*/ 2147483646 h 549"/>
              <a:gd name="T38" fmla="*/ 2147483646 w 669"/>
              <a:gd name="T39" fmla="*/ 2147483646 h 549"/>
              <a:gd name="T40" fmla="*/ 2147483646 w 669"/>
              <a:gd name="T41" fmla="*/ 2147483646 h 549"/>
              <a:gd name="T42" fmla="*/ 2147483646 w 669"/>
              <a:gd name="T43" fmla="*/ 2147483646 h 549"/>
              <a:gd name="T44" fmla="*/ 2147483646 w 669"/>
              <a:gd name="T45" fmla="*/ 2147483646 h 549"/>
              <a:gd name="T46" fmla="*/ 2147483646 w 669"/>
              <a:gd name="T47" fmla="*/ 2147483646 h 549"/>
              <a:gd name="T48" fmla="*/ 2147483646 w 669"/>
              <a:gd name="T49" fmla="*/ 2147483646 h 549"/>
              <a:gd name="T50" fmla="*/ 0 w 669"/>
              <a:gd name="T51" fmla="*/ 2147483646 h 5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69" h="549">
                <a:moveTo>
                  <a:pt x="0" y="267"/>
                </a:moveTo>
                <a:lnTo>
                  <a:pt x="36" y="393"/>
                </a:lnTo>
                <a:lnTo>
                  <a:pt x="93" y="549"/>
                </a:lnTo>
                <a:lnTo>
                  <a:pt x="216" y="495"/>
                </a:lnTo>
                <a:lnTo>
                  <a:pt x="393" y="453"/>
                </a:lnTo>
                <a:lnTo>
                  <a:pt x="531" y="405"/>
                </a:lnTo>
                <a:lnTo>
                  <a:pt x="603" y="300"/>
                </a:lnTo>
                <a:lnTo>
                  <a:pt x="639" y="282"/>
                </a:lnTo>
                <a:lnTo>
                  <a:pt x="669" y="0"/>
                </a:lnTo>
                <a:lnTo>
                  <a:pt x="630" y="6"/>
                </a:lnTo>
                <a:cubicBezTo>
                  <a:pt x="616" y="11"/>
                  <a:pt x="595" y="21"/>
                  <a:pt x="582" y="33"/>
                </a:cubicBezTo>
                <a:cubicBezTo>
                  <a:pt x="569" y="45"/>
                  <a:pt x="562" y="61"/>
                  <a:pt x="552" y="75"/>
                </a:cubicBezTo>
                <a:cubicBezTo>
                  <a:pt x="542" y="89"/>
                  <a:pt x="527" y="100"/>
                  <a:pt x="519" y="114"/>
                </a:cubicBezTo>
                <a:cubicBezTo>
                  <a:pt x="511" y="128"/>
                  <a:pt x="511" y="148"/>
                  <a:pt x="501" y="159"/>
                </a:cubicBezTo>
                <a:cubicBezTo>
                  <a:pt x="491" y="170"/>
                  <a:pt x="475" y="172"/>
                  <a:pt x="459" y="177"/>
                </a:cubicBezTo>
                <a:lnTo>
                  <a:pt x="402" y="192"/>
                </a:lnTo>
                <a:lnTo>
                  <a:pt x="339" y="186"/>
                </a:lnTo>
                <a:lnTo>
                  <a:pt x="291" y="189"/>
                </a:lnTo>
                <a:lnTo>
                  <a:pt x="231" y="192"/>
                </a:lnTo>
                <a:lnTo>
                  <a:pt x="201" y="204"/>
                </a:lnTo>
                <a:lnTo>
                  <a:pt x="159" y="219"/>
                </a:lnTo>
                <a:lnTo>
                  <a:pt x="120" y="243"/>
                </a:lnTo>
                <a:lnTo>
                  <a:pt x="90" y="252"/>
                </a:lnTo>
                <a:lnTo>
                  <a:pt x="42" y="258"/>
                </a:lnTo>
                <a:lnTo>
                  <a:pt x="3" y="264"/>
                </a:lnTo>
                <a:lnTo>
                  <a:pt x="0" y="267"/>
                </a:lnTo>
                <a:close/>
              </a:path>
            </a:pathLst>
          </a:custGeom>
          <a:solidFill>
            <a:srgbClr val="97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6" name="Freeform 22"/>
          <p:cNvSpPr>
            <a:spLocks noChangeAspect="1"/>
          </p:cNvSpPr>
          <p:nvPr/>
        </p:nvSpPr>
        <p:spPr bwMode="auto">
          <a:xfrm>
            <a:off x="2520950" y="5286375"/>
            <a:ext cx="1000125" cy="711200"/>
          </a:xfrm>
          <a:custGeom>
            <a:avLst/>
            <a:gdLst>
              <a:gd name="T0" fmla="*/ 2147483646 w 582"/>
              <a:gd name="T1" fmla="*/ 0 h 414"/>
              <a:gd name="T2" fmla="*/ 2147483646 w 582"/>
              <a:gd name="T3" fmla="*/ 2147483646 h 414"/>
              <a:gd name="T4" fmla="*/ 2147483646 w 582"/>
              <a:gd name="T5" fmla="*/ 2147483646 h 414"/>
              <a:gd name="T6" fmla="*/ 2147483646 w 582"/>
              <a:gd name="T7" fmla="*/ 2147483646 h 414"/>
              <a:gd name="T8" fmla="*/ 2147483646 w 582"/>
              <a:gd name="T9" fmla="*/ 2147483646 h 414"/>
              <a:gd name="T10" fmla="*/ 2147483646 w 582"/>
              <a:gd name="T11" fmla="*/ 2147483646 h 414"/>
              <a:gd name="T12" fmla="*/ 2147483646 w 582"/>
              <a:gd name="T13" fmla="*/ 2147483646 h 414"/>
              <a:gd name="T14" fmla="*/ 2147483646 w 582"/>
              <a:gd name="T15" fmla="*/ 2147483646 h 414"/>
              <a:gd name="T16" fmla="*/ 2147483646 w 582"/>
              <a:gd name="T17" fmla="*/ 2147483646 h 414"/>
              <a:gd name="T18" fmla="*/ 2147483646 w 582"/>
              <a:gd name="T19" fmla="*/ 2147483646 h 414"/>
              <a:gd name="T20" fmla="*/ 2147483646 w 582"/>
              <a:gd name="T21" fmla="*/ 2147483646 h 414"/>
              <a:gd name="T22" fmla="*/ 2147483646 w 582"/>
              <a:gd name="T23" fmla="*/ 2147483646 h 414"/>
              <a:gd name="T24" fmla="*/ 2147483646 w 582"/>
              <a:gd name="T25" fmla="*/ 2147483646 h 414"/>
              <a:gd name="T26" fmla="*/ 2147483646 w 582"/>
              <a:gd name="T27" fmla="*/ 2147483646 h 414"/>
              <a:gd name="T28" fmla="*/ 2147483646 w 582"/>
              <a:gd name="T29" fmla="*/ 2147483646 h 414"/>
              <a:gd name="T30" fmla="*/ 2147483646 w 582"/>
              <a:gd name="T31" fmla="*/ 2147483646 h 414"/>
              <a:gd name="T32" fmla="*/ 2147483646 w 582"/>
              <a:gd name="T33" fmla="*/ 2147483646 h 414"/>
              <a:gd name="T34" fmla="*/ 0 w 582"/>
              <a:gd name="T35" fmla="*/ 2147483646 h 414"/>
              <a:gd name="T36" fmla="*/ 2147483646 w 582"/>
              <a:gd name="T37" fmla="*/ 2147483646 h 414"/>
              <a:gd name="T38" fmla="*/ 2147483646 w 582"/>
              <a:gd name="T39" fmla="*/ 2147483646 h 414"/>
              <a:gd name="T40" fmla="*/ 2147483646 w 582"/>
              <a:gd name="T41" fmla="*/ 2147483646 h 414"/>
              <a:gd name="T42" fmla="*/ 2147483646 w 582"/>
              <a:gd name="T43" fmla="*/ 2147483646 h 414"/>
              <a:gd name="T44" fmla="*/ 2147483646 w 582"/>
              <a:gd name="T45" fmla="*/ 2147483646 h 414"/>
              <a:gd name="T46" fmla="*/ 2147483646 w 582"/>
              <a:gd name="T47" fmla="*/ 0 h 4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582" h="414">
                <a:moveTo>
                  <a:pt x="582" y="0"/>
                </a:moveTo>
                <a:lnTo>
                  <a:pt x="540" y="33"/>
                </a:lnTo>
                <a:cubicBezTo>
                  <a:pt x="527" y="48"/>
                  <a:pt x="513" y="77"/>
                  <a:pt x="504" y="93"/>
                </a:cubicBezTo>
                <a:lnTo>
                  <a:pt x="483" y="129"/>
                </a:lnTo>
                <a:cubicBezTo>
                  <a:pt x="476" y="140"/>
                  <a:pt x="472" y="157"/>
                  <a:pt x="459" y="162"/>
                </a:cubicBezTo>
                <a:cubicBezTo>
                  <a:pt x="446" y="167"/>
                  <a:pt x="414" y="161"/>
                  <a:pt x="402" y="159"/>
                </a:cubicBezTo>
                <a:cubicBezTo>
                  <a:pt x="390" y="157"/>
                  <a:pt x="391" y="148"/>
                  <a:pt x="384" y="147"/>
                </a:cubicBezTo>
                <a:cubicBezTo>
                  <a:pt x="377" y="146"/>
                  <a:pt x="371" y="151"/>
                  <a:pt x="360" y="153"/>
                </a:cubicBezTo>
                <a:lnTo>
                  <a:pt x="318" y="162"/>
                </a:lnTo>
                <a:lnTo>
                  <a:pt x="282" y="162"/>
                </a:lnTo>
                <a:lnTo>
                  <a:pt x="243" y="156"/>
                </a:lnTo>
                <a:lnTo>
                  <a:pt x="225" y="144"/>
                </a:lnTo>
                <a:cubicBezTo>
                  <a:pt x="214" y="142"/>
                  <a:pt x="192" y="141"/>
                  <a:pt x="177" y="141"/>
                </a:cubicBezTo>
                <a:cubicBezTo>
                  <a:pt x="162" y="141"/>
                  <a:pt x="144" y="143"/>
                  <a:pt x="132" y="147"/>
                </a:cubicBezTo>
                <a:lnTo>
                  <a:pt x="102" y="168"/>
                </a:lnTo>
                <a:lnTo>
                  <a:pt x="75" y="204"/>
                </a:lnTo>
                <a:lnTo>
                  <a:pt x="36" y="237"/>
                </a:lnTo>
                <a:lnTo>
                  <a:pt x="0" y="264"/>
                </a:lnTo>
                <a:lnTo>
                  <a:pt x="57" y="414"/>
                </a:lnTo>
                <a:lnTo>
                  <a:pt x="270" y="396"/>
                </a:lnTo>
                <a:lnTo>
                  <a:pt x="285" y="327"/>
                </a:lnTo>
                <a:lnTo>
                  <a:pt x="528" y="276"/>
                </a:lnTo>
                <a:lnTo>
                  <a:pt x="561" y="102"/>
                </a:lnTo>
                <a:lnTo>
                  <a:pt x="582" y="0"/>
                </a:lnTo>
                <a:close/>
              </a:path>
            </a:pathLst>
          </a:cu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7" name="Freeform 23"/>
          <p:cNvSpPr>
            <a:spLocks noChangeAspect="1"/>
          </p:cNvSpPr>
          <p:nvPr/>
        </p:nvSpPr>
        <p:spPr bwMode="auto">
          <a:xfrm>
            <a:off x="3681413" y="3925888"/>
            <a:ext cx="1206500" cy="381000"/>
          </a:xfrm>
          <a:custGeom>
            <a:avLst/>
            <a:gdLst>
              <a:gd name="T0" fmla="*/ 2147483646 w 702"/>
              <a:gd name="T1" fmla="*/ 2147483646 h 222"/>
              <a:gd name="T2" fmla="*/ 2147483646 w 702"/>
              <a:gd name="T3" fmla="*/ 2147483646 h 222"/>
              <a:gd name="T4" fmla="*/ 2147483646 w 702"/>
              <a:gd name="T5" fmla="*/ 0 h 222"/>
              <a:gd name="T6" fmla="*/ 2147483646 w 702"/>
              <a:gd name="T7" fmla="*/ 2147483646 h 222"/>
              <a:gd name="T8" fmla="*/ 2147483646 w 702"/>
              <a:gd name="T9" fmla="*/ 2147483646 h 222"/>
              <a:gd name="T10" fmla="*/ 2147483646 w 702"/>
              <a:gd name="T11" fmla="*/ 2147483646 h 222"/>
              <a:gd name="T12" fmla="*/ 2147483646 w 702"/>
              <a:gd name="T13" fmla="*/ 2147483646 h 222"/>
              <a:gd name="T14" fmla="*/ 2147483646 w 702"/>
              <a:gd name="T15" fmla="*/ 2147483646 h 222"/>
              <a:gd name="T16" fmla="*/ 2147483646 w 702"/>
              <a:gd name="T17" fmla="*/ 2147483646 h 222"/>
              <a:gd name="T18" fmla="*/ 2147483646 w 702"/>
              <a:gd name="T19" fmla="*/ 2147483646 h 222"/>
              <a:gd name="T20" fmla="*/ 2147483646 w 702"/>
              <a:gd name="T21" fmla="*/ 2147483646 h 222"/>
              <a:gd name="T22" fmla="*/ 2147483646 w 702"/>
              <a:gd name="T23" fmla="*/ 2147483646 h 222"/>
              <a:gd name="T24" fmla="*/ 2147483646 w 702"/>
              <a:gd name="T25" fmla="*/ 0 h 222"/>
              <a:gd name="T26" fmla="*/ 2147483646 w 702"/>
              <a:gd name="T27" fmla="*/ 2147483646 h 222"/>
              <a:gd name="T28" fmla="*/ 2147483646 w 702"/>
              <a:gd name="T29" fmla="*/ 2147483646 h 222"/>
              <a:gd name="T30" fmla="*/ 2147483646 w 702"/>
              <a:gd name="T31" fmla="*/ 2147483646 h 222"/>
              <a:gd name="T32" fmla="*/ 2147483646 w 702"/>
              <a:gd name="T33" fmla="*/ 2147483646 h 222"/>
              <a:gd name="T34" fmla="*/ 2147483646 w 702"/>
              <a:gd name="T35" fmla="*/ 2147483646 h 222"/>
              <a:gd name="T36" fmla="*/ 2147483646 w 702"/>
              <a:gd name="T37" fmla="*/ 2147483646 h 222"/>
              <a:gd name="T38" fmla="*/ 2147483646 w 702"/>
              <a:gd name="T39" fmla="*/ 2147483646 h 222"/>
              <a:gd name="T40" fmla="*/ 2147483646 w 702"/>
              <a:gd name="T41" fmla="*/ 2147483646 h 222"/>
              <a:gd name="T42" fmla="*/ 2147483646 w 702"/>
              <a:gd name="T43" fmla="*/ 2147483646 h 222"/>
              <a:gd name="T44" fmla="*/ 0 w 702"/>
              <a:gd name="T45" fmla="*/ 2147483646 h 222"/>
              <a:gd name="T46" fmla="*/ 2147483646 w 702"/>
              <a:gd name="T47" fmla="*/ 2147483646 h 22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02" h="222">
                <a:moveTo>
                  <a:pt x="9" y="24"/>
                </a:moveTo>
                <a:lnTo>
                  <a:pt x="33" y="6"/>
                </a:lnTo>
                <a:lnTo>
                  <a:pt x="69" y="0"/>
                </a:lnTo>
                <a:lnTo>
                  <a:pt x="117" y="3"/>
                </a:lnTo>
                <a:lnTo>
                  <a:pt x="144" y="15"/>
                </a:lnTo>
                <a:lnTo>
                  <a:pt x="144" y="45"/>
                </a:lnTo>
                <a:lnTo>
                  <a:pt x="210" y="72"/>
                </a:lnTo>
                <a:lnTo>
                  <a:pt x="303" y="102"/>
                </a:lnTo>
                <a:lnTo>
                  <a:pt x="378" y="117"/>
                </a:lnTo>
                <a:lnTo>
                  <a:pt x="444" y="123"/>
                </a:lnTo>
                <a:lnTo>
                  <a:pt x="531" y="105"/>
                </a:lnTo>
                <a:lnTo>
                  <a:pt x="612" y="66"/>
                </a:lnTo>
                <a:lnTo>
                  <a:pt x="702" y="0"/>
                </a:lnTo>
                <a:lnTo>
                  <a:pt x="702" y="72"/>
                </a:lnTo>
                <a:lnTo>
                  <a:pt x="693" y="114"/>
                </a:lnTo>
                <a:lnTo>
                  <a:pt x="639" y="183"/>
                </a:lnTo>
                <a:lnTo>
                  <a:pt x="555" y="213"/>
                </a:lnTo>
                <a:lnTo>
                  <a:pt x="432" y="222"/>
                </a:lnTo>
                <a:lnTo>
                  <a:pt x="318" y="213"/>
                </a:lnTo>
                <a:lnTo>
                  <a:pt x="174" y="177"/>
                </a:lnTo>
                <a:lnTo>
                  <a:pt x="153" y="120"/>
                </a:lnTo>
                <a:lnTo>
                  <a:pt x="132" y="102"/>
                </a:lnTo>
                <a:lnTo>
                  <a:pt x="0" y="108"/>
                </a:lnTo>
                <a:lnTo>
                  <a:pt x="9" y="24"/>
                </a:lnTo>
                <a:close/>
              </a:path>
            </a:pathLst>
          </a:custGeom>
          <a:solidFill>
            <a:srgbClr val="00FE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8" name="Freeform 24"/>
          <p:cNvSpPr>
            <a:spLocks noChangeAspect="1"/>
          </p:cNvSpPr>
          <p:nvPr/>
        </p:nvSpPr>
        <p:spPr bwMode="auto">
          <a:xfrm>
            <a:off x="3624263" y="4027488"/>
            <a:ext cx="1252537" cy="515937"/>
          </a:xfrm>
          <a:custGeom>
            <a:avLst/>
            <a:gdLst>
              <a:gd name="T0" fmla="*/ 2147483646 w 729"/>
              <a:gd name="T1" fmla="*/ 2147483646 h 300"/>
              <a:gd name="T2" fmla="*/ 2147483646 w 729"/>
              <a:gd name="T3" fmla="*/ 2147483646 h 300"/>
              <a:gd name="T4" fmla="*/ 2147483646 w 729"/>
              <a:gd name="T5" fmla="*/ 0 h 300"/>
              <a:gd name="T6" fmla="*/ 2147483646 w 729"/>
              <a:gd name="T7" fmla="*/ 2147483646 h 300"/>
              <a:gd name="T8" fmla="*/ 2147483646 w 729"/>
              <a:gd name="T9" fmla="*/ 2147483646 h 300"/>
              <a:gd name="T10" fmla="*/ 2147483646 w 729"/>
              <a:gd name="T11" fmla="*/ 2147483646 h 300"/>
              <a:gd name="T12" fmla="*/ 2147483646 w 729"/>
              <a:gd name="T13" fmla="*/ 2147483646 h 300"/>
              <a:gd name="T14" fmla="*/ 2147483646 w 729"/>
              <a:gd name="T15" fmla="*/ 2147483646 h 300"/>
              <a:gd name="T16" fmla="*/ 2147483646 w 729"/>
              <a:gd name="T17" fmla="*/ 2147483646 h 300"/>
              <a:gd name="T18" fmla="*/ 2147483646 w 729"/>
              <a:gd name="T19" fmla="*/ 2147483646 h 300"/>
              <a:gd name="T20" fmla="*/ 2147483646 w 729"/>
              <a:gd name="T21" fmla="*/ 2147483646 h 300"/>
              <a:gd name="T22" fmla="*/ 2147483646 w 729"/>
              <a:gd name="T23" fmla="*/ 2147483646 h 300"/>
              <a:gd name="T24" fmla="*/ 2147483646 w 729"/>
              <a:gd name="T25" fmla="*/ 2147483646 h 300"/>
              <a:gd name="T26" fmla="*/ 2147483646 w 729"/>
              <a:gd name="T27" fmla="*/ 2147483646 h 300"/>
              <a:gd name="T28" fmla="*/ 2147483646 w 729"/>
              <a:gd name="T29" fmla="*/ 2147483646 h 300"/>
              <a:gd name="T30" fmla="*/ 2147483646 w 729"/>
              <a:gd name="T31" fmla="*/ 2147483646 h 300"/>
              <a:gd name="T32" fmla="*/ 0 w 729"/>
              <a:gd name="T33" fmla="*/ 2147483646 h 300"/>
              <a:gd name="T34" fmla="*/ 2147483646 w 729"/>
              <a:gd name="T35" fmla="*/ 2147483646 h 3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729" h="300">
                <a:moveTo>
                  <a:pt x="36" y="18"/>
                </a:moveTo>
                <a:lnTo>
                  <a:pt x="78" y="3"/>
                </a:lnTo>
                <a:lnTo>
                  <a:pt x="135" y="0"/>
                </a:lnTo>
                <a:lnTo>
                  <a:pt x="183" y="18"/>
                </a:lnTo>
                <a:lnTo>
                  <a:pt x="186" y="57"/>
                </a:lnTo>
                <a:lnTo>
                  <a:pt x="246" y="90"/>
                </a:lnTo>
                <a:lnTo>
                  <a:pt x="306" y="111"/>
                </a:lnTo>
                <a:lnTo>
                  <a:pt x="384" y="123"/>
                </a:lnTo>
                <a:lnTo>
                  <a:pt x="483" y="129"/>
                </a:lnTo>
                <a:lnTo>
                  <a:pt x="555" y="126"/>
                </a:lnTo>
                <a:lnTo>
                  <a:pt x="633" y="102"/>
                </a:lnTo>
                <a:lnTo>
                  <a:pt x="699" y="72"/>
                </a:lnTo>
                <a:lnTo>
                  <a:pt x="729" y="51"/>
                </a:lnTo>
                <a:lnTo>
                  <a:pt x="705" y="180"/>
                </a:lnTo>
                <a:lnTo>
                  <a:pt x="684" y="300"/>
                </a:lnTo>
                <a:lnTo>
                  <a:pt x="339" y="264"/>
                </a:lnTo>
                <a:lnTo>
                  <a:pt x="0" y="270"/>
                </a:lnTo>
                <a:lnTo>
                  <a:pt x="36" y="18"/>
                </a:lnTo>
                <a:close/>
              </a:path>
            </a:pathLst>
          </a:custGeom>
          <a:solidFill>
            <a:srgbClr val="97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9" name="Freeform 25"/>
          <p:cNvSpPr>
            <a:spLocks noChangeAspect="1"/>
          </p:cNvSpPr>
          <p:nvPr/>
        </p:nvSpPr>
        <p:spPr bwMode="auto">
          <a:xfrm>
            <a:off x="3603625" y="4210050"/>
            <a:ext cx="1227138" cy="438150"/>
          </a:xfrm>
          <a:custGeom>
            <a:avLst/>
            <a:gdLst>
              <a:gd name="T0" fmla="*/ 2147483646 w 714"/>
              <a:gd name="T1" fmla="*/ 2147483646 h 255"/>
              <a:gd name="T2" fmla="*/ 2147483646 w 714"/>
              <a:gd name="T3" fmla="*/ 2147483646 h 255"/>
              <a:gd name="T4" fmla="*/ 2147483646 w 714"/>
              <a:gd name="T5" fmla="*/ 2147483646 h 255"/>
              <a:gd name="T6" fmla="*/ 2147483646 w 714"/>
              <a:gd name="T7" fmla="*/ 0 h 255"/>
              <a:gd name="T8" fmla="*/ 2147483646 w 714"/>
              <a:gd name="T9" fmla="*/ 2147483646 h 255"/>
              <a:gd name="T10" fmla="*/ 2147483646 w 714"/>
              <a:gd name="T11" fmla="*/ 2147483646 h 255"/>
              <a:gd name="T12" fmla="*/ 2147483646 w 714"/>
              <a:gd name="T13" fmla="*/ 2147483646 h 255"/>
              <a:gd name="T14" fmla="*/ 2147483646 w 714"/>
              <a:gd name="T15" fmla="*/ 2147483646 h 255"/>
              <a:gd name="T16" fmla="*/ 2147483646 w 714"/>
              <a:gd name="T17" fmla="*/ 2147483646 h 255"/>
              <a:gd name="T18" fmla="*/ 2147483646 w 714"/>
              <a:gd name="T19" fmla="*/ 2147483646 h 255"/>
              <a:gd name="T20" fmla="*/ 2147483646 w 714"/>
              <a:gd name="T21" fmla="*/ 2147483646 h 255"/>
              <a:gd name="T22" fmla="*/ 2147483646 w 714"/>
              <a:gd name="T23" fmla="*/ 2147483646 h 255"/>
              <a:gd name="T24" fmla="*/ 2147483646 w 714"/>
              <a:gd name="T25" fmla="*/ 2147483646 h 255"/>
              <a:gd name="T26" fmla="*/ 2147483646 w 714"/>
              <a:gd name="T27" fmla="*/ 2147483646 h 255"/>
              <a:gd name="T28" fmla="*/ 2147483646 w 714"/>
              <a:gd name="T29" fmla="*/ 2147483646 h 255"/>
              <a:gd name="T30" fmla="*/ 2147483646 w 714"/>
              <a:gd name="T31" fmla="*/ 2147483646 h 255"/>
              <a:gd name="T32" fmla="*/ 2147483646 w 714"/>
              <a:gd name="T33" fmla="*/ 2147483646 h 255"/>
              <a:gd name="T34" fmla="*/ 2147483646 w 714"/>
              <a:gd name="T35" fmla="*/ 2147483646 h 255"/>
              <a:gd name="T36" fmla="*/ 2147483646 w 714"/>
              <a:gd name="T37" fmla="*/ 2147483646 h 255"/>
              <a:gd name="T38" fmla="*/ 2147483646 w 714"/>
              <a:gd name="T39" fmla="*/ 2147483646 h 255"/>
              <a:gd name="T40" fmla="*/ 2147483646 w 714"/>
              <a:gd name="T41" fmla="*/ 2147483646 h 255"/>
              <a:gd name="T42" fmla="*/ 2147483646 w 714"/>
              <a:gd name="T43" fmla="*/ 2147483646 h 255"/>
              <a:gd name="T44" fmla="*/ 2147483646 w 714"/>
              <a:gd name="T45" fmla="*/ 2147483646 h 255"/>
              <a:gd name="T46" fmla="*/ 2147483646 w 714"/>
              <a:gd name="T47" fmla="*/ 2147483646 h 255"/>
              <a:gd name="T48" fmla="*/ 2147483646 w 714"/>
              <a:gd name="T49" fmla="*/ 2147483646 h 255"/>
              <a:gd name="T50" fmla="*/ 2147483646 w 714"/>
              <a:gd name="T51" fmla="*/ 2147483646 h 255"/>
              <a:gd name="T52" fmla="*/ 0 w 714"/>
              <a:gd name="T53" fmla="*/ 2147483646 h 255"/>
              <a:gd name="T54" fmla="*/ 2147483646 w 714"/>
              <a:gd name="T55" fmla="*/ 2147483646 h 25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714" h="255">
                <a:moveTo>
                  <a:pt x="21" y="99"/>
                </a:moveTo>
                <a:lnTo>
                  <a:pt x="57" y="48"/>
                </a:lnTo>
                <a:cubicBezTo>
                  <a:pt x="68" y="34"/>
                  <a:pt x="75" y="20"/>
                  <a:pt x="90" y="12"/>
                </a:cubicBezTo>
                <a:cubicBezTo>
                  <a:pt x="105" y="4"/>
                  <a:pt x="134" y="0"/>
                  <a:pt x="147" y="0"/>
                </a:cubicBezTo>
                <a:lnTo>
                  <a:pt x="171" y="12"/>
                </a:lnTo>
                <a:lnTo>
                  <a:pt x="222" y="54"/>
                </a:lnTo>
                <a:lnTo>
                  <a:pt x="252" y="78"/>
                </a:lnTo>
                <a:lnTo>
                  <a:pt x="279" y="96"/>
                </a:lnTo>
                <a:lnTo>
                  <a:pt x="315" y="108"/>
                </a:lnTo>
                <a:lnTo>
                  <a:pt x="399" y="132"/>
                </a:lnTo>
                <a:lnTo>
                  <a:pt x="450" y="153"/>
                </a:lnTo>
                <a:lnTo>
                  <a:pt x="498" y="156"/>
                </a:lnTo>
                <a:lnTo>
                  <a:pt x="546" y="144"/>
                </a:lnTo>
                <a:lnTo>
                  <a:pt x="579" y="150"/>
                </a:lnTo>
                <a:lnTo>
                  <a:pt x="612" y="165"/>
                </a:lnTo>
                <a:lnTo>
                  <a:pt x="642" y="159"/>
                </a:lnTo>
                <a:lnTo>
                  <a:pt x="660" y="141"/>
                </a:lnTo>
                <a:lnTo>
                  <a:pt x="684" y="111"/>
                </a:lnTo>
                <a:lnTo>
                  <a:pt x="714" y="99"/>
                </a:lnTo>
                <a:lnTo>
                  <a:pt x="693" y="222"/>
                </a:lnTo>
                <a:lnTo>
                  <a:pt x="522" y="216"/>
                </a:lnTo>
                <a:lnTo>
                  <a:pt x="408" y="201"/>
                </a:lnTo>
                <a:lnTo>
                  <a:pt x="321" y="195"/>
                </a:lnTo>
                <a:lnTo>
                  <a:pt x="216" y="186"/>
                </a:lnTo>
                <a:lnTo>
                  <a:pt x="204" y="249"/>
                </a:lnTo>
                <a:lnTo>
                  <a:pt x="108" y="252"/>
                </a:lnTo>
                <a:lnTo>
                  <a:pt x="0" y="255"/>
                </a:lnTo>
                <a:lnTo>
                  <a:pt x="21" y="99"/>
                </a:lnTo>
                <a:close/>
              </a:path>
            </a:pathLst>
          </a:cu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0" name="Freeform 26"/>
          <p:cNvSpPr>
            <a:spLocks noChangeAspect="1"/>
          </p:cNvSpPr>
          <p:nvPr/>
        </p:nvSpPr>
        <p:spPr bwMode="auto">
          <a:xfrm>
            <a:off x="4887913" y="3384550"/>
            <a:ext cx="1443037" cy="587375"/>
          </a:xfrm>
          <a:custGeom>
            <a:avLst/>
            <a:gdLst>
              <a:gd name="T0" fmla="*/ 2147483646 w 840"/>
              <a:gd name="T1" fmla="*/ 2147483646 h 342"/>
              <a:gd name="T2" fmla="*/ 2147483646 w 840"/>
              <a:gd name="T3" fmla="*/ 2147483646 h 342"/>
              <a:gd name="T4" fmla="*/ 2147483646 w 840"/>
              <a:gd name="T5" fmla="*/ 2147483646 h 342"/>
              <a:gd name="T6" fmla="*/ 2147483646 w 840"/>
              <a:gd name="T7" fmla="*/ 2147483646 h 342"/>
              <a:gd name="T8" fmla="*/ 2147483646 w 840"/>
              <a:gd name="T9" fmla="*/ 2147483646 h 342"/>
              <a:gd name="T10" fmla="*/ 2147483646 w 840"/>
              <a:gd name="T11" fmla="*/ 2147483646 h 342"/>
              <a:gd name="T12" fmla="*/ 2147483646 w 840"/>
              <a:gd name="T13" fmla="*/ 0 h 342"/>
              <a:gd name="T14" fmla="*/ 2147483646 w 840"/>
              <a:gd name="T15" fmla="*/ 2147483646 h 342"/>
              <a:gd name="T16" fmla="*/ 2147483646 w 840"/>
              <a:gd name="T17" fmla="*/ 2147483646 h 342"/>
              <a:gd name="T18" fmla="*/ 2147483646 w 840"/>
              <a:gd name="T19" fmla="*/ 2147483646 h 342"/>
              <a:gd name="T20" fmla="*/ 2147483646 w 840"/>
              <a:gd name="T21" fmla="*/ 2147483646 h 342"/>
              <a:gd name="T22" fmla="*/ 2147483646 w 840"/>
              <a:gd name="T23" fmla="*/ 2147483646 h 342"/>
              <a:gd name="T24" fmla="*/ 2147483646 w 840"/>
              <a:gd name="T25" fmla="*/ 2147483646 h 342"/>
              <a:gd name="T26" fmla="*/ 2147483646 w 840"/>
              <a:gd name="T27" fmla="*/ 2147483646 h 342"/>
              <a:gd name="T28" fmla="*/ 2147483646 w 840"/>
              <a:gd name="T29" fmla="*/ 2147483646 h 342"/>
              <a:gd name="T30" fmla="*/ 2147483646 w 840"/>
              <a:gd name="T31" fmla="*/ 2147483646 h 342"/>
              <a:gd name="T32" fmla="*/ 2147483646 w 840"/>
              <a:gd name="T33" fmla="*/ 2147483646 h 342"/>
              <a:gd name="T34" fmla="*/ 2147483646 w 840"/>
              <a:gd name="T35" fmla="*/ 2147483646 h 342"/>
              <a:gd name="T36" fmla="*/ 2147483646 w 840"/>
              <a:gd name="T37" fmla="*/ 2147483646 h 342"/>
              <a:gd name="T38" fmla="*/ 2147483646 w 840"/>
              <a:gd name="T39" fmla="*/ 2147483646 h 342"/>
              <a:gd name="T40" fmla="*/ 2147483646 w 840"/>
              <a:gd name="T41" fmla="*/ 2147483646 h 342"/>
              <a:gd name="T42" fmla="*/ 2147483646 w 840"/>
              <a:gd name="T43" fmla="*/ 2147483646 h 342"/>
              <a:gd name="T44" fmla="*/ 2147483646 w 840"/>
              <a:gd name="T45" fmla="*/ 2147483646 h 342"/>
              <a:gd name="T46" fmla="*/ 2147483646 w 840"/>
              <a:gd name="T47" fmla="*/ 2147483646 h 342"/>
              <a:gd name="T48" fmla="*/ 2147483646 w 840"/>
              <a:gd name="T49" fmla="*/ 2147483646 h 342"/>
              <a:gd name="T50" fmla="*/ 2147483646 w 840"/>
              <a:gd name="T51" fmla="*/ 2147483646 h 342"/>
              <a:gd name="T52" fmla="*/ 2147483646 w 840"/>
              <a:gd name="T53" fmla="*/ 2147483646 h 342"/>
              <a:gd name="T54" fmla="*/ 2147483646 w 840"/>
              <a:gd name="T55" fmla="*/ 2147483646 h 342"/>
              <a:gd name="T56" fmla="*/ 2147483646 w 840"/>
              <a:gd name="T57" fmla="*/ 2147483646 h 342"/>
              <a:gd name="T58" fmla="*/ 2147483646 w 840"/>
              <a:gd name="T59" fmla="*/ 2147483646 h 342"/>
              <a:gd name="T60" fmla="*/ 2147483646 w 840"/>
              <a:gd name="T61" fmla="*/ 2147483646 h 342"/>
              <a:gd name="T62" fmla="*/ 2147483646 w 840"/>
              <a:gd name="T63" fmla="*/ 2147483646 h 342"/>
              <a:gd name="T64" fmla="*/ 0 w 840"/>
              <a:gd name="T65" fmla="*/ 2147483646 h 342"/>
              <a:gd name="T66" fmla="*/ 2147483646 w 840"/>
              <a:gd name="T67" fmla="*/ 2147483646 h 34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40" h="342">
                <a:moveTo>
                  <a:pt x="15" y="174"/>
                </a:moveTo>
                <a:lnTo>
                  <a:pt x="57" y="174"/>
                </a:lnTo>
                <a:lnTo>
                  <a:pt x="63" y="141"/>
                </a:lnTo>
                <a:lnTo>
                  <a:pt x="114" y="120"/>
                </a:lnTo>
                <a:lnTo>
                  <a:pt x="171" y="60"/>
                </a:lnTo>
                <a:lnTo>
                  <a:pt x="219" y="9"/>
                </a:lnTo>
                <a:lnTo>
                  <a:pt x="246" y="0"/>
                </a:lnTo>
                <a:lnTo>
                  <a:pt x="267" y="3"/>
                </a:lnTo>
                <a:lnTo>
                  <a:pt x="315" y="15"/>
                </a:lnTo>
                <a:lnTo>
                  <a:pt x="336" y="24"/>
                </a:lnTo>
                <a:lnTo>
                  <a:pt x="333" y="42"/>
                </a:lnTo>
                <a:lnTo>
                  <a:pt x="381" y="30"/>
                </a:lnTo>
                <a:lnTo>
                  <a:pt x="411" y="21"/>
                </a:lnTo>
                <a:lnTo>
                  <a:pt x="456" y="21"/>
                </a:lnTo>
                <a:lnTo>
                  <a:pt x="486" y="33"/>
                </a:lnTo>
                <a:lnTo>
                  <a:pt x="519" y="81"/>
                </a:lnTo>
                <a:lnTo>
                  <a:pt x="555" y="147"/>
                </a:lnTo>
                <a:lnTo>
                  <a:pt x="630" y="240"/>
                </a:lnTo>
                <a:lnTo>
                  <a:pt x="684" y="273"/>
                </a:lnTo>
                <a:lnTo>
                  <a:pt x="753" y="282"/>
                </a:lnTo>
                <a:lnTo>
                  <a:pt x="795" y="270"/>
                </a:lnTo>
                <a:lnTo>
                  <a:pt x="840" y="249"/>
                </a:lnTo>
                <a:lnTo>
                  <a:pt x="834" y="288"/>
                </a:lnTo>
                <a:lnTo>
                  <a:pt x="786" y="309"/>
                </a:lnTo>
                <a:lnTo>
                  <a:pt x="723" y="327"/>
                </a:lnTo>
                <a:lnTo>
                  <a:pt x="669" y="327"/>
                </a:lnTo>
                <a:lnTo>
                  <a:pt x="603" y="318"/>
                </a:lnTo>
                <a:lnTo>
                  <a:pt x="522" y="279"/>
                </a:lnTo>
                <a:lnTo>
                  <a:pt x="348" y="192"/>
                </a:lnTo>
                <a:lnTo>
                  <a:pt x="207" y="285"/>
                </a:lnTo>
                <a:lnTo>
                  <a:pt x="120" y="330"/>
                </a:lnTo>
                <a:lnTo>
                  <a:pt x="57" y="330"/>
                </a:lnTo>
                <a:lnTo>
                  <a:pt x="0" y="342"/>
                </a:lnTo>
                <a:lnTo>
                  <a:pt x="15" y="174"/>
                </a:lnTo>
                <a:close/>
              </a:path>
            </a:pathLst>
          </a:custGeom>
          <a:solidFill>
            <a:srgbClr val="00FE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1" name="Freeform 27"/>
          <p:cNvSpPr>
            <a:spLocks noChangeAspect="1"/>
          </p:cNvSpPr>
          <p:nvPr/>
        </p:nvSpPr>
        <p:spPr bwMode="auto">
          <a:xfrm>
            <a:off x="4856163" y="3579813"/>
            <a:ext cx="1463675" cy="685800"/>
          </a:xfrm>
          <a:custGeom>
            <a:avLst/>
            <a:gdLst>
              <a:gd name="T0" fmla="*/ 2147483646 w 852"/>
              <a:gd name="T1" fmla="*/ 2147483646 h 399"/>
              <a:gd name="T2" fmla="*/ 2147483646 w 852"/>
              <a:gd name="T3" fmla="*/ 2147483646 h 399"/>
              <a:gd name="T4" fmla="*/ 2147483646 w 852"/>
              <a:gd name="T5" fmla="*/ 2147483646 h 399"/>
              <a:gd name="T6" fmla="*/ 2147483646 w 852"/>
              <a:gd name="T7" fmla="*/ 2147483646 h 399"/>
              <a:gd name="T8" fmla="*/ 2147483646 w 852"/>
              <a:gd name="T9" fmla="*/ 2147483646 h 399"/>
              <a:gd name="T10" fmla="*/ 2147483646 w 852"/>
              <a:gd name="T11" fmla="*/ 2147483646 h 399"/>
              <a:gd name="T12" fmla="*/ 2147483646 w 852"/>
              <a:gd name="T13" fmla="*/ 2147483646 h 399"/>
              <a:gd name="T14" fmla="*/ 2147483646 w 852"/>
              <a:gd name="T15" fmla="*/ 2147483646 h 399"/>
              <a:gd name="T16" fmla="*/ 2147483646 w 852"/>
              <a:gd name="T17" fmla="*/ 0 h 399"/>
              <a:gd name="T18" fmla="*/ 2147483646 w 852"/>
              <a:gd name="T19" fmla="*/ 2147483646 h 399"/>
              <a:gd name="T20" fmla="*/ 2147483646 w 852"/>
              <a:gd name="T21" fmla="*/ 2147483646 h 399"/>
              <a:gd name="T22" fmla="*/ 2147483646 w 852"/>
              <a:gd name="T23" fmla="*/ 2147483646 h 399"/>
              <a:gd name="T24" fmla="*/ 2147483646 w 852"/>
              <a:gd name="T25" fmla="*/ 2147483646 h 399"/>
              <a:gd name="T26" fmla="*/ 2147483646 w 852"/>
              <a:gd name="T27" fmla="*/ 2147483646 h 399"/>
              <a:gd name="T28" fmla="*/ 2147483646 w 852"/>
              <a:gd name="T29" fmla="*/ 2147483646 h 399"/>
              <a:gd name="T30" fmla="*/ 2147483646 w 852"/>
              <a:gd name="T31" fmla="*/ 2147483646 h 399"/>
              <a:gd name="T32" fmla="*/ 2147483646 w 852"/>
              <a:gd name="T33" fmla="*/ 2147483646 h 399"/>
              <a:gd name="T34" fmla="*/ 2147483646 w 852"/>
              <a:gd name="T35" fmla="*/ 2147483646 h 399"/>
              <a:gd name="T36" fmla="*/ 2147483646 w 852"/>
              <a:gd name="T37" fmla="*/ 2147483646 h 399"/>
              <a:gd name="T38" fmla="*/ 2147483646 w 852"/>
              <a:gd name="T39" fmla="*/ 2147483646 h 399"/>
              <a:gd name="T40" fmla="*/ 2147483646 w 852"/>
              <a:gd name="T41" fmla="*/ 2147483646 h 399"/>
              <a:gd name="T42" fmla="*/ 2147483646 w 852"/>
              <a:gd name="T43" fmla="*/ 2147483646 h 399"/>
              <a:gd name="T44" fmla="*/ 2147483646 w 852"/>
              <a:gd name="T45" fmla="*/ 2147483646 h 399"/>
              <a:gd name="T46" fmla="*/ 2147483646 w 852"/>
              <a:gd name="T47" fmla="*/ 2147483646 h 399"/>
              <a:gd name="T48" fmla="*/ 2147483646 w 852"/>
              <a:gd name="T49" fmla="*/ 2147483646 h 399"/>
              <a:gd name="T50" fmla="*/ 2147483646 w 852"/>
              <a:gd name="T51" fmla="*/ 2147483646 h 399"/>
              <a:gd name="T52" fmla="*/ 2147483646 w 852"/>
              <a:gd name="T53" fmla="*/ 2147483646 h 399"/>
              <a:gd name="T54" fmla="*/ 2147483646 w 852"/>
              <a:gd name="T55" fmla="*/ 2147483646 h 399"/>
              <a:gd name="T56" fmla="*/ 2147483646 w 852"/>
              <a:gd name="T57" fmla="*/ 2147483646 h 399"/>
              <a:gd name="T58" fmla="*/ 2147483646 w 852"/>
              <a:gd name="T59" fmla="*/ 2147483646 h 399"/>
              <a:gd name="T60" fmla="*/ 2147483646 w 852"/>
              <a:gd name="T61" fmla="*/ 2147483646 h 399"/>
              <a:gd name="T62" fmla="*/ 2147483646 w 852"/>
              <a:gd name="T63" fmla="*/ 2147483646 h 399"/>
              <a:gd name="T64" fmla="*/ 2147483646 w 852"/>
              <a:gd name="T65" fmla="*/ 2147483646 h 399"/>
              <a:gd name="T66" fmla="*/ 2147483646 w 852"/>
              <a:gd name="T67" fmla="*/ 2147483646 h 399"/>
              <a:gd name="T68" fmla="*/ 0 w 852"/>
              <a:gd name="T69" fmla="*/ 2147483646 h 399"/>
              <a:gd name="T70" fmla="*/ 2147483646 w 852"/>
              <a:gd name="T71" fmla="*/ 2147483646 h 399"/>
              <a:gd name="T72" fmla="*/ 2147483646 w 852"/>
              <a:gd name="T73" fmla="*/ 2147483646 h 3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52" h="399">
                <a:moveTo>
                  <a:pt x="18" y="198"/>
                </a:moveTo>
                <a:lnTo>
                  <a:pt x="72" y="171"/>
                </a:lnTo>
                <a:lnTo>
                  <a:pt x="81" y="144"/>
                </a:lnTo>
                <a:lnTo>
                  <a:pt x="150" y="117"/>
                </a:lnTo>
                <a:lnTo>
                  <a:pt x="213" y="78"/>
                </a:lnTo>
                <a:lnTo>
                  <a:pt x="264" y="33"/>
                </a:lnTo>
                <a:lnTo>
                  <a:pt x="291" y="15"/>
                </a:lnTo>
                <a:lnTo>
                  <a:pt x="321" y="6"/>
                </a:lnTo>
                <a:lnTo>
                  <a:pt x="363" y="0"/>
                </a:lnTo>
                <a:lnTo>
                  <a:pt x="369" y="21"/>
                </a:lnTo>
                <a:lnTo>
                  <a:pt x="405" y="21"/>
                </a:lnTo>
                <a:lnTo>
                  <a:pt x="444" y="15"/>
                </a:lnTo>
                <a:lnTo>
                  <a:pt x="489" y="45"/>
                </a:lnTo>
                <a:lnTo>
                  <a:pt x="540" y="117"/>
                </a:lnTo>
                <a:lnTo>
                  <a:pt x="588" y="162"/>
                </a:lnTo>
                <a:lnTo>
                  <a:pt x="630" y="192"/>
                </a:lnTo>
                <a:lnTo>
                  <a:pt x="681" y="210"/>
                </a:lnTo>
                <a:lnTo>
                  <a:pt x="750" y="207"/>
                </a:lnTo>
                <a:lnTo>
                  <a:pt x="816" y="189"/>
                </a:lnTo>
                <a:lnTo>
                  <a:pt x="852" y="171"/>
                </a:lnTo>
                <a:lnTo>
                  <a:pt x="846" y="195"/>
                </a:lnTo>
                <a:lnTo>
                  <a:pt x="798" y="216"/>
                </a:lnTo>
                <a:lnTo>
                  <a:pt x="735" y="234"/>
                </a:lnTo>
                <a:lnTo>
                  <a:pt x="708" y="228"/>
                </a:lnTo>
                <a:lnTo>
                  <a:pt x="645" y="222"/>
                </a:lnTo>
                <a:lnTo>
                  <a:pt x="600" y="216"/>
                </a:lnTo>
                <a:lnTo>
                  <a:pt x="573" y="216"/>
                </a:lnTo>
                <a:lnTo>
                  <a:pt x="534" y="201"/>
                </a:lnTo>
                <a:lnTo>
                  <a:pt x="360" y="195"/>
                </a:lnTo>
                <a:lnTo>
                  <a:pt x="234" y="270"/>
                </a:lnTo>
                <a:lnTo>
                  <a:pt x="171" y="336"/>
                </a:lnTo>
                <a:lnTo>
                  <a:pt x="111" y="336"/>
                </a:lnTo>
                <a:lnTo>
                  <a:pt x="66" y="339"/>
                </a:lnTo>
                <a:lnTo>
                  <a:pt x="57" y="399"/>
                </a:lnTo>
                <a:lnTo>
                  <a:pt x="0" y="393"/>
                </a:lnTo>
                <a:lnTo>
                  <a:pt x="18" y="231"/>
                </a:lnTo>
                <a:lnTo>
                  <a:pt x="18" y="198"/>
                </a:lnTo>
                <a:close/>
              </a:path>
            </a:pathLst>
          </a:custGeom>
          <a:solidFill>
            <a:srgbClr val="97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2" name="Freeform 28"/>
          <p:cNvSpPr>
            <a:spLocks noChangeAspect="1"/>
          </p:cNvSpPr>
          <p:nvPr/>
        </p:nvSpPr>
        <p:spPr bwMode="auto">
          <a:xfrm>
            <a:off x="4979988" y="3827463"/>
            <a:ext cx="1333500" cy="350837"/>
          </a:xfrm>
          <a:custGeom>
            <a:avLst/>
            <a:gdLst>
              <a:gd name="T0" fmla="*/ 0 w 776"/>
              <a:gd name="T1" fmla="*/ 2147483646 h 204"/>
              <a:gd name="T2" fmla="*/ 2147483646 w 776"/>
              <a:gd name="T3" fmla="*/ 2147483646 h 204"/>
              <a:gd name="T4" fmla="*/ 2147483646 w 776"/>
              <a:gd name="T5" fmla="*/ 2147483646 h 204"/>
              <a:gd name="T6" fmla="*/ 2147483646 w 776"/>
              <a:gd name="T7" fmla="*/ 2147483646 h 204"/>
              <a:gd name="T8" fmla="*/ 2147483646 w 776"/>
              <a:gd name="T9" fmla="*/ 2147483646 h 204"/>
              <a:gd name="T10" fmla="*/ 2147483646 w 776"/>
              <a:gd name="T11" fmla="*/ 2147483646 h 204"/>
              <a:gd name="T12" fmla="*/ 2147483646 w 776"/>
              <a:gd name="T13" fmla="*/ 0 h 204"/>
              <a:gd name="T14" fmla="*/ 2147483646 w 776"/>
              <a:gd name="T15" fmla="*/ 2147483646 h 204"/>
              <a:gd name="T16" fmla="*/ 2147483646 w 776"/>
              <a:gd name="T17" fmla="*/ 2147483646 h 204"/>
              <a:gd name="T18" fmla="*/ 2147483646 w 776"/>
              <a:gd name="T19" fmla="*/ 2147483646 h 204"/>
              <a:gd name="T20" fmla="*/ 2147483646 w 776"/>
              <a:gd name="T21" fmla="*/ 2147483646 h 204"/>
              <a:gd name="T22" fmla="*/ 2147483646 w 776"/>
              <a:gd name="T23" fmla="*/ 2147483646 h 204"/>
              <a:gd name="T24" fmla="*/ 2147483646 w 776"/>
              <a:gd name="T25" fmla="*/ 2147483646 h 204"/>
              <a:gd name="T26" fmla="*/ 2147483646 w 776"/>
              <a:gd name="T27" fmla="*/ 2147483646 h 204"/>
              <a:gd name="T28" fmla="*/ 2147483646 w 776"/>
              <a:gd name="T29" fmla="*/ 2147483646 h 204"/>
              <a:gd name="T30" fmla="*/ 2147483646 w 776"/>
              <a:gd name="T31" fmla="*/ 2147483646 h 204"/>
              <a:gd name="T32" fmla="*/ 2147483646 w 776"/>
              <a:gd name="T33" fmla="*/ 2147483646 h 204"/>
              <a:gd name="T34" fmla="*/ 2147483646 w 776"/>
              <a:gd name="T35" fmla="*/ 2147483646 h 204"/>
              <a:gd name="T36" fmla="*/ 2147483646 w 776"/>
              <a:gd name="T37" fmla="*/ 2147483646 h 204"/>
              <a:gd name="T38" fmla="*/ 2147483646 w 776"/>
              <a:gd name="T39" fmla="*/ 2147483646 h 204"/>
              <a:gd name="T40" fmla="*/ 2147483646 w 776"/>
              <a:gd name="T41" fmla="*/ 2147483646 h 204"/>
              <a:gd name="T42" fmla="*/ 2147483646 w 776"/>
              <a:gd name="T43" fmla="*/ 2147483646 h 204"/>
              <a:gd name="T44" fmla="*/ 2147483646 w 776"/>
              <a:gd name="T45" fmla="*/ 2147483646 h 204"/>
              <a:gd name="T46" fmla="*/ 2147483646 w 776"/>
              <a:gd name="T47" fmla="*/ 2147483646 h 204"/>
              <a:gd name="T48" fmla="*/ 2147483646 w 776"/>
              <a:gd name="T49" fmla="*/ 2147483646 h 204"/>
              <a:gd name="T50" fmla="*/ 2147483646 w 776"/>
              <a:gd name="T51" fmla="*/ 2147483646 h 204"/>
              <a:gd name="T52" fmla="*/ 2147483646 w 776"/>
              <a:gd name="T53" fmla="*/ 2147483646 h 204"/>
              <a:gd name="T54" fmla="*/ 2147483646 w 776"/>
              <a:gd name="T55" fmla="*/ 2147483646 h 204"/>
              <a:gd name="T56" fmla="*/ 2147483646 w 776"/>
              <a:gd name="T57" fmla="*/ 2147483646 h 204"/>
              <a:gd name="T58" fmla="*/ 0 w 776"/>
              <a:gd name="T59" fmla="*/ 2147483646 h 20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776" h="204">
                <a:moveTo>
                  <a:pt x="0" y="201"/>
                </a:moveTo>
                <a:lnTo>
                  <a:pt x="72" y="174"/>
                </a:lnTo>
                <a:lnTo>
                  <a:pt x="129" y="144"/>
                </a:lnTo>
                <a:lnTo>
                  <a:pt x="174" y="84"/>
                </a:lnTo>
                <a:lnTo>
                  <a:pt x="210" y="48"/>
                </a:lnTo>
                <a:lnTo>
                  <a:pt x="285" y="3"/>
                </a:lnTo>
                <a:lnTo>
                  <a:pt x="330" y="0"/>
                </a:lnTo>
                <a:lnTo>
                  <a:pt x="366" y="12"/>
                </a:lnTo>
                <a:lnTo>
                  <a:pt x="429" y="33"/>
                </a:lnTo>
                <a:lnTo>
                  <a:pt x="459" y="48"/>
                </a:lnTo>
                <a:lnTo>
                  <a:pt x="492" y="54"/>
                </a:lnTo>
                <a:lnTo>
                  <a:pt x="540" y="72"/>
                </a:lnTo>
                <a:lnTo>
                  <a:pt x="621" y="78"/>
                </a:lnTo>
                <a:lnTo>
                  <a:pt x="681" y="84"/>
                </a:lnTo>
                <a:lnTo>
                  <a:pt x="732" y="69"/>
                </a:lnTo>
                <a:lnTo>
                  <a:pt x="776" y="48"/>
                </a:lnTo>
                <a:lnTo>
                  <a:pt x="765" y="108"/>
                </a:lnTo>
                <a:lnTo>
                  <a:pt x="710" y="105"/>
                </a:lnTo>
                <a:lnTo>
                  <a:pt x="615" y="87"/>
                </a:lnTo>
                <a:lnTo>
                  <a:pt x="494" y="72"/>
                </a:lnTo>
                <a:lnTo>
                  <a:pt x="435" y="81"/>
                </a:lnTo>
                <a:lnTo>
                  <a:pt x="372" y="66"/>
                </a:lnTo>
                <a:lnTo>
                  <a:pt x="348" y="162"/>
                </a:lnTo>
                <a:lnTo>
                  <a:pt x="288" y="153"/>
                </a:lnTo>
                <a:lnTo>
                  <a:pt x="225" y="141"/>
                </a:lnTo>
                <a:lnTo>
                  <a:pt x="189" y="132"/>
                </a:lnTo>
                <a:lnTo>
                  <a:pt x="168" y="138"/>
                </a:lnTo>
                <a:lnTo>
                  <a:pt x="159" y="204"/>
                </a:lnTo>
                <a:lnTo>
                  <a:pt x="63" y="204"/>
                </a:lnTo>
                <a:lnTo>
                  <a:pt x="0" y="201"/>
                </a:lnTo>
                <a:close/>
              </a:path>
            </a:pathLst>
          </a:cu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3" name="Freeform 29"/>
          <p:cNvSpPr>
            <a:spLocks noChangeAspect="1"/>
          </p:cNvSpPr>
          <p:nvPr/>
        </p:nvSpPr>
        <p:spPr bwMode="auto">
          <a:xfrm>
            <a:off x="6372225" y="2570163"/>
            <a:ext cx="1766888" cy="819150"/>
          </a:xfrm>
          <a:custGeom>
            <a:avLst/>
            <a:gdLst>
              <a:gd name="T0" fmla="*/ 0 w 1029"/>
              <a:gd name="T1" fmla="*/ 2147483646 h 477"/>
              <a:gd name="T2" fmla="*/ 2147483646 w 1029"/>
              <a:gd name="T3" fmla="*/ 2147483646 h 477"/>
              <a:gd name="T4" fmla="*/ 2147483646 w 1029"/>
              <a:gd name="T5" fmla="*/ 2147483646 h 477"/>
              <a:gd name="T6" fmla="*/ 2147483646 w 1029"/>
              <a:gd name="T7" fmla="*/ 2147483646 h 477"/>
              <a:gd name="T8" fmla="*/ 2147483646 w 1029"/>
              <a:gd name="T9" fmla="*/ 2147483646 h 477"/>
              <a:gd name="T10" fmla="*/ 2147483646 w 1029"/>
              <a:gd name="T11" fmla="*/ 2147483646 h 477"/>
              <a:gd name="T12" fmla="*/ 2147483646 w 1029"/>
              <a:gd name="T13" fmla="*/ 2147483646 h 477"/>
              <a:gd name="T14" fmla="*/ 2147483646 w 1029"/>
              <a:gd name="T15" fmla="*/ 2147483646 h 477"/>
              <a:gd name="T16" fmla="*/ 2147483646 w 1029"/>
              <a:gd name="T17" fmla="*/ 2147483646 h 477"/>
              <a:gd name="T18" fmla="*/ 2147483646 w 1029"/>
              <a:gd name="T19" fmla="*/ 2147483646 h 477"/>
              <a:gd name="T20" fmla="*/ 2147483646 w 1029"/>
              <a:gd name="T21" fmla="*/ 2147483646 h 477"/>
              <a:gd name="T22" fmla="*/ 2147483646 w 1029"/>
              <a:gd name="T23" fmla="*/ 2147483646 h 477"/>
              <a:gd name="T24" fmla="*/ 2147483646 w 1029"/>
              <a:gd name="T25" fmla="*/ 2147483646 h 477"/>
              <a:gd name="T26" fmla="*/ 2147483646 w 1029"/>
              <a:gd name="T27" fmla="*/ 2147483646 h 477"/>
              <a:gd name="T28" fmla="*/ 2147483646 w 1029"/>
              <a:gd name="T29" fmla="*/ 2147483646 h 477"/>
              <a:gd name="T30" fmla="*/ 2147483646 w 1029"/>
              <a:gd name="T31" fmla="*/ 0 h 477"/>
              <a:gd name="T32" fmla="*/ 2147483646 w 1029"/>
              <a:gd name="T33" fmla="*/ 2147483646 h 477"/>
              <a:gd name="T34" fmla="*/ 2147483646 w 1029"/>
              <a:gd name="T35" fmla="*/ 2147483646 h 477"/>
              <a:gd name="T36" fmla="*/ 2147483646 w 1029"/>
              <a:gd name="T37" fmla="*/ 2147483646 h 477"/>
              <a:gd name="T38" fmla="*/ 2147483646 w 1029"/>
              <a:gd name="T39" fmla="*/ 2147483646 h 477"/>
              <a:gd name="T40" fmla="*/ 2147483646 w 1029"/>
              <a:gd name="T41" fmla="*/ 2147483646 h 477"/>
              <a:gd name="T42" fmla="*/ 2147483646 w 1029"/>
              <a:gd name="T43" fmla="*/ 2147483646 h 477"/>
              <a:gd name="T44" fmla="*/ 2147483646 w 1029"/>
              <a:gd name="T45" fmla="*/ 2147483646 h 477"/>
              <a:gd name="T46" fmla="*/ 2147483646 w 1029"/>
              <a:gd name="T47" fmla="*/ 2147483646 h 477"/>
              <a:gd name="T48" fmla="*/ 2147483646 w 1029"/>
              <a:gd name="T49" fmla="*/ 2147483646 h 477"/>
              <a:gd name="T50" fmla="*/ 2147483646 w 1029"/>
              <a:gd name="T51" fmla="*/ 2147483646 h 477"/>
              <a:gd name="T52" fmla="*/ 2147483646 w 1029"/>
              <a:gd name="T53" fmla="*/ 2147483646 h 477"/>
              <a:gd name="T54" fmla="*/ 2147483646 w 1029"/>
              <a:gd name="T55" fmla="*/ 2147483646 h 477"/>
              <a:gd name="T56" fmla="*/ 0 w 1029"/>
              <a:gd name="T57" fmla="*/ 2147483646 h 47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029" h="477">
                <a:moveTo>
                  <a:pt x="0" y="459"/>
                </a:moveTo>
                <a:lnTo>
                  <a:pt x="9" y="363"/>
                </a:lnTo>
                <a:lnTo>
                  <a:pt x="42" y="330"/>
                </a:lnTo>
                <a:lnTo>
                  <a:pt x="96" y="240"/>
                </a:lnTo>
                <a:lnTo>
                  <a:pt x="129" y="213"/>
                </a:lnTo>
                <a:lnTo>
                  <a:pt x="174" y="192"/>
                </a:lnTo>
                <a:lnTo>
                  <a:pt x="240" y="180"/>
                </a:lnTo>
                <a:lnTo>
                  <a:pt x="300" y="144"/>
                </a:lnTo>
                <a:lnTo>
                  <a:pt x="351" y="129"/>
                </a:lnTo>
                <a:lnTo>
                  <a:pt x="429" y="132"/>
                </a:lnTo>
                <a:lnTo>
                  <a:pt x="501" y="156"/>
                </a:lnTo>
                <a:lnTo>
                  <a:pt x="603" y="168"/>
                </a:lnTo>
                <a:lnTo>
                  <a:pt x="735" y="147"/>
                </a:lnTo>
                <a:lnTo>
                  <a:pt x="867" y="90"/>
                </a:lnTo>
                <a:lnTo>
                  <a:pt x="990" y="12"/>
                </a:lnTo>
                <a:lnTo>
                  <a:pt x="1029" y="0"/>
                </a:lnTo>
                <a:lnTo>
                  <a:pt x="960" y="69"/>
                </a:lnTo>
                <a:lnTo>
                  <a:pt x="807" y="168"/>
                </a:lnTo>
                <a:lnTo>
                  <a:pt x="678" y="201"/>
                </a:lnTo>
                <a:lnTo>
                  <a:pt x="510" y="216"/>
                </a:lnTo>
                <a:lnTo>
                  <a:pt x="399" y="183"/>
                </a:lnTo>
                <a:lnTo>
                  <a:pt x="327" y="192"/>
                </a:lnTo>
                <a:lnTo>
                  <a:pt x="255" y="234"/>
                </a:lnTo>
                <a:lnTo>
                  <a:pt x="201" y="279"/>
                </a:lnTo>
                <a:lnTo>
                  <a:pt x="120" y="339"/>
                </a:lnTo>
                <a:lnTo>
                  <a:pt x="69" y="396"/>
                </a:lnTo>
                <a:lnTo>
                  <a:pt x="60" y="435"/>
                </a:lnTo>
                <a:lnTo>
                  <a:pt x="3" y="477"/>
                </a:lnTo>
                <a:lnTo>
                  <a:pt x="0" y="459"/>
                </a:lnTo>
                <a:close/>
              </a:path>
            </a:pathLst>
          </a:custGeom>
          <a:solidFill>
            <a:srgbClr val="00FE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4" name="Freeform 30"/>
          <p:cNvSpPr>
            <a:spLocks noChangeAspect="1"/>
          </p:cNvSpPr>
          <p:nvPr/>
        </p:nvSpPr>
        <p:spPr bwMode="auto">
          <a:xfrm>
            <a:off x="6365875" y="2563813"/>
            <a:ext cx="2300288" cy="922337"/>
          </a:xfrm>
          <a:custGeom>
            <a:avLst/>
            <a:gdLst>
              <a:gd name="T0" fmla="*/ 2147483646 w 1338"/>
              <a:gd name="T1" fmla="*/ 2147483646 h 537"/>
              <a:gd name="T2" fmla="*/ 2147483646 w 1338"/>
              <a:gd name="T3" fmla="*/ 2147483646 h 537"/>
              <a:gd name="T4" fmla="*/ 2147483646 w 1338"/>
              <a:gd name="T5" fmla="*/ 2147483646 h 537"/>
              <a:gd name="T6" fmla="*/ 2147483646 w 1338"/>
              <a:gd name="T7" fmla="*/ 2147483646 h 537"/>
              <a:gd name="T8" fmla="*/ 2147483646 w 1338"/>
              <a:gd name="T9" fmla="*/ 2147483646 h 537"/>
              <a:gd name="T10" fmla="*/ 2147483646 w 1338"/>
              <a:gd name="T11" fmla="*/ 2147483646 h 537"/>
              <a:gd name="T12" fmla="*/ 2147483646 w 1338"/>
              <a:gd name="T13" fmla="*/ 2147483646 h 537"/>
              <a:gd name="T14" fmla="*/ 2147483646 w 1338"/>
              <a:gd name="T15" fmla="*/ 2147483646 h 537"/>
              <a:gd name="T16" fmla="*/ 2147483646 w 1338"/>
              <a:gd name="T17" fmla="*/ 2147483646 h 537"/>
              <a:gd name="T18" fmla="*/ 2147483646 w 1338"/>
              <a:gd name="T19" fmla="*/ 2147483646 h 537"/>
              <a:gd name="T20" fmla="*/ 2147483646 w 1338"/>
              <a:gd name="T21" fmla="*/ 2147483646 h 537"/>
              <a:gd name="T22" fmla="*/ 2147483646 w 1338"/>
              <a:gd name="T23" fmla="*/ 2147483646 h 537"/>
              <a:gd name="T24" fmla="*/ 2147483646 w 1338"/>
              <a:gd name="T25" fmla="*/ 2147483646 h 537"/>
              <a:gd name="T26" fmla="*/ 2147483646 w 1338"/>
              <a:gd name="T27" fmla="*/ 2147483646 h 537"/>
              <a:gd name="T28" fmla="*/ 2147483646 w 1338"/>
              <a:gd name="T29" fmla="*/ 2147483646 h 537"/>
              <a:gd name="T30" fmla="*/ 2147483646 w 1338"/>
              <a:gd name="T31" fmla="*/ 2147483646 h 537"/>
              <a:gd name="T32" fmla="*/ 2147483646 w 1338"/>
              <a:gd name="T33" fmla="*/ 2147483646 h 537"/>
              <a:gd name="T34" fmla="*/ 2147483646 w 1338"/>
              <a:gd name="T35" fmla="*/ 2147483646 h 537"/>
              <a:gd name="T36" fmla="*/ 2147483646 w 1338"/>
              <a:gd name="T37" fmla="*/ 0 h 537"/>
              <a:gd name="T38" fmla="*/ 2147483646 w 1338"/>
              <a:gd name="T39" fmla="*/ 2147483646 h 537"/>
              <a:gd name="T40" fmla="*/ 2147483646 w 1338"/>
              <a:gd name="T41" fmla="*/ 2147483646 h 537"/>
              <a:gd name="T42" fmla="*/ 2147483646 w 1338"/>
              <a:gd name="T43" fmla="*/ 2147483646 h 537"/>
              <a:gd name="T44" fmla="*/ 2147483646 w 1338"/>
              <a:gd name="T45" fmla="*/ 2147483646 h 537"/>
              <a:gd name="T46" fmla="*/ 2147483646 w 1338"/>
              <a:gd name="T47" fmla="*/ 2147483646 h 537"/>
              <a:gd name="T48" fmla="*/ 2147483646 w 1338"/>
              <a:gd name="T49" fmla="*/ 2147483646 h 537"/>
              <a:gd name="T50" fmla="*/ 2147483646 w 1338"/>
              <a:gd name="T51" fmla="*/ 2147483646 h 537"/>
              <a:gd name="T52" fmla="*/ 2147483646 w 1338"/>
              <a:gd name="T53" fmla="*/ 2147483646 h 537"/>
              <a:gd name="T54" fmla="*/ 2147483646 w 1338"/>
              <a:gd name="T55" fmla="*/ 2147483646 h 537"/>
              <a:gd name="T56" fmla="*/ 2147483646 w 1338"/>
              <a:gd name="T57" fmla="*/ 2147483646 h 537"/>
              <a:gd name="T58" fmla="*/ 2147483646 w 1338"/>
              <a:gd name="T59" fmla="*/ 2147483646 h 537"/>
              <a:gd name="T60" fmla="*/ 2147483646 w 1338"/>
              <a:gd name="T61" fmla="*/ 2147483646 h 537"/>
              <a:gd name="T62" fmla="*/ 2147483646 w 1338"/>
              <a:gd name="T63" fmla="*/ 2147483646 h 537"/>
              <a:gd name="T64" fmla="*/ 2147483646 w 1338"/>
              <a:gd name="T65" fmla="*/ 2147483646 h 537"/>
              <a:gd name="T66" fmla="*/ 2147483646 w 1338"/>
              <a:gd name="T67" fmla="*/ 2147483646 h 537"/>
              <a:gd name="T68" fmla="*/ 2147483646 w 1338"/>
              <a:gd name="T69" fmla="*/ 2147483646 h 537"/>
              <a:gd name="T70" fmla="*/ 2147483646 w 1338"/>
              <a:gd name="T71" fmla="*/ 2147483646 h 537"/>
              <a:gd name="T72" fmla="*/ 2147483646 w 1338"/>
              <a:gd name="T73" fmla="*/ 2147483646 h 537"/>
              <a:gd name="T74" fmla="*/ 2147483646 w 1338"/>
              <a:gd name="T75" fmla="*/ 2147483646 h 537"/>
              <a:gd name="T76" fmla="*/ 0 w 1338"/>
              <a:gd name="T77" fmla="*/ 2147483646 h 537"/>
              <a:gd name="T78" fmla="*/ 2147483646 w 1338"/>
              <a:gd name="T79" fmla="*/ 2147483646 h 53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338" h="537">
                <a:moveTo>
                  <a:pt x="6" y="453"/>
                </a:moveTo>
                <a:lnTo>
                  <a:pt x="72" y="402"/>
                </a:lnTo>
                <a:lnTo>
                  <a:pt x="78" y="360"/>
                </a:lnTo>
                <a:lnTo>
                  <a:pt x="165" y="285"/>
                </a:lnTo>
                <a:lnTo>
                  <a:pt x="243" y="219"/>
                </a:lnTo>
                <a:lnTo>
                  <a:pt x="303" y="174"/>
                </a:lnTo>
                <a:lnTo>
                  <a:pt x="327" y="156"/>
                </a:lnTo>
                <a:lnTo>
                  <a:pt x="372" y="141"/>
                </a:lnTo>
                <a:lnTo>
                  <a:pt x="402" y="141"/>
                </a:lnTo>
                <a:lnTo>
                  <a:pt x="435" y="153"/>
                </a:lnTo>
                <a:lnTo>
                  <a:pt x="489" y="174"/>
                </a:lnTo>
                <a:lnTo>
                  <a:pt x="546" y="183"/>
                </a:lnTo>
                <a:lnTo>
                  <a:pt x="645" y="186"/>
                </a:lnTo>
                <a:lnTo>
                  <a:pt x="777" y="159"/>
                </a:lnTo>
                <a:lnTo>
                  <a:pt x="855" y="105"/>
                </a:lnTo>
                <a:lnTo>
                  <a:pt x="891" y="78"/>
                </a:lnTo>
                <a:lnTo>
                  <a:pt x="960" y="30"/>
                </a:lnTo>
                <a:lnTo>
                  <a:pt x="1029" y="3"/>
                </a:lnTo>
                <a:lnTo>
                  <a:pt x="1104" y="0"/>
                </a:lnTo>
                <a:lnTo>
                  <a:pt x="1191" y="9"/>
                </a:lnTo>
                <a:lnTo>
                  <a:pt x="1299" y="30"/>
                </a:lnTo>
                <a:lnTo>
                  <a:pt x="1338" y="183"/>
                </a:lnTo>
                <a:lnTo>
                  <a:pt x="1266" y="165"/>
                </a:lnTo>
                <a:lnTo>
                  <a:pt x="1125" y="162"/>
                </a:lnTo>
                <a:lnTo>
                  <a:pt x="1076" y="152"/>
                </a:lnTo>
                <a:lnTo>
                  <a:pt x="963" y="162"/>
                </a:lnTo>
                <a:lnTo>
                  <a:pt x="939" y="264"/>
                </a:lnTo>
                <a:lnTo>
                  <a:pt x="825" y="291"/>
                </a:lnTo>
                <a:lnTo>
                  <a:pt x="681" y="294"/>
                </a:lnTo>
                <a:lnTo>
                  <a:pt x="537" y="306"/>
                </a:lnTo>
                <a:lnTo>
                  <a:pt x="438" y="318"/>
                </a:lnTo>
                <a:lnTo>
                  <a:pt x="351" y="309"/>
                </a:lnTo>
                <a:lnTo>
                  <a:pt x="261" y="324"/>
                </a:lnTo>
                <a:lnTo>
                  <a:pt x="177" y="360"/>
                </a:lnTo>
                <a:lnTo>
                  <a:pt x="129" y="441"/>
                </a:lnTo>
                <a:lnTo>
                  <a:pt x="90" y="465"/>
                </a:lnTo>
                <a:lnTo>
                  <a:pt x="63" y="477"/>
                </a:lnTo>
                <a:lnTo>
                  <a:pt x="57" y="528"/>
                </a:lnTo>
                <a:lnTo>
                  <a:pt x="0" y="537"/>
                </a:lnTo>
                <a:lnTo>
                  <a:pt x="6" y="453"/>
                </a:lnTo>
                <a:close/>
              </a:path>
            </a:pathLst>
          </a:custGeom>
          <a:solidFill>
            <a:srgbClr val="97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5" name="Freeform 31"/>
          <p:cNvSpPr>
            <a:spLocks noChangeAspect="1"/>
          </p:cNvSpPr>
          <p:nvPr/>
        </p:nvSpPr>
        <p:spPr bwMode="auto">
          <a:xfrm>
            <a:off x="6356350" y="3446463"/>
            <a:ext cx="114300" cy="103187"/>
          </a:xfrm>
          <a:custGeom>
            <a:avLst/>
            <a:gdLst>
              <a:gd name="T0" fmla="*/ 2147483646 w 66"/>
              <a:gd name="T1" fmla="*/ 2147483646 h 60"/>
              <a:gd name="T2" fmla="*/ 2147483646 w 66"/>
              <a:gd name="T3" fmla="*/ 0 h 60"/>
              <a:gd name="T4" fmla="*/ 2147483646 w 66"/>
              <a:gd name="T5" fmla="*/ 2147483646 h 60"/>
              <a:gd name="T6" fmla="*/ 0 w 66"/>
              <a:gd name="T7" fmla="*/ 2147483646 h 60"/>
              <a:gd name="T8" fmla="*/ 2147483646 w 66"/>
              <a:gd name="T9" fmla="*/ 2147483646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6" h="60">
                <a:moveTo>
                  <a:pt x="8" y="3"/>
                </a:moveTo>
                <a:lnTo>
                  <a:pt x="66" y="0"/>
                </a:lnTo>
                <a:lnTo>
                  <a:pt x="63" y="27"/>
                </a:lnTo>
                <a:lnTo>
                  <a:pt x="0" y="60"/>
                </a:lnTo>
                <a:lnTo>
                  <a:pt x="8" y="3"/>
                </a:lnTo>
                <a:close/>
              </a:path>
            </a:pathLst>
          </a:cu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6" name="Freeform 32"/>
          <p:cNvSpPr>
            <a:spLocks noChangeAspect="1"/>
          </p:cNvSpPr>
          <p:nvPr/>
        </p:nvSpPr>
        <p:spPr bwMode="auto">
          <a:xfrm>
            <a:off x="6537325" y="2965450"/>
            <a:ext cx="1460500" cy="392113"/>
          </a:xfrm>
          <a:custGeom>
            <a:avLst/>
            <a:gdLst>
              <a:gd name="T0" fmla="*/ 0 w 851"/>
              <a:gd name="T1" fmla="*/ 2147483646 h 229"/>
              <a:gd name="T2" fmla="*/ 2147483646 w 851"/>
              <a:gd name="T3" fmla="*/ 2147483646 h 229"/>
              <a:gd name="T4" fmla="*/ 2147483646 w 851"/>
              <a:gd name="T5" fmla="*/ 2147483646 h 229"/>
              <a:gd name="T6" fmla="*/ 2147483646 w 851"/>
              <a:gd name="T7" fmla="*/ 2147483646 h 229"/>
              <a:gd name="T8" fmla="*/ 2147483646 w 851"/>
              <a:gd name="T9" fmla="*/ 2147483646 h 229"/>
              <a:gd name="T10" fmla="*/ 2147483646 w 851"/>
              <a:gd name="T11" fmla="*/ 2147483646 h 229"/>
              <a:gd name="T12" fmla="*/ 2147483646 w 851"/>
              <a:gd name="T13" fmla="*/ 2147483646 h 229"/>
              <a:gd name="T14" fmla="*/ 2147483646 w 851"/>
              <a:gd name="T15" fmla="*/ 2147483646 h 229"/>
              <a:gd name="T16" fmla="*/ 2147483646 w 851"/>
              <a:gd name="T17" fmla="*/ 2147483646 h 229"/>
              <a:gd name="T18" fmla="*/ 2147483646 w 851"/>
              <a:gd name="T19" fmla="*/ 2147483646 h 229"/>
              <a:gd name="T20" fmla="*/ 2147483646 w 851"/>
              <a:gd name="T21" fmla="*/ 2147483646 h 229"/>
              <a:gd name="T22" fmla="*/ 2147483646 w 851"/>
              <a:gd name="T23" fmla="*/ 2147483646 h 229"/>
              <a:gd name="T24" fmla="*/ 2147483646 w 851"/>
              <a:gd name="T25" fmla="*/ 2147483646 h 229"/>
              <a:gd name="T26" fmla="*/ 2147483646 w 851"/>
              <a:gd name="T27" fmla="*/ 2147483646 h 229"/>
              <a:gd name="T28" fmla="*/ 2147483646 w 851"/>
              <a:gd name="T29" fmla="*/ 2147483646 h 229"/>
              <a:gd name="T30" fmla="*/ 2147483646 w 851"/>
              <a:gd name="T31" fmla="*/ 2147483646 h 229"/>
              <a:gd name="T32" fmla="*/ 2147483646 w 851"/>
              <a:gd name="T33" fmla="*/ 2147483646 h 229"/>
              <a:gd name="T34" fmla="*/ 2147483646 w 851"/>
              <a:gd name="T35" fmla="*/ 2147483646 h 229"/>
              <a:gd name="T36" fmla="*/ 2147483646 w 851"/>
              <a:gd name="T37" fmla="*/ 0 h 229"/>
              <a:gd name="T38" fmla="*/ 2147483646 w 851"/>
              <a:gd name="T39" fmla="*/ 2147483646 h 229"/>
              <a:gd name="T40" fmla="*/ 2147483646 w 851"/>
              <a:gd name="T41" fmla="*/ 2147483646 h 229"/>
              <a:gd name="T42" fmla="*/ 2147483646 w 851"/>
              <a:gd name="T43" fmla="*/ 2147483646 h 229"/>
              <a:gd name="T44" fmla="*/ 2147483646 w 851"/>
              <a:gd name="T45" fmla="*/ 2147483646 h 229"/>
              <a:gd name="T46" fmla="*/ 2147483646 w 851"/>
              <a:gd name="T47" fmla="*/ 2147483646 h 229"/>
              <a:gd name="T48" fmla="*/ 2147483646 w 851"/>
              <a:gd name="T49" fmla="*/ 2147483646 h 229"/>
              <a:gd name="T50" fmla="*/ 2147483646 w 851"/>
              <a:gd name="T51" fmla="*/ 2147483646 h 229"/>
              <a:gd name="T52" fmla="*/ 2147483646 w 851"/>
              <a:gd name="T53" fmla="*/ 2147483646 h 229"/>
              <a:gd name="T54" fmla="*/ 2147483646 w 851"/>
              <a:gd name="T55" fmla="*/ 2147483646 h 229"/>
              <a:gd name="T56" fmla="*/ 2147483646 w 851"/>
              <a:gd name="T57" fmla="*/ 2147483646 h 229"/>
              <a:gd name="T58" fmla="*/ 2147483646 w 851"/>
              <a:gd name="T59" fmla="*/ 2147483646 h 229"/>
              <a:gd name="T60" fmla="*/ 2147483646 w 851"/>
              <a:gd name="T61" fmla="*/ 2147483646 h 229"/>
              <a:gd name="T62" fmla="*/ 2147483646 w 851"/>
              <a:gd name="T63" fmla="*/ 2147483646 h 229"/>
              <a:gd name="T64" fmla="*/ 2147483646 w 851"/>
              <a:gd name="T65" fmla="*/ 2147483646 h 229"/>
              <a:gd name="T66" fmla="*/ 2147483646 w 851"/>
              <a:gd name="T67" fmla="*/ 2147483646 h 229"/>
              <a:gd name="T68" fmla="*/ 2147483646 w 851"/>
              <a:gd name="T69" fmla="*/ 2147483646 h 229"/>
              <a:gd name="T70" fmla="*/ 2147483646 w 851"/>
              <a:gd name="T71" fmla="*/ 2147483646 h 229"/>
              <a:gd name="T72" fmla="*/ 2147483646 w 851"/>
              <a:gd name="T73" fmla="*/ 2147483646 h 229"/>
              <a:gd name="T74" fmla="*/ 2147483646 w 851"/>
              <a:gd name="T75" fmla="*/ 2147483646 h 229"/>
              <a:gd name="T76" fmla="*/ 0 w 851"/>
              <a:gd name="T77" fmla="*/ 2147483646 h 2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51" h="229">
                <a:moveTo>
                  <a:pt x="0" y="229"/>
                </a:moveTo>
                <a:lnTo>
                  <a:pt x="27" y="166"/>
                </a:lnTo>
                <a:lnTo>
                  <a:pt x="45" y="142"/>
                </a:lnTo>
                <a:lnTo>
                  <a:pt x="66" y="121"/>
                </a:lnTo>
                <a:lnTo>
                  <a:pt x="93" y="103"/>
                </a:lnTo>
                <a:lnTo>
                  <a:pt x="120" y="88"/>
                </a:lnTo>
                <a:lnTo>
                  <a:pt x="150" y="79"/>
                </a:lnTo>
                <a:lnTo>
                  <a:pt x="183" y="64"/>
                </a:lnTo>
                <a:lnTo>
                  <a:pt x="222" y="52"/>
                </a:lnTo>
                <a:lnTo>
                  <a:pt x="243" y="61"/>
                </a:lnTo>
                <a:lnTo>
                  <a:pt x="306" y="55"/>
                </a:lnTo>
                <a:lnTo>
                  <a:pt x="324" y="67"/>
                </a:lnTo>
                <a:lnTo>
                  <a:pt x="351" y="85"/>
                </a:lnTo>
                <a:cubicBezTo>
                  <a:pt x="364" y="85"/>
                  <a:pt x="387" y="70"/>
                  <a:pt x="402" y="64"/>
                </a:cubicBezTo>
                <a:cubicBezTo>
                  <a:pt x="417" y="58"/>
                  <a:pt x="419" y="49"/>
                  <a:pt x="444" y="49"/>
                </a:cubicBezTo>
                <a:cubicBezTo>
                  <a:pt x="469" y="49"/>
                  <a:pt x="516" y="64"/>
                  <a:pt x="552" y="64"/>
                </a:cubicBezTo>
                <a:cubicBezTo>
                  <a:pt x="588" y="64"/>
                  <a:pt x="630" y="54"/>
                  <a:pt x="663" y="49"/>
                </a:cubicBezTo>
                <a:lnTo>
                  <a:pt x="750" y="34"/>
                </a:lnTo>
                <a:lnTo>
                  <a:pt x="851" y="0"/>
                </a:lnTo>
                <a:lnTo>
                  <a:pt x="842" y="52"/>
                </a:lnTo>
                <a:lnTo>
                  <a:pt x="795" y="69"/>
                </a:lnTo>
                <a:cubicBezTo>
                  <a:pt x="782" y="73"/>
                  <a:pt x="770" y="77"/>
                  <a:pt x="761" y="78"/>
                </a:cubicBezTo>
                <a:lnTo>
                  <a:pt x="738" y="73"/>
                </a:lnTo>
                <a:lnTo>
                  <a:pt x="705" y="76"/>
                </a:lnTo>
                <a:cubicBezTo>
                  <a:pt x="681" y="76"/>
                  <a:pt x="619" y="72"/>
                  <a:pt x="591" y="73"/>
                </a:cubicBezTo>
                <a:cubicBezTo>
                  <a:pt x="563" y="74"/>
                  <a:pt x="561" y="83"/>
                  <a:pt x="534" y="85"/>
                </a:cubicBezTo>
                <a:lnTo>
                  <a:pt x="426" y="88"/>
                </a:lnTo>
                <a:lnTo>
                  <a:pt x="357" y="88"/>
                </a:lnTo>
                <a:lnTo>
                  <a:pt x="321" y="106"/>
                </a:lnTo>
                <a:lnTo>
                  <a:pt x="309" y="85"/>
                </a:lnTo>
                <a:lnTo>
                  <a:pt x="264" y="88"/>
                </a:lnTo>
                <a:lnTo>
                  <a:pt x="204" y="85"/>
                </a:lnTo>
                <a:lnTo>
                  <a:pt x="192" y="100"/>
                </a:lnTo>
                <a:lnTo>
                  <a:pt x="156" y="103"/>
                </a:lnTo>
                <a:cubicBezTo>
                  <a:pt x="143" y="107"/>
                  <a:pt x="129" y="118"/>
                  <a:pt x="117" y="124"/>
                </a:cubicBezTo>
                <a:lnTo>
                  <a:pt x="84" y="139"/>
                </a:lnTo>
                <a:lnTo>
                  <a:pt x="63" y="157"/>
                </a:lnTo>
                <a:lnTo>
                  <a:pt x="54" y="199"/>
                </a:lnTo>
                <a:lnTo>
                  <a:pt x="0" y="229"/>
                </a:lnTo>
                <a:close/>
              </a:path>
            </a:pathLst>
          </a:cu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7" name="Freeform 33"/>
          <p:cNvSpPr>
            <a:spLocks noChangeAspect="1"/>
          </p:cNvSpPr>
          <p:nvPr/>
        </p:nvSpPr>
        <p:spPr bwMode="auto">
          <a:xfrm>
            <a:off x="8021638" y="2806700"/>
            <a:ext cx="638175" cy="100013"/>
          </a:xfrm>
          <a:custGeom>
            <a:avLst/>
            <a:gdLst>
              <a:gd name="T0" fmla="*/ 0 w 372"/>
              <a:gd name="T1" fmla="*/ 2147483646 h 58"/>
              <a:gd name="T2" fmla="*/ 2147483646 w 372"/>
              <a:gd name="T3" fmla="*/ 2147483646 h 58"/>
              <a:gd name="T4" fmla="*/ 2147483646 w 372"/>
              <a:gd name="T5" fmla="*/ 0 h 58"/>
              <a:gd name="T6" fmla="*/ 2147483646 w 372"/>
              <a:gd name="T7" fmla="*/ 2147483646 h 58"/>
              <a:gd name="T8" fmla="*/ 2147483646 w 372"/>
              <a:gd name="T9" fmla="*/ 2147483646 h 58"/>
              <a:gd name="T10" fmla="*/ 2147483646 w 372"/>
              <a:gd name="T11" fmla="*/ 2147483646 h 58"/>
              <a:gd name="T12" fmla="*/ 2147483646 w 372"/>
              <a:gd name="T13" fmla="*/ 2147483646 h 58"/>
              <a:gd name="T14" fmla="*/ 2147483646 w 372"/>
              <a:gd name="T15" fmla="*/ 2147483646 h 58"/>
              <a:gd name="T16" fmla="*/ 2147483646 w 372"/>
              <a:gd name="T17" fmla="*/ 2147483646 h 58"/>
              <a:gd name="T18" fmla="*/ 2147483646 w 372"/>
              <a:gd name="T19" fmla="*/ 2147483646 h 58"/>
              <a:gd name="T20" fmla="*/ 2147483646 w 372"/>
              <a:gd name="T21" fmla="*/ 2147483646 h 58"/>
              <a:gd name="T22" fmla="*/ 2147483646 w 372"/>
              <a:gd name="T23" fmla="*/ 2147483646 h 58"/>
              <a:gd name="T24" fmla="*/ 2147483646 w 372"/>
              <a:gd name="T25" fmla="*/ 2147483646 h 58"/>
              <a:gd name="T26" fmla="*/ 2147483646 w 372"/>
              <a:gd name="T27" fmla="*/ 2147483646 h 58"/>
              <a:gd name="T28" fmla="*/ 0 w 372"/>
              <a:gd name="T29" fmla="*/ 2147483646 h 5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72" h="58">
                <a:moveTo>
                  <a:pt x="0" y="38"/>
                </a:moveTo>
                <a:lnTo>
                  <a:pt x="6" y="6"/>
                </a:lnTo>
                <a:lnTo>
                  <a:pt x="72" y="0"/>
                </a:lnTo>
                <a:lnTo>
                  <a:pt x="129" y="3"/>
                </a:lnTo>
                <a:lnTo>
                  <a:pt x="189" y="12"/>
                </a:lnTo>
                <a:cubicBezTo>
                  <a:pt x="208" y="14"/>
                  <a:pt x="222" y="15"/>
                  <a:pt x="243" y="15"/>
                </a:cubicBezTo>
                <a:cubicBezTo>
                  <a:pt x="264" y="15"/>
                  <a:pt x="297" y="12"/>
                  <a:pt x="318" y="15"/>
                </a:cubicBezTo>
                <a:cubicBezTo>
                  <a:pt x="339" y="18"/>
                  <a:pt x="360" y="25"/>
                  <a:pt x="369" y="32"/>
                </a:cubicBezTo>
                <a:lnTo>
                  <a:pt x="372" y="57"/>
                </a:lnTo>
                <a:cubicBezTo>
                  <a:pt x="363" y="58"/>
                  <a:pt x="332" y="40"/>
                  <a:pt x="312" y="36"/>
                </a:cubicBezTo>
                <a:cubicBezTo>
                  <a:pt x="292" y="32"/>
                  <a:pt x="274" y="37"/>
                  <a:pt x="252" y="36"/>
                </a:cubicBezTo>
                <a:cubicBezTo>
                  <a:pt x="230" y="35"/>
                  <a:pt x="202" y="29"/>
                  <a:pt x="180" y="27"/>
                </a:cubicBezTo>
                <a:lnTo>
                  <a:pt x="119" y="21"/>
                </a:lnTo>
                <a:lnTo>
                  <a:pt x="36" y="27"/>
                </a:lnTo>
                <a:lnTo>
                  <a:pt x="0" y="38"/>
                </a:lnTo>
                <a:close/>
              </a:path>
            </a:pathLst>
          </a:cu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8" name="Line 34"/>
          <p:cNvSpPr>
            <a:spLocks noChangeAspect="1" noChangeShapeType="1"/>
          </p:cNvSpPr>
          <p:nvPr/>
        </p:nvSpPr>
        <p:spPr bwMode="auto">
          <a:xfrm flipH="1">
            <a:off x="2974975" y="5791200"/>
            <a:ext cx="41275" cy="2476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9" name="Freeform 35"/>
          <p:cNvSpPr>
            <a:spLocks noChangeAspect="1"/>
          </p:cNvSpPr>
          <p:nvPr/>
        </p:nvSpPr>
        <p:spPr bwMode="auto">
          <a:xfrm>
            <a:off x="3902075" y="4462463"/>
            <a:ext cx="73025" cy="503237"/>
          </a:xfrm>
          <a:custGeom>
            <a:avLst/>
            <a:gdLst>
              <a:gd name="T0" fmla="*/ 2147483646 w 42"/>
              <a:gd name="T1" fmla="*/ 0 h 294"/>
              <a:gd name="T2" fmla="*/ 2147483646 w 42"/>
              <a:gd name="T3" fmla="*/ 2147483646 h 294"/>
              <a:gd name="T4" fmla="*/ 0 w 42"/>
              <a:gd name="T5" fmla="*/ 2147483646 h 29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2" h="294">
                <a:moveTo>
                  <a:pt x="42" y="0"/>
                </a:moveTo>
                <a:lnTo>
                  <a:pt x="24" y="168"/>
                </a:lnTo>
                <a:lnTo>
                  <a:pt x="0" y="294"/>
                </a:ln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70" name="Line 36"/>
          <p:cNvSpPr>
            <a:spLocks noChangeAspect="1" noChangeShapeType="1"/>
          </p:cNvSpPr>
          <p:nvPr/>
        </p:nvSpPr>
        <p:spPr bwMode="auto">
          <a:xfrm flipH="1">
            <a:off x="5232400" y="4017963"/>
            <a:ext cx="41275" cy="3619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71" name="Freeform 37"/>
          <p:cNvSpPr>
            <a:spLocks noChangeAspect="1"/>
          </p:cNvSpPr>
          <p:nvPr/>
        </p:nvSpPr>
        <p:spPr bwMode="auto">
          <a:xfrm>
            <a:off x="5521325" y="3905250"/>
            <a:ext cx="103188" cy="504825"/>
          </a:xfrm>
          <a:custGeom>
            <a:avLst/>
            <a:gdLst>
              <a:gd name="T0" fmla="*/ 2147483646 w 60"/>
              <a:gd name="T1" fmla="*/ 0 h 294"/>
              <a:gd name="T2" fmla="*/ 2147483646 w 60"/>
              <a:gd name="T3" fmla="*/ 2147483646 h 294"/>
              <a:gd name="T4" fmla="*/ 0 w 60"/>
              <a:gd name="T5" fmla="*/ 2147483646 h 29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0" h="294">
                <a:moveTo>
                  <a:pt x="60" y="0"/>
                </a:moveTo>
                <a:lnTo>
                  <a:pt x="12" y="204"/>
                </a:lnTo>
                <a:lnTo>
                  <a:pt x="0" y="294"/>
                </a:ln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72" name="Line 38"/>
          <p:cNvSpPr>
            <a:spLocks noChangeAspect="1" noChangeShapeType="1"/>
          </p:cNvSpPr>
          <p:nvPr/>
        </p:nvSpPr>
        <p:spPr bwMode="auto">
          <a:xfrm flipH="1">
            <a:off x="6829425" y="3089275"/>
            <a:ext cx="52388" cy="24923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73" name="Line 39"/>
          <p:cNvSpPr>
            <a:spLocks noChangeAspect="1" noChangeShapeType="1"/>
          </p:cNvSpPr>
          <p:nvPr/>
        </p:nvSpPr>
        <p:spPr bwMode="auto">
          <a:xfrm>
            <a:off x="7067550" y="3070225"/>
            <a:ext cx="73025" cy="28733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74" name="Line 40"/>
          <p:cNvSpPr>
            <a:spLocks noChangeAspect="1" noChangeShapeType="1"/>
          </p:cNvSpPr>
          <p:nvPr/>
        </p:nvSpPr>
        <p:spPr bwMode="auto">
          <a:xfrm flipH="1">
            <a:off x="7964488" y="2813050"/>
            <a:ext cx="73025" cy="330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75" name="Freeform 41"/>
          <p:cNvSpPr>
            <a:spLocks noChangeAspect="1"/>
          </p:cNvSpPr>
          <p:nvPr/>
        </p:nvSpPr>
        <p:spPr bwMode="auto">
          <a:xfrm>
            <a:off x="8623300" y="2630488"/>
            <a:ext cx="128588" cy="128587"/>
          </a:xfrm>
          <a:custGeom>
            <a:avLst/>
            <a:gdLst>
              <a:gd name="T0" fmla="*/ 0 w 75"/>
              <a:gd name="T1" fmla="*/ 0 h 75"/>
              <a:gd name="T2" fmla="*/ 2147483646 w 75"/>
              <a:gd name="T3" fmla="*/ 2147483646 h 75"/>
              <a:gd name="T4" fmla="*/ 2147483646 w 75"/>
              <a:gd name="T5" fmla="*/ 2147483646 h 75"/>
              <a:gd name="T6" fmla="*/ 0 w 75"/>
              <a:gd name="T7" fmla="*/ 2147483646 h 75"/>
              <a:gd name="T8" fmla="*/ 0 w 75"/>
              <a:gd name="T9" fmla="*/ 0 h 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" h="75">
                <a:moveTo>
                  <a:pt x="0" y="0"/>
                </a:moveTo>
                <a:lnTo>
                  <a:pt x="75" y="12"/>
                </a:lnTo>
                <a:lnTo>
                  <a:pt x="75" y="75"/>
                </a:lnTo>
                <a:lnTo>
                  <a:pt x="0" y="51"/>
                </a:lnTo>
                <a:lnTo>
                  <a:pt x="0" y="0"/>
                </a:lnTo>
                <a:close/>
              </a:path>
            </a:pathLst>
          </a:custGeom>
          <a:solidFill>
            <a:srgbClr val="ADFF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76" name="Freeform 42"/>
          <p:cNvSpPr>
            <a:spLocks noChangeAspect="1"/>
          </p:cNvSpPr>
          <p:nvPr/>
        </p:nvSpPr>
        <p:spPr bwMode="auto">
          <a:xfrm>
            <a:off x="8629650" y="2719388"/>
            <a:ext cx="119063" cy="93662"/>
          </a:xfrm>
          <a:custGeom>
            <a:avLst/>
            <a:gdLst>
              <a:gd name="T0" fmla="*/ 0 w 69"/>
              <a:gd name="T1" fmla="*/ 0 h 54"/>
              <a:gd name="T2" fmla="*/ 2147483646 w 69"/>
              <a:gd name="T3" fmla="*/ 2147483646 h 54"/>
              <a:gd name="T4" fmla="*/ 2147483646 w 69"/>
              <a:gd name="T5" fmla="*/ 2147483646 h 54"/>
              <a:gd name="T6" fmla="*/ 2147483646 w 69"/>
              <a:gd name="T7" fmla="*/ 2147483646 h 54"/>
              <a:gd name="T8" fmla="*/ 0 w 69"/>
              <a:gd name="T9" fmla="*/ 0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9" h="54">
                <a:moveTo>
                  <a:pt x="0" y="0"/>
                </a:moveTo>
                <a:lnTo>
                  <a:pt x="69" y="9"/>
                </a:lnTo>
                <a:lnTo>
                  <a:pt x="66" y="54"/>
                </a:lnTo>
                <a:lnTo>
                  <a:pt x="6" y="33"/>
                </a:lnTo>
                <a:lnTo>
                  <a:pt x="0" y="0"/>
                </a:lnTo>
                <a:close/>
              </a:path>
            </a:pathLst>
          </a:custGeom>
          <a:solidFill>
            <a:srgbClr val="00FE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77" name="Freeform 43"/>
          <p:cNvSpPr>
            <a:spLocks noChangeAspect="1"/>
          </p:cNvSpPr>
          <p:nvPr/>
        </p:nvSpPr>
        <p:spPr bwMode="auto">
          <a:xfrm>
            <a:off x="8645525" y="2771775"/>
            <a:ext cx="106363" cy="415925"/>
          </a:xfrm>
          <a:custGeom>
            <a:avLst/>
            <a:gdLst>
              <a:gd name="T0" fmla="*/ 0 w 63"/>
              <a:gd name="T1" fmla="*/ 0 h 243"/>
              <a:gd name="T2" fmla="*/ 2147483646 w 63"/>
              <a:gd name="T3" fmla="*/ 2147483646 h 243"/>
              <a:gd name="T4" fmla="*/ 2147483646 w 63"/>
              <a:gd name="T5" fmla="*/ 2147483646 h 243"/>
              <a:gd name="T6" fmla="*/ 2147483646 w 63"/>
              <a:gd name="T7" fmla="*/ 2147483646 h 243"/>
              <a:gd name="T8" fmla="*/ 0 w 63"/>
              <a:gd name="T9" fmla="*/ 0 h 2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" h="243">
                <a:moveTo>
                  <a:pt x="0" y="0"/>
                </a:moveTo>
                <a:lnTo>
                  <a:pt x="63" y="21"/>
                </a:lnTo>
                <a:lnTo>
                  <a:pt x="63" y="243"/>
                </a:lnTo>
                <a:lnTo>
                  <a:pt x="39" y="243"/>
                </a:lnTo>
                <a:lnTo>
                  <a:pt x="0" y="0"/>
                </a:lnTo>
                <a:close/>
              </a:path>
            </a:pathLst>
          </a:custGeom>
          <a:solidFill>
            <a:srgbClr val="97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78" name="Text Box 44"/>
          <p:cNvSpPr txBox="1">
            <a:spLocks noChangeAspect="1" noChangeArrowheads="1"/>
          </p:cNvSpPr>
          <p:nvPr/>
        </p:nvSpPr>
        <p:spPr bwMode="auto">
          <a:xfrm>
            <a:off x="531813" y="912813"/>
            <a:ext cx="2825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4379" name="Text Box 45"/>
          <p:cNvSpPr txBox="1">
            <a:spLocks noChangeAspect="1" noChangeArrowheads="1"/>
          </p:cNvSpPr>
          <p:nvPr/>
        </p:nvSpPr>
        <p:spPr bwMode="auto">
          <a:xfrm>
            <a:off x="539750" y="2155825"/>
            <a:ext cx="2825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4380" name="Text Box 46"/>
          <p:cNvSpPr txBox="1">
            <a:spLocks noChangeAspect="1" noChangeArrowheads="1"/>
          </p:cNvSpPr>
          <p:nvPr/>
        </p:nvSpPr>
        <p:spPr bwMode="auto">
          <a:xfrm>
            <a:off x="550863" y="3433763"/>
            <a:ext cx="2825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4381" name="Text Box 47"/>
          <p:cNvSpPr txBox="1">
            <a:spLocks noChangeAspect="1" noChangeArrowheads="1"/>
          </p:cNvSpPr>
          <p:nvPr/>
        </p:nvSpPr>
        <p:spPr bwMode="auto">
          <a:xfrm>
            <a:off x="546100" y="4694238"/>
            <a:ext cx="2825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14382" name="Text Box 48"/>
          <p:cNvSpPr txBox="1">
            <a:spLocks noChangeAspect="1" noChangeArrowheads="1"/>
          </p:cNvSpPr>
          <p:nvPr/>
        </p:nvSpPr>
        <p:spPr bwMode="auto">
          <a:xfrm>
            <a:off x="539750" y="5959475"/>
            <a:ext cx="2825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14383" name="Freeform 49"/>
          <p:cNvSpPr>
            <a:spLocks noChangeAspect="1"/>
          </p:cNvSpPr>
          <p:nvPr/>
        </p:nvSpPr>
        <p:spPr bwMode="auto">
          <a:xfrm>
            <a:off x="8594725" y="2501900"/>
            <a:ext cx="142875" cy="804863"/>
          </a:xfrm>
          <a:custGeom>
            <a:avLst/>
            <a:gdLst>
              <a:gd name="T0" fmla="*/ 0 w 84"/>
              <a:gd name="T1" fmla="*/ 0 h 468"/>
              <a:gd name="T2" fmla="*/ 2147483646 w 84"/>
              <a:gd name="T3" fmla="*/ 2147483646 h 468"/>
              <a:gd name="T4" fmla="*/ 2147483646 w 84"/>
              <a:gd name="T5" fmla="*/ 2147483646 h 46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4" h="468">
                <a:moveTo>
                  <a:pt x="0" y="0"/>
                </a:moveTo>
                <a:lnTo>
                  <a:pt x="48" y="288"/>
                </a:lnTo>
                <a:lnTo>
                  <a:pt x="84" y="468"/>
                </a:ln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84" name="Line 50"/>
          <p:cNvSpPr>
            <a:spLocks noChangeAspect="1" noChangeShapeType="1"/>
          </p:cNvSpPr>
          <p:nvPr/>
        </p:nvSpPr>
        <p:spPr bwMode="auto">
          <a:xfrm flipH="1">
            <a:off x="6608763" y="3130550"/>
            <a:ext cx="47625" cy="4064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85" name="Freeform 51"/>
          <p:cNvSpPr>
            <a:spLocks noChangeAspect="1"/>
          </p:cNvSpPr>
          <p:nvPr/>
        </p:nvSpPr>
        <p:spPr bwMode="auto">
          <a:xfrm>
            <a:off x="6273800" y="2738438"/>
            <a:ext cx="144463" cy="1403350"/>
          </a:xfrm>
          <a:custGeom>
            <a:avLst/>
            <a:gdLst>
              <a:gd name="T0" fmla="*/ 2147483646 w 102"/>
              <a:gd name="T1" fmla="*/ 0 h 983"/>
              <a:gd name="T2" fmla="*/ 2147483646 w 102"/>
              <a:gd name="T3" fmla="*/ 2147483646 h 983"/>
              <a:gd name="T4" fmla="*/ 0 w 102"/>
              <a:gd name="T5" fmla="*/ 2147483646 h 98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2" h="983">
                <a:moveTo>
                  <a:pt x="102" y="0"/>
                </a:moveTo>
                <a:lnTo>
                  <a:pt x="51" y="658"/>
                </a:lnTo>
                <a:lnTo>
                  <a:pt x="0" y="983"/>
                </a:ln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86" name="Freeform 52"/>
          <p:cNvSpPr>
            <a:spLocks noChangeAspect="1"/>
          </p:cNvSpPr>
          <p:nvPr/>
        </p:nvSpPr>
        <p:spPr bwMode="auto">
          <a:xfrm>
            <a:off x="4768850" y="3338513"/>
            <a:ext cx="153988" cy="1401762"/>
          </a:xfrm>
          <a:custGeom>
            <a:avLst/>
            <a:gdLst>
              <a:gd name="T0" fmla="*/ 2147483646 w 90"/>
              <a:gd name="T1" fmla="*/ 0 h 816"/>
              <a:gd name="T2" fmla="*/ 2147483646 w 90"/>
              <a:gd name="T3" fmla="*/ 2147483646 h 816"/>
              <a:gd name="T4" fmla="*/ 2147483646 w 90"/>
              <a:gd name="T5" fmla="*/ 2147483646 h 816"/>
              <a:gd name="T6" fmla="*/ 2147483646 w 90"/>
              <a:gd name="T7" fmla="*/ 2147483646 h 816"/>
              <a:gd name="T8" fmla="*/ 2147483646 w 90"/>
              <a:gd name="T9" fmla="*/ 2147483646 h 816"/>
              <a:gd name="T10" fmla="*/ 0 w 90"/>
              <a:gd name="T11" fmla="*/ 2147483646 h 8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0" h="816">
                <a:moveTo>
                  <a:pt x="90" y="0"/>
                </a:moveTo>
                <a:lnTo>
                  <a:pt x="78" y="228"/>
                </a:lnTo>
                <a:lnTo>
                  <a:pt x="66" y="402"/>
                </a:lnTo>
                <a:lnTo>
                  <a:pt x="42" y="588"/>
                </a:lnTo>
                <a:lnTo>
                  <a:pt x="6" y="762"/>
                </a:lnTo>
                <a:lnTo>
                  <a:pt x="0" y="816"/>
                </a:ln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87" name="Freeform 53"/>
          <p:cNvSpPr>
            <a:spLocks noChangeAspect="1"/>
          </p:cNvSpPr>
          <p:nvPr/>
        </p:nvSpPr>
        <p:spPr bwMode="auto">
          <a:xfrm>
            <a:off x="4922838" y="3338513"/>
            <a:ext cx="84137" cy="1101725"/>
          </a:xfrm>
          <a:custGeom>
            <a:avLst/>
            <a:gdLst>
              <a:gd name="T0" fmla="*/ 2147483646 w 48"/>
              <a:gd name="T1" fmla="*/ 0 h 642"/>
              <a:gd name="T2" fmla="*/ 2147483646 w 48"/>
              <a:gd name="T3" fmla="*/ 2147483646 h 642"/>
              <a:gd name="T4" fmla="*/ 2147483646 w 48"/>
              <a:gd name="T5" fmla="*/ 2147483646 h 642"/>
              <a:gd name="T6" fmla="*/ 0 w 48"/>
              <a:gd name="T7" fmla="*/ 2147483646 h 6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8" h="642">
                <a:moveTo>
                  <a:pt x="48" y="0"/>
                </a:moveTo>
                <a:lnTo>
                  <a:pt x="36" y="246"/>
                </a:lnTo>
                <a:lnTo>
                  <a:pt x="30" y="438"/>
                </a:lnTo>
                <a:lnTo>
                  <a:pt x="0" y="642"/>
                </a:ln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88" name="Freeform 54"/>
          <p:cNvSpPr>
            <a:spLocks noChangeAspect="1"/>
          </p:cNvSpPr>
          <p:nvPr/>
        </p:nvSpPr>
        <p:spPr bwMode="auto">
          <a:xfrm>
            <a:off x="3917950" y="3662363"/>
            <a:ext cx="103188" cy="676275"/>
          </a:xfrm>
          <a:custGeom>
            <a:avLst/>
            <a:gdLst>
              <a:gd name="T0" fmla="*/ 0 w 60"/>
              <a:gd name="T1" fmla="*/ 0 h 393"/>
              <a:gd name="T2" fmla="*/ 2147483646 w 60"/>
              <a:gd name="T3" fmla="*/ 2147483646 h 393"/>
              <a:gd name="T4" fmla="*/ 2147483646 w 60"/>
              <a:gd name="T5" fmla="*/ 2147483646 h 393"/>
              <a:gd name="T6" fmla="*/ 2147483646 w 60"/>
              <a:gd name="T7" fmla="*/ 2147483646 h 393"/>
              <a:gd name="T8" fmla="*/ 2147483646 w 60"/>
              <a:gd name="T9" fmla="*/ 2147483646 h 3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" h="393">
                <a:moveTo>
                  <a:pt x="0" y="0"/>
                </a:moveTo>
                <a:lnTo>
                  <a:pt x="9" y="150"/>
                </a:lnTo>
                <a:lnTo>
                  <a:pt x="12" y="264"/>
                </a:lnTo>
                <a:lnTo>
                  <a:pt x="21" y="336"/>
                </a:lnTo>
                <a:cubicBezTo>
                  <a:pt x="29" y="357"/>
                  <a:pt x="52" y="381"/>
                  <a:pt x="60" y="393"/>
                </a:cubicBez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89" name="Freeform 55"/>
          <p:cNvSpPr>
            <a:spLocks noChangeAspect="1"/>
          </p:cNvSpPr>
          <p:nvPr/>
        </p:nvSpPr>
        <p:spPr bwMode="auto">
          <a:xfrm>
            <a:off x="3376613" y="3524250"/>
            <a:ext cx="350837" cy="2524125"/>
          </a:xfrm>
          <a:custGeom>
            <a:avLst/>
            <a:gdLst>
              <a:gd name="T0" fmla="*/ 2147483646 w 204"/>
              <a:gd name="T1" fmla="*/ 0 h 1470"/>
              <a:gd name="T2" fmla="*/ 2147483646 w 204"/>
              <a:gd name="T3" fmla="*/ 2147483646 h 1470"/>
              <a:gd name="T4" fmla="*/ 2147483646 w 204"/>
              <a:gd name="T5" fmla="*/ 2147483646 h 1470"/>
              <a:gd name="T6" fmla="*/ 2147483646 w 204"/>
              <a:gd name="T7" fmla="*/ 2147483646 h 1470"/>
              <a:gd name="T8" fmla="*/ 2147483646 w 204"/>
              <a:gd name="T9" fmla="*/ 2147483646 h 1470"/>
              <a:gd name="T10" fmla="*/ 2147483646 w 204"/>
              <a:gd name="T11" fmla="*/ 2147483646 h 1470"/>
              <a:gd name="T12" fmla="*/ 0 w 204"/>
              <a:gd name="T13" fmla="*/ 2147483646 h 14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4" h="1470">
                <a:moveTo>
                  <a:pt x="204" y="0"/>
                </a:moveTo>
                <a:lnTo>
                  <a:pt x="180" y="270"/>
                </a:lnTo>
                <a:lnTo>
                  <a:pt x="138" y="576"/>
                </a:lnTo>
                <a:lnTo>
                  <a:pt x="90" y="948"/>
                </a:lnTo>
                <a:lnTo>
                  <a:pt x="48" y="1206"/>
                </a:lnTo>
                <a:lnTo>
                  <a:pt x="12" y="1398"/>
                </a:lnTo>
                <a:lnTo>
                  <a:pt x="0" y="1470"/>
                </a:ln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90" name="Freeform 56"/>
          <p:cNvSpPr>
            <a:spLocks noChangeAspect="1"/>
          </p:cNvSpPr>
          <p:nvPr/>
        </p:nvSpPr>
        <p:spPr bwMode="auto">
          <a:xfrm>
            <a:off x="1903413" y="3059113"/>
            <a:ext cx="730250" cy="3011487"/>
          </a:xfrm>
          <a:custGeom>
            <a:avLst/>
            <a:gdLst>
              <a:gd name="T0" fmla="*/ 0 w 426"/>
              <a:gd name="T1" fmla="*/ 0 h 1752"/>
              <a:gd name="T2" fmla="*/ 2147483646 w 426"/>
              <a:gd name="T3" fmla="*/ 2147483646 h 1752"/>
              <a:gd name="T4" fmla="*/ 2147483646 w 426"/>
              <a:gd name="T5" fmla="*/ 2147483646 h 1752"/>
              <a:gd name="T6" fmla="*/ 2147483646 w 426"/>
              <a:gd name="T7" fmla="*/ 2147483646 h 1752"/>
              <a:gd name="T8" fmla="*/ 2147483646 w 426"/>
              <a:gd name="T9" fmla="*/ 2147483646 h 1752"/>
              <a:gd name="T10" fmla="*/ 2147483646 w 426"/>
              <a:gd name="T11" fmla="*/ 2147483646 h 1752"/>
              <a:gd name="T12" fmla="*/ 2147483646 w 426"/>
              <a:gd name="T13" fmla="*/ 2147483646 h 17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6" h="1752">
                <a:moveTo>
                  <a:pt x="0" y="0"/>
                </a:moveTo>
                <a:lnTo>
                  <a:pt x="24" y="186"/>
                </a:lnTo>
                <a:cubicBezTo>
                  <a:pt x="35" y="272"/>
                  <a:pt x="47" y="418"/>
                  <a:pt x="66" y="516"/>
                </a:cubicBezTo>
                <a:cubicBezTo>
                  <a:pt x="85" y="614"/>
                  <a:pt x="117" y="690"/>
                  <a:pt x="138" y="774"/>
                </a:cubicBezTo>
                <a:cubicBezTo>
                  <a:pt x="159" y="858"/>
                  <a:pt x="171" y="935"/>
                  <a:pt x="192" y="1020"/>
                </a:cubicBezTo>
                <a:cubicBezTo>
                  <a:pt x="213" y="1105"/>
                  <a:pt x="225" y="1162"/>
                  <a:pt x="264" y="1284"/>
                </a:cubicBezTo>
                <a:cubicBezTo>
                  <a:pt x="303" y="1406"/>
                  <a:pt x="392" y="1655"/>
                  <a:pt x="426" y="1752"/>
                </a:cubicBez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91" name="Line 57"/>
          <p:cNvSpPr>
            <a:spLocks noChangeAspect="1" noChangeShapeType="1"/>
          </p:cNvSpPr>
          <p:nvPr/>
        </p:nvSpPr>
        <p:spPr bwMode="auto">
          <a:xfrm flipH="1">
            <a:off x="6429375" y="3130550"/>
            <a:ext cx="80963" cy="6604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92" name="Freeform 60"/>
          <p:cNvSpPr>
            <a:spLocks noChangeAspect="1"/>
          </p:cNvSpPr>
          <p:nvPr/>
        </p:nvSpPr>
        <p:spPr bwMode="auto">
          <a:xfrm>
            <a:off x="5449888" y="3171825"/>
            <a:ext cx="184150" cy="692150"/>
          </a:xfrm>
          <a:custGeom>
            <a:avLst/>
            <a:gdLst>
              <a:gd name="T0" fmla="*/ 0 w 108"/>
              <a:gd name="T1" fmla="*/ 0 h 402"/>
              <a:gd name="T2" fmla="*/ 2147483646 w 108"/>
              <a:gd name="T3" fmla="*/ 2147483646 h 402"/>
              <a:gd name="T4" fmla="*/ 2147483646 w 108"/>
              <a:gd name="T5" fmla="*/ 2147483646 h 402"/>
              <a:gd name="T6" fmla="*/ 2147483646 w 108"/>
              <a:gd name="T7" fmla="*/ 2147483646 h 402"/>
              <a:gd name="T8" fmla="*/ 2147483646 w 108"/>
              <a:gd name="T9" fmla="*/ 2147483646 h 4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8" h="402">
                <a:moveTo>
                  <a:pt x="0" y="0"/>
                </a:moveTo>
                <a:lnTo>
                  <a:pt x="6" y="126"/>
                </a:lnTo>
                <a:lnTo>
                  <a:pt x="21" y="243"/>
                </a:lnTo>
                <a:cubicBezTo>
                  <a:pt x="28" y="278"/>
                  <a:pt x="33" y="309"/>
                  <a:pt x="48" y="336"/>
                </a:cubicBezTo>
                <a:cubicBezTo>
                  <a:pt x="63" y="363"/>
                  <a:pt x="96" y="388"/>
                  <a:pt x="108" y="402"/>
                </a:cubicBez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4393" name="Group 61"/>
          <p:cNvGrpSpPr>
            <a:grpSpLocks noChangeAspect="1"/>
          </p:cNvGrpSpPr>
          <p:nvPr/>
        </p:nvGrpSpPr>
        <p:grpSpPr bwMode="auto">
          <a:xfrm>
            <a:off x="788988" y="1069975"/>
            <a:ext cx="7962900" cy="5221288"/>
            <a:chOff x="528" y="516"/>
            <a:chExt cx="4635" cy="3039"/>
          </a:xfrm>
        </p:grpSpPr>
        <p:sp>
          <p:nvSpPr>
            <p:cNvPr id="14457" name="Rectangle 62"/>
            <p:cNvSpPr>
              <a:spLocks noChangeAspect="1" noChangeArrowheads="1"/>
            </p:cNvSpPr>
            <p:nvPr/>
          </p:nvSpPr>
          <p:spPr bwMode="auto">
            <a:xfrm>
              <a:off x="582" y="517"/>
              <a:ext cx="4581" cy="303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58" name="Line 63"/>
            <p:cNvSpPr>
              <a:spLocks noChangeAspect="1" noChangeShapeType="1"/>
            </p:cNvSpPr>
            <p:nvPr/>
          </p:nvSpPr>
          <p:spPr bwMode="auto">
            <a:xfrm flipH="1" flipV="1">
              <a:off x="528" y="882"/>
              <a:ext cx="51" cy="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59" name="Line 64"/>
            <p:cNvSpPr>
              <a:spLocks noChangeAspect="1" noChangeShapeType="1"/>
            </p:cNvSpPr>
            <p:nvPr/>
          </p:nvSpPr>
          <p:spPr bwMode="auto">
            <a:xfrm flipH="1" flipV="1">
              <a:off x="528" y="1248"/>
              <a:ext cx="51" cy="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0" name="Line 65"/>
            <p:cNvSpPr>
              <a:spLocks noChangeAspect="1" noChangeShapeType="1"/>
            </p:cNvSpPr>
            <p:nvPr/>
          </p:nvSpPr>
          <p:spPr bwMode="auto">
            <a:xfrm flipH="1" flipV="1">
              <a:off x="528" y="1620"/>
              <a:ext cx="51" cy="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1" name="Line 66"/>
            <p:cNvSpPr>
              <a:spLocks noChangeAspect="1" noChangeShapeType="1"/>
            </p:cNvSpPr>
            <p:nvPr/>
          </p:nvSpPr>
          <p:spPr bwMode="auto">
            <a:xfrm flipH="1" flipV="1">
              <a:off x="528" y="1986"/>
              <a:ext cx="51" cy="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2" name="Line 67"/>
            <p:cNvSpPr>
              <a:spLocks noChangeAspect="1" noChangeShapeType="1"/>
            </p:cNvSpPr>
            <p:nvPr/>
          </p:nvSpPr>
          <p:spPr bwMode="auto">
            <a:xfrm flipH="1" flipV="1">
              <a:off x="528" y="2355"/>
              <a:ext cx="51" cy="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3" name="Line 68"/>
            <p:cNvSpPr>
              <a:spLocks noChangeAspect="1" noChangeShapeType="1"/>
            </p:cNvSpPr>
            <p:nvPr/>
          </p:nvSpPr>
          <p:spPr bwMode="auto">
            <a:xfrm flipH="1" flipV="1">
              <a:off x="528" y="2724"/>
              <a:ext cx="51" cy="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4" name="Line 69"/>
            <p:cNvSpPr>
              <a:spLocks noChangeAspect="1" noChangeShapeType="1"/>
            </p:cNvSpPr>
            <p:nvPr/>
          </p:nvSpPr>
          <p:spPr bwMode="auto">
            <a:xfrm flipH="1" flipV="1">
              <a:off x="528" y="3090"/>
              <a:ext cx="51" cy="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5" name="Line 70"/>
            <p:cNvSpPr>
              <a:spLocks noChangeAspect="1" noChangeShapeType="1"/>
            </p:cNvSpPr>
            <p:nvPr/>
          </p:nvSpPr>
          <p:spPr bwMode="auto">
            <a:xfrm flipH="1" flipV="1">
              <a:off x="528" y="3459"/>
              <a:ext cx="51" cy="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66" name="Line 71"/>
            <p:cNvSpPr>
              <a:spLocks noChangeAspect="1" noChangeShapeType="1"/>
            </p:cNvSpPr>
            <p:nvPr/>
          </p:nvSpPr>
          <p:spPr bwMode="auto">
            <a:xfrm flipH="1" flipV="1">
              <a:off x="528" y="516"/>
              <a:ext cx="51" cy="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394" name="Text Box 72"/>
          <p:cNvSpPr txBox="1">
            <a:spLocks noChangeAspect="1" noChangeArrowheads="1"/>
          </p:cNvSpPr>
          <p:nvPr/>
        </p:nvSpPr>
        <p:spPr bwMode="auto">
          <a:xfrm rot="-5400000">
            <a:off x="-503332" y="3228330"/>
            <a:ext cx="17924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en-US" sz="2400" b="1">
                <a:solidFill>
                  <a:schemeClr val="tx1"/>
                </a:solidFill>
                <a:latin typeface="Arial" panose="020B0604020202020204" pitchFamily="34" charset="0"/>
              </a:rPr>
              <a:t>Depth (km)</a:t>
            </a:r>
          </a:p>
        </p:txBody>
      </p:sp>
      <p:sp>
        <p:nvSpPr>
          <p:cNvPr id="14395" name="Rectangle 73"/>
          <p:cNvSpPr>
            <a:spLocks noChangeAspect="1" noChangeArrowheads="1"/>
          </p:cNvSpPr>
          <p:nvPr/>
        </p:nvSpPr>
        <p:spPr bwMode="auto">
          <a:xfrm>
            <a:off x="5751513" y="4224338"/>
            <a:ext cx="2511425" cy="1920875"/>
          </a:xfrm>
          <a:prstGeom prst="rect">
            <a:avLst/>
          </a:prstGeom>
          <a:solidFill>
            <a:srgbClr val="F0F0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96" name="Freeform 17"/>
          <p:cNvSpPr>
            <a:spLocks noChangeAspect="1"/>
          </p:cNvSpPr>
          <p:nvPr/>
        </p:nvSpPr>
        <p:spPr bwMode="auto">
          <a:xfrm>
            <a:off x="2238375" y="4106863"/>
            <a:ext cx="1438275" cy="1096962"/>
          </a:xfrm>
          <a:custGeom>
            <a:avLst/>
            <a:gdLst>
              <a:gd name="T0" fmla="*/ 0 w 837"/>
              <a:gd name="T1" fmla="*/ 2147483646 h 639"/>
              <a:gd name="T2" fmla="*/ 2147483646 w 837"/>
              <a:gd name="T3" fmla="*/ 2147483646 h 639"/>
              <a:gd name="T4" fmla="*/ 2147483646 w 837"/>
              <a:gd name="T5" fmla="*/ 2147483646 h 639"/>
              <a:gd name="T6" fmla="*/ 2147483646 w 837"/>
              <a:gd name="T7" fmla="*/ 2147483646 h 639"/>
              <a:gd name="T8" fmla="*/ 2147483646 w 837"/>
              <a:gd name="T9" fmla="*/ 2147483646 h 639"/>
              <a:gd name="T10" fmla="*/ 2147483646 w 837"/>
              <a:gd name="T11" fmla="*/ 2147483646 h 639"/>
              <a:gd name="T12" fmla="*/ 2147483646 w 837"/>
              <a:gd name="T13" fmla="*/ 2147483646 h 639"/>
              <a:gd name="T14" fmla="*/ 2147483646 w 837"/>
              <a:gd name="T15" fmla="*/ 2147483646 h 639"/>
              <a:gd name="T16" fmla="*/ 2147483646 w 837"/>
              <a:gd name="T17" fmla="*/ 2147483646 h 639"/>
              <a:gd name="T18" fmla="*/ 2147483646 w 837"/>
              <a:gd name="T19" fmla="*/ 2147483646 h 639"/>
              <a:gd name="T20" fmla="*/ 2147483646 w 837"/>
              <a:gd name="T21" fmla="*/ 2147483646 h 639"/>
              <a:gd name="T22" fmla="*/ 2147483646 w 837"/>
              <a:gd name="T23" fmla="*/ 0 h 639"/>
              <a:gd name="T24" fmla="*/ 2147483646 w 837"/>
              <a:gd name="T25" fmla="*/ 2147483646 h 639"/>
              <a:gd name="T26" fmla="*/ 2147483646 w 837"/>
              <a:gd name="T27" fmla="*/ 2147483646 h 639"/>
              <a:gd name="T28" fmla="*/ 2147483646 w 837"/>
              <a:gd name="T29" fmla="*/ 2147483646 h 639"/>
              <a:gd name="T30" fmla="*/ 2147483646 w 837"/>
              <a:gd name="T31" fmla="*/ 2147483646 h 639"/>
              <a:gd name="T32" fmla="*/ 2147483646 w 837"/>
              <a:gd name="T33" fmla="*/ 2147483646 h 639"/>
              <a:gd name="T34" fmla="*/ 2147483646 w 837"/>
              <a:gd name="T35" fmla="*/ 2147483646 h 639"/>
              <a:gd name="T36" fmla="*/ 2147483646 w 837"/>
              <a:gd name="T37" fmla="*/ 2147483646 h 639"/>
              <a:gd name="T38" fmla="*/ 2147483646 w 837"/>
              <a:gd name="T39" fmla="*/ 2147483646 h 639"/>
              <a:gd name="T40" fmla="*/ 2147483646 w 837"/>
              <a:gd name="T41" fmla="*/ 2147483646 h 639"/>
              <a:gd name="T42" fmla="*/ 2147483646 w 837"/>
              <a:gd name="T43" fmla="*/ 2147483646 h 639"/>
              <a:gd name="T44" fmla="*/ 2147483646 w 837"/>
              <a:gd name="T45" fmla="*/ 2147483646 h 639"/>
              <a:gd name="T46" fmla="*/ 2147483646 w 837"/>
              <a:gd name="T47" fmla="*/ 2147483646 h 639"/>
              <a:gd name="T48" fmla="*/ 2147483646 w 837"/>
              <a:gd name="T49" fmla="*/ 2147483646 h 639"/>
              <a:gd name="T50" fmla="*/ 2147483646 w 837"/>
              <a:gd name="T51" fmla="*/ 2147483646 h 639"/>
              <a:gd name="T52" fmla="*/ 2147483646 w 837"/>
              <a:gd name="T53" fmla="*/ 2147483646 h 639"/>
              <a:gd name="T54" fmla="*/ 2147483646 w 837"/>
              <a:gd name="T55" fmla="*/ 2147483646 h 639"/>
              <a:gd name="T56" fmla="*/ 0 w 837"/>
              <a:gd name="T57" fmla="*/ 2147483646 h 63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37" h="639">
                <a:moveTo>
                  <a:pt x="0" y="384"/>
                </a:moveTo>
                <a:lnTo>
                  <a:pt x="51" y="426"/>
                </a:lnTo>
                <a:lnTo>
                  <a:pt x="105" y="450"/>
                </a:lnTo>
                <a:lnTo>
                  <a:pt x="174" y="444"/>
                </a:lnTo>
                <a:cubicBezTo>
                  <a:pt x="200" y="442"/>
                  <a:pt x="229" y="438"/>
                  <a:pt x="264" y="438"/>
                </a:cubicBezTo>
                <a:cubicBezTo>
                  <a:pt x="299" y="438"/>
                  <a:pt x="348" y="451"/>
                  <a:pt x="387" y="447"/>
                </a:cubicBezTo>
                <a:cubicBezTo>
                  <a:pt x="426" y="443"/>
                  <a:pt x="465" y="429"/>
                  <a:pt x="501" y="414"/>
                </a:cubicBezTo>
                <a:cubicBezTo>
                  <a:pt x="537" y="399"/>
                  <a:pt x="578" y="377"/>
                  <a:pt x="606" y="354"/>
                </a:cubicBezTo>
                <a:lnTo>
                  <a:pt x="672" y="276"/>
                </a:lnTo>
                <a:lnTo>
                  <a:pt x="732" y="162"/>
                </a:lnTo>
                <a:lnTo>
                  <a:pt x="798" y="63"/>
                </a:lnTo>
                <a:lnTo>
                  <a:pt x="837" y="0"/>
                </a:lnTo>
                <a:lnTo>
                  <a:pt x="801" y="252"/>
                </a:lnTo>
                <a:lnTo>
                  <a:pt x="789" y="294"/>
                </a:lnTo>
                <a:lnTo>
                  <a:pt x="750" y="363"/>
                </a:lnTo>
                <a:lnTo>
                  <a:pt x="723" y="417"/>
                </a:lnTo>
                <a:lnTo>
                  <a:pt x="675" y="474"/>
                </a:lnTo>
                <a:lnTo>
                  <a:pt x="609" y="501"/>
                </a:lnTo>
                <a:lnTo>
                  <a:pt x="579" y="531"/>
                </a:lnTo>
                <a:lnTo>
                  <a:pt x="534" y="543"/>
                </a:lnTo>
                <a:lnTo>
                  <a:pt x="492" y="540"/>
                </a:lnTo>
                <a:lnTo>
                  <a:pt x="426" y="567"/>
                </a:lnTo>
                <a:lnTo>
                  <a:pt x="348" y="570"/>
                </a:lnTo>
                <a:lnTo>
                  <a:pt x="279" y="585"/>
                </a:lnTo>
                <a:lnTo>
                  <a:pt x="219" y="591"/>
                </a:lnTo>
                <a:lnTo>
                  <a:pt x="147" y="621"/>
                </a:lnTo>
                <a:lnTo>
                  <a:pt x="78" y="639"/>
                </a:lnTo>
                <a:lnTo>
                  <a:pt x="48" y="606"/>
                </a:lnTo>
                <a:lnTo>
                  <a:pt x="0" y="384"/>
                </a:lnTo>
                <a:close/>
              </a:path>
            </a:pathLst>
          </a:custGeom>
          <a:solidFill>
            <a:srgbClr val="4DFF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4" name="Group 128"/>
          <p:cNvGrpSpPr>
            <a:grpSpLocks noChangeAspect="1"/>
          </p:cNvGrpSpPr>
          <p:nvPr/>
        </p:nvGrpSpPr>
        <p:grpSpPr bwMode="auto">
          <a:xfrm>
            <a:off x="2065338" y="2459038"/>
            <a:ext cx="6562725" cy="2246312"/>
            <a:chOff x="1070" y="1442"/>
            <a:chExt cx="4594" cy="1572"/>
          </a:xfrm>
        </p:grpSpPr>
        <p:grpSp>
          <p:nvGrpSpPr>
            <p:cNvPr id="14452" name="Group 129"/>
            <p:cNvGrpSpPr>
              <a:grpSpLocks noChangeAspect="1"/>
            </p:cNvGrpSpPr>
            <p:nvPr/>
          </p:nvGrpSpPr>
          <p:grpSpPr bwMode="auto">
            <a:xfrm>
              <a:off x="1070" y="1442"/>
              <a:ext cx="4594" cy="1318"/>
              <a:chOff x="1070" y="1442"/>
              <a:chExt cx="4594" cy="1318"/>
            </a:xfrm>
          </p:grpSpPr>
          <p:sp>
            <p:nvSpPr>
              <p:cNvPr id="14455" name="Freeform 130"/>
              <p:cNvSpPr>
                <a:spLocks noChangeAspect="1"/>
              </p:cNvSpPr>
              <p:nvPr/>
            </p:nvSpPr>
            <p:spPr bwMode="auto">
              <a:xfrm>
                <a:off x="1070" y="2135"/>
                <a:ext cx="1173" cy="625"/>
              </a:xfrm>
              <a:custGeom>
                <a:avLst/>
                <a:gdLst>
                  <a:gd name="T0" fmla="*/ 569 w 975"/>
                  <a:gd name="T1" fmla="*/ 2601 h 519"/>
                  <a:gd name="T2" fmla="*/ 1432 w 975"/>
                  <a:gd name="T3" fmla="*/ 2911 h 519"/>
                  <a:gd name="T4" fmla="*/ 2310 w 975"/>
                  <a:gd name="T5" fmla="*/ 2925 h 519"/>
                  <a:gd name="T6" fmla="*/ 3180 w 975"/>
                  <a:gd name="T7" fmla="*/ 3059 h 519"/>
                  <a:gd name="T8" fmla="*/ 4285 w 975"/>
                  <a:gd name="T9" fmla="*/ 2790 h 519"/>
                  <a:gd name="T10" fmla="*/ 5103 w 975"/>
                  <a:gd name="T11" fmla="*/ 2007 h 519"/>
                  <a:gd name="T12" fmla="*/ 4134 w 975"/>
                  <a:gd name="T13" fmla="*/ 2481 h 519"/>
                  <a:gd name="T14" fmla="*/ 4169 w 975"/>
                  <a:gd name="T15" fmla="*/ 2386 h 519"/>
                  <a:gd name="T16" fmla="*/ 3222 w 975"/>
                  <a:gd name="T17" fmla="*/ 2520 h 519"/>
                  <a:gd name="T18" fmla="*/ 3319 w 975"/>
                  <a:gd name="T19" fmla="*/ 2406 h 519"/>
                  <a:gd name="T20" fmla="*/ 2532 w 975"/>
                  <a:gd name="T21" fmla="*/ 2194 h 519"/>
                  <a:gd name="T22" fmla="*/ 1601 w 975"/>
                  <a:gd name="T23" fmla="*/ 2160 h 519"/>
                  <a:gd name="T24" fmla="*/ 805 w 975"/>
                  <a:gd name="T25" fmla="*/ 1883 h 519"/>
                  <a:gd name="T26" fmla="*/ 362 w 975"/>
                  <a:gd name="T27" fmla="*/ 1152 h 519"/>
                  <a:gd name="T28" fmla="*/ 20 w 975"/>
                  <a:gd name="T29" fmla="*/ 0 h 519"/>
                  <a:gd name="T30" fmla="*/ 497 w 975"/>
                  <a:gd name="T31" fmla="*/ 1152 h 519"/>
                  <a:gd name="T32" fmla="*/ 1255 w 975"/>
                  <a:gd name="T33" fmla="*/ 1616 h 519"/>
                  <a:gd name="T34" fmla="*/ 2135 w 975"/>
                  <a:gd name="T35" fmla="*/ 1712 h 519"/>
                  <a:gd name="T36" fmla="*/ 2727 w 975"/>
                  <a:gd name="T37" fmla="*/ 1824 h 519"/>
                  <a:gd name="T38" fmla="*/ 3449 w 975"/>
                  <a:gd name="T39" fmla="*/ 2036 h 519"/>
                  <a:gd name="T40" fmla="*/ 4577 w 975"/>
                  <a:gd name="T41" fmla="*/ 1811 h 519"/>
                  <a:gd name="T42" fmla="*/ 5588 w 975"/>
                  <a:gd name="T43" fmla="*/ 1152 h 519"/>
                  <a:gd name="T44" fmla="*/ 5794 w 975"/>
                  <a:gd name="T45" fmla="*/ 967 h 519"/>
                  <a:gd name="T46" fmla="*/ 5448 w 975"/>
                  <a:gd name="T47" fmla="*/ 1042 h 519"/>
                  <a:gd name="T48" fmla="*/ 4384 w 975"/>
                  <a:gd name="T49" fmla="*/ 1639 h 519"/>
                  <a:gd name="T50" fmla="*/ 3562 w 975"/>
                  <a:gd name="T51" fmla="*/ 1794 h 519"/>
                  <a:gd name="T52" fmla="*/ 2784 w 975"/>
                  <a:gd name="T53" fmla="*/ 1540 h 519"/>
                  <a:gd name="T54" fmla="*/ 2075 w 975"/>
                  <a:gd name="T55" fmla="*/ 1327 h 519"/>
                  <a:gd name="T56" fmla="*/ 1183 w 975"/>
                  <a:gd name="T57" fmla="*/ 1273 h 519"/>
                  <a:gd name="T58" fmla="*/ 556 w 975"/>
                  <a:gd name="T59" fmla="*/ 826 h 519"/>
                  <a:gd name="T60" fmla="*/ 285 w 975"/>
                  <a:gd name="T61" fmla="*/ 194 h 519"/>
                  <a:gd name="T62" fmla="*/ 705 w 975"/>
                  <a:gd name="T63" fmla="*/ 907 h 519"/>
                  <a:gd name="T64" fmla="*/ 1197 w 975"/>
                  <a:gd name="T65" fmla="*/ 1078 h 519"/>
                  <a:gd name="T66" fmla="*/ 1965 w 975"/>
                  <a:gd name="T67" fmla="*/ 1171 h 519"/>
                  <a:gd name="T68" fmla="*/ 2727 w 975"/>
                  <a:gd name="T69" fmla="*/ 1349 h 519"/>
                  <a:gd name="T70" fmla="*/ 3335 w 975"/>
                  <a:gd name="T71" fmla="*/ 1576 h 519"/>
                  <a:gd name="T72" fmla="*/ 3947 w 975"/>
                  <a:gd name="T73" fmla="*/ 1576 h 519"/>
                  <a:gd name="T74" fmla="*/ 4727 w 975"/>
                  <a:gd name="T75" fmla="*/ 1309 h 519"/>
                  <a:gd name="T76" fmla="*/ 5531 w 975"/>
                  <a:gd name="T77" fmla="*/ 789 h 519"/>
                  <a:gd name="T78" fmla="*/ 6193 w 975"/>
                  <a:gd name="T79" fmla="*/ 443 h 519"/>
                  <a:gd name="T80" fmla="*/ 5817 w 975"/>
                  <a:gd name="T81" fmla="*/ 1504 h 519"/>
                  <a:gd name="T82" fmla="*/ 5140 w 975"/>
                  <a:gd name="T83" fmla="*/ 2316 h 519"/>
                  <a:gd name="T84" fmla="*/ 4231 w 975"/>
                  <a:gd name="T85" fmla="*/ 3018 h 519"/>
                  <a:gd name="T86" fmla="*/ 3376 w 975"/>
                  <a:gd name="T87" fmla="*/ 3332 h 519"/>
                  <a:gd name="T88" fmla="*/ 2630 w 975"/>
                  <a:gd name="T89" fmla="*/ 3212 h 519"/>
                  <a:gd name="T90" fmla="*/ 1981 w 975"/>
                  <a:gd name="T91" fmla="*/ 3200 h 519"/>
                  <a:gd name="T92" fmla="*/ 1183 w 975"/>
                  <a:gd name="T93" fmla="*/ 3200 h 519"/>
                  <a:gd name="T94" fmla="*/ 516 w 975"/>
                  <a:gd name="T95" fmla="*/ 2966 h 519"/>
                  <a:gd name="T96" fmla="*/ 0 w 975"/>
                  <a:gd name="T97" fmla="*/ 2211 h 51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975" h="519">
                    <a:moveTo>
                      <a:pt x="0" y="345"/>
                    </a:moveTo>
                    <a:lnTo>
                      <a:pt x="90" y="405"/>
                    </a:lnTo>
                    <a:lnTo>
                      <a:pt x="165" y="441"/>
                    </a:lnTo>
                    <a:lnTo>
                      <a:pt x="225" y="453"/>
                    </a:lnTo>
                    <a:lnTo>
                      <a:pt x="291" y="450"/>
                    </a:lnTo>
                    <a:lnTo>
                      <a:pt x="363" y="456"/>
                    </a:lnTo>
                    <a:lnTo>
                      <a:pt x="438" y="465"/>
                    </a:lnTo>
                    <a:lnTo>
                      <a:pt x="501" y="477"/>
                    </a:lnTo>
                    <a:cubicBezTo>
                      <a:pt x="525" y="479"/>
                      <a:pt x="553" y="481"/>
                      <a:pt x="582" y="474"/>
                    </a:cubicBezTo>
                    <a:cubicBezTo>
                      <a:pt x="611" y="467"/>
                      <a:pt x="648" y="453"/>
                      <a:pt x="675" y="435"/>
                    </a:cubicBezTo>
                    <a:cubicBezTo>
                      <a:pt x="702" y="417"/>
                      <a:pt x="720" y="389"/>
                      <a:pt x="741" y="369"/>
                    </a:cubicBezTo>
                    <a:lnTo>
                      <a:pt x="804" y="312"/>
                    </a:lnTo>
                    <a:lnTo>
                      <a:pt x="723" y="354"/>
                    </a:lnTo>
                    <a:lnTo>
                      <a:pt x="651" y="387"/>
                    </a:lnTo>
                    <a:lnTo>
                      <a:pt x="597" y="399"/>
                    </a:lnTo>
                    <a:lnTo>
                      <a:pt x="657" y="372"/>
                    </a:lnTo>
                    <a:lnTo>
                      <a:pt x="561" y="390"/>
                    </a:lnTo>
                    <a:lnTo>
                      <a:pt x="507" y="393"/>
                    </a:lnTo>
                    <a:lnTo>
                      <a:pt x="576" y="372"/>
                    </a:lnTo>
                    <a:lnTo>
                      <a:pt x="522" y="375"/>
                    </a:lnTo>
                    <a:lnTo>
                      <a:pt x="459" y="357"/>
                    </a:lnTo>
                    <a:cubicBezTo>
                      <a:pt x="439" y="352"/>
                      <a:pt x="422" y="345"/>
                      <a:pt x="399" y="342"/>
                    </a:cubicBezTo>
                    <a:lnTo>
                      <a:pt x="324" y="342"/>
                    </a:lnTo>
                    <a:lnTo>
                      <a:pt x="252" y="336"/>
                    </a:lnTo>
                    <a:lnTo>
                      <a:pt x="177" y="324"/>
                    </a:lnTo>
                    <a:lnTo>
                      <a:pt x="126" y="294"/>
                    </a:lnTo>
                    <a:lnTo>
                      <a:pt x="96" y="255"/>
                    </a:lnTo>
                    <a:lnTo>
                      <a:pt x="57" y="180"/>
                    </a:lnTo>
                    <a:lnTo>
                      <a:pt x="27" y="84"/>
                    </a:lnTo>
                    <a:lnTo>
                      <a:pt x="3" y="0"/>
                    </a:lnTo>
                    <a:lnTo>
                      <a:pt x="51" y="120"/>
                    </a:lnTo>
                    <a:lnTo>
                      <a:pt x="78" y="180"/>
                    </a:lnTo>
                    <a:lnTo>
                      <a:pt x="135" y="228"/>
                    </a:lnTo>
                    <a:cubicBezTo>
                      <a:pt x="155" y="240"/>
                      <a:pt x="174" y="245"/>
                      <a:pt x="198" y="252"/>
                    </a:cubicBezTo>
                    <a:cubicBezTo>
                      <a:pt x="222" y="259"/>
                      <a:pt x="256" y="267"/>
                      <a:pt x="279" y="270"/>
                    </a:cubicBezTo>
                    <a:lnTo>
                      <a:pt x="336" y="267"/>
                    </a:lnTo>
                    <a:lnTo>
                      <a:pt x="381" y="273"/>
                    </a:lnTo>
                    <a:lnTo>
                      <a:pt x="429" y="285"/>
                    </a:lnTo>
                    <a:lnTo>
                      <a:pt x="468" y="303"/>
                    </a:lnTo>
                    <a:lnTo>
                      <a:pt x="543" y="318"/>
                    </a:lnTo>
                    <a:lnTo>
                      <a:pt x="624" y="315"/>
                    </a:lnTo>
                    <a:lnTo>
                      <a:pt x="720" y="282"/>
                    </a:lnTo>
                    <a:lnTo>
                      <a:pt x="813" y="231"/>
                    </a:lnTo>
                    <a:lnTo>
                      <a:pt x="879" y="180"/>
                    </a:lnTo>
                    <a:lnTo>
                      <a:pt x="900" y="165"/>
                    </a:lnTo>
                    <a:lnTo>
                      <a:pt x="912" y="150"/>
                    </a:lnTo>
                    <a:lnTo>
                      <a:pt x="831" y="195"/>
                    </a:lnTo>
                    <a:lnTo>
                      <a:pt x="858" y="162"/>
                    </a:lnTo>
                    <a:lnTo>
                      <a:pt x="762" y="219"/>
                    </a:lnTo>
                    <a:lnTo>
                      <a:pt x="690" y="255"/>
                    </a:lnTo>
                    <a:lnTo>
                      <a:pt x="627" y="270"/>
                    </a:lnTo>
                    <a:lnTo>
                      <a:pt x="561" y="279"/>
                    </a:lnTo>
                    <a:lnTo>
                      <a:pt x="495" y="270"/>
                    </a:lnTo>
                    <a:lnTo>
                      <a:pt x="438" y="240"/>
                    </a:lnTo>
                    <a:lnTo>
                      <a:pt x="393" y="222"/>
                    </a:lnTo>
                    <a:lnTo>
                      <a:pt x="327" y="207"/>
                    </a:lnTo>
                    <a:lnTo>
                      <a:pt x="258" y="201"/>
                    </a:lnTo>
                    <a:cubicBezTo>
                      <a:pt x="235" y="200"/>
                      <a:pt x="209" y="202"/>
                      <a:pt x="186" y="198"/>
                    </a:cubicBezTo>
                    <a:lnTo>
                      <a:pt x="117" y="174"/>
                    </a:lnTo>
                    <a:lnTo>
                      <a:pt x="87" y="129"/>
                    </a:lnTo>
                    <a:lnTo>
                      <a:pt x="54" y="60"/>
                    </a:lnTo>
                    <a:lnTo>
                      <a:pt x="45" y="30"/>
                    </a:lnTo>
                    <a:lnTo>
                      <a:pt x="87" y="102"/>
                    </a:lnTo>
                    <a:lnTo>
                      <a:pt x="111" y="141"/>
                    </a:lnTo>
                    <a:lnTo>
                      <a:pt x="132" y="153"/>
                    </a:lnTo>
                    <a:lnTo>
                      <a:pt x="189" y="168"/>
                    </a:lnTo>
                    <a:lnTo>
                      <a:pt x="252" y="174"/>
                    </a:lnTo>
                    <a:lnTo>
                      <a:pt x="309" y="183"/>
                    </a:lnTo>
                    <a:lnTo>
                      <a:pt x="378" y="198"/>
                    </a:lnTo>
                    <a:lnTo>
                      <a:pt x="429" y="210"/>
                    </a:lnTo>
                    <a:lnTo>
                      <a:pt x="480" y="231"/>
                    </a:lnTo>
                    <a:lnTo>
                      <a:pt x="525" y="246"/>
                    </a:lnTo>
                    <a:lnTo>
                      <a:pt x="561" y="249"/>
                    </a:lnTo>
                    <a:lnTo>
                      <a:pt x="621" y="246"/>
                    </a:lnTo>
                    <a:lnTo>
                      <a:pt x="687" y="228"/>
                    </a:lnTo>
                    <a:lnTo>
                      <a:pt x="744" y="204"/>
                    </a:lnTo>
                    <a:lnTo>
                      <a:pt x="807" y="168"/>
                    </a:lnTo>
                    <a:lnTo>
                      <a:pt x="870" y="123"/>
                    </a:lnTo>
                    <a:lnTo>
                      <a:pt x="936" y="87"/>
                    </a:lnTo>
                    <a:lnTo>
                      <a:pt x="975" y="69"/>
                    </a:lnTo>
                    <a:lnTo>
                      <a:pt x="966" y="183"/>
                    </a:lnTo>
                    <a:lnTo>
                      <a:pt x="915" y="234"/>
                    </a:lnTo>
                    <a:lnTo>
                      <a:pt x="855" y="306"/>
                    </a:lnTo>
                    <a:lnTo>
                      <a:pt x="810" y="360"/>
                    </a:lnTo>
                    <a:lnTo>
                      <a:pt x="741" y="423"/>
                    </a:lnTo>
                    <a:lnTo>
                      <a:pt x="666" y="471"/>
                    </a:lnTo>
                    <a:lnTo>
                      <a:pt x="591" y="507"/>
                    </a:lnTo>
                    <a:lnTo>
                      <a:pt x="531" y="519"/>
                    </a:lnTo>
                    <a:lnTo>
                      <a:pt x="477" y="510"/>
                    </a:lnTo>
                    <a:lnTo>
                      <a:pt x="414" y="501"/>
                    </a:lnTo>
                    <a:lnTo>
                      <a:pt x="366" y="492"/>
                    </a:lnTo>
                    <a:lnTo>
                      <a:pt x="312" y="498"/>
                    </a:lnTo>
                    <a:lnTo>
                      <a:pt x="258" y="498"/>
                    </a:lnTo>
                    <a:lnTo>
                      <a:pt x="186" y="498"/>
                    </a:lnTo>
                    <a:lnTo>
                      <a:pt x="126" y="489"/>
                    </a:lnTo>
                    <a:lnTo>
                      <a:pt x="81" y="462"/>
                    </a:lnTo>
                    <a:lnTo>
                      <a:pt x="24" y="423"/>
                    </a:lnTo>
                    <a:lnTo>
                      <a:pt x="0" y="345"/>
                    </a:lnTo>
                    <a:close/>
                  </a:path>
                </a:pathLst>
              </a:custGeom>
              <a:solidFill>
                <a:srgbClr val="9933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56" name="Freeform 131"/>
              <p:cNvSpPr>
                <a:spLocks noChangeAspect="1"/>
              </p:cNvSpPr>
              <p:nvPr/>
            </p:nvSpPr>
            <p:spPr bwMode="auto">
              <a:xfrm>
                <a:off x="2239" y="1442"/>
                <a:ext cx="3425" cy="939"/>
              </a:xfrm>
              <a:custGeom>
                <a:avLst/>
                <a:gdLst>
                  <a:gd name="T0" fmla="*/ 238 w 2847"/>
                  <a:gd name="T1" fmla="*/ 4029 h 780"/>
                  <a:gd name="T2" fmla="*/ 1043 w 2847"/>
                  <a:gd name="T3" fmla="*/ 4059 h 780"/>
                  <a:gd name="T4" fmla="*/ 2104 w 2847"/>
                  <a:gd name="T5" fmla="*/ 4257 h 780"/>
                  <a:gd name="T6" fmla="*/ 2836 w 2847"/>
                  <a:gd name="T7" fmla="*/ 4463 h 780"/>
                  <a:gd name="T8" fmla="*/ 3516 w 2847"/>
                  <a:gd name="T9" fmla="*/ 4329 h 780"/>
                  <a:gd name="T10" fmla="*/ 4168 w 2847"/>
                  <a:gd name="T11" fmla="*/ 3609 h 780"/>
                  <a:gd name="T12" fmla="*/ 4476 w 2847"/>
                  <a:gd name="T13" fmla="*/ 3177 h 780"/>
                  <a:gd name="T14" fmla="*/ 4907 w 2847"/>
                  <a:gd name="T15" fmla="*/ 2857 h 780"/>
                  <a:gd name="T16" fmla="*/ 5619 w 2847"/>
                  <a:gd name="T17" fmla="*/ 2528 h 780"/>
                  <a:gd name="T18" fmla="*/ 6015 w 2847"/>
                  <a:gd name="T19" fmla="*/ 2468 h 780"/>
                  <a:gd name="T20" fmla="*/ 6416 w 2847"/>
                  <a:gd name="T21" fmla="*/ 2628 h 780"/>
                  <a:gd name="T22" fmla="*/ 6965 w 2847"/>
                  <a:gd name="T23" fmla="*/ 2645 h 780"/>
                  <a:gd name="T24" fmla="*/ 7599 w 2847"/>
                  <a:gd name="T25" fmla="*/ 2603 h 780"/>
                  <a:gd name="T26" fmla="*/ 8377 w 2847"/>
                  <a:gd name="T27" fmla="*/ 2792 h 780"/>
                  <a:gd name="T28" fmla="*/ 9019 w 2847"/>
                  <a:gd name="T29" fmla="*/ 2771 h 780"/>
                  <a:gd name="T30" fmla="*/ 9705 w 2847"/>
                  <a:gd name="T31" fmla="*/ 2183 h 780"/>
                  <a:gd name="T32" fmla="*/ 10565 w 2847"/>
                  <a:gd name="T33" fmla="*/ 1360 h 780"/>
                  <a:gd name="T34" fmla="*/ 11142 w 2847"/>
                  <a:gd name="T35" fmla="*/ 1304 h 780"/>
                  <a:gd name="T36" fmla="*/ 11812 w 2847"/>
                  <a:gd name="T37" fmla="*/ 1039 h 780"/>
                  <a:gd name="T38" fmla="*/ 12248 w 2847"/>
                  <a:gd name="T39" fmla="*/ 969 h 780"/>
                  <a:gd name="T40" fmla="*/ 13136 w 2847"/>
                  <a:gd name="T41" fmla="*/ 996 h 780"/>
                  <a:gd name="T42" fmla="*/ 13866 w 2847"/>
                  <a:gd name="T43" fmla="*/ 916 h 780"/>
                  <a:gd name="T44" fmla="*/ 14606 w 2847"/>
                  <a:gd name="T45" fmla="*/ 692 h 780"/>
                  <a:gd name="T46" fmla="*/ 15773 w 2847"/>
                  <a:gd name="T47" fmla="*/ 223 h 780"/>
                  <a:gd name="T48" fmla="*/ 16869 w 2847"/>
                  <a:gd name="T49" fmla="*/ 0 h 780"/>
                  <a:gd name="T50" fmla="*/ 18072 w 2847"/>
                  <a:gd name="T51" fmla="*/ 154 h 780"/>
                  <a:gd name="T52" fmla="*/ 17309 w 2847"/>
                  <a:gd name="T53" fmla="*/ 51 h 780"/>
                  <a:gd name="T54" fmla="*/ 16380 w 2847"/>
                  <a:gd name="T55" fmla="*/ 106 h 780"/>
                  <a:gd name="T56" fmla="*/ 15083 w 2847"/>
                  <a:gd name="T57" fmla="*/ 549 h 780"/>
                  <a:gd name="T58" fmla="*/ 14109 w 2847"/>
                  <a:gd name="T59" fmla="*/ 969 h 780"/>
                  <a:gd name="T60" fmla="*/ 13030 w 2847"/>
                  <a:gd name="T61" fmla="*/ 1059 h 780"/>
                  <a:gd name="T62" fmla="*/ 11732 w 2847"/>
                  <a:gd name="T63" fmla="*/ 1124 h 780"/>
                  <a:gd name="T64" fmla="*/ 11123 w 2847"/>
                  <a:gd name="T65" fmla="*/ 1384 h 780"/>
                  <a:gd name="T66" fmla="*/ 10565 w 2847"/>
                  <a:gd name="T67" fmla="*/ 1415 h 780"/>
                  <a:gd name="T68" fmla="*/ 10135 w 2847"/>
                  <a:gd name="T69" fmla="*/ 1924 h 780"/>
                  <a:gd name="T70" fmla="*/ 9844 w 2847"/>
                  <a:gd name="T71" fmla="*/ 3079 h 780"/>
                  <a:gd name="T72" fmla="*/ 9175 w 2847"/>
                  <a:gd name="T73" fmla="*/ 3453 h 780"/>
                  <a:gd name="T74" fmla="*/ 8420 w 2847"/>
                  <a:gd name="T75" fmla="*/ 3414 h 780"/>
                  <a:gd name="T76" fmla="*/ 7844 w 2847"/>
                  <a:gd name="T77" fmla="*/ 3177 h 780"/>
                  <a:gd name="T78" fmla="*/ 7599 w 2847"/>
                  <a:gd name="T79" fmla="*/ 2988 h 780"/>
                  <a:gd name="T80" fmla="*/ 7313 w 2847"/>
                  <a:gd name="T81" fmla="*/ 2835 h 780"/>
                  <a:gd name="T82" fmla="*/ 6937 w 2847"/>
                  <a:gd name="T83" fmla="*/ 2893 h 780"/>
                  <a:gd name="T84" fmla="*/ 6703 w 2847"/>
                  <a:gd name="T85" fmla="*/ 2945 h 780"/>
                  <a:gd name="T86" fmla="*/ 6416 w 2847"/>
                  <a:gd name="T87" fmla="*/ 2913 h 780"/>
                  <a:gd name="T88" fmla="*/ 6015 w 2847"/>
                  <a:gd name="T89" fmla="*/ 2764 h 780"/>
                  <a:gd name="T90" fmla="*/ 5619 w 2847"/>
                  <a:gd name="T91" fmla="*/ 2816 h 780"/>
                  <a:gd name="T92" fmla="*/ 5334 w 2847"/>
                  <a:gd name="T93" fmla="*/ 3022 h 780"/>
                  <a:gd name="T94" fmla="*/ 5103 w 2847"/>
                  <a:gd name="T95" fmla="*/ 3184 h 780"/>
                  <a:gd name="T96" fmla="*/ 4853 w 2847"/>
                  <a:gd name="T97" fmla="*/ 3421 h 780"/>
                  <a:gd name="T98" fmla="*/ 4734 w 2847"/>
                  <a:gd name="T99" fmla="*/ 3618 h 780"/>
                  <a:gd name="T100" fmla="*/ 4514 w 2847"/>
                  <a:gd name="T101" fmla="*/ 3721 h 780"/>
                  <a:gd name="T102" fmla="*/ 4403 w 2847"/>
                  <a:gd name="T103" fmla="*/ 4135 h 780"/>
                  <a:gd name="T104" fmla="*/ 4130 w 2847"/>
                  <a:gd name="T105" fmla="*/ 4401 h 780"/>
                  <a:gd name="T106" fmla="*/ 3883 w 2847"/>
                  <a:gd name="T107" fmla="*/ 4655 h 780"/>
                  <a:gd name="T108" fmla="*/ 3484 w 2847"/>
                  <a:gd name="T109" fmla="*/ 4867 h 780"/>
                  <a:gd name="T110" fmla="*/ 2804 w 2847"/>
                  <a:gd name="T111" fmla="*/ 4984 h 780"/>
                  <a:gd name="T112" fmla="*/ 2117 w 2847"/>
                  <a:gd name="T113" fmla="*/ 4892 h 780"/>
                  <a:gd name="T114" fmla="*/ 1562 w 2847"/>
                  <a:gd name="T115" fmla="*/ 4734 h 780"/>
                  <a:gd name="T116" fmla="*/ 968 w 2847"/>
                  <a:gd name="T117" fmla="*/ 4542 h 780"/>
                  <a:gd name="T118" fmla="*/ 755 w 2847"/>
                  <a:gd name="T119" fmla="*/ 4401 h 780"/>
                  <a:gd name="T120" fmla="*/ 319 w 2847"/>
                  <a:gd name="T121" fmla="*/ 4318 h 780"/>
                  <a:gd name="T122" fmla="*/ 20 w 2847"/>
                  <a:gd name="T123" fmla="*/ 4081 h 78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847" h="780">
                    <a:moveTo>
                      <a:pt x="3" y="638"/>
                    </a:moveTo>
                    <a:lnTo>
                      <a:pt x="38" y="630"/>
                    </a:lnTo>
                    <a:lnTo>
                      <a:pt x="102" y="627"/>
                    </a:lnTo>
                    <a:lnTo>
                      <a:pt x="165" y="635"/>
                    </a:lnTo>
                    <a:lnTo>
                      <a:pt x="222" y="645"/>
                    </a:lnTo>
                    <a:lnTo>
                      <a:pt x="332" y="666"/>
                    </a:lnTo>
                    <a:lnTo>
                      <a:pt x="404" y="689"/>
                    </a:lnTo>
                    <a:lnTo>
                      <a:pt x="446" y="699"/>
                    </a:lnTo>
                    <a:lnTo>
                      <a:pt x="494" y="699"/>
                    </a:lnTo>
                    <a:lnTo>
                      <a:pt x="554" y="677"/>
                    </a:lnTo>
                    <a:lnTo>
                      <a:pt x="600" y="635"/>
                    </a:lnTo>
                    <a:lnTo>
                      <a:pt x="657" y="564"/>
                    </a:lnTo>
                    <a:lnTo>
                      <a:pt x="695" y="519"/>
                    </a:lnTo>
                    <a:lnTo>
                      <a:pt x="705" y="497"/>
                    </a:lnTo>
                    <a:lnTo>
                      <a:pt x="729" y="477"/>
                    </a:lnTo>
                    <a:lnTo>
                      <a:pt x="773" y="447"/>
                    </a:lnTo>
                    <a:lnTo>
                      <a:pt x="827" y="423"/>
                    </a:lnTo>
                    <a:lnTo>
                      <a:pt x="885" y="395"/>
                    </a:lnTo>
                    <a:lnTo>
                      <a:pt x="923" y="386"/>
                    </a:lnTo>
                    <a:lnTo>
                      <a:pt x="948" y="386"/>
                    </a:lnTo>
                    <a:lnTo>
                      <a:pt x="1007" y="401"/>
                    </a:lnTo>
                    <a:lnTo>
                      <a:pt x="1010" y="411"/>
                    </a:lnTo>
                    <a:lnTo>
                      <a:pt x="1052" y="425"/>
                    </a:lnTo>
                    <a:lnTo>
                      <a:pt x="1097" y="414"/>
                    </a:lnTo>
                    <a:lnTo>
                      <a:pt x="1137" y="404"/>
                    </a:lnTo>
                    <a:lnTo>
                      <a:pt x="1197" y="407"/>
                    </a:lnTo>
                    <a:lnTo>
                      <a:pt x="1272" y="426"/>
                    </a:lnTo>
                    <a:lnTo>
                      <a:pt x="1319" y="437"/>
                    </a:lnTo>
                    <a:lnTo>
                      <a:pt x="1362" y="441"/>
                    </a:lnTo>
                    <a:lnTo>
                      <a:pt x="1421" y="434"/>
                    </a:lnTo>
                    <a:lnTo>
                      <a:pt x="1475" y="411"/>
                    </a:lnTo>
                    <a:lnTo>
                      <a:pt x="1529" y="341"/>
                    </a:lnTo>
                    <a:lnTo>
                      <a:pt x="1592" y="267"/>
                    </a:lnTo>
                    <a:lnTo>
                      <a:pt x="1664" y="213"/>
                    </a:lnTo>
                    <a:lnTo>
                      <a:pt x="1709" y="198"/>
                    </a:lnTo>
                    <a:lnTo>
                      <a:pt x="1755" y="204"/>
                    </a:lnTo>
                    <a:lnTo>
                      <a:pt x="1806" y="186"/>
                    </a:lnTo>
                    <a:lnTo>
                      <a:pt x="1860" y="162"/>
                    </a:lnTo>
                    <a:lnTo>
                      <a:pt x="1890" y="152"/>
                    </a:lnTo>
                    <a:lnTo>
                      <a:pt x="1929" y="152"/>
                    </a:lnTo>
                    <a:lnTo>
                      <a:pt x="1997" y="156"/>
                    </a:lnTo>
                    <a:lnTo>
                      <a:pt x="2069" y="156"/>
                    </a:lnTo>
                    <a:lnTo>
                      <a:pt x="2138" y="152"/>
                    </a:lnTo>
                    <a:lnTo>
                      <a:pt x="2184" y="144"/>
                    </a:lnTo>
                    <a:lnTo>
                      <a:pt x="2226" y="137"/>
                    </a:lnTo>
                    <a:lnTo>
                      <a:pt x="2300" y="108"/>
                    </a:lnTo>
                    <a:lnTo>
                      <a:pt x="2375" y="77"/>
                    </a:lnTo>
                    <a:lnTo>
                      <a:pt x="2484" y="35"/>
                    </a:lnTo>
                    <a:lnTo>
                      <a:pt x="2577" y="6"/>
                    </a:lnTo>
                    <a:lnTo>
                      <a:pt x="2657" y="0"/>
                    </a:lnTo>
                    <a:lnTo>
                      <a:pt x="2727" y="2"/>
                    </a:lnTo>
                    <a:lnTo>
                      <a:pt x="2847" y="24"/>
                    </a:lnTo>
                    <a:lnTo>
                      <a:pt x="2840" y="30"/>
                    </a:lnTo>
                    <a:lnTo>
                      <a:pt x="2726" y="8"/>
                    </a:lnTo>
                    <a:lnTo>
                      <a:pt x="2658" y="6"/>
                    </a:lnTo>
                    <a:lnTo>
                      <a:pt x="2579" y="17"/>
                    </a:lnTo>
                    <a:lnTo>
                      <a:pt x="2486" y="45"/>
                    </a:lnTo>
                    <a:lnTo>
                      <a:pt x="2376" y="86"/>
                    </a:lnTo>
                    <a:lnTo>
                      <a:pt x="2300" y="125"/>
                    </a:lnTo>
                    <a:lnTo>
                      <a:pt x="2222" y="152"/>
                    </a:lnTo>
                    <a:lnTo>
                      <a:pt x="2133" y="164"/>
                    </a:lnTo>
                    <a:lnTo>
                      <a:pt x="2052" y="165"/>
                    </a:lnTo>
                    <a:lnTo>
                      <a:pt x="1893" y="158"/>
                    </a:lnTo>
                    <a:lnTo>
                      <a:pt x="1848" y="176"/>
                    </a:lnTo>
                    <a:lnTo>
                      <a:pt x="1809" y="197"/>
                    </a:lnTo>
                    <a:lnTo>
                      <a:pt x="1752" y="216"/>
                    </a:lnTo>
                    <a:lnTo>
                      <a:pt x="1710" y="216"/>
                    </a:lnTo>
                    <a:lnTo>
                      <a:pt x="1664" y="222"/>
                    </a:lnTo>
                    <a:lnTo>
                      <a:pt x="1632" y="254"/>
                    </a:lnTo>
                    <a:lnTo>
                      <a:pt x="1596" y="300"/>
                    </a:lnTo>
                    <a:lnTo>
                      <a:pt x="1560" y="345"/>
                    </a:lnTo>
                    <a:lnTo>
                      <a:pt x="1550" y="483"/>
                    </a:lnTo>
                    <a:lnTo>
                      <a:pt x="1499" y="513"/>
                    </a:lnTo>
                    <a:lnTo>
                      <a:pt x="1445" y="540"/>
                    </a:lnTo>
                    <a:lnTo>
                      <a:pt x="1376" y="543"/>
                    </a:lnTo>
                    <a:lnTo>
                      <a:pt x="1326" y="534"/>
                    </a:lnTo>
                    <a:lnTo>
                      <a:pt x="1286" y="524"/>
                    </a:lnTo>
                    <a:lnTo>
                      <a:pt x="1235" y="497"/>
                    </a:lnTo>
                    <a:lnTo>
                      <a:pt x="1208" y="480"/>
                    </a:lnTo>
                    <a:lnTo>
                      <a:pt x="1197" y="468"/>
                    </a:lnTo>
                    <a:lnTo>
                      <a:pt x="1176" y="452"/>
                    </a:lnTo>
                    <a:lnTo>
                      <a:pt x="1152" y="443"/>
                    </a:lnTo>
                    <a:lnTo>
                      <a:pt x="1115" y="444"/>
                    </a:lnTo>
                    <a:lnTo>
                      <a:pt x="1092" y="452"/>
                    </a:lnTo>
                    <a:lnTo>
                      <a:pt x="1068" y="461"/>
                    </a:lnTo>
                    <a:lnTo>
                      <a:pt x="1056" y="461"/>
                    </a:lnTo>
                    <a:lnTo>
                      <a:pt x="1032" y="462"/>
                    </a:lnTo>
                    <a:lnTo>
                      <a:pt x="1010" y="455"/>
                    </a:lnTo>
                    <a:lnTo>
                      <a:pt x="974" y="438"/>
                    </a:lnTo>
                    <a:lnTo>
                      <a:pt x="948" y="432"/>
                    </a:lnTo>
                    <a:lnTo>
                      <a:pt x="920" y="434"/>
                    </a:lnTo>
                    <a:lnTo>
                      <a:pt x="885" y="440"/>
                    </a:lnTo>
                    <a:lnTo>
                      <a:pt x="861" y="453"/>
                    </a:lnTo>
                    <a:lnTo>
                      <a:pt x="840" y="473"/>
                    </a:lnTo>
                    <a:lnTo>
                      <a:pt x="822" y="486"/>
                    </a:lnTo>
                    <a:lnTo>
                      <a:pt x="804" y="498"/>
                    </a:lnTo>
                    <a:lnTo>
                      <a:pt x="783" y="516"/>
                    </a:lnTo>
                    <a:lnTo>
                      <a:pt x="764" y="536"/>
                    </a:lnTo>
                    <a:lnTo>
                      <a:pt x="752" y="548"/>
                    </a:lnTo>
                    <a:lnTo>
                      <a:pt x="746" y="566"/>
                    </a:lnTo>
                    <a:lnTo>
                      <a:pt x="723" y="576"/>
                    </a:lnTo>
                    <a:lnTo>
                      <a:pt x="711" y="582"/>
                    </a:lnTo>
                    <a:lnTo>
                      <a:pt x="696" y="593"/>
                    </a:lnTo>
                    <a:lnTo>
                      <a:pt x="693" y="647"/>
                    </a:lnTo>
                    <a:lnTo>
                      <a:pt x="671" y="663"/>
                    </a:lnTo>
                    <a:lnTo>
                      <a:pt x="650" y="689"/>
                    </a:lnTo>
                    <a:lnTo>
                      <a:pt x="633" y="707"/>
                    </a:lnTo>
                    <a:lnTo>
                      <a:pt x="612" y="728"/>
                    </a:lnTo>
                    <a:lnTo>
                      <a:pt x="588" y="741"/>
                    </a:lnTo>
                    <a:lnTo>
                      <a:pt x="549" y="761"/>
                    </a:lnTo>
                    <a:lnTo>
                      <a:pt x="512" y="774"/>
                    </a:lnTo>
                    <a:lnTo>
                      <a:pt x="441" y="780"/>
                    </a:lnTo>
                    <a:lnTo>
                      <a:pt x="384" y="776"/>
                    </a:lnTo>
                    <a:lnTo>
                      <a:pt x="333" y="765"/>
                    </a:lnTo>
                    <a:lnTo>
                      <a:pt x="287" y="755"/>
                    </a:lnTo>
                    <a:lnTo>
                      <a:pt x="246" y="740"/>
                    </a:lnTo>
                    <a:lnTo>
                      <a:pt x="201" y="722"/>
                    </a:lnTo>
                    <a:lnTo>
                      <a:pt x="152" y="710"/>
                    </a:lnTo>
                    <a:lnTo>
                      <a:pt x="119" y="699"/>
                    </a:lnTo>
                    <a:lnTo>
                      <a:pt x="119" y="689"/>
                    </a:lnTo>
                    <a:lnTo>
                      <a:pt x="98" y="686"/>
                    </a:lnTo>
                    <a:lnTo>
                      <a:pt x="50" y="675"/>
                    </a:lnTo>
                    <a:lnTo>
                      <a:pt x="0" y="677"/>
                    </a:lnTo>
                    <a:lnTo>
                      <a:pt x="3" y="638"/>
                    </a:lnTo>
                    <a:close/>
                  </a:path>
                </a:pathLst>
              </a:custGeom>
              <a:solidFill>
                <a:srgbClr val="9933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453" name="Rectangle 132"/>
            <p:cNvSpPr>
              <a:spLocks noChangeAspect="1" noChangeArrowheads="1"/>
            </p:cNvSpPr>
            <p:nvPr/>
          </p:nvSpPr>
          <p:spPr bwMode="auto">
            <a:xfrm>
              <a:off x="3754" y="2739"/>
              <a:ext cx="246" cy="209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54" name="Text Box 133"/>
            <p:cNvSpPr txBox="1">
              <a:spLocks noChangeAspect="1" noChangeArrowheads="1"/>
            </p:cNvSpPr>
            <p:nvPr/>
          </p:nvSpPr>
          <p:spPr bwMode="auto">
            <a:xfrm>
              <a:off x="3988" y="2691"/>
              <a:ext cx="919" cy="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en-US" altLang="en-US" sz="2400" b="1">
                  <a:solidFill>
                    <a:schemeClr val="tx1"/>
                  </a:solidFill>
                  <a:latin typeface="Arial" panose="020B0604020202020204" pitchFamily="34" charset="0"/>
                </a:rPr>
                <a:t> Source</a:t>
              </a:r>
            </a:p>
          </p:txBody>
        </p:sp>
      </p:grpSp>
      <p:grpSp>
        <p:nvGrpSpPr>
          <p:cNvPr id="200" name="Group 134"/>
          <p:cNvGrpSpPr>
            <a:grpSpLocks noChangeAspect="1"/>
          </p:cNvGrpSpPr>
          <p:nvPr/>
        </p:nvGrpSpPr>
        <p:grpSpPr bwMode="auto">
          <a:xfrm>
            <a:off x="892175" y="2035175"/>
            <a:ext cx="7175500" cy="3319463"/>
            <a:chOff x="254" y="1136"/>
            <a:chExt cx="5017" cy="2321"/>
          </a:xfrm>
        </p:grpSpPr>
        <p:grpSp>
          <p:nvGrpSpPr>
            <p:cNvPr id="14438" name="Group 135"/>
            <p:cNvGrpSpPr>
              <a:grpSpLocks noChangeAspect="1"/>
            </p:cNvGrpSpPr>
            <p:nvPr/>
          </p:nvGrpSpPr>
          <p:grpSpPr bwMode="auto">
            <a:xfrm>
              <a:off x="254" y="1136"/>
              <a:ext cx="5017" cy="2321"/>
              <a:chOff x="254" y="1136"/>
              <a:chExt cx="5017" cy="2321"/>
            </a:xfrm>
          </p:grpSpPr>
          <p:sp>
            <p:nvSpPr>
              <p:cNvPr id="14441" name="Freeform 136"/>
              <p:cNvSpPr>
                <a:spLocks noChangeAspect="1"/>
              </p:cNvSpPr>
              <p:nvPr/>
            </p:nvSpPr>
            <p:spPr bwMode="auto">
              <a:xfrm>
                <a:off x="254" y="1136"/>
                <a:ext cx="5010" cy="545"/>
              </a:xfrm>
              <a:custGeom>
                <a:avLst/>
                <a:gdLst>
                  <a:gd name="T0" fmla="*/ 0 w 4164"/>
                  <a:gd name="T1" fmla="*/ 0 h 453"/>
                  <a:gd name="T2" fmla="*/ 1147 w 4164"/>
                  <a:gd name="T3" fmla="*/ 213 h 453"/>
                  <a:gd name="T4" fmla="*/ 2385 w 4164"/>
                  <a:gd name="T5" fmla="*/ 462 h 453"/>
                  <a:gd name="T6" fmla="*/ 3392 w 4164"/>
                  <a:gd name="T7" fmla="*/ 857 h 453"/>
                  <a:gd name="T8" fmla="*/ 4235 w 4164"/>
                  <a:gd name="T9" fmla="*/ 1147 h 453"/>
                  <a:gd name="T10" fmla="*/ 5228 w 4164"/>
                  <a:gd name="T11" fmla="*/ 1353 h 453"/>
                  <a:gd name="T12" fmla="*/ 6448 w 4164"/>
                  <a:gd name="T13" fmla="*/ 1450 h 453"/>
                  <a:gd name="T14" fmla="*/ 8066 w 4164"/>
                  <a:gd name="T15" fmla="*/ 1467 h 453"/>
                  <a:gd name="T16" fmla="*/ 6732 w 4164"/>
                  <a:gd name="T17" fmla="*/ 1540 h 453"/>
                  <a:gd name="T18" fmla="*/ 8427 w 4164"/>
                  <a:gd name="T19" fmla="*/ 1584 h 453"/>
                  <a:gd name="T20" fmla="*/ 10760 w 4164"/>
                  <a:gd name="T21" fmla="*/ 1584 h 453"/>
                  <a:gd name="T22" fmla="*/ 12037 w 4164"/>
                  <a:gd name="T23" fmla="*/ 1660 h 453"/>
                  <a:gd name="T24" fmla="*/ 13332 w 4164"/>
                  <a:gd name="T25" fmla="*/ 1690 h 453"/>
                  <a:gd name="T26" fmla="*/ 14493 w 4164"/>
                  <a:gd name="T27" fmla="*/ 1660 h 453"/>
                  <a:gd name="T28" fmla="*/ 15545 w 4164"/>
                  <a:gd name="T29" fmla="*/ 1563 h 453"/>
                  <a:gd name="T30" fmla="*/ 16132 w 4164"/>
                  <a:gd name="T31" fmla="*/ 1584 h 453"/>
                  <a:gd name="T32" fmla="*/ 17395 w 4164"/>
                  <a:gd name="T33" fmla="*/ 1725 h 453"/>
                  <a:gd name="T34" fmla="*/ 18518 w 4164"/>
                  <a:gd name="T35" fmla="*/ 1926 h 453"/>
                  <a:gd name="T36" fmla="*/ 18862 w 4164"/>
                  <a:gd name="T37" fmla="*/ 2001 h 453"/>
                  <a:gd name="T38" fmla="*/ 18140 w 4164"/>
                  <a:gd name="T39" fmla="*/ 2060 h 453"/>
                  <a:gd name="T40" fmla="*/ 19264 w 4164"/>
                  <a:gd name="T41" fmla="*/ 2135 h 453"/>
                  <a:gd name="T42" fmla="*/ 20537 w 4164"/>
                  <a:gd name="T43" fmla="*/ 2025 h 453"/>
                  <a:gd name="T44" fmla="*/ 18976 w 4164"/>
                  <a:gd name="T45" fmla="*/ 2342 h 453"/>
                  <a:gd name="T46" fmla="*/ 20046 w 4164"/>
                  <a:gd name="T47" fmla="*/ 2210 h 453"/>
                  <a:gd name="T48" fmla="*/ 21306 w 4164"/>
                  <a:gd name="T49" fmla="*/ 1926 h 453"/>
                  <a:gd name="T50" fmla="*/ 22527 w 4164"/>
                  <a:gd name="T51" fmla="*/ 1775 h 453"/>
                  <a:gd name="T52" fmla="*/ 23191 w 4164"/>
                  <a:gd name="T53" fmla="*/ 1850 h 453"/>
                  <a:gd name="T54" fmla="*/ 24374 w 4164"/>
                  <a:gd name="T55" fmla="*/ 1944 h 453"/>
                  <a:gd name="T56" fmla="*/ 26475 w 4164"/>
                  <a:gd name="T57" fmla="*/ 1601 h 453"/>
                  <a:gd name="T58" fmla="*/ 25133 w 4164"/>
                  <a:gd name="T59" fmla="*/ 1965 h 453"/>
                  <a:gd name="T60" fmla="*/ 24339 w 4164"/>
                  <a:gd name="T61" fmla="*/ 2098 h 453"/>
                  <a:gd name="T62" fmla="*/ 23804 w 4164"/>
                  <a:gd name="T63" fmla="*/ 2155 h 453"/>
                  <a:gd name="T64" fmla="*/ 23343 w 4164"/>
                  <a:gd name="T65" fmla="*/ 2117 h 453"/>
                  <a:gd name="T66" fmla="*/ 22026 w 4164"/>
                  <a:gd name="T67" fmla="*/ 2117 h 453"/>
                  <a:gd name="T68" fmla="*/ 20981 w 4164"/>
                  <a:gd name="T69" fmla="*/ 2287 h 453"/>
                  <a:gd name="T70" fmla="*/ 20157 w 4164"/>
                  <a:gd name="T71" fmla="*/ 2608 h 453"/>
                  <a:gd name="T72" fmla="*/ 19300 w 4164"/>
                  <a:gd name="T73" fmla="*/ 2727 h 453"/>
                  <a:gd name="T74" fmla="*/ 18215 w 4164"/>
                  <a:gd name="T75" fmla="*/ 2763 h 453"/>
                  <a:gd name="T76" fmla="*/ 17205 w 4164"/>
                  <a:gd name="T77" fmla="*/ 2571 h 453"/>
                  <a:gd name="T78" fmla="*/ 16743 w 4164"/>
                  <a:gd name="T79" fmla="*/ 2478 h 453"/>
                  <a:gd name="T80" fmla="*/ 16153 w 4164"/>
                  <a:gd name="T81" fmla="*/ 2462 h 453"/>
                  <a:gd name="T82" fmla="*/ 15428 w 4164"/>
                  <a:gd name="T83" fmla="*/ 2608 h 453"/>
                  <a:gd name="T84" fmla="*/ 14822 w 4164"/>
                  <a:gd name="T85" fmla="*/ 2745 h 453"/>
                  <a:gd name="T86" fmla="*/ 14152 w 4164"/>
                  <a:gd name="T87" fmla="*/ 2838 h 453"/>
                  <a:gd name="T88" fmla="*/ 13425 w 4164"/>
                  <a:gd name="T89" fmla="*/ 2879 h 453"/>
                  <a:gd name="T90" fmla="*/ 12511 w 4164"/>
                  <a:gd name="T91" fmla="*/ 2856 h 453"/>
                  <a:gd name="T92" fmla="*/ 11709 w 4164"/>
                  <a:gd name="T93" fmla="*/ 2818 h 453"/>
                  <a:gd name="T94" fmla="*/ 10618 w 4164"/>
                  <a:gd name="T95" fmla="*/ 2806 h 453"/>
                  <a:gd name="T96" fmla="*/ 9344 w 4164"/>
                  <a:gd name="T97" fmla="*/ 2806 h 453"/>
                  <a:gd name="T98" fmla="*/ 7742 w 4164"/>
                  <a:gd name="T99" fmla="*/ 2727 h 453"/>
                  <a:gd name="T100" fmla="*/ 6467 w 4164"/>
                  <a:gd name="T101" fmla="*/ 2707 h 453"/>
                  <a:gd name="T102" fmla="*/ 5701 w 4164"/>
                  <a:gd name="T103" fmla="*/ 2608 h 453"/>
                  <a:gd name="T104" fmla="*/ 4940 w 4164"/>
                  <a:gd name="T105" fmla="*/ 2462 h 453"/>
                  <a:gd name="T106" fmla="*/ 4118 w 4164"/>
                  <a:gd name="T107" fmla="*/ 2229 h 453"/>
                  <a:gd name="T108" fmla="*/ 2463 w 4164"/>
                  <a:gd name="T109" fmla="*/ 1825 h 453"/>
                  <a:gd name="T110" fmla="*/ 1451 w 4164"/>
                  <a:gd name="T111" fmla="*/ 1563 h 453"/>
                  <a:gd name="T112" fmla="*/ 20 w 4164"/>
                  <a:gd name="T113" fmla="*/ 1197 h 453"/>
                  <a:gd name="T114" fmla="*/ 0 w 4164"/>
                  <a:gd name="T115" fmla="*/ 0 h 45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4164" h="453">
                    <a:moveTo>
                      <a:pt x="0" y="0"/>
                    </a:moveTo>
                    <a:lnTo>
                      <a:pt x="180" y="33"/>
                    </a:lnTo>
                    <a:lnTo>
                      <a:pt x="375" y="72"/>
                    </a:lnTo>
                    <a:lnTo>
                      <a:pt x="534" y="135"/>
                    </a:lnTo>
                    <a:lnTo>
                      <a:pt x="666" y="180"/>
                    </a:lnTo>
                    <a:lnTo>
                      <a:pt x="822" y="213"/>
                    </a:lnTo>
                    <a:lnTo>
                      <a:pt x="1014" y="228"/>
                    </a:lnTo>
                    <a:lnTo>
                      <a:pt x="1269" y="231"/>
                    </a:lnTo>
                    <a:lnTo>
                      <a:pt x="1059" y="243"/>
                    </a:lnTo>
                    <a:lnTo>
                      <a:pt x="1326" y="249"/>
                    </a:lnTo>
                    <a:lnTo>
                      <a:pt x="1692" y="249"/>
                    </a:lnTo>
                    <a:lnTo>
                      <a:pt x="1893" y="261"/>
                    </a:lnTo>
                    <a:lnTo>
                      <a:pt x="2097" y="267"/>
                    </a:lnTo>
                    <a:lnTo>
                      <a:pt x="2280" y="261"/>
                    </a:lnTo>
                    <a:lnTo>
                      <a:pt x="2445" y="246"/>
                    </a:lnTo>
                    <a:lnTo>
                      <a:pt x="2538" y="249"/>
                    </a:lnTo>
                    <a:lnTo>
                      <a:pt x="2736" y="272"/>
                    </a:lnTo>
                    <a:lnTo>
                      <a:pt x="2913" y="303"/>
                    </a:lnTo>
                    <a:lnTo>
                      <a:pt x="2967" y="315"/>
                    </a:lnTo>
                    <a:lnTo>
                      <a:pt x="2853" y="324"/>
                    </a:lnTo>
                    <a:lnTo>
                      <a:pt x="3030" y="336"/>
                    </a:lnTo>
                    <a:lnTo>
                      <a:pt x="3231" y="318"/>
                    </a:lnTo>
                    <a:lnTo>
                      <a:pt x="2985" y="369"/>
                    </a:lnTo>
                    <a:lnTo>
                      <a:pt x="3153" y="348"/>
                    </a:lnTo>
                    <a:lnTo>
                      <a:pt x="3351" y="303"/>
                    </a:lnTo>
                    <a:lnTo>
                      <a:pt x="3543" y="279"/>
                    </a:lnTo>
                    <a:lnTo>
                      <a:pt x="3648" y="291"/>
                    </a:lnTo>
                    <a:lnTo>
                      <a:pt x="3834" y="306"/>
                    </a:lnTo>
                    <a:lnTo>
                      <a:pt x="4164" y="252"/>
                    </a:lnTo>
                    <a:lnTo>
                      <a:pt x="3954" y="309"/>
                    </a:lnTo>
                    <a:lnTo>
                      <a:pt x="3828" y="330"/>
                    </a:lnTo>
                    <a:lnTo>
                      <a:pt x="3744" y="339"/>
                    </a:lnTo>
                    <a:lnTo>
                      <a:pt x="3672" y="333"/>
                    </a:lnTo>
                    <a:lnTo>
                      <a:pt x="3465" y="333"/>
                    </a:lnTo>
                    <a:lnTo>
                      <a:pt x="3300" y="360"/>
                    </a:lnTo>
                    <a:lnTo>
                      <a:pt x="3171" y="411"/>
                    </a:lnTo>
                    <a:lnTo>
                      <a:pt x="3036" y="429"/>
                    </a:lnTo>
                    <a:lnTo>
                      <a:pt x="2865" y="435"/>
                    </a:lnTo>
                    <a:lnTo>
                      <a:pt x="2706" y="405"/>
                    </a:lnTo>
                    <a:lnTo>
                      <a:pt x="2634" y="390"/>
                    </a:lnTo>
                    <a:lnTo>
                      <a:pt x="2541" y="387"/>
                    </a:lnTo>
                    <a:lnTo>
                      <a:pt x="2427" y="411"/>
                    </a:lnTo>
                    <a:lnTo>
                      <a:pt x="2331" y="432"/>
                    </a:lnTo>
                    <a:lnTo>
                      <a:pt x="2226" y="447"/>
                    </a:lnTo>
                    <a:lnTo>
                      <a:pt x="2112" y="453"/>
                    </a:lnTo>
                    <a:lnTo>
                      <a:pt x="1968" y="450"/>
                    </a:lnTo>
                    <a:lnTo>
                      <a:pt x="1842" y="444"/>
                    </a:lnTo>
                    <a:lnTo>
                      <a:pt x="1671" y="441"/>
                    </a:lnTo>
                    <a:lnTo>
                      <a:pt x="1470" y="441"/>
                    </a:lnTo>
                    <a:lnTo>
                      <a:pt x="1218" y="429"/>
                    </a:lnTo>
                    <a:lnTo>
                      <a:pt x="1017" y="426"/>
                    </a:lnTo>
                    <a:lnTo>
                      <a:pt x="897" y="411"/>
                    </a:lnTo>
                    <a:lnTo>
                      <a:pt x="777" y="387"/>
                    </a:lnTo>
                    <a:lnTo>
                      <a:pt x="648" y="351"/>
                    </a:lnTo>
                    <a:lnTo>
                      <a:pt x="387" y="288"/>
                    </a:lnTo>
                    <a:lnTo>
                      <a:pt x="228" y="246"/>
                    </a:lnTo>
                    <a:lnTo>
                      <a:pt x="3" y="1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42" name="Freeform 137"/>
              <p:cNvSpPr>
                <a:spLocks noChangeAspect="1"/>
              </p:cNvSpPr>
              <p:nvPr/>
            </p:nvSpPr>
            <p:spPr bwMode="auto">
              <a:xfrm>
                <a:off x="3138" y="2005"/>
                <a:ext cx="953" cy="287"/>
              </a:xfrm>
              <a:custGeom>
                <a:avLst/>
                <a:gdLst>
                  <a:gd name="T0" fmla="*/ 20 w 792"/>
                  <a:gd name="T1" fmla="*/ 842 h 238"/>
                  <a:gd name="T2" fmla="*/ 362 w 792"/>
                  <a:gd name="T3" fmla="*/ 628 h 238"/>
                  <a:gd name="T4" fmla="*/ 650 w 792"/>
                  <a:gd name="T5" fmla="*/ 334 h 238"/>
                  <a:gd name="T6" fmla="*/ 900 w 792"/>
                  <a:gd name="T7" fmla="*/ 134 h 238"/>
                  <a:gd name="T8" fmla="*/ 1185 w 792"/>
                  <a:gd name="T9" fmla="*/ 0 h 238"/>
                  <a:gd name="T10" fmla="*/ 1401 w 792"/>
                  <a:gd name="T11" fmla="*/ 21 h 238"/>
                  <a:gd name="T12" fmla="*/ 1716 w 792"/>
                  <a:gd name="T13" fmla="*/ 177 h 238"/>
                  <a:gd name="T14" fmla="*/ 1946 w 792"/>
                  <a:gd name="T15" fmla="*/ 277 h 238"/>
                  <a:gd name="T16" fmla="*/ 2313 w 792"/>
                  <a:gd name="T17" fmla="*/ 213 h 238"/>
                  <a:gd name="T18" fmla="*/ 2479 w 792"/>
                  <a:gd name="T19" fmla="*/ 122 h 238"/>
                  <a:gd name="T20" fmla="*/ 2598 w 792"/>
                  <a:gd name="T21" fmla="*/ 158 h 238"/>
                  <a:gd name="T22" fmla="*/ 2857 w 792"/>
                  <a:gd name="T23" fmla="*/ 277 h 238"/>
                  <a:gd name="T24" fmla="*/ 3112 w 792"/>
                  <a:gd name="T25" fmla="*/ 628 h 238"/>
                  <a:gd name="T26" fmla="*/ 3285 w 792"/>
                  <a:gd name="T27" fmla="*/ 842 h 238"/>
                  <a:gd name="T28" fmla="*/ 3627 w 792"/>
                  <a:gd name="T29" fmla="*/ 1093 h 238"/>
                  <a:gd name="T30" fmla="*/ 4045 w 792"/>
                  <a:gd name="T31" fmla="*/ 1328 h 238"/>
                  <a:gd name="T32" fmla="*/ 4329 w 792"/>
                  <a:gd name="T33" fmla="*/ 1364 h 238"/>
                  <a:gd name="T34" fmla="*/ 4694 w 792"/>
                  <a:gd name="T35" fmla="*/ 1150 h 238"/>
                  <a:gd name="T36" fmla="*/ 5042 w 792"/>
                  <a:gd name="T37" fmla="*/ 658 h 238"/>
                  <a:gd name="T38" fmla="*/ 5015 w 792"/>
                  <a:gd name="T39" fmla="*/ 997 h 238"/>
                  <a:gd name="T40" fmla="*/ 4757 w 792"/>
                  <a:gd name="T41" fmla="*/ 1328 h 238"/>
                  <a:gd name="T42" fmla="*/ 4544 w 792"/>
                  <a:gd name="T43" fmla="*/ 1499 h 238"/>
                  <a:gd name="T44" fmla="*/ 4197 w 792"/>
                  <a:gd name="T45" fmla="*/ 1542 h 238"/>
                  <a:gd name="T46" fmla="*/ 3851 w 792"/>
                  <a:gd name="T47" fmla="*/ 1462 h 238"/>
                  <a:gd name="T48" fmla="*/ 3627 w 792"/>
                  <a:gd name="T49" fmla="*/ 1347 h 238"/>
                  <a:gd name="T50" fmla="*/ 3402 w 792"/>
                  <a:gd name="T51" fmla="*/ 1131 h 238"/>
                  <a:gd name="T52" fmla="*/ 3130 w 792"/>
                  <a:gd name="T53" fmla="*/ 895 h 238"/>
                  <a:gd name="T54" fmla="*/ 2941 w 792"/>
                  <a:gd name="T55" fmla="*/ 645 h 238"/>
                  <a:gd name="T56" fmla="*/ 2787 w 792"/>
                  <a:gd name="T57" fmla="*/ 411 h 238"/>
                  <a:gd name="T58" fmla="*/ 2672 w 792"/>
                  <a:gd name="T59" fmla="*/ 310 h 238"/>
                  <a:gd name="T60" fmla="*/ 2556 w 792"/>
                  <a:gd name="T61" fmla="*/ 277 h 238"/>
                  <a:gd name="T62" fmla="*/ 2405 w 792"/>
                  <a:gd name="T63" fmla="*/ 334 h 238"/>
                  <a:gd name="T64" fmla="*/ 2136 w 792"/>
                  <a:gd name="T65" fmla="*/ 347 h 238"/>
                  <a:gd name="T66" fmla="*/ 1908 w 792"/>
                  <a:gd name="T67" fmla="*/ 334 h 238"/>
                  <a:gd name="T68" fmla="*/ 1735 w 792"/>
                  <a:gd name="T69" fmla="*/ 310 h 238"/>
                  <a:gd name="T70" fmla="*/ 1509 w 792"/>
                  <a:gd name="T71" fmla="*/ 195 h 238"/>
                  <a:gd name="T72" fmla="*/ 1318 w 792"/>
                  <a:gd name="T73" fmla="*/ 122 h 238"/>
                  <a:gd name="T74" fmla="*/ 1166 w 792"/>
                  <a:gd name="T75" fmla="*/ 134 h 238"/>
                  <a:gd name="T76" fmla="*/ 900 w 792"/>
                  <a:gd name="T77" fmla="*/ 288 h 238"/>
                  <a:gd name="T78" fmla="*/ 593 w 792"/>
                  <a:gd name="T79" fmla="*/ 525 h 238"/>
                  <a:gd name="T80" fmla="*/ 362 w 792"/>
                  <a:gd name="T81" fmla="*/ 739 h 238"/>
                  <a:gd name="T82" fmla="*/ 0 w 792"/>
                  <a:gd name="T83" fmla="*/ 1015 h 238"/>
                  <a:gd name="T84" fmla="*/ 20 w 792"/>
                  <a:gd name="T85" fmla="*/ 842 h 2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792" h="238">
                    <a:moveTo>
                      <a:pt x="3" y="129"/>
                    </a:moveTo>
                    <a:lnTo>
                      <a:pt x="57" y="96"/>
                    </a:lnTo>
                    <a:lnTo>
                      <a:pt x="102" y="51"/>
                    </a:lnTo>
                    <a:lnTo>
                      <a:pt x="141" y="21"/>
                    </a:lnTo>
                    <a:lnTo>
                      <a:pt x="186" y="0"/>
                    </a:lnTo>
                    <a:lnTo>
                      <a:pt x="219" y="3"/>
                    </a:lnTo>
                    <a:lnTo>
                      <a:pt x="270" y="27"/>
                    </a:lnTo>
                    <a:lnTo>
                      <a:pt x="306" y="42"/>
                    </a:lnTo>
                    <a:lnTo>
                      <a:pt x="363" y="33"/>
                    </a:lnTo>
                    <a:lnTo>
                      <a:pt x="390" y="18"/>
                    </a:lnTo>
                    <a:lnTo>
                      <a:pt x="408" y="24"/>
                    </a:lnTo>
                    <a:lnTo>
                      <a:pt x="450" y="42"/>
                    </a:lnTo>
                    <a:lnTo>
                      <a:pt x="489" y="96"/>
                    </a:lnTo>
                    <a:lnTo>
                      <a:pt x="516" y="129"/>
                    </a:lnTo>
                    <a:lnTo>
                      <a:pt x="570" y="168"/>
                    </a:lnTo>
                    <a:lnTo>
                      <a:pt x="636" y="204"/>
                    </a:lnTo>
                    <a:lnTo>
                      <a:pt x="681" y="210"/>
                    </a:lnTo>
                    <a:cubicBezTo>
                      <a:pt x="698" y="206"/>
                      <a:pt x="719" y="195"/>
                      <a:pt x="738" y="177"/>
                    </a:cubicBezTo>
                    <a:lnTo>
                      <a:pt x="792" y="102"/>
                    </a:lnTo>
                    <a:lnTo>
                      <a:pt x="789" y="153"/>
                    </a:lnTo>
                    <a:lnTo>
                      <a:pt x="747" y="204"/>
                    </a:lnTo>
                    <a:cubicBezTo>
                      <a:pt x="735" y="217"/>
                      <a:pt x="728" y="226"/>
                      <a:pt x="714" y="231"/>
                    </a:cubicBezTo>
                    <a:cubicBezTo>
                      <a:pt x="700" y="236"/>
                      <a:pt x="678" y="238"/>
                      <a:pt x="660" y="237"/>
                    </a:cubicBezTo>
                    <a:lnTo>
                      <a:pt x="606" y="225"/>
                    </a:lnTo>
                    <a:lnTo>
                      <a:pt x="570" y="207"/>
                    </a:lnTo>
                    <a:lnTo>
                      <a:pt x="534" y="174"/>
                    </a:lnTo>
                    <a:lnTo>
                      <a:pt x="492" y="138"/>
                    </a:lnTo>
                    <a:lnTo>
                      <a:pt x="462" y="99"/>
                    </a:lnTo>
                    <a:lnTo>
                      <a:pt x="438" y="63"/>
                    </a:lnTo>
                    <a:lnTo>
                      <a:pt x="420" y="48"/>
                    </a:lnTo>
                    <a:lnTo>
                      <a:pt x="402" y="42"/>
                    </a:lnTo>
                    <a:lnTo>
                      <a:pt x="378" y="51"/>
                    </a:lnTo>
                    <a:lnTo>
                      <a:pt x="336" y="54"/>
                    </a:lnTo>
                    <a:lnTo>
                      <a:pt x="300" y="51"/>
                    </a:lnTo>
                    <a:lnTo>
                      <a:pt x="273" y="48"/>
                    </a:lnTo>
                    <a:lnTo>
                      <a:pt x="237" y="30"/>
                    </a:lnTo>
                    <a:lnTo>
                      <a:pt x="207" y="18"/>
                    </a:lnTo>
                    <a:lnTo>
                      <a:pt x="183" y="21"/>
                    </a:lnTo>
                    <a:lnTo>
                      <a:pt x="141" y="45"/>
                    </a:lnTo>
                    <a:lnTo>
                      <a:pt x="93" y="81"/>
                    </a:lnTo>
                    <a:lnTo>
                      <a:pt x="57" y="114"/>
                    </a:lnTo>
                    <a:lnTo>
                      <a:pt x="0" y="156"/>
                    </a:lnTo>
                    <a:lnTo>
                      <a:pt x="3" y="129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43" name="Freeform 138"/>
              <p:cNvSpPr>
                <a:spLocks noChangeAspect="1"/>
              </p:cNvSpPr>
              <p:nvPr/>
            </p:nvSpPr>
            <p:spPr bwMode="auto">
              <a:xfrm>
                <a:off x="3073" y="2208"/>
                <a:ext cx="65" cy="36"/>
              </a:xfrm>
              <a:custGeom>
                <a:avLst/>
                <a:gdLst>
                  <a:gd name="T0" fmla="*/ 343 w 54"/>
                  <a:gd name="T1" fmla="*/ 0 h 30"/>
                  <a:gd name="T2" fmla="*/ 323 w 54"/>
                  <a:gd name="T3" fmla="*/ 149 h 30"/>
                  <a:gd name="T4" fmla="*/ 0 w 54"/>
                  <a:gd name="T5" fmla="*/ 185 h 30"/>
                  <a:gd name="T6" fmla="*/ 0 w 54"/>
                  <a:gd name="T7" fmla="*/ 20 h 30"/>
                  <a:gd name="T8" fmla="*/ 343 w 54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30">
                    <a:moveTo>
                      <a:pt x="54" y="0"/>
                    </a:moveTo>
                    <a:lnTo>
                      <a:pt x="51" y="24"/>
                    </a:lnTo>
                    <a:lnTo>
                      <a:pt x="0" y="30"/>
                    </a:lnTo>
                    <a:lnTo>
                      <a:pt x="0" y="3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44" name="Freeform 139"/>
              <p:cNvSpPr>
                <a:spLocks noChangeAspect="1"/>
              </p:cNvSpPr>
              <p:nvPr/>
            </p:nvSpPr>
            <p:spPr bwMode="auto">
              <a:xfrm>
                <a:off x="2236" y="2309"/>
                <a:ext cx="833" cy="216"/>
              </a:xfrm>
              <a:custGeom>
                <a:avLst/>
                <a:gdLst>
                  <a:gd name="T0" fmla="*/ 59 w 693"/>
                  <a:gd name="T1" fmla="*/ 20 h 180"/>
                  <a:gd name="T2" fmla="*/ 244 w 693"/>
                  <a:gd name="T3" fmla="*/ 0 h 180"/>
                  <a:gd name="T4" fmla="*/ 493 w 693"/>
                  <a:gd name="T5" fmla="*/ 72 h 180"/>
                  <a:gd name="T6" fmla="*/ 644 w 693"/>
                  <a:gd name="T7" fmla="*/ 128 h 180"/>
                  <a:gd name="T8" fmla="*/ 756 w 693"/>
                  <a:gd name="T9" fmla="*/ 185 h 180"/>
                  <a:gd name="T10" fmla="*/ 793 w 693"/>
                  <a:gd name="T11" fmla="*/ 372 h 180"/>
                  <a:gd name="T12" fmla="*/ 1117 w 693"/>
                  <a:gd name="T13" fmla="*/ 559 h 180"/>
                  <a:gd name="T14" fmla="*/ 1685 w 693"/>
                  <a:gd name="T15" fmla="*/ 768 h 180"/>
                  <a:gd name="T16" fmla="*/ 2176 w 693"/>
                  <a:gd name="T17" fmla="*/ 820 h 180"/>
                  <a:gd name="T18" fmla="*/ 2624 w 693"/>
                  <a:gd name="T19" fmla="*/ 857 h 180"/>
                  <a:gd name="T20" fmla="*/ 3213 w 693"/>
                  <a:gd name="T21" fmla="*/ 800 h 180"/>
                  <a:gd name="T22" fmla="*/ 3647 w 693"/>
                  <a:gd name="T23" fmla="*/ 671 h 180"/>
                  <a:gd name="T24" fmla="*/ 4119 w 693"/>
                  <a:gd name="T25" fmla="*/ 338 h 180"/>
                  <a:gd name="T26" fmla="*/ 4361 w 693"/>
                  <a:gd name="T27" fmla="*/ 92 h 180"/>
                  <a:gd name="T28" fmla="*/ 4327 w 693"/>
                  <a:gd name="T29" fmla="*/ 372 h 180"/>
                  <a:gd name="T30" fmla="*/ 3988 w 693"/>
                  <a:gd name="T31" fmla="*/ 671 h 180"/>
                  <a:gd name="T32" fmla="*/ 3717 w 693"/>
                  <a:gd name="T33" fmla="*/ 836 h 180"/>
                  <a:gd name="T34" fmla="*/ 3402 w 693"/>
                  <a:gd name="T35" fmla="*/ 985 h 180"/>
                  <a:gd name="T36" fmla="*/ 2906 w 693"/>
                  <a:gd name="T37" fmla="*/ 1092 h 180"/>
                  <a:gd name="T38" fmla="*/ 2436 w 693"/>
                  <a:gd name="T39" fmla="*/ 1116 h 180"/>
                  <a:gd name="T40" fmla="*/ 1850 w 693"/>
                  <a:gd name="T41" fmla="*/ 1039 h 180"/>
                  <a:gd name="T42" fmla="*/ 1402 w 693"/>
                  <a:gd name="T43" fmla="*/ 930 h 180"/>
                  <a:gd name="T44" fmla="*/ 944 w 693"/>
                  <a:gd name="T45" fmla="*/ 722 h 180"/>
                  <a:gd name="T46" fmla="*/ 834 w 693"/>
                  <a:gd name="T47" fmla="*/ 685 h 180"/>
                  <a:gd name="T48" fmla="*/ 809 w 693"/>
                  <a:gd name="T49" fmla="*/ 498 h 180"/>
                  <a:gd name="T50" fmla="*/ 493 w 693"/>
                  <a:gd name="T51" fmla="*/ 353 h 180"/>
                  <a:gd name="T52" fmla="*/ 320 w 693"/>
                  <a:gd name="T53" fmla="*/ 353 h 180"/>
                  <a:gd name="T54" fmla="*/ 165 w 693"/>
                  <a:gd name="T55" fmla="*/ 338 h 180"/>
                  <a:gd name="T56" fmla="*/ 0 w 693"/>
                  <a:gd name="T57" fmla="*/ 408 h 180"/>
                  <a:gd name="T58" fmla="*/ 59 w 693"/>
                  <a:gd name="T59" fmla="*/ 20 h 18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693" h="180">
                    <a:moveTo>
                      <a:pt x="9" y="3"/>
                    </a:moveTo>
                    <a:lnTo>
                      <a:pt x="39" y="0"/>
                    </a:lnTo>
                    <a:lnTo>
                      <a:pt x="78" y="12"/>
                    </a:lnTo>
                    <a:lnTo>
                      <a:pt x="102" y="21"/>
                    </a:lnTo>
                    <a:lnTo>
                      <a:pt x="120" y="30"/>
                    </a:lnTo>
                    <a:lnTo>
                      <a:pt x="126" y="60"/>
                    </a:lnTo>
                    <a:lnTo>
                      <a:pt x="177" y="90"/>
                    </a:lnTo>
                    <a:lnTo>
                      <a:pt x="267" y="123"/>
                    </a:lnTo>
                    <a:lnTo>
                      <a:pt x="345" y="132"/>
                    </a:lnTo>
                    <a:lnTo>
                      <a:pt x="417" y="138"/>
                    </a:lnTo>
                    <a:lnTo>
                      <a:pt x="510" y="129"/>
                    </a:lnTo>
                    <a:lnTo>
                      <a:pt x="579" y="108"/>
                    </a:lnTo>
                    <a:lnTo>
                      <a:pt x="654" y="54"/>
                    </a:lnTo>
                    <a:lnTo>
                      <a:pt x="693" y="15"/>
                    </a:lnTo>
                    <a:lnTo>
                      <a:pt x="687" y="60"/>
                    </a:lnTo>
                    <a:lnTo>
                      <a:pt x="633" y="108"/>
                    </a:lnTo>
                    <a:lnTo>
                      <a:pt x="591" y="135"/>
                    </a:lnTo>
                    <a:lnTo>
                      <a:pt x="540" y="159"/>
                    </a:lnTo>
                    <a:lnTo>
                      <a:pt x="462" y="177"/>
                    </a:lnTo>
                    <a:lnTo>
                      <a:pt x="387" y="180"/>
                    </a:lnTo>
                    <a:lnTo>
                      <a:pt x="294" y="168"/>
                    </a:lnTo>
                    <a:lnTo>
                      <a:pt x="222" y="150"/>
                    </a:lnTo>
                    <a:lnTo>
                      <a:pt x="150" y="117"/>
                    </a:lnTo>
                    <a:lnTo>
                      <a:pt x="132" y="111"/>
                    </a:lnTo>
                    <a:lnTo>
                      <a:pt x="129" y="81"/>
                    </a:lnTo>
                    <a:lnTo>
                      <a:pt x="78" y="57"/>
                    </a:lnTo>
                    <a:lnTo>
                      <a:pt x="51" y="57"/>
                    </a:lnTo>
                    <a:lnTo>
                      <a:pt x="27" y="54"/>
                    </a:lnTo>
                    <a:lnTo>
                      <a:pt x="0" y="66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45" name="Freeform 140"/>
              <p:cNvSpPr>
                <a:spLocks noChangeAspect="1"/>
              </p:cNvSpPr>
              <p:nvPr/>
            </p:nvSpPr>
            <p:spPr bwMode="auto">
              <a:xfrm>
                <a:off x="1723" y="2457"/>
                <a:ext cx="498" cy="631"/>
              </a:xfrm>
              <a:custGeom>
                <a:avLst/>
                <a:gdLst>
                  <a:gd name="T0" fmla="*/ 2627 w 414"/>
                  <a:gd name="T1" fmla="*/ 0 h 525"/>
                  <a:gd name="T2" fmla="*/ 2568 w 414"/>
                  <a:gd name="T3" fmla="*/ 565 h 525"/>
                  <a:gd name="T4" fmla="*/ 2263 w 414"/>
                  <a:gd name="T5" fmla="*/ 1058 h 525"/>
                  <a:gd name="T6" fmla="*/ 1940 w 414"/>
                  <a:gd name="T7" fmla="*/ 1601 h 525"/>
                  <a:gd name="T8" fmla="*/ 1617 w 414"/>
                  <a:gd name="T9" fmla="*/ 2225 h 525"/>
                  <a:gd name="T10" fmla="*/ 1332 w 414"/>
                  <a:gd name="T11" fmla="*/ 2566 h 525"/>
                  <a:gd name="T12" fmla="*/ 970 w 414"/>
                  <a:gd name="T13" fmla="*/ 2849 h 525"/>
                  <a:gd name="T14" fmla="*/ 592 w 414"/>
                  <a:gd name="T15" fmla="*/ 3111 h 525"/>
                  <a:gd name="T16" fmla="*/ 0 w 414"/>
                  <a:gd name="T17" fmla="*/ 3300 h 525"/>
                  <a:gd name="T18" fmla="*/ 669 w 414"/>
                  <a:gd name="T19" fmla="*/ 3018 h 525"/>
                  <a:gd name="T20" fmla="*/ 1063 w 414"/>
                  <a:gd name="T21" fmla="*/ 2698 h 525"/>
                  <a:gd name="T22" fmla="*/ 647 w 414"/>
                  <a:gd name="T23" fmla="*/ 2940 h 525"/>
                  <a:gd name="T24" fmla="*/ 1101 w 414"/>
                  <a:gd name="T25" fmla="*/ 2511 h 525"/>
                  <a:gd name="T26" fmla="*/ 1332 w 414"/>
                  <a:gd name="T27" fmla="*/ 2263 h 525"/>
                  <a:gd name="T28" fmla="*/ 1617 w 414"/>
                  <a:gd name="T29" fmla="*/ 1891 h 525"/>
                  <a:gd name="T30" fmla="*/ 1846 w 414"/>
                  <a:gd name="T31" fmla="*/ 1474 h 525"/>
                  <a:gd name="T32" fmla="*/ 1999 w 414"/>
                  <a:gd name="T33" fmla="*/ 1168 h 525"/>
                  <a:gd name="T34" fmla="*/ 1683 w 414"/>
                  <a:gd name="T35" fmla="*/ 1490 h 525"/>
                  <a:gd name="T36" fmla="*/ 1881 w 414"/>
                  <a:gd name="T37" fmla="*/ 1147 h 525"/>
                  <a:gd name="T38" fmla="*/ 2263 w 414"/>
                  <a:gd name="T39" fmla="*/ 644 h 525"/>
                  <a:gd name="T40" fmla="*/ 2627 w 414"/>
                  <a:gd name="T41" fmla="*/ 0 h 52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414" h="525">
                    <a:moveTo>
                      <a:pt x="414" y="0"/>
                    </a:moveTo>
                    <a:lnTo>
                      <a:pt x="405" y="90"/>
                    </a:lnTo>
                    <a:lnTo>
                      <a:pt x="357" y="168"/>
                    </a:lnTo>
                    <a:lnTo>
                      <a:pt x="306" y="255"/>
                    </a:lnTo>
                    <a:lnTo>
                      <a:pt x="255" y="354"/>
                    </a:lnTo>
                    <a:lnTo>
                      <a:pt x="210" y="408"/>
                    </a:lnTo>
                    <a:lnTo>
                      <a:pt x="153" y="453"/>
                    </a:lnTo>
                    <a:lnTo>
                      <a:pt x="93" y="495"/>
                    </a:lnTo>
                    <a:lnTo>
                      <a:pt x="0" y="525"/>
                    </a:lnTo>
                    <a:lnTo>
                      <a:pt x="105" y="480"/>
                    </a:lnTo>
                    <a:lnTo>
                      <a:pt x="168" y="429"/>
                    </a:lnTo>
                    <a:lnTo>
                      <a:pt x="102" y="468"/>
                    </a:lnTo>
                    <a:lnTo>
                      <a:pt x="174" y="399"/>
                    </a:lnTo>
                    <a:lnTo>
                      <a:pt x="210" y="360"/>
                    </a:lnTo>
                    <a:lnTo>
                      <a:pt x="255" y="300"/>
                    </a:lnTo>
                    <a:lnTo>
                      <a:pt x="291" y="234"/>
                    </a:lnTo>
                    <a:lnTo>
                      <a:pt x="315" y="186"/>
                    </a:lnTo>
                    <a:lnTo>
                      <a:pt x="264" y="237"/>
                    </a:lnTo>
                    <a:lnTo>
                      <a:pt x="297" y="183"/>
                    </a:lnTo>
                    <a:lnTo>
                      <a:pt x="357" y="102"/>
                    </a:lnTo>
                    <a:lnTo>
                      <a:pt x="414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46" name="Freeform 141"/>
              <p:cNvSpPr>
                <a:spLocks noChangeAspect="1"/>
              </p:cNvSpPr>
              <p:nvPr/>
            </p:nvSpPr>
            <p:spPr bwMode="auto">
              <a:xfrm>
                <a:off x="4116" y="1695"/>
                <a:ext cx="245" cy="231"/>
              </a:xfrm>
              <a:custGeom>
                <a:avLst/>
                <a:gdLst>
                  <a:gd name="T0" fmla="*/ 0 w 204"/>
                  <a:gd name="T1" fmla="*/ 881 h 192"/>
                  <a:gd name="T2" fmla="*/ 301 w 204"/>
                  <a:gd name="T3" fmla="*/ 462 h 192"/>
                  <a:gd name="T4" fmla="*/ 467 w 204"/>
                  <a:gd name="T5" fmla="*/ 250 h 192"/>
                  <a:gd name="T6" fmla="*/ 644 w 204"/>
                  <a:gd name="T7" fmla="*/ 113 h 192"/>
                  <a:gd name="T8" fmla="*/ 773 w 204"/>
                  <a:gd name="T9" fmla="*/ 35 h 192"/>
                  <a:gd name="T10" fmla="*/ 880 w 204"/>
                  <a:gd name="T11" fmla="*/ 0 h 192"/>
                  <a:gd name="T12" fmla="*/ 1084 w 204"/>
                  <a:gd name="T13" fmla="*/ 0 h 192"/>
                  <a:gd name="T14" fmla="*/ 1272 w 204"/>
                  <a:gd name="T15" fmla="*/ 35 h 192"/>
                  <a:gd name="T16" fmla="*/ 1062 w 204"/>
                  <a:gd name="T17" fmla="*/ 113 h 192"/>
                  <a:gd name="T18" fmla="*/ 880 w 204"/>
                  <a:gd name="T19" fmla="*/ 113 h 192"/>
                  <a:gd name="T20" fmla="*/ 652 w 204"/>
                  <a:gd name="T21" fmla="*/ 250 h 192"/>
                  <a:gd name="T22" fmla="*/ 447 w 204"/>
                  <a:gd name="T23" fmla="*/ 473 h 192"/>
                  <a:gd name="T24" fmla="*/ 282 w 204"/>
                  <a:gd name="T25" fmla="*/ 805 h 192"/>
                  <a:gd name="T26" fmla="*/ 110 w 204"/>
                  <a:gd name="T27" fmla="*/ 1064 h 192"/>
                  <a:gd name="T28" fmla="*/ 0 w 204"/>
                  <a:gd name="T29" fmla="*/ 1219 h 192"/>
                  <a:gd name="T30" fmla="*/ 0 w 204"/>
                  <a:gd name="T31" fmla="*/ 881 h 1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4" h="192">
                    <a:moveTo>
                      <a:pt x="0" y="138"/>
                    </a:moveTo>
                    <a:lnTo>
                      <a:pt x="48" y="72"/>
                    </a:lnTo>
                    <a:lnTo>
                      <a:pt x="75" y="39"/>
                    </a:lnTo>
                    <a:lnTo>
                      <a:pt x="102" y="18"/>
                    </a:lnTo>
                    <a:lnTo>
                      <a:pt x="123" y="6"/>
                    </a:lnTo>
                    <a:lnTo>
                      <a:pt x="141" y="0"/>
                    </a:lnTo>
                    <a:lnTo>
                      <a:pt x="174" y="0"/>
                    </a:lnTo>
                    <a:lnTo>
                      <a:pt x="204" y="6"/>
                    </a:lnTo>
                    <a:lnTo>
                      <a:pt x="171" y="18"/>
                    </a:lnTo>
                    <a:lnTo>
                      <a:pt x="141" y="18"/>
                    </a:lnTo>
                    <a:lnTo>
                      <a:pt x="105" y="39"/>
                    </a:lnTo>
                    <a:lnTo>
                      <a:pt x="72" y="75"/>
                    </a:lnTo>
                    <a:lnTo>
                      <a:pt x="45" y="126"/>
                    </a:lnTo>
                    <a:lnTo>
                      <a:pt x="18" y="168"/>
                    </a:lnTo>
                    <a:lnTo>
                      <a:pt x="0" y="192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47" name="Freeform 142"/>
              <p:cNvSpPr>
                <a:spLocks noChangeAspect="1"/>
              </p:cNvSpPr>
              <p:nvPr/>
            </p:nvSpPr>
            <p:spPr bwMode="auto">
              <a:xfrm>
                <a:off x="1265" y="2854"/>
                <a:ext cx="909" cy="603"/>
              </a:xfrm>
              <a:custGeom>
                <a:avLst/>
                <a:gdLst>
                  <a:gd name="T0" fmla="*/ 0 w 756"/>
                  <a:gd name="T1" fmla="*/ 2340 h 501"/>
                  <a:gd name="T2" fmla="*/ 813 w 756"/>
                  <a:gd name="T3" fmla="*/ 2162 h 501"/>
                  <a:gd name="T4" fmla="*/ 1192 w 756"/>
                  <a:gd name="T5" fmla="*/ 2063 h 501"/>
                  <a:gd name="T6" fmla="*/ 1798 w 756"/>
                  <a:gd name="T7" fmla="*/ 2011 h 501"/>
                  <a:gd name="T8" fmla="*/ 2291 w 756"/>
                  <a:gd name="T9" fmla="*/ 2030 h 501"/>
                  <a:gd name="T10" fmla="*/ 2767 w 756"/>
                  <a:gd name="T11" fmla="*/ 1929 h 501"/>
                  <a:gd name="T12" fmla="*/ 3340 w 756"/>
                  <a:gd name="T13" fmla="*/ 1603 h 501"/>
                  <a:gd name="T14" fmla="*/ 3772 w 756"/>
                  <a:gd name="T15" fmla="*/ 1360 h 501"/>
                  <a:gd name="T16" fmla="*/ 4302 w 756"/>
                  <a:gd name="T17" fmla="*/ 731 h 501"/>
                  <a:gd name="T18" fmla="*/ 4546 w 756"/>
                  <a:gd name="T19" fmla="*/ 268 h 501"/>
                  <a:gd name="T20" fmla="*/ 4775 w 756"/>
                  <a:gd name="T21" fmla="*/ 0 h 501"/>
                  <a:gd name="T22" fmla="*/ 4546 w 756"/>
                  <a:gd name="T23" fmla="*/ 1453 h 501"/>
                  <a:gd name="T24" fmla="*/ 4224 w 756"/>
                  <a:gd name="T25" fmla="*/ 1535 h 501"/>
                  <a:gd name="T26" fmla="*/ 3925 w 756"/>
                  <a:gd name="T27" fmla="*/ 1722 h 501"/>
                  <a:gd name="T28" fmla="*/ 3677 w 756"/>
                  <a:gd name="T29" fmla="*/ 1971 h 501"/>
                  <a:gd name="T30" fmla="*/ 3549 w 756"/>
                  <a:gd name="T31" fmla="*/ 2318 h 501"/>
                  <a:gd name="T32" fmla="*/ 3469 w 756"/>
                  <a:gd name="T33" fmla="*/ 2506 h 501"/>
                  <a:gd name="T34" fmla="*/ 3280 w 756"/>
                  <a:gd name="T35" fmla="*/ 2639 h 501"/>
                  <a:gd name="T36" fmla="*/ 2879 w 756"/>
                  <a:gd name="T37" fmla="*/ 2732 h 501"/>
                  <a:gd name="T38" fmla="*/ 2334 w 756"/>
                  <a:gd name="T39" fmla="*/ 2718 h 501"/>
                  <a:gd name="T40" fmla="*/ 1798 w 756"/>
                  <a:gd name="T41" fmla="*/ 2718 h 501"/>
                  <a:gd name="T42" fmla="*/ 1460 w 756"/>
                  <a:gd name="T43" fmla="*/ 2816 h 501"/>
                  <a:gd name="T44" fmla="*/ 1135 w 756"/>
                  <a:gd name="T45" fmla="*/ 3066 h 501"/>
                  <a:gd name="T46" fmla="*/ 849 w 756"/>
                  <a:gd name="T47" fmla="*/ 3140 h 501"/>
                  <a:gd name="T48" fmla="*/ 250 w 756"/>
                  <a:gd name="T49" fmla="*/ 3197 h 501"/>
                  <a:gd name="T50" fmla="*/ 0 w 756"/>
                  <a:gd name="T51" fmla="*/ 2340 h 50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56" h="501">
                    <a:moveTo>
                      <a:pt x="0" y="366"/>
                    </a:moveTo>
                    <a:lnTo>
                      <a:pt x="129" y="339"/>
                    </a:lnTo>
                    <a:lnTo>
                      <a:pt x="189" y="324"/>
                    </a:lnTo>
                    <a:lnTo>
                      <a:pt x="285" y="315"/>
                    </a:lnTo>
                    <a:lnTo>
                      <a:pt x="363" y="318"/>
                    </a:lnTo>
                    <a:lnTo>
                      <a:pt x="438" y="303"/>
                    </a:lnTo>
                    <a:lnTo>
                      <a:pt x="528" y="252"/>
                    </a:lnTo>
                    <a:lnTo>
                      <a:pt x="597" y="213"/>
                    </a:lnTo>
                    <a:lnTo>
                      <a:pt x="681" y="114"/>
                    </a:lnTo>
                    <a:lnTo>
                      <a:pt x="720" y="42"/>
                    </a:lnTo>
                    <a:lnTo>
                      <a:pt x="756" y="0"/>
                    </a:lnTo>
                    <a:lnTo>
                      <a:pt x="720" y="228"/>
                    </a:lnTo>
                    <a:lnTo>
                      <a:pt x="669" y="240"/>
                    </a:lnTo>
                    <a:lnTo>
                      <a:pt x="621" y="270"/>
                    </a:lnTo>
                    <a:lnTo>
                      <a:pt x="582" y="309"/>
                    </a:lnTo>
                    <a:lnTo>
                      <a:pt x="561" y="363"/>
                    </a:lnTo>
                    <a:lnTo>
                      <a:pt x="549" y="393"/>
                    </a:lnTo>
                    <a:lnTo>
                      <a:pt x="519" y="414"/>
                    </a:lnTo>
                    <a:lnTo>
                      <a:pt x="456" y="429"/>
                    </a:lnTo>
                    <a:lnTo>
                      <a:pt x="369" y="426"/>
                    </a:lnTo>
                    <a:lnTo>
                      <a:pt x="285" y="426"/>
                    </a:lnTo>
                    <a:lnTo>
                      <a:pt x="231" y="441"/>
                    </a:lnTo>
                    <a:lnTo>
                      <a:pt x="180" y="480"/>
                    </a:lnTo>
                    <a:lnTo>
                      <a:pt x="135" y="492"/>
                    </a:lnTo>
                    <a:lnTo>
                      <a:pt x="39" y="501"/>
                    </a:lnTo>
                    <a:lnTo>
                      <a:pt x="0" y="366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48" name="Freeform 143"/>
              <p:cNvSpPr>
                <a:spLocks noChangeAspect="1"/>
              </p:cNvSpPr>
              <p:nvPr/>
            </p:nvSpPr>
            <p:spPr bwMode="auto">
              <a:xfrm>
                <a:off x="2207" y="2435"/>
                <a:ext cx="855" cy="238"/>
              </a:xfrm>
              <a:custGeom>
                <a:avLst/>
                <a:gdLst>
                  <a:gd name="T0" fmla="*/ 93 w 711"/>
                  <a:gd name="T1" fmla="*/ 131 h 198"/>
                  <a:gd name="T2" fmla="*/ 320 w 711"/>
                  <a:gd name="T3" fmla="*/ 59 h 198"/>
                  <a:gd name="T4" fmla="*/ 607 w 711"/>
                  <a:gd name="T5" fmla="*/ 59 h 198"/>
                  <a:gd name="T6" fmla="*/ 945 w 711"/>
                  <a:gd name="T7" fmla="*/ 112 h 198"/>
                  <a:gd name="T8" fmla="*/ 990 w 711"/>
                  <a:gd name="T9" fmla="*/ 341 h 198"/>
                  <a:gd name="T10" fmla="*/ 1497 w 711"/>
                  <a:gd name="T11" fmla="*/ 508 h 198"/>
                  <a:gd name="T12" fmla="*/ 2122 w 711"/>
                  <a:gd name="T13" fmla="*/ 696 h 198"/>
                  <a:gd name="T14" fmla="*/ 2715 w 711"/>
                  <a:gd name="T15" fmla="*/ 793 h 198"/>
                  <a:gd name="T16" fmla="*/ 3091 w 711"/>
                  <a:gd name="T17" fmla="*/ 774 h 198"/>
                  <a:gd name="T18" fmla="*/ 3563 w 711"/>
                  <a:gd name="T19" fmla="*/ 601 h 198"/>
                  <a:gd name="T20" fmla="*/ 4097 w 711"/>
                  <a:gd name="T21" fmla="*/ 341 h 198"/>
                  <a:gd name="T22" fmla="*/ 4493 w 711"/>
                  <a:gd name="T23" fmla="*/ 0 h 198"/>
                  <a:gd name="T24" fmla="*/ 4439 w 711"/>
                  <a:gd name="T25" fmla="*/ 716 h 198"/>
                  <a:gd name="T26" fmla="*/ 4097 w 711"/>
                  <a:gd name="T27" fmla="*/ 929 h 198"/>
                  <a:gd name="T28" fmla="*/ 3694 w 711"/>
                  <a:gd name="T29" fmla="*/ 1117 h 198"/>
                  <a:gd name="T30" fmla="*/ 3167 w 711"/>
                  <a:gd name="T31" fmla="*/ 1244 h 198"/>
                  <a:gd name="T32" fmla="*/ 2393 w 711"/>
                  <a:gd name="T33" fmla="*/ 1209 h 198"/>
                  <a:gd name="T34" fmla="*/ 1785 w 711"/>
                  <a:gd name="T35" fmla="*/ 1117 h 198"/>
                  <a:gd name="T36" fmla="*/ 1271 w 711"/>
                  <a:gd name="T37" fmla="*/ 929 h 198"/>
                  <a:gd name="T38" fmla="*/ 1005 w 711"/>
                  <a:gd name="T39" fmla="*/ 809 h 198"/>
                  <a:gd name="T40" fmla="*/ 1005 w 711"/>
                  <a:gd name="T41" fmla="*/ 508 h 198"/>
                  <a:gd name="T42" fmla="*/ 849 w 711"/>
                  <a:gd name="T43" fmla="*/ 472 h 198"/>
                  <a:gd name="T44" fmla="*/ 647 w 711"/>
                  <a:gd name="T45" fmla="*/ 457 h 198"/>
                  <a:gd name="T46" fmla="*/ 495 w 711"/>
                  <a:gd name="T47" fmla="*/ 472 h 198"/>
                  <a:gd name="T48" fmla="*/ 285 w 711"/>
                  <a:gd name="T49" fmla="*/ 472 h 198"/>
                  <a:gd name="T50" fmla="*/ 0 w 711"/>
                  <a:gd name="T51" fmla="*/ 549 h 198"/>
                  <a:gd name="T52" fmla="*/ 93 w 711"/>
                  <a:gd name="T53" fmla="*/ 131 h 19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711" h="198">
                    <a:moveTo>
                      <a:pt x="15" y="21"/>
                    </a:moveTo>
                    <a:lnTo>
                      <a:pt x="51" y="9"/>
                    </a:lnTo>
                    <a:lnTo>
                      <a:pt x="96" y="9"/>
                    </a:lnTo>
                    <a:lnTo>
                      <a:pt x="150" y="18"/>
                    </a:lnTo>
                    <a:lnTo>
                      <a:pt x="156" y="54"/>
                    </a:lnTo>
                    <a:lnTo>
                      <a:pt x="237" y="81"/>
                    </a:lnTo>
                    <a:lnTo>
                      <a:pt x="336" y="111"/>
                    </a:lnTo>
                    <a:lnTo>
                      <a:pt x="429" y="126"/>
                    </a:lnTo>
                    <a:lnTo>
                      <a:pt x="489" y="123"/>
                    </a:lnTo>
                    <a:lnTo>
                      <a:pt x="564" y="96"/>
                    </a:lnTo>
                    <a:lnTo>
                      <a:pt x="648" y="54"/>
                    </a:lnTo>
                    <a:lnTo>
                      <a:pt x="711" y="0"/>
                    </a:lnTo>
                    <a:lnTo>
                      <a:pt x="702" y="114"/>
                    </a:lnTo>
                    <a:lnTo>
                      <a:pt x="648" y="147"/>
                    </a:lnTo>
                    <a:lnTo>
                      <a:pt x="585" y="177"/>
                    </a:lnTo>
                    <a:lnTo>
                      <a:pt x="501" y="198"/>
                    </a:lnTo>
                    <a:lnTo>
                      <a:pt x="378" y="192"/>
                    </a:lnTo>
                    <a:lnTo>
                      <a:pt x="282" y="177"/>
                    </a:lnTo>
                    <a:lnTo>
                      <a:pt x="201" y="147"/>
                    </a:lnTo>
                    <a:lnTo>
                      <a:pt x="159" y="129"/>
                    </a:lnTo>
                    <a:lnTo>
                      <a:pt x="159" y="81"/>
                    </a:lnTo>
                    <a:lnTo>
                      <a:pt x="135" y="75"/>
                    </a:lnTo>
                    <a:lnTo>
                      <a:pt x="102" y="72"/>
                    </a:lnTo>
                    <a:lnTo>
                      <a:pt x="78" y="75"/>
                    </a:lnTo>
                    <a:lnTo>
                      <a:pt x="45" y="75"/>
                    </a:lnTo>
                    <a:lnTo>
                      <a:pt x="0" y="87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49" name="Freeform 144"/>
              <p:cNvSpPr>
                <a:spLocks noChangeAspect="1"/>
              </p:cNvSpPr>
              <p:nvPr/>
            </p:nvSpPr>
            <p:spPr bwMode="auto">
              <a:xfrm>
                <a:off x="3062" y="2067"/>
                <a:ext cx="1007" cy="393"/>
              </a:xfrm>
              <a:custGeom>
                <a:avLst/>
                <a:gdLst>
                  <a:gd name="T0" fmla="*/ 59 w 837"/>
                  <a:gd name="T1" fmla="*/ 1189 h 327"/>
                  <a:gd name="T2" fmla="*/ 384 w 837"/>
                  <a:gd name="T3" fmla="*/ 1078 h 327"/>
                  <a:gd name="T4" fmla="*/ 362 w 837"/>
                  <a:gd name="T5" fmla="*/ 929 h 327"/>
                  <a:gd name="T6" fmla="*/ 760 w 837"/>
                  <a:gd name="T7" fmla="*/ 696 h 327"/>
                  <a:gd name="T8" fmla="*/ 1031 w 837"/>
                  <a:gd name="T9" fmla="*/ 434 h 327"/>
                  <a:gd name="T10" fmla="*/ 1353 w 837"/>
                  <a:gd name="T11" fmla="*/ 93 h 327"/>
                  <a:gd name="T12" fmla="*/ 1618 w 837"/>
                  <a:gd name="T13" fmla="*/ 0 h 327"/>
                  <a:gd name="T14" fmla="*/ 1850 w 837"/>
                  <a:gd name="T15" fmla="*/ 35 h 327"/>
                  <a:gd name="T16" fmla="*/ 2101 w 837"/>
                  <a:gd name="T17" fmla="*/ 112 h 327"/>
                  <a:gd name="T18" fmla="*/ 2117 w 837"/>
                  <a:gd name="T19" fmla="*/ 284 h 327"/>
                  <a:gd name="T20" fmla="*/ 2444 w 837"/>
                  <a:gd name="T21" fmla="*/ 165 h 327"/>
                  <a:gd name="T22" fmla="*/ 2707 w 837"/>
                  <a:gd name="T23" fmla="*/ 112 h 327"/>
                  <a:gd name="T24" fmla="*/ 2940 w 837"/>
                  <a:gd name="T25" fmla="*/ 112 h 327"/>
                  <a:gd name="T26" fmla="*/ 3242 w 837"/>
                  <a:gd name="T27" fmla="*/ 468 h 327"/>
                  <a:gd name="T28" fmla="*/ 3507 w 837"/>
                  <a:gd name="T29" fmla="*/ 965 h 327"/>
                  <a:gd name="T30" fmla="*/ 3790 w 837"/>
                  <a:gd name="T31" fmla="*/ 1342 h 327"/>
                  <a:gd name="T32" fmla="*/ 4192 w 837"/>
                  <a:gd name="T33" fmla="*/ 1641 h 327"/>
                  <a:gd name="T34" fmla="*/ 4559 w 837"/>
                  <a:gd name="T35" fmla="*/ 1791 h 327"/>
                  <a:gd name="T36" fmla="*/ 4804 w 837"/>
                  <a:gd name="T37" fmla="*/ 1774 h 327"/>
                  <a:gd name="T38" fmla="*/ 5319 w 837"/>
                  <a:gd name="T39" fmla="*/ 1582 h 327"/>
                  <a:gd name="T40" fmla="*/ 5282 w 837"/>
                  <a:gd name="T41" fmla="*/ 1811 h 327"/>
                  <a:gd name="T42" fmla="*/ 4939 w 837"/>
                  <a:gd name="T43" fmla="*/ 1941 h 327"/>
                  <a:gd name="T44" fmla="*/ 4610 w 837"/>
                  <a:gd name="T45" fmla="*/ 2049 h 327"/>
                  <a:gd name="T46" fmla="*/ 4267 w 837"/>
                  <a:gd name="T47" fmla="*/ 2049 h 327"/>
                  <a:gd name="T48" fmla="*/ 3736 w 837"/>
                  <a:gd name="T49" fmla="*/ 1848 h 327"/>
                  <a:gd name="T50" fmla="*/ 3354 w 837"/>
                  <a:gd name="T51" fmla="*/ 1469 h 327"/>
                  <a:gd name="T52" fmla="*/ 3105 w 837"/>
                  <a:gd name="T53" fmla="*/ 1189 h 327"/>
                  <a:gd name="T54" fmla="*/ 2940 w 837"/>
                  <a:gd name="T55" fmla="*/ 940 h 327"/>
                  <a:gd name="T56" fmla="*/ 2667 w 837"/>
                  <a:gd name="T57" fmla="*/ 833 h 327"/>
                  <a:gd name="T58" fmla="*/ 2188 w 837"/>
                  <a:gd name="T59" fmla="*/ 833 h 327"/>
                  <a:gd name="T60" fmla="*/ 2188 w 837"/>
                  <a:gd name="T61" fmla="*/ 675 h 327"/>
                  <a:gd name="T62" fmla="*/ 1751 w 837"/>
                  <a:gd name="T63" fmla="*/ 774 h 327"/>
                  <a:gd name="T64" fmla="*/ 1240 w 837"/>
                  <a:gd name="T65" fmla="*/ 1168 h 327"/>
                  <a:gd name="T66" fmla="*/ 857 w 837"/>
                  <a:gd name="T67" fmla="*/ 1376 h 327"/>
                  <a:gd name="T68" fmla="*/ 362 w 837"/>
                  <a:gd name="T69" fmla="*/ 1641 h 327"/>
                  <a:gd name="T70" fmla="*/ 362 w 837"/>
                  <a:gd name="T71" fmla="*/ 1791 h 327"/>
                  <a:gd name="T72" fmla="*/ 0 w 837"/>
                  <a:gd name="T73" fmla="*/ 1981 h 327"/>
                  <a:gd name="T74" fmla="*/ 59 w 837"/>
                  <a:gd name="T75" fmla="*/ 1189 h 32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837" h="327">
                    <a:moveTo>
                      <a:pt x="9" y="189"/>
                    </a:moveTo>
                    <a:lnTo>
                      <a:pt x="60" y="171"/>
                    </a:lnTo>
                    <a:lnTo>
                      <a:pt x="57" y="147"/>
                    </a:lnTo>
                    <a:lnTo>
                      <a:pt x="120" y="111"/>
                    </a:lnTo>
                    <a:lnTo>
                      <a:pt x="162" y="69"/>
                    </a:lnTo>
                    <a:lnTo>
                      <a:pt x="213" y="15"/>
                    </a:lnTo>
                    <a:lnTo>
                      <a:pt x="255" y="0"/>
                    </a:lnTo>
                    <a:lnTo>
                      <a:pt x="291" y="6"/>
                    </a:lnTo>
                    <a:lnTo>
                      <a:pt x="330" y="18"/>
                    </a:lnTo>
                    <a:lnTo>
                      <a:pt x="333" y="45"/>
                    </a:lnTo>
                    <a:lnTo>
                      <a:pt x="384" y="27"/>
                    </a:lnTo>
                    <a:lnTo>
                      <a:pt x="426" y="18"/>
                    </a:lnTo>
                    <a:lnTo>
                      <a:pt x="462" y="18"/>
                    </a:lnTo>
                    <a:lnTo>
                      <a:pt x="510" y="75"/>
                    </a:lnTo>
                    <a:lnTo>
                      <a:pt x="552" y="153"/>
                    </a:lnTo>
                    <a:lnTo>
                      <a:pt x="597" y="213"/>
                    </a:lnTo>
                    <a:lnTo>
                      <a:pt x="660" y="261"/>
                    </a:lnTo>
                    <a:lnTo>
                      <a:pt x="717" y="285"/>
                    </a:lnTo>
                    <a:lnTo>
                      <a:pt x="756" y="282"/>
                    </a:lnTo>
                    <a:lnTo>
                      <a:pt x="837" y="252"/>
                    </a:lnTo>
                    <a:lnTo>
                      <a:pt x="831" y="288"/>
                    </a:lnTo>
                    <a:lnTo>
                      <a:pt x="777" y="309"/>
                    </a:lnTo>
                    <a:lnTo>
                      <a:pt x="726" y="327"/>
                    </a:lnTo>
                    <a:lnTo>
                      <a:pt x="672" y="327"/>
                    </a:lnTo>
                    <a:lnTo>
                      <a:pt x="588" y="294"/>
                    </a:lnTo>
                    <a:lnTo>
                      <a:pt x="528" y="234"/>
                    </a:lnTo>
                    <a:lnTo>
                      <a:pt x="489" y="189"/>
                    </a:lnTo>
                    <a:lnTo>
                      <a:pt x="462" y="150"/>
                    </a:lnTo>
                    <a:lnTo>
                      <a:pt x="420" y="132"/>
                    </a:lnTo>
                    <a:lnTo>
                      <a:pt x="345" y="132"/>
                    </a:lnTo>
                    <a:lnTo>
                      <a:pt x="345" y="108"/>
                    </a:lnTo>
                    <a:lnTo>
                      <a:pt x="276" y="123"/>
                    </a:lnTo>
                    <a:lnTo>
                      <a:pt x="195" y="186"/>
                    </a:lnTo>
                    <a:lnTo>
                      <a:pt x="135" y="219"/>
                    </a:lnTo>
                    <a:lnTo>
                      <a:pt x="57" y="261"/>
                    </a:lnTo>
                    <a:lnTo>
                      <a:pt x="57" y="285"/>
                    </a:lnTo>
                    <a:lnTo>
                      <a:pt x="0" y="315"/>
                    </a:lnTo>
                    <a:lnTo>
                      <a:pt x="9" y="189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50" name="Freeform 145"/>
              <p:cNvSpPr>
                <a:spLocks noChangeAspect="1"/>
              </p:cNvSpPr>
              <p:nvPr/>
            </p:nvSpPr>
            <p:spPr bwMode="auto">
              <a:xfrm>
                <a:off x="4102" y="1518"/>
                <a:ext cx="1169" cy="516"/>
              </a:xfrm>
              <a:custGeom>
                <a:avLst/>
                <a:gdLst>
                  <a:gd name="T0" fmla="*/ 413 w 972"/>
                  <a:gd name="T1" fmla="*/ 2424 h 429"/>
                  <a:gd name="T2" fmla="*/ 447 w 972"/>
                  <a:gd name="T3" fmla="*/ 2152 h 429"/>
                  <a:gd name="T4" fmla="*/ 1029 w 972"/>
                  <a:gd name="T5" fmla="*/ 1617 h 429"/>
                  <a:gd name="T6" fmla="*/ 1578 w 972"/>
                  <a:gd name="T7" fmla="*/ 1164 h 429"/>
                  <a:gd name="T8" fmla="*/ 1899 w 972"/>
                  <a:gd name="T9" fmla="*/ 878 h 429"/>
                  <a:gd name="T10" fmla="*/ 2207 w 972"/>
                  <a:gd name="T11" fmla="*/ 743 h 429"/>
                  <a:gd name="T12" fmla="*/ 2446 w 972"/>
                  <a:gd name="T13" fmla="*/ 743 h 429"/>
                  <a:gd name="T14" fmla="*/ 2832 w 972"/>
                  <a:gd name="T15" fmla="*/ 856 h 429"/>
                  <a:gd name="T16" fmla="*/ 3512 w 972"/>
                  <a:gd name="T17" fmla="*/ 1042 h 429"/>
                  <a:gd name="T18" fmla="*/ 3802 w 972"/>
                  <a:gd name="T19" fmla="*/ 1042 h 429"/>
                  <a:gd name="T20" fmla="*/ 4274 w 972"/>
                  <a:gd name="T21" fmla="*/ 990 h 429"/>
                  <a:gd name="T22" fmla="*/ 4865 w 972"/>
                  <a:gd name="T23" fmla="*/ 840 h 429"/>
                  <a:gd name="T24" fmla="*/ 5586 w 972"/>
                  <a:gd name="T25" fmla="*/ 398 h 429"/>
                  <a:gd name="T26" fmla="*/ 6154 w 972"/>
                  <a:gd name="T27" fmla="*/ 0 h 429"/>
                  <a:gd name="T28" fmla="*/ 5410 w 972"/>
                  <a:gd name="T29" fmla="*/ 384 h 429"/>
                  <a:gd name="T30" fmla="*/ 4772 w 972"/>
                  <a:gd name="T31" fmla="*/ 684 h 429"/>
                  <a:gd name="T32" fmla="*/ 4255 w 972"/>
                  <a:gd name="T33" fmla="*/ 840 h 429"/>
                  <a:gd name="T34" fmla="*/ 3760 w 972"/>
                  <a:gd name="T35" fmla="*/ 856 h 429"/>
                  <a:gd name="T36" fmla="*/ 3245 w 972"/>
                  <a:gd name="T37" fmla="*/ 778 h 429"/>
                  <a:gd name="T38" fmla="*/ 2832 w 972"/>
                  <a:gd name="T39" fmla="*/ 705 h 429"/>
                  <a:gd name="T40" fmla="*/ 2505 w 972"/>
                  <a:gd name="T41" fmla="*/ 669 h 429"/>
                  <a:gd name="T42" fmla="*/ 2224 w 972"/>
                  <a:gd name="T43" fmla="*/ 627 h 429"/>
                  <a:gd name="T44" fmla="*/ 1840 w 972"/>
                  <a:gd name="T45" fmla="*/ 757 h 429"/>
                  <a:gd name="T46" fmla="*/ 1556 w 972"/>
                  <a:gd name="T47" fmla="*/ 951 h 429"/>
                  <a:gd name="T48" fmla="*/ 1405 w 972"/>
                  <a:gd name="T49" fmla="*/ 1063 h 429"/>
                  <a:gd name="T50" fmla="*/ 1084 w 972"/>
                  <a:gd name="T51" fmla="*/ 1196 h 429"/>
                  <a:gd name="T52" fmla="*/ 815 w 972"/>
                  <a:gd name="T53" fmla="*/ 1276 h 429"/>
                  <a:gd name="T54" fmla="*/ 627 w 972"/>
                  <a:gd name="T55" fmla="*/ 1505 h 429"/>
                  <a:gd name="T56" fmla="*/ 514 w 972"/>
                  <a:gd name="T57" fmla="*/ 1672 h 429"/>
                  <a:gd name="T58" fmla="*/ 320 w 972"/>
                  <a:gd name="T59" fmla="*/ 1921 h 429"/>
                  <a:gd name="T60" fmla="*/ 20 w 972"/>
                  <a:gd name="T61" fmla="*/ 2356 h 429"/>
                  <a:gd name="T62" fmla="*/ 0 w 972"/>
                  <a:gd name="T63" fmla="*/ 2718 h 429"/>
                  <a:gd name="T64" fmla="*/ 414 w 972"/>
                  <a:gd name="T65" fmla="*/ 2437 h 429"/>
                  <a:gd name="T66" fmla="*/ 413 w 972"/>
                  <a:gd name="T67" fmla="*/ 2424 h 42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972" h="429">
                    <a:moveTo>
                      <a:pt x="65" y="383"/>
                    </a:moveTo>
                    <a:lnTo>
                      <a:pt x="71" y="339"/>
                    </a:lnTo>
                    <a:lnTo>
                      <a:pt x="162" y="255"/>
                    </a:lnTo>
                    <a:lnTo>
                      <a:pt x="249" y="183"/>
                    </a:lnTo>
                    <a:lnTo>
                      <a:pt x="300" y="138"/>
                    </a:lnTo>
                    <a:lnTo>
                      <a:pt x="348" y="117"/>
                    </a:lnTo>
                    <a:lnTo>
                      <a:pt x="387" y="117"/>
                    </a:lnTo>
                    <a:lnTo>
                      <a:pt x="447" y="135"/>
                    </a:lnTo>
                    <a:cubicBezTo>
                      <a:pt x="475" y="143"/>
                      <a:pt x="530" y="160"/>
                      <a:pt x="555" y="165"/>
                    </a:cubicBezTo>
                    <a:cubicBezTo>
                      <a:pt x="580" y="170"/>
                      <a:pt x="580" y="166"/>
                      <a:pt x="600" y="165"/>
                    </a:cubicBezTo>
                    <a:cubicBezTo>
                      <a:pt x="620" y="164"/>
                      <a:pt x="647" y="161"/>
                      <a:pt x="675" y="156"/>
                    </a:cubicBezTo>
                    <a:cubicBezTo>
                      <a:pt x="703" y="151"/>
                      <a:pt x="734" y="147"/>
                      <a:pt x="768" y="132"/>
                    </a:cubicBezTo>
                    <a:lnTo>
                      <a:pt x="882" y="63"/>
                    </a:lnTo>
                    <a:lnTo>
                      <a:pt x="972" y="0"/>
                    </a:lnTo>
                    <a:lnTo>
                      <a:pt x="855" y="60"/>
                    </a:lnTo>
                    <a:lnTo>
                      <a:pt x="753" y="108"/>
                    </a:lnTo>
                    <a:cubicBezTo>
                      <a:pt x="723" y="120"/>
                      <a:pt x="698" y="128"/>
                      <a:pt x="672" y="132"/>
                    </a:cubicBezTo>
                    <a:lnTo>
                      <a:pt x="594" y="135"/>
                    </a:lnTo>
                    <a:cubicBezTo>
                      <a:pt x="568" y="134"/>
                      <a:pt x="537" y="127"/>
                      <a:pt x="513" y="123"/>
                    </a:cubicBezTo>
                    <a:lnTo>
                      <a:pt x="447" y="111"/>
                    </a:lnTo>
                    <a:lnTo>
                      <a:pt x="396" y="105"/>
                    </a:lnTo>
                    <a:lnTo>
                      <a:pt x="351" y="99"/>
                    </a:lnTo>
                    <a:lnTo>
                      <a:pt x="291" y="120"/>
                    </a:lnTo>
                    <a:lnTo>
                      <a:pt x="246" y="150"/>
                    </a:lnTo>
                    <a:lnTo>
                      <a:pt x="222" y="168"/>
                    </a:lnTo>
                    <a:cubicBezTo>
                      <a:pt x="210" y="174"/>
                      <a:pt x="186" y="184"/>
                      <a:pt x="171" y="189"/>
                    </a:cubicBezTo>
                    <a:cubicBezTo>
                      <a:pt x="156" y="194"/>
                      <a:pt x="141" y="193"/>
                      <a:pt x="129" y="201"/>
                    </a:cubicBezTo>
                    <a:cubicBezTo>
                      <a:pt x="117" y="209"/>
                      <a:pt x="107" y="226"/>
                      <a:pt x="99" y="237"/>
                    </a:cubicBezTo>
                    <a:lnTo>
                      <a:pt x="81" y="264"/>
                    </a:lnTo>
                    <a:lnTo>
                      <a:pt x="51" y="303"/>
                    </a:lnTo>
                    <a:lnTo>
                      <a:pt x="3" y="372"/>
                    </a:lnTo>
                    <a:lnTo>
                      <a:pt x="0" y="429"/>
                    </a:lnTo>
                    <a:lnTo>
                      <a:pt x="66" y="384"/>
                    </a:lnTo>
                    <a:lnTo>
                      <a:pt x="65" y="383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51" name="Freeform 146"/>
              <p:cNvSpPr>
                <a:spLocks noChangeAspect="1"/>
              </p:cNvSpPr>
              <p:nvPr/>
            </p:nvSpPr>
            <p:spPr bwMode="auto">
              <a:xfrm>
                <a:off x="998" y="2024"/>
                <a:ext cx="1169" cy="690"/>
              </a:xfrm>
              <a:custGeom>
                <a:avLst/>
                <a:gdLst>
                  <a:gd name="T0" fmla="*/ 947 w 972"/>
                  <a:gd name="T1" fmla="*/ 3140 h 574"/>
                  <a:gd name="T2" fmla="*/ 1810 w 972"/>
                  <a:gd name="T3" fmla="*/ 3439 h 574"/>
                  <a:gd name="T4" fmla="*/ 2677 w 972"/>
                  <a:gd name="T5" fmla="*/ 3458 h 574"/>
                  <a:gd name="T6" fmla="*/ 3554 w 972"/>
                  <a:gd name="T7" fmla="*/ 3587 h 574"/>
                  <a:gd name="T8" fmla="*/ 4653 w 972"/>
                  <a:gd name="T9" fmla="*/ 3326 h 574"/>
                  <a:gd name="T10" fmla="*/ 5471 w 972"/>
                  <a:gd name="T11" fmla="*/ 2551 h 574"/>
                  <a:gd name="T12" fmla="*/ 4498 w 972"/>
                  <a:gd name="T13" fmla="*/ 3027 h 574"/>
                  <a:gd name="T14" fmla="*/ 4540 w 972"/>
                  <a:gd name="T15" fmla="*/ 2931 h 574"/>
                  <a:gd name="T16" fmla="*/ 3589 w 972"/>
                  <a:gd name="T17" fmla="*/ 3062 h 574"/>
                  <a:gd name="T18" fmla="*/ 3685 w 972"/>
                  <a:gd name="T19" fmla="*/ 2955 h 574"/>
                  <a:gd name="T20" fmla="*/ 2909 w 972"/>
                  <a:gd name="T21" fmla="*/ 2744 h 574"/>
                  <a:gd name="T22" fmla="*/ 1972 w 972"/>
                  <a:gd name="T23" fmla="*/ 2705 h 574"/>
                  <a:gd name="T24" fmla="*/ 1179 w 972"/>
                  <a:gd name="T25" fmla="*/ 2438 h 574"/>
                  <a:gd name="T26" fmla="*/ 743 w 972"/>
                  <a:gd name="T27" fmla="*/ 1718 h 574"/>
                  <a:gd name="T28" fmla="*/ 398 w 972"/>
                  <a:gd name="T29" fmla="*/ 587 h 574"/>
                  <a:gd name="T30" fmla="*/ 878 w 972"/>
                  <a:gd name="T31" fmla="*/ 1718 h 574"/>
                  <a:gd name="T32" fmla="*/ 1633 w 972"/>
                  <a:gd name="T33" fmla="*/ 2176 h 574"/>
                  <a:gd name="T34" fmla="*/ 2505 w 972"/>
                  <a:gd name="T35" fmla="*/ 2272 h 574"/>
                  <a:gd name="T36" fmla="*/ 3092 w 972"/>
                  <a:gd name="T37" fmla="*/ 2380 h 574"/>
                  <a:gd name="T38" fmla="*/ 3820 w 972"/>
                  <a:gd name="T39" fmla="*/ 2587 h 574"/>
                  <a:gd name="T40" fmla="*/ 4941 w 972"/>
                  <a:gd name="T41" fmla="*/ 2365 h 574"/>
                  <a:gd name="T42" fmla="*/ 5945 w 972"/>
                  <a:gd name="T43" fmla="*/ 1718 h 574"/>
                  <a:gd name="T44" fmla="*/ 6154 w 972"/>
                  <a:gd name="T45" fmla="*/ 1529 h 574"/>
                  <a:gd name="T46" fmla="*/ 5811 w 972"/>
                  <a:gd name="T47" fmla="*/ 1613 h 574"/>
                  <a:gd name="T48" fmla="*/ 4747 w 972"/>
                  <a:gd name="T49" fmla="*/ 2189 h 574"/>
                  <a:gd name="T50" fmla="*/ 3932 w 972"/>
                  <a:gd name="T51" fmla="*/ 2345 h 574"/>
                  <a:gd name="T52" fmla="*/ 3152 w 972"/>
                  <a:gd name="T53" fmla="*/ 2096 h 574"/>
                  <a:gd name="T54" fmla="*/ 2446 w 972"/>
                  <a:gd name="T55" fmla="*/ 1892 h 574"/>
                  <a:gd name="T56" fmla="*/ 1556 w 972"/>
                  <a:gd name="T57" fmla="*/ 1837 h 574"/>
                  <a:gd name="T58" fmla="*/ 930 w 972"/>
                  <a:gd name="T59" fmla="*/ 1402 h 574"/>
                  <a:gd name="T60" fmla="*/ 669 w 972"/>
                  <a:gd name="T61" fmla="*/ 774 h 574"/>
                  <a:gd name="T62" fmla="*/ 0 w 972"/>
                  <a:gd name="T63" fmla="*/ 0 h 574"/>
                  <a:gd name="T64" fmla="*/ 362 w 972"/>
                  <a:gd name="T65" fmla="*/ 2766 h 57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972" h="574">
                    <a:moveTo>
                      <a:pt x="60" y="438"/>
                    </a:moveTo>
                    <a:lnTo>
                      <a:pt x="150" y="498"/>
                    </a:lnTo>
                    <a:lnTo>
                      <a:pt x="225" y="534"/>
                    </a:lnTo>
                    <a:lnTo>
                      <a:pt x="285" y="546"/>
                    </a:lnTo>
                    <a:lnTo>
                      <a:pt x="351" y="543"/>
                    </a:lnTo>
                    <a:lnTo>
                      <a:pt x="423" y="549"/>
                    </a:lnTo>
                    <a:lnTo>
                      <a:pt x="498" y="558"/>
                    </a:lnTo>
                    <a:lnTo>
                      <a:pt x="561" y="570"/>
                    </a:lnTo>
                    <a:cubicBezTo>
                      <a:pt x="585" y="572"/>
                      <a:pt x="613" y="574"/>
                      <a:pt x="642" y="567"/>
                    </a:cubicBezTo>
                    <a:cubicBezTo>
                      <a:pt x="671" y="560"/>
                      <a:pt x="708" y="546"/>
                      <a:pt x="735" y="528"/>
                    </a:cubicBezTo>
                    <a:cubicBezTo>
                      <a:pt x="762" y="510"/>
                      <a:pt x="780" y="482"/>
                      <a:pt x="801" y="462"/>
                    </a:cubicBezTo>
                    <a:lnTo>
                      <a:pt x="864" y="405"/>
                    </a:lnTo>
                    <a:lnTo>
                      <a:pt x="783" y="447"/>
                    </a:lnTo>
                    <a:lnTo>
                      <a:pt x="711" y="480"/>
                    </a:lnTo>
                    <a:lnTo>
                      <a:pt x="657" y="492"/>
                    </a:lnTo>
                    <a:lnTo>
                      <a:pt x="717" y="465"/>
                    </a:lnTo>
                    <a:lnTo>
                      <a:pt x="621" y="483"/>
                    </a:lnTo>
                    <a:lnTo>
                      <a:pt x="567" y="486"/>
                    </a:lnTo>
                    <a:lnTo>
                      <a:pt x="636" y="465"/>
                    </a:lnTo>
                    <a:lnTo>
                      <a:pt x="582" y="468"/>
                    </a:lnTo>
                    <a:lnTo>
                      <a:pt x="519" y="450"/>
                    </a:lnTo>
                    <a:cubicBezTo>
                      <a:pt x="499" y="445"/>
                      <a:pt x="482" y="438"/>
                      <a:pt x="459" y="435"/>
                    </a:cubicBezTo>
                    <a:lnTo>
                      <a:pt x="384" y="435"/>
                    </a:lnTo>
                    <a:lnTo>
                      <a:pt x="312" y="429"/>
                    </a:lnTo>
                    <a:lnTo>
                      <a:pt x="237" y="417"/>
                    </a:lnTo>
                    <a:lnTo>
                      <a:pt x="186" y="387"/>
                    </a:lnTo>
                    <a:lnTo>
                      <a:pt x="156" y="348"/>
                    </a:lnTo>
                    <a:lnTo>
                      <a:pt x="117" y="273"/>
                    </a:lnTo>
                    <a:lnTo>
                      <a:pt x="87" y="177"/>
                    </a:lnTo>
                    <a:lnTo>
                      <a:pt x="63" y="93"/>
                    </a:lnTo>
                    <a:lnTo>
                      <a:pt x="111" y="213"/>
                    </a:lnTo>
                    <a:lnTo>
                      <a:pt x="138" y="273"/>
                    </a:lnTo>
                    <a:lnTo>
                      <a:pt x="195" y="321"/>
                    </a:lnTo>
                    <a:cubicBezTo>
                      <a:pt x="215" y="333"/>
                      <a:pt x="234" y="338"/>
                      <a:pt x="258" y="345"/>
                    </a:cubicBezTo>
                    <a:cubicBezTo>
                      <a:pt x="282" y="352"/>
                      <a:pt x="316" y="360"/>
                      <a:pt x="339" y="363"/>
                    </a:cubicBezTo>
                    <a:lnTo>
                      <a:pt x="396" y="360"/>
                    </a:lnTo>
                    <a:lnTo>
                      <a:pt x="441" y="366"/>
                    </a:lnTo>
                    <a:lnTo>
                      <a:pt x="489" y="378"/>
                    </a:lnTo>
                    <a:lnTo>
                      <a:pt x="528" y="396"/>
                    </a:lnTo>
                    <a:lnTo>
                      <a:pt x="603" y="411"/>
                    </a:lnTo>
                    <a:lnTo>
                      <a:pt x="684" y="408"/>
                    </a:lnTo>
                    <a:lnTo>
                      <a:pt x="780" y="375"/>
                    </a:lnTo>
                    <a:lnTo>
                      <a:pt x="873" y="324"/>
                    </a:lnTo>
                    <a:lnTo>
                      <a:pt x="939" y="273"/>
                    </a:lnTo>
                    <a:lnTo>
                      <a:pt x="960" y="258"/>
                    </a:lnTo>
                    <a:lnTo>
                      <a:pt x="972" y="243"/>
                    </a:lnTo>
                    <a:lnTo>
                      <a:pt x="891" y="288"/>
                    </a:lnTo>
                    <a:lnTo>
                      <a:pt x="918" y="255"/>
                    </a:lnTo>
                    <a:lnTo>
                      <a:pt x="822" y="312"/>
                    </a:lnTo>
                    <a:lnTo>
                      <a:pt x="750" y="348"/>
                    </a:lnTo>
                    <a:lnTo>
                      <a:pt x="687" y="363"/>
                    </a:lnTo>
                    <a:lnTo>
                      <a:pt x="621" y="372"/>
                    </a:lnTo>
                    <a:lnTo>
                      <a:pt x="555" y="363"/>
                    </a:lnTo>
                    <a:lnTo>
                      <a:pt x="498" y="333"/>
                    </a:lnTo>
                    <a:lnTo>
                      <a:pt x="453" y="315"/>
                    </a:lnTo>
                    <a:lnTo>
                      <a:pt x="387" y="300"/>
                    </a:lnTo>
                    <a:lnTo>
                      <a:pt x="318" y="294"/>
                    </a:lnTo>
                    <a:cubicBezTo>
                      <a:pt x="295" y="293"/>
                      <a:pt x="269" y="295"/>
                      <a:pt x="246" y="291"/>
                    </a:cubicBezTo>
                    <a:lnTo>
                      <a:pt x="177" y="267"/>
                    </a:lnTo>
                    <a:lnTo>
                      <a:pt x="147" y="222"/>
                    </a:lnTo>
                    <a:lnTo>
                      <a:pt x="114" y="153"/>
                    </a:lnTo>
                    <a:lnTo>
                      <a:pt x="105" y="123"/>
                    </a:lnTo>
                    <a:lnTo>
                      <a:pt x="69" y="60"/>
                    </a:lnTo>
                    <a:lnTo>
                      <a:pt x="0" y="0"/>
                    </a:lnTo>
                    <a:lnTo>
                      <a:pt x="15" y="204"/>
                    </a:lnTo>
                    <a:lnTo>
                      <a:pt x="57" y="438"/>
                    </a:lnTo>
                    <a:lnTo>
                      <a:pt x="60" y="438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439" name="Rectangle 147"/>
            <p:cNvSpPr>
              <a:spLocks noChangeAspect="1" noChangeArrowheads="1"/>
            </p:cNvSpPr>
            <p:nvPr/>
          </p:nvSpPr>
          <p:spPr bwMode="auto">
            <a:xfrm>
              <a:off x="3751" y="3015"/>
              <a:ext cx="246" cy="20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40" name="Text Box 148"/>
            <p:cNvSpPr txBox="1">
              <a:spLocks noChangeAspect="1" noChangeArrowheads="1"/>
            </p:cNvSpPr>
            <p:nvPr/>
          </p:nvSpPr>
          <p:spPr bwMode="auto">
            <a:xfrm>
              <a:off x="3995" y="2970"/>
              <a:ext cx="1183" cy="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en-US" altLang="en-US" sz="2400" b="1">
                  <a:solidFill>
                    <a:schemeClr val="tx1"/>
                  </a:solidFill>
                  <a:latin typeface="Arial" panose="020B0604020202020204" pitchFamily="34" charset="0"/>
                </a:rPr>
                <a:t> Reservoir</a:t>
              </a:r>
            </a:p>
          </p:txBody>
        </p:sp>
      </p:grpSp>
      <p:grpSp>
        <p:nvGrpSpPr>
          <p:cNvPr id="215" name="Group 149"/>
          <p:cNvGrpSpPr>
            <a:grpSpLocks/>
          </p:cNvGrpSpPr>
          <p:nvPr/>
        </p:nvGrpSpPr>
        <p:grpSpPr bwMode="auto">
          <a:xfrm>
            <a:off x="1631950" y="2103438"/>
            <a:ext cx="6546850" cy="3360737"/>
            <a:chOff x="1028" y="1325"/>
            <a:chExt cx="4124" cy="2117"/>
          </a:xfrm>
        </p:grpSpPr>
        <p:sp>
          <p:nvSpPr>
            <p:cNvPr id="14431" name="AutoShape 150"/>
            <p:cNvSpPr>
              <a:spLocks noChangeAspect="1" noChangeArrowheads="1"/>
            </p:cNvSpPr>
            <p:nvPr/>
          </p:nvSpPr>
          <p:spPr bwMode="auto">
            <a:xfrm rot="422571">
              <a:off x="3879" y="1325"/>
              <a:ext cx="1024" cy="688"/>
            </a:xfrm>
            <a:prstGeom prst="irregularSeal2">
              <a:avLst/>
            </a:prstGeom>
            <a:noFill/>
            <a:ln w="25400">
              <a:solidFill>
                <a:srgbClr val="8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32" name="AutoShape 151"/>
            <p:cNvSpPr>
              <a:spLocks noChangeAspect="1" noChangeArrowheads="1"/>
            </p:cNvSpPr>
            <p:nvPr/>
          </p:nvSpPr>
          <p:spPr bwMode="auto">
            <a:xfrm rot="646891">
              <a:off x="2943" y="1756"/>
              <a:ext cx="1024" cy="688"/>
            </a:xfrm>
            <a:prstGeom prst="irregularSeal2">
              <a:avLst/>
            </a:prstGeom>
            <a:noFill/>
            <a:ln w="25400">
              <a:solidFill>
                <a:srgbClr val="8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33" name="AutoShape 152"/>
            <p:cNvSpPr>
              <a:spLocks noChangeAspect="1" noChangeArrowheads="1"/>
            </p:cNvSpPr>
            <p:nvPr/>
          </p:nvSpPr>
          <p:spPr bwMode="auto">
            <a:xfrm rot="798760">
              <a:off x="1903" y="2018"/>
              <a:ext cx="1024" cy="688"/>
            </a:xfrm>
            <a:prstGeom prst="irregularSeal2">
              <a:avLst/>
            </a:prstGeom>
            <a:noFill/>
            <a:ln w="25400">
              <a:solidFill>
                <a:srgbClr val="8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34" name="AutoShape 153"/>
            <p:cNvSpPr>
              <a:spLocks noChangeAspect="1" noChangeArrowheads="1"/>
            </p:cNvSpPr>
            <p:nvPr/>
          </p:nvSpPr>
          <p:spPr bwMode="auto">
            <a:xfrm rot="422571">
              <a:off x="3643" y="3207"/>
              <a:ext cx="303" cy="184"/>
            </a:xfrm>
            <a:prstGeom prst="irregularSeal2">
              <a:avLst/>
            </a:prstGeom>
            <a:noFill/>
            <a:ln w="25400">
              <a:solidFill>
                <a:srgbClr val="8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35" name="Text Box 154"/>
            <p:cNvSpPr txBox="1">
              <a:spLocks noChangeAspect="1" noChangeArrowheads="1"/>
            </p:cNvSpPr>
            <p:nvPr/>
          </p:nvSpPr>
          <p:spPr bwMode="auto">
            <a:xfrm>
              <a:off x="3927" y="3151"/>
              <a:ext cx="122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en-US" altLang="en-US" sz="2400" b="1">
                  <a:solidFill>
                    <a:schemeClr val="tx1"/>
                  </a:solidFill>
                  <a:latin typeface="Arial" panose="020B0604020202020204" pitchFamily="34" charset="0"/>
                </a:rPr>
                <a:t> Trap &amp; Seal</a:t>
              </a:r>
            </a:p>
          </p:txBody>
        </p:sp>
        <p:sp>
          <p:nvSpPr>
            <p:cNvPr id="14436" name="AutoShape 155"/>
            <p:cNvSpPr>
              <a:spLocks noChangeAspect="1" noChangeArrowheads="1"/>
            </p:cNvSpPr>
            <p:nvPr/>
          </p:nvSpPr>
          <p:spPr bwMode="auto">
            <a:xfrm rot="-4977429">
              <a:off x="846" y="2013"/>
              <a:ext cx="927" cy="563"/>
            </a:xfrm>
            <a:prstGeom prst="irregularSeal2">
              <a:avLst/>
            </a:prstGeom>
            <a:noFill/>
            <a:ln w="25400">
              <a:solidFill>
                <a:srgbClr val="8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37" name="AutoShape 156"/>
            <p:cNvSpPr>
              <a:spLocks noChangeAspect="1" noChangeArrowheads="1"/>
            </p:cNvSpPr>
            <p:nvPr/>
          </p:nvSpPr>
          <p:spPr bwMode="auto">
            <a:xfrm rot="422571">
              <a:off x="2060" y="2775"/>
              <a:ext cx="501" cy="304"/>
            </a:xfrm>
            <a:prstGeom prst="irregularSeal2">
              <a:avLst/>
            </a:prstGeom>
            <a:noFill/>
            <a:ln w="25400">
              <a:solidFill>
                <a:srgbClr val="80008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23" name="Group 157"/>
          <p:cNvGrpSpPr>
            <a:grpSpLocks/>
          </p:cNvGrpSpPr>
          <p:nvPr/>
        </p:nvGrpSpPr>
        <p:grpSpPr bwMode="auto">
          <a:xfrm>
            <a:off x="2124075" y="2562225"/>
            <a:ext cx="5794375" cy="3233738"/>
            <a:chOff x="1338" y="1614"/>
            <a:chExt cx="3650" cy="2037"/>
          </a:xfrm>
        </p:grpSpPr>
        <p:sp>
          <p:nvSpPr>
            <p:cNvPr id="14422" name="Freeform 158"/>
            <p:cNvSpPr>
              <a:spLocks noChangeAspect="1"/>
            </p:cNvSpPr>
            <p:nvPr/>
          </p:nvSpPr>
          <p:spPr bwMode="auto">
            <a:xfrm>
              <a:off x="2213" y="2365"/>
              <a:ext cx="149" cy="100"/>
            </a:xfrm>
            <a:custGeom>
              <a:avLst/>
              <a:gdLst>
                <a:gd name="T0" fmla="*/ 0 w 165"/>
                <a:gd name="T1" fmla="*/ 39 h 111"/>
                <a:gd name="T2" fmla="*/ 24 w 165"/>
                <a:gd name="T3" fmla="*/ 20 h 111"/>
                <a:gd name="T4" fmla="*/ 35 w 165"/>
                <a:gd name="T5" fmla="*/ 11 h 111"/>
                <a:gd name="T6" fmla="*/ 47 w 165"/>
                <a:gd name="T7" fmla="*/ 5 h 111"/>
                <a:gd name="T8" fmla="*/ 59 w 165"/>
                <a:gd name="T9" fmla="*/ 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" h="111">
                  <a:moveTo>
                    <a:pt x="0" y="111"/>
                  </a:moveTo>
                  <a:lnTo>
                    <a:pt x="66" y="57"/>
                  </a:lnTo>
                  <a:lnTo>
                    <a:pt x="99" y="30"/>
                  </a:lnTo>
                  <a:lnTo>
                    <a:pt x="132" y="12"/>
                  </a:lnTo>
                  <a:lnTo>
                    <a:pt x="165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23" name="Freeform 159"/>
            <p:cNvSpPr>
              <a:spLocks noChangeAspect="1"/>
            </p:cNvSpPr>
            <p:nvPr/>
          </p:nvSpPr>
          <p:spPr bwMode="auto">
            <a:xfrm>
              <a:off x="3002" y="2098"/>
              <a:ext cx="302" cy="232"/>
            </a:xfrm>
            <a:custGeom>
              <a:avLst/>
              <a:gdLst>
                <a:gd name="T0" fmla="*/ 0 w 336"/>
                <a:gd name="T1" fmla="*/ 90 h 258"/>
                <a:gd name="T2" fmla="*/ 28 w 336"/>
                <a:gd name="T3" fmla="*/ 63 h 258"/>
                <a:gd name="T4" fmla="*/ 41 w 336"/>
                <a:gd name="T5" fmla="*/ 60 h 258"/>
                <a:gd name="T6" fmla="*/ 59 w 336"/>
                <a:gd name="T7" fmla="*/ 57 h 258"/>
                <a:gd name="T8" fmla="*/ 59 w 336"/>
                <a:gd name="T9" fmla="*/ 47 h 258"/>
                <a:gd name="T10" fmla="*/ 83 w 336"/>
                <a:gd name="T11" fmla="*/ 31 h 258"/>
                <a:gd name="T12" fmla="*/ 116 w 336"/>
                <a:gd name="T13" fmla="*/ 0 h 2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6" h="258">
                  <a:moveTo>
                    <a:pt x="0" y="258"/>
                  </a:moveTo>
                  <a:lnTo>
                    <a:pt x="81" y="183"/>
                  </a:lnTo>
                  <a:lnTo>
                    <a:pt x="120" y="174"/>
                  </a:lnTo>
                  <a:lnTo>
                    <a:pt x="171" y="165"/>
                  </a:lnTo>
                  <a:lnTo>
                    <a:pt x="171" y="135"/>
                  </a:lnTo>
                  <a:lnTo>
                    <a:pt x="240" y="90"/>
                  </a:lnTo>
                  <a:lnTo>
                    <a:pt x="336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24" name="Freeform 160"/>
            <p:cNvSpPr>
              <a:spLocks noChangeAspect="1"/>
            </p:cNvSpPr>
            <p:nvPr/>
          </p:nvSpPr>
          <p:spPr bwMode="auto">
            <a:xfrm>
              <a:off x="3874" y="1773"/>
              <a:ext cx="465" cy="341"/>
            </a:xfrm>
            <a:custGeom>
              <a:avLst/>
              <a:gdLst>
                <a:gd name="T0" fmla="*/ 0 w 516"/>
                <a:gd name="T1" fmla="*/ 135 h 378"/>
                <a:gd name="T2" fmla="*/ 45 w 516"/>
                <a:gd name="T3" fmla="*/ 118 h 378"/>
                <a:gd name="T4" fmla="*/ 81 w 516"/>
                <a:gd name="T5" fmla="*/ 92 h 378"/>
                <a:gd name="T6" fmla="*/ 103 w 516"/>
                <a:gd name="T7" fmla="*/ 62 h 378"/>
                <a:gd name="T8" fmla="*/ 183 w 516"/>
                <a:gd name="T9" fmla="*/ 0 h 3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6" h="378">
                  <a:moveTo>
                    <a:pt x="0" y="378"/>
                  </a:moveTo>
                  <a:lnTo>
                    <a:pt x="126" y="330"/>
                  </a:lnTo>
                  <a:lnTo>
                    <a:pt x="231" y="258"/>
                  </a:lnTo>
                  <a:lnTo>
                    <a:pt x="291" y="174"/>
                  </a:lnTo>
                  <a:lnTo>
                    <a:pt x="516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25" name="Freeform 161"/>
            <p:cNvSpPr>
              <a:spLocks noChangeAspect="1"/>
            </p:cNvSpPr>
            <p:nvPr/>
          </p:nvSpPr>
          <p:spPr bwMode="auto">
            <a:xfrm>
              <a:off x="3872" y="1614"/>
              <a:ext cx="437" cy="475"/>
            </a:xfrm>
            <a:custGeom>
              <a:avLst/>
              <a:gdLst>
                <a:gd name="T0" fmla="*/ 0 w 486"/>
                <a:gd name="T1" fmla="*/ 183 h 528"/>
                <a:gd name="T2" fmla="*/ 36 w 486"/>
                <a:gd name="T3" fmla="*/ 172 h 528"/>
                <a:gd name="T4" fmla="*/ 55 w 486"/>
                <a:gd name="T5" fmla="*/ 158 h 528"/>
                <a:gd name="T6" fmla="*/ 61 w 486"/>
                <a:gd name="T7" fmla="*/ 108 h 528"/>
                <a:gd name="T8" fmla="*/ 68 w 486"/>
                <a:gd name="T9" fmla="*/ 22 h 528"/>
                <a:gd name="T10" fmla="*/ 167 w 486"/>
                <a:gd name="T11" fmla="*/ 0 h 5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6" h="528">
                  <a:moveTo>
                    <a:pt x="0" y="528"/>
                  </a:moveTo>
                  <a:lnTo>
                    <a:pt x="105" y="492"/>
                  </a:lnTo>
                  <a:lnTo>
                    <a:pt x="162" y="456"/>
                  </a:lnTo>
                  <a:lnTo>
                    <a:pt x="177" y="309"/>
                  </a:lnTo>
                  <a:lnTo>
                    <a:pt x="198" y="63"/>
                  </a:lnTo>
                  <a:lnTo>
                    <a:pt x="486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26" name="Line 162"/>
            <p:cNvSpPr>
              <a:spLocks noChangeAspect="1" noChangeShapeType="1"/>
            </p:cNvSpPr>
            <p:nvPr/>
          </p:nvSpPr>
          <p:spPr bwMode="auto">
            <a:xfrm>
              <a:off x="3694" y="3486"/>
              <a:ext cx="205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27" name="Text Box 163"/>
            <p:cNvSpPr txBox="1">
              <a:spLocks noChangeAspect="1" noChangeArrowheads="1"/>
            </p:cNvSpPr>
            <p:nvPr/>
          </p:nvSpPr>
          <p:spPr bwMode="auto">
            <a:xfrm>
              <a:off x="3947" y="3360"/>
              <a:ext cx="104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en-US" altLang="en-US" sz="2400" b="1">
                  <a:solidFill>
                    <a:schemeClr val="tx1"/>
                  </a:solidFill>
                  <a:latin typeface="Arial" panose="020B0604020202020204" pitchFamily="34" charset="0"/>
                </a:rPr>
                <a:t> Migration</a:t>
              </a:r>
            </a:p>
          </p:txBody>
        </p:sp>
        <p:sp>
          <p:nvSpPr>
            <p:cNvPr id="14428" name="Freeform 164"/>
            <p:cNvSpPr>
              <a:spLocks noChangeAspect="1"/>
            </p:cNvSpPr>
            <p:nvPr/>
          </p:nvSpPr>
          <p:spPr bwMode="auto">
            <a:xfrm rot="3521769" flipH="1" flipV="1">
              <a:off x="1277" y="2257"/>
              <a:ext cx="371" cy="250"/>
            </a:xfrm>
            <a:custGeom>
              <a:avLst/>
              <a:gdLst>
                <a:gd name="T0" fmla="*/ 0 w 165"/>
                <a:gd name="T1" fmla="*/ 372748 h 111"/>
                <a:gd name="T2" fmla="*/ 217586 w 165"/>
                <a:gd name="T3" fmla="*/ 190854 h 111"/>
                <a:gd name="T4" fmla="*/ 327193 w 165"/>
                <a:gd name="T5" fmla="*/ 101408 h 111"/>
                <a:gd name="T6" fmla="*/ 436381 w 165"/>
                <a:gd name="T7" fmla="*/ 40354 h 111"/>
                <a:gd name="T8" fmla="*/ 544842 w 165"/>
                <a:gd name="T9" fmla="*/ 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" h="111">
                  <a:moveTo>
                    <a:pt x="0" y="111"/>
                  </a:moveTo>
                  <a:lnTo>
                    <a:pt x="66" y="57"/>
                  </a:lnTo>
                  <a:lnTo>
                    <a:pt x="99" y="30"/>
                  </a:lnTo>
                  <a:lnTo>
                    <a:pt x="132" y="12"/>
                  </a:lnTo>
                  <a:lnTo>
                    <a:pt x="165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29" name="Freeform 165"/>
            <p:cNvSpPr>
              <a:spLocks noChangeAspect="1"/>
            </p:cNvSpPr>
            <p:nvPr/>
          </p:nvSpPr>
          <p:spPr bwMode="auto">
            <a:xfrm rot="21160909" flipV="1">
              <a:off x="1814" y="2658"/>
              <a:ext cx="419" cy="282"/>
            </a:xfrm>
            <a:custGeom>
              <a:avLst/>
              <a:gdLst>
                <a:gd name="T0" fmla="*/ 0 w 165"/>
                <a:gd name="T1" fmla="*/ 1242507 h 111"/>
                <a:gd name="T2" fmla="*/ 738232 w 165"/>
                <a:gd name="T3" fmla="*/ 638618 h 111"/>
                <a:gd name="T4" fmla="*/ 1101800 w 165"/>
                <a:gd name="T5" fmla="*/ 334775 h 111"/>
                <a:gd name="T6" fmla="*/ 1471604 w 165"/>
                <a:gd name="T7" fmla="*/ 131773 h 111"/>
                <a:gd name="T8" fmla="*/ 1839821 w 165"/>
                <a:gd name="T9" fmla="*/ 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" h="111">
                  <a:moveTo>
                    <a:pt x="0" y="111"/>
                  </a:moveTo>
                  <a:lnTo>
                    <a:pt x="66" y="57"/>
                  </a:lnTo>
                  <a:lnTo>
                    <a:pt x="99" y="30"/>
                  </a:lnTo>
                  <a:lnTo>
                    <a:pt x="132" y="12"/>
                  </a:lnTo>
                  <a:lnTo>
                    <a:pt x="165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30" name="Text Box 166"/>
            <p:cNvSpPr txBox="1">
              <a:spLocks noChangeArrowheads="1"/>
            </p:cNvSpPr>
            <p:nvPr/>
          </p:nvSpPr>
          <p:spPr bwMode="auto">
            <a:xfrm>
              <a:off x="1832" y="2770"/>
              <a:ext cx="21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latin typeface="Arial Black" panose="020B0A04020102020204" pitchFamily="34" charset="0"/>
                </a:rPr>
                <a:t>?</a:t>
              </a:r>
            </a:p>
          </p:txBody>
        </p:sp>
      </p:grpSp>
      <p:grpSp>
        <p:nvGrpSpPr>
          <p:cNvPr id="233" name="Group 167"/>
          <p:cNvGrpSpPr>
            <a:grpSpLocks/>
          </p:cNvGrpSpPr>
          <p:nvPr/>
        </p:nvGrpSpPr>
        <p:grpSpPr bwMode="auto">
          <a:xfrm>
            <a:off x="1952625" y="2497138"/>
            <a:ext cx="5935663" cy="3652837"/>
            <a:chOff x="1230" y="1573"/>
            <a:chExt cx="3739" cy="2301"/>
          </a:xfrm>
        </p:grpSpPr>
        <p:sp>
          <p:nvSpPr>
            <p:cNvPr id="14411" name="Freeform 168"/>
            <p:cNvSpPr>
              <a:spLocks noChangeAspect="1"/>
            </p:cNvSpPr>
            <p:nvPr/>
          </p:nvSpPr>
          <p:spPr bwMode="auto">
            <a:xfrm>
              <a:off x="3295" y="2054"/>
              <a:ext cx="198" cy="46"/>
            </a:xfrm>
            <a:custGeom>
              <a:avLst/>
              <a:gdLst>
                <a:gd name="T0" fmla="*/ 0 w 183"/>
                <a:gd name="T1" fmla="*/ 88 h 42"/>
                <a:gd name="T2" fmla="*/ 105 w 183"/>
                <a:gd name="T3" fmla="*/ 16 h 42"/>
                <a:gd name="T4" fmla="*/ 184 w 183"/>
                <a:gd name="T5" fmla="*/ 0 h 42"/>
                <a:gd name="T6" fmla="*/ 251 w 183"/>
                <a:gd name="T7" fmla="*/ 16 h 42"/>
                <a:gd name="T8" fmla="*/ 322 w 183"/>
                <a:gd name="T9" fmla="*/ 51 h 42"/>
                <a:gd name="T10" fmla="*/ 366 w 183"/>
                <a:gd name="T11" fmla="*/ 80 h 42"/>
                <a:gd name="T12" fmla="*/ 402 w 183"/>
                <a:gd name="T13" fmla="*/ 96 h 42"/>
                <a:gd name="T14" fmla="*/ 313 w 183"/>
                <a:gd name="T15" fmla="*/ 104 h 42"/>
                <a:gd name="T16" fmla="*/ 251 w 183"/>
                <a:gd name="T17" fmla="*/ 67 h 42"/>
                <a:gd name="T18" fmla="*/ 203 w 183"/>
                <a:gd name="T19" fmla="*/ 51 h 42"/>
                <a:gd name="T20" fmla="*/ 153 w 183"/>
                <a:gd name="T21" fmla="*/ 59 h 42"/>
                <a:gd name="T22" fmla="*/ 72 w 183"/>
                <a:gd name="T23" fmla="*/ 88 h 42"/>
                <a:gd name="T24" fmla="*/ 0 w 183"/>
                <a:gd name="T25" fmla="*/ 88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83" h="42">
                  <a:moveTo>
                    <a:pt x="0" y="36"/>
                  </a:moveTo>
                  <a:lnTo>
                    <a:pt x="48" y="6"/>
                  </a:lnTo>
                  <a:lnTo>
                    <a:pt x="84" y="0"/>
                  </a:lnTo>
                  <a:lnTo>
                    <a:pt x="114" y="6"/>
                  </a:lnTo>
                  <a:lnTo>
                    <a:pt x="147" y="21"/>
                  </a:lnTo>
                  <a:lnTo>
                    <a:pt x="165" y="33"/>
                  </a:lnTo>
                  <a:lnTo>
                    <a:pt x="183" y="39"/>
                  </a:lnTo>
                  <a:lnTo>
                    <a:pt x="141" y="42"/>
                  </a:lnTo>
                  <a:lnTo>
                    <a:pt x="114" y="27"/>
                  </a:lnTo>
                  <a:lnTo>
                    <a:pt x="93" y="21"/>
                  </a:lnTo>
                  <a:lnTo>
                    <a:pt x="69" y="24"/>
                  </a:lnTo>
                  <a:lnTo>
                    <a:pt x="33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2" name="Freeform 169"/>
            <p:cNvSpPr>
              <a:spLocks noChangeAspect="1"/>
            </p:cNvSpPr>
            <p:nvPr/>
          </p:nvSpPr>
          <p:spPr bwMode="auto">
            <a:xfrm>
              <a:off x="2360" y="2327"/>
              <a:ext cx="136" cy="49"/>
            </a:xfrm>
            <a:custGeom>
              <a:avLst/>
              <a:gdLst>
                <a:gd name="T0" fmla="*/ 0 w 126"/>
                <a:gd name="T1" fmla="*/ 3 h 45"/>
                <a:gd name="T2" fmla="*/ 72 w 126"/>
                <a:gd name="T3" fmla="*/ 0 h 45"/>
                <a:gd name="T4" fmla="*/ 123 w 126"/>
                <a:gd name="T5" fmla="*/ 16 h 45"/>
                <a:gd name="T6" fmla="*/ 258 w 126"/>
                <a:gd name="T7" fmla="*/ 63 h 45"/>
                <a:gd name="T8" fmla="*/ 273 w 126"/>
                <a:gd name="T9" fmla="*/ 106 h 45"/>
                <a:gd name="T10" fmla="*/ 0 w 126"/>
                <a:gd name="T11" fmla="*/ 106 h 45"/>
                <a:gd name="T12" fmla="*/ 0 w 126"/>
                <a:gd name="T13" fmla="*/ 3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6" h="45">
                  <a:moveTo>
                    <a:pt x="0" y="3"/>
                  </a:moveTo>
                  <a:lnTo>
                    <a:pt x="33" y="0"/>
                  </a:lnTo>
                  <a:lnTo>
                    <a:pt x="57" y="6"/>
                  </a:lnTo>
                  <a:lnTo>
                    <a:pt x="120" y="27"/>
                  </a:lnTo>
                  <a:lnTo>
                    <a:pt x="126" y="45"/>
                  </a:lnTo>
                  <a:lnTo>
                    <a:pt x="0" y="4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3" name="Freeform 170"/>
            <p:cNvSpPr>
              <a:spLocks noChangeAspect="1"/>
            </p:cNvSpPr>
            <p:nvPr/>
          </p:nvSpPr>
          <p:spPr bwMode="auto">
            <a:xfrm>
              <a:off x="3523" y="2071"/>
              <a:ext cx="136" cy="32"/>
            </a:xfrm>
            <a:custGeom>
              <a:avLst/>
              <a:gdLst>
                <a:gd name="T0" fmla="*/ 0 w 126"/>
                <a:gd name="T1" fmla="*/ 51 h 30"/>
                <a:gd name="T2" fmla="*/ 57 w 126"/>
                <a:gd name="T3" fmla="*/ 33 h 30"/>
                <a:gd name="T4" fmla="*/ 123 w 126"/>
                <a:gd name="T5" fmla="*/ 0 h 30"/>
                <a:gd name="T6" fmla="*/ 180 w 126"/>
                <a:gd name="T7" fmla="*/ 3 h 30"/>
                <a:gd name="T8" fmla="*/ 239 w 126"/>
                <a:gd name="T9" fmla="*/ 27 h 30"/>
                <a:gd name="T10" fmla="*/ 273 w 126"/>
                <a:gd name="T11" fmla="*/ 57 h 30"/>
                <a:gd name="T12" fmla="*/ 0 w 126"/>
                <a:gd name="T13" fmla="*/ 51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6" h="30">
                  <a:moveTo>
                    <a:pt x="0" y="27"/>
                  </a:moveTo>
                  <a:lnTo>
                    <a:pt x="27" y="18"/>
                  </a:lnTo>
                  <a:lnTo>
                    <a:pt x="57" y="0"/>
                  </a:lnTo>
                  <a:lnTo>
                    <a:pt x="84" y="3"/>
                  </a:lnTo>
                  <a:lnTo>
                    <a:pt x="111" y="15"/>
                  </a:lnTo>
                  <a:lnTo>
                    <a:pt x="126" y="3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4" name="Freeform 171"/>
            <p:cNvSpPr>
              <a:spLocks noChangeAspect="1"/>
            </p:cNvSpPr>
            <p:nvPr/>
          </p:nvSpPr>
          <p:spPr bwMode="auto">
            <a:xfrm>
              <a:off x="4143" y="1775"/>
              <a:ext cx="139" cy="38"/>
            </a:xfrm>
            <a:custGeom>
              <a:avLst/>
              <a:gdLst>
                <a:gd name="T0" fmla="*/ 0 w 129"/>
                <a:gd name="T1" fmla="*/ 52 h 36"/>
                <a:gd name="T2" fmla="*/ 45 w 129"/>
                <a:gd name="T3" fmla="*/ 22 h 36"/>
                <a:gd name="T4" fmla="*/ 101 w 129"/>
                <a:gd name="T5" fmla="*/ 3 h 36"/>
                <a:gd name="T6" fmla="*/ 154 w 129"/>
                <a:gd name="T7" fmla="*/ 0 h 36"/>
                <a:gd name="T8" fmla="*/ 226 w 129"/>
                <a:gd name="T9" fmla="*/ 6 h 36"/>
                <a:gd name="T10" fmla="*/ 275 w 129"/>
                <a:gd name="T11" fmla="*/ 0 h 36"/>
                <a:gd name="T12" fmla="*/ 179 w 129"/>
                <a:gd name="T13" fmla="*/ 29 h 36"/>
                <a:gd name="T14" fmla="*/ 101 w 129"/>
                <a:gd name="T15" fmla="*/ 29 h 36"/>
                <a:gd name="T16" fmla="*/ 50 w 129"/>
                <a:gd name="T17" fmla="*/ 61 h 36"/>
                <a:gd name="T18" fmla="*/ 0 w 129"/>
                <a:gd name="T19" fmla="*/ 52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9" h="36">
                  <a:moveTo>
                    <a:pt x="0" y="30"/>
                  </a:moveTo>
                  <a:lnTo>
                    <a:pt x="21" y="12"/>
                  </a:lnTo>
                  <a:lnTo>
                    <a:pt x="48" y="3"/>
                  </a:lnTo>
                  <a:lnTo>
                    <a:pt x="72" y="0"/>
                  </a:lnTo>
                  <a:lnTo>
                    <a:pt x="108" y="6"/>
                  </a:lnTo>
                  <a:lnTo>
                    <a:pt x="129" y="0"/>
                  </a:lnTo>
                  <a:lnTo>
                    <a:pt x="84" y="18"/>
                  </a:lnTo>
                  <a:lnTo>
                    <a:pt x="48" y="18"/>
                  </a:lnTo>
                  <a:lnTo>
                    <a:pt x="24" y="36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5" name="Freeform 172"/>
            <p:cNvSpPr>
              <a:spLocks noChangeAspect="1"/>
            </p:cNvSpPr>
            <p:nvPr/>
          </p:nvSpPr>
          <p:spPr bwMode="auto">
            <a:xfrm>
              <a:off x="4322" y="1716"/>
              <a:ext cx="269" cy="45"/>
            </a:xfrm>
            <a:custGeom>
              <a:avLst/>
              <a:gdLst>
                <a:gd name="T0" fmla="*/ 0 w 299"/>
                <a:gd name="T1" fmla="*/ 18 h 50"/>
                <a:gd name="T2" fmla="*/ 25 w 299"/>
                <a:gd name="T3" fmla="*/ 5 h 50"/>
                <a:gd name="T4" fmla="*/ 40 w 299"/>
                <a:gd name="T5" fmla="*/ 0 h 50"/>
                <a:gd name="T6" fmla="*/ 55 w 299"/>
                <a:gd name="T7" fmla="*/ 5 h 50"/>
                <a:gd name="T8" fmla="*/ 79 w 299"/>
                <a:gd name="T9" fmla="*/ 8 h 50"/>
                <a:gd name="T10" fmla="*/ 103 w 299"/>
                <a:gd name="T11" fmla="*/ 14 h 50"/>
                <a:gd name="T12" fmla="*/ 73 w 299"/>
                <a:gd name="T13" fmla="*/ 17 h 50"/>
                <a:gd name="T14" fmla="*/ 58 w 299"/>
                <a:gd name="T15" fmla="*/ 12 h 50"/>
                <a:gd name="T16" fmla="*/ 48 w 299"/>
                <a:gd name="T17" fmla="*/ 11 h 50"/>
                <a:gd name="T18" fmla="*/ 37 w 299"/>
                <a:gd name="T19" fmla="*/ 11 h 50"/>
                <a:gd name="T20" fmla="*/ 21 w 299"/>
                <a:gd name="T21" fmla="*/ 18 h 50"/>
                <a:gd name="T22" fmla="*/ 0 w 299"/>
                <a:gd name="T23" fmla="*/ 18 h 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99" h="50">
                  <a:moveTo>
                    <a:pt x="0" y="50"/>
                  </a:moveTo>
                  <a:lnTo>
                    <a:pt x="72" y="14"/>
                  </a:lnTo>
                  <a:lnTo>
                    <a:pt x="115" y="0"/>
                  </a:lnTo>
                  <a:lnTo>
                    <a:pt x="158" y="7"/>
                  </a:lnTo>
                  <a:lnTo>
                    <a:pt x="230" y="22"/>
                  </a:lnTo>
                  <a:lnTo>
                    <a:pt x="299" y="40"/>
                  </a:lnTo>
                  <a:lnTo>
                    <a:pt x="209" y="47"/>
                  </a:lnTo>
                  <a:lnTo>
                    <a:pt x="166" y="33"/>
                  </a:lnTo>
                  <a:lnTo>
                    <a:pt x="137" y="29"/>
                  </a:lnTo>
                  <a:lnTo>
                    <a:pt x="108" y="29"/>
                  </a:lnTo>
                  <a:lnTo>
                    <a:pt x="6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6" name="Freeform 173"/>
            <p:cNvSpPr>
              <a:spLocks noChangeAspect="1"/>
            </p:cNvSpPr>
            <p:nvPr/>
          </p:nvSpPr>
          <p:spPr bwMode="auto">
            <a:xfrm>
              <a:off x="4221" y="1573"/>
              <a:ext cx="442" cy="30"/>
            </a:xfrm>
            <a:custGeom>
              <a:avLst/>
              <a:gdLst>
                <a:gd name="T0" fmla="*/ 0 w 408"/>
                <a:gd name="T1" fmla="*/ 78 h 27"/>
                <a:gd name="T2" fmla="*/ 187 w 408"/>
                <a:gd name="T3" fmla="*/ 24 h 27"/>
                <a:gd name="T4" fmla="*/ 368 w 408"/>
                <a:gd name="T5" fmla="*/ 0 h 27"/>
                <a:gd name="T6" fmla="*/ 536 w 408"/>
                <a:gd name="T7" fmla="*/ 3 h 27"/>
                <a:gd name="T8" fmla="*/ 794 w 408"/>
                <a:gd name="T9" fmla="*/ 51 h 27"/>
                <a:gd name="T10" fmla="*/ 910 w 408"/>
                <a:gd name="T11" fmla="*/ 78 h 27"/>
                <a:gd name="T12" fmla="*/ 80 w 408"/>
                <a:gd name="T13" fmla="*/ 78 h 27"/>
                <a:gd name="T14" fmla="*/ 0 w 408"/>
                <a:gd name="T15" fmla="*/ 78 h 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08" h="27">
                  <a:moveTo>
                    <a:pt x="0" y="27"/>
                  </a:moveTo>
                  <a:lnTo>
                    <a:pt x="84" y="9"/>
                  </a:lnTo>
                  <a:lnTo>
                    <a:pt x="165" y="0"/>
                  </a:lnTo>
                  <a:lnTo>
                    <a:pt x="240" y="3"/>
                  </a:lnTo>
                  <a:lnTo>
                    <a:pt x="357" y="18"/>
                  </a:lnTo>
                  <a:lnTo>
                    <a:pt x="408" y="27"/>
                  </a:lnTo>
                  <a:lnTo>
                    <a:pt x="36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7" name="Rectangle 174"/>
            <p:cNvSpPr>
              <a:spLocks noChangeAspect="1" noChangeArrowheads="1"/>
            </p:cNvSpPr>
            <p:nvPr/>
          </p:nvSpPr>
          <p:spPr bwMode="auto">
            <a:xfrm>
              <a:off x="3719" y="3620"/>
              <a:ext cx="221" cy="9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18" name="Rectangle 175"/>
            <p:cNvSpPr>
              <a:spLocks noChangeAspect="1" noChangeArrowheads="1"/>
            </p:cNvSpPr>
            <p:nvPr/>
          </p:nvSpPr>
          <p:spPr bwMode="auto">
            <a:xfrm>
              <a:off x="3718" y="3722"/>
              <a:ext cx="222" cy="9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19" name="Text Box 176"/>
            <p:cNvSpPr txBox="1">
              <a:spLocks noChangeAspect="1" noChangeArrowheads="1"/>
            </p:cNvSpPr>
            <p:nvPr/>
          </p:nvSpPr>
          <p:spPr bwMode="auto">
            <a:xfrm>
              <a:off x="3928" y="3583"/>
              <a:ext cx="104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buFontTx/>
                <a:buNone/>
              </a:pPr>
              <a:r>
                <a:rPr lang="en-US" altLang="en-US" sz="2400" b="1">
                  <a:solidFill>
                    <a:schemeClr val="tx1"/>
                  </a:solidFill>
                  <a:latin typeface="Arial" panose="020B0604020202020204" pitchFamily="34" charset="0"/>
                </a:rPr>
                <a:t> Gas &amp; Oil</a:t>
              </a:r>
            </a:p>
          </p:txBody>
        </p:sp>
        <p:sp>
          <p:nvSpPr>
            <p:cNvPr id="14420" name="Freeform 177"/>
            <p:cNvSpPr>
              <a:spLocks/>
            </p:cNvSpPr>
            <p:nvPr/>
          </p:nvSpPr>
          <p:spPr bwMode="auto">
            <a:xfrm>
              <a:off x="1230" y="2082"/>
              <a:ext cx="93" cy="93"/>
            </a:xfrm>
            <a:custGeom>
              <a:avLst/>
              <a:gdLst>
                <a:gd name="T0" fmla="*/ 0 w 93"/>
                <a:gd name="T1" fmla="*/ 0 h 93"/>
                <a:gd name="T2" fmla="*/ 54 w 93"/>
                <a:gd name="T3" fmla="*/ 42 h 93"/>
                <a:gd name="T4" fmla="*/ 90 w 93"/>
                <a:gd name="T5" fmla="*/ 75 h 93"/>
                <a:gd name="T6" fmla="*/ 93 w 93"/>
                <a:gd name="T7" fmla="*/ 93 h 93"/>
                <a:gd name="T8" fmla="*/ 3 w 93"/>
                <a:gd name="T9" fmla="*/ 93 h 93"/>
                <a:gd name="T10" fmla="*/ 3 w 93"/>
                <a:gd name="T11" fmla="*/ 54 h 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3" h="93">
                  <a:moveTo>
                    <a:pt x="0" y="0"/>
                  </a:moveTo>
                  <a:lnTo>
                    <a:pt x="54" y="42"/>
                  </a:lnTo>
                  <a:lnTo>
                    <a:pt x="90" y="75"/>
                  </a:lnTo>
                  <a:lnTo>
                    <a:pt x="93" y="93"/>
                  </a:lnTo>
                  <a:lnTo>
                    <a:pt x="3" y="93"/>
                  </a:lnTo>
                  <a:lnTo>
                    <a:pt x="3" y="5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1" name="Freeform 178"/>
            <p:cNvSpPr>
              <a:spLocks/>
            </p:cNvSpPr>
            <p:nvPr/>
          </p:nvSpPr>
          <p:spPr bwMode="auto">
            <a:xfrm>
              <a:off x="1236" y="2175"/>
              <a:ext cx="138" cy="117"/>
            </a:xfrm>
            <a:custGeom>
              <a:avLst/>
              <a:gdLst>
                <a:gd name="T0" fmla="*/ 93 w 138"/>
                <a:gd name="T1" fmla="*/ 0 h 117"/>
                <a:gd name="T2" fmla="*/ 114 w 138"/>
                <a:gd name="T3" fmla="*/ 45 h 117"/>
                <a:gd name="T4" fmla="*/ 138 w 138"/>
                <a:gd name="T5" fmla="*/ 114 h 117"/>
                <a:gd name="T6" fmla="*/ 102 w 138"/>
                <a:gd name="T7" fmla="*/ 114 h 117"/>
                <a:gd name="T8" fmla="*/ 69 w 138"/>
                <a:gd name="T9" fmla="*/ 21 h 117"/>
                <a:gd name="T10" fmla="*/ 90 w 138"/>
                <a:gd name="T11" fmla="*/ 117 h 117"/>
                <a:gd name="T12" fmla="*/ 9 w 138"/>
                <a:gd name="T13" fmla="*/ 117 h 117"/>
                <a:gd name="T14" fmla="*/ 0 w 138"/>
                <a:gd name="T15" fmla="*/ 6 h 1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8" h="117">
                  <a:moveTo>
                    <a:pt x="93" y="0"/>
                  </a:moveTo>
                  <a:lnTo>
                    <a:pt x="114" y="45"/>
                  </a:lnTo>
                  <a:lnTo>
                    <a:pt x="138" y="114"/>
                  </a:lnTo>
                  <a:lnTo>
                    <a:pt x="102" y="114"/>
                  </a:lnTo>
                  <a:lnTo>
                    <a:pt x="69" y="21"/>
                  </a:lnTo>
                  <a:lnTo>
                    <a:pt x="90" y="117"/>
                  </a:lnTo>
                  <a:lnTo>
                    <a:pt x="9" y="117"/>
                  </a:lnTo>
                  <a:lnTo>
                    <a:pt x="0" y="6"/>
                  </a:lnTo>
                </a:path>
              </a:pathLst>
            </a:cu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5" name="Group 127"/>
          <p:cNvGrpSpPr>
            <a:grpSpLocks/>
          </p:cNvGrpSpPr>
          <p:nvPr/>
        </p:nvGrpSpPr>
        <p:grpSpPr bwMode="auto">
          <a:xfrm>
            <a:off x="658813" y="2989263"/>
            <a:ext cx="7346950" cy="2771775"/>
            <a:chOff x="415" y="1883"/>
            <a:chExt cx="4628" cy="1746"/>
          </a:xfrm>
        </p:grpSpPr>
        <p:sp>
          <p:nvSpPr>
            <p:cNvPr id="14403" name="Text Box 125"/>
            <p:cNvSpPr txBox="1">
              <a:spLocks noChangeAspect="1" noChangeArrowheads="1"/>
            </p:cNvSpPr>
            <p:nvPr/>
          </p:nvSpPr>
          <p:spPr bwMode="auto">
            <a:xfrm>
              <a:off x="663" y="3276"/>
              <a:ext cx="925" cy="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buFontTx/>
                <a:buNone/>
              </a:pPr>
              <a:r>
                <a:rPr lang="en-US" altLang="en-US" sz="1400" b="1">
                  <a:solidFill>
                    <a:srgbClr val="292929"/>
                  </a:solidFill>
                  <a:latin typeface="Arial" panose="020B0604020202020204" pitchFamily="34" charset="0"/>
                </a:rPr>
                <a:t>No More</a:t>
              </a:r>
            </a:p>
            <a:p>
              <a:pPr algn="ctr">
                <a:buFontTx/>
                <a:buNone/>
              </a:pPr>
              <a:r>
                <a:rPr lang="en-US" altLang="en-US" sz="1400" b="1">
                  <a:solidFill>
                    <a:srgbClr val="292929"/>
                  </a:solidFill>
                  <a:latin typeface="Arial" panose="020B0604020202020204" pitchFamily="34" charset="0"/>
                </a:rPr>
                <a:t>HC Generation</a:t>
              </a:r>
            </a:p>
          </p:txBody>
        </p:sp>
        <p:sp>
          <p:nvSpPr>
            <p:cNvPr id="14404" name="Text Box 58"/>
            <p:cNvSpPr txBox="1">
              <a:spLocks noChangeAspect="1" noChangeArrowheads="1"/>
            </p:cNvSpPr>
            <p:nvPr/>
          </p:nvSpPr>
          <p:spPr bwMode="auto">
            <a:xfrm>
              <a:off x="415" y="2086"/>
              <a:ext cx="925" cy="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buFontTx/>
                <a:buNone/>
              </a:pPr>
              <a:r>
                <a:rPr lang="en-US" altLang="en-US" sz="1400" b="1">
                  <a:solidFill>
                    <a:srgbClr val="00FF00"/>
                  </a:solidFill>
                  <a:latin typeface="Arial" panose="020B0604020202020204" pitchFamily="34" charset="0"/>
                </a:rPr>
                <a:t>Oil &amp; Gas Generation</a:t>
              </a:r>
            </a:p>
            <a:p>
              <a:pPr algn="ctr">
                <a:buFontTx/>
                <a:buNone/>
              </a:pPr>
              <a:r>
                <a:rPr lang="en-US" altLang="en-US" sz="1400" b="1">
                  <a:solidFill>
                    <a:srgbClr val="00FF00"/>
                  </a:solidFill>
                  <a:latin typeface="Arial" panose="020B0604020202020204" pitchFamily="34" charset="0"/>
                </a:rPr>
                <a:t>Window</a:t>
              </a:r>
            </a:p>
          </p:txBody>
        </p:sp>
        <p:sp>
          <p:nvSpPr>
            <p:cNvPr id="14405" name="Text Box 59"/>
            <p:cNvSpPr txBox="1">
              <a:spLocks noChangeAspect="1" noChangeArrowheads="1"/>
            </p:cNvSpPr>
            <p:nvPr/>
          </p:nvSpPr>
          <p:spPr bwMode="auto">
            <a:xfrm>
              <a:off x="428" y="2610"/>
              <a:ext cx="925" cy="5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Gas </a:t>
              </a:r>
            </a:p>
            <a:p>
              <a:pPr algn="ctr"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Generation</a:t>
              </a:r>
            </a:p>
            <a:p>
              <a:pPr algn="ctr">
                <a:buFontTx/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Window</a:t>
              </a:r>
            </a:p>
          </p:txBody>
        </p:sp>
        <p:sp>
          <p:nvSpPr>
            <p:cNvPr id="14406" name="Freeform 121"/>
            <p:cNvSpPr>
              <a:spLocks noChangeAspect="1"/>
            </p:cNvSpPr>
            <p:nvPr/>
          </p:nvSpPr>
          <p:spPr bwMode="auto">
            <a:xfrm>
              <a:off x="1088" y="1883"/>
              <a:ext cx="3955" cy="182"/>
            </a:xfrm>
            <a:custGeom>
              <a:avLst/>
              <a:gdLst>
                <a:gd name="T0" fmla="*/ 0 w 3654"/>
                <a:gd name="T1" fmla="*/ 213 h 168"/>
                <a:gd name="T2" fmla="*/ 554 w 3654"/>
                <a:gd name="T3" fmla="*/ 310 h 168"/>
                <a:gd name="T4" fmla="*/ 981 w 3654"/>
                <a:gd name="T5" fmla="*/ 348 h 168"/>
                <a:gd name="T6" fmla="*/ 1496 w 3654"/>
                <a:gd name="T7" fmla="*/ 363 h 168"/>
                <a:gd name="T8" fmla="*/ 2079 w 3654"/>
                <a:gd name="T9" fmla="*/ 375 h 168"/>
                <a:gd name="T10" fmla="*/ 2475 w 3654"/>
                <a:gd name="T11" fmla="*/ 363 h 168"/>
                <a:gd name="T12" fmla="*/ 2817 w 3654"/>
                <a:gd name="T13" fmla="*/ 336 h 168"/>
                <a:gd name="T14" fmla="*/ 3416 w 3654"/>
                <a:gd name="T15" fmla="*/ 363 h 168"/>
                <a:gd name="T16" fmla="*/ 3931 w 3654"/>
                <a:gd name="T17" fmla="*/ 310 h 168"/>
                <a:gd name="T18" fmla="*/ 4598 w 3654"/>
                <a:gd name="T19" fmla="*/ 253 h 168"/>
                <a:gd name="T20" fmla="*/ 5125 w 3654"/>
                <a:gd name="T21" fmla="*/ 280 h 168"/>
                <a:gd name="T22" fmla="*/ 5760 w 3654"/>
                <a:gd name="T23" fmla="*/ 280 h 168"/>
                <a:gd name="T24" fmla="*/ 6114 w 3654"/>
                <a:gd name="T25" fmla="*/ 213 h 168"/>
                <a:gd name="T26" fmla="*/ 6383 w 3654"/>
                <a:gd name="T27" fmla="*/ 150 h 168"/>
                <a:gd name="T28" fmla="*/ 6741 w 3654"/>
                <a:gd name="T29" fmla="*/ 68 h 168"/>
                <a:gd name="T30" fmla="*/ 6874 w 3654"/>
                <a:gd name="T31" fmla="*/ 68 h 168"/>
                <a:gd name="T32" fmla="*/ 7497 w 3654"/>
                <a:gd name="T33" fmla="*/ 95 h 168"/>
                <a:gd name="T34" fmla="*/ 7771 w 3654"/>
                <a:gd name="T35" fmla="*/ 68 h 168"/>
                <a:gd name="T36" fmla="*/ 8065 w 3654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654" h="168">
                  <a:moveTo>
                    <a:pt x="0" y="96"/>
                  </a:moveTo>
                  <a:lnTo>
                    <a:pt x="252" y="138"/>
                  </a:lnTo>
                  <a:lnTo>
                    <a:pt x="444" y="156"/>
                  </a:lnTo>
                  <a:lnTo>
                    <a:pt x="678" y="162"/>
                  </a:lnTo>
                  <a:lnTo>
                    <a:pt x="942" y="168"/>
                  </a:lnTo>
                  <a:lnTo>
                    <a:pt x="1122" y="162"/>
                  </a:lnTo>
                  <a:lnTo>
                    <a:pt x="1278" y="150"/>
                  </a:lnTo>
                  <a:lnTo>
                    <a:pt x="1548" y="162"/>
                  </a:lnTo>
                  <a:lnTo>
                    <a:pt x="1782" y="138"/>
                  </a:lnTo>
                  <a:lnTo>
                    <a:pt x="2082" y="114"/>
                  </a:lnTo>
                  <a:lnTo>
                    <a:pt x="2322" y="126"/>
                  </a:lnTo>
                  <a:lnTo>
                    <a:pt x="2610" y="126"/>
                  </a:lnTo>
                  <a:lnTo>
                    <a:pt x="2772" y="96"/>
                  </a:lnTo>
                  <a:lnTo>
                    <a:pt x="2892" y="66"/>
                  </a:lnTo>
                  <a:lnTo>
                    <a:pt x="3054" y="30"/>
                  </a:lnTo>
                  <a:lnTo>
                    <a:pt x="3114" y="30"/>
                  </a:lnTo>
                  <a:lnTo>
                    <a:pt x="3396" y="42"/>
                  </a:lnTo>
                  <a:lnTo>
                    <a:pt x="3522" y="30"/>
                  </a:lnTo>
                  <a:lnTo>
                    <a:pt x="3654" y="0"/>
                  </a:lnTo>
                </a:path>
              </a:pathLst>
            </a:custGeom>
            <a:noFill/>
            <a:ln w="38100" cap="flat" cmpd="sng">
              <a:solidFill>
                <a:srgbClr val="00DC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07" name="AutoShape 122"/>
            <p:cNvSpPr>
              <a:spLocks noChangeAspect="1"/>
            </p:cNvSpPr>
            <p:nvPr/>
          </p:nvSpPr>
          <p:spPr bwMode="auto">
            <a:xfrm>
              <a:off x="1235" y="2586"/>
              <a:ext cx="81" cy="598"/>
            </a:xfrm>
            <a:prstGeom prst="leftBracket">
              <a:avLst>
                <a:gd name="adj" fmla="val 61523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08" name="AutoShape 123"/>
            <p:cNvSpPr>
              <a:spLocks noChangeAspect="1"/>
            </p:cNvSpPr>
            <p:nvPr/>
          </p:nvSpPr>
          <p:spPr bwMode="auto">
            <a:xfrm>
              <a:off x="1232" y="2046"/>
              <a:ext cx="90" cy="509"/>
            </a:xfrm>
            <a:prstGeom prst="leftBracket">
              <a:avLst>
                <a:gd name="adj" fmla="val 47130"/>
              </a:avLst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bg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bg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bg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409" name="Freeform 124"/>
            <p:cNvSpPr>
              <a:spLocks noChangeAspect="1"/>
            </p:cNvSpPr>
            <p:nvPr/>
          </p:nvSpPr>
          <p:spPr bwMode="auto">
            <a:xfrm>
              <a:off x="1312" y="2477"/>
              <a:ext cx="1714" cy="111"/>
            </a:xfrm>
            <a:custGeom>
              <a:avLst/>
              <a:gdLst>
                <a:gd name="T0" fmla="*/ 0 w 1584"/>
                <a:gd name="T1" fmla="*/ 194 h 102"/>
                <a:gd name="T2" fmla="*/ 1016 w 1584"/>
                <a:gd name="T3" fmla="*/ 239 h 102"/>
                <a:gd name="T4" fmla="*/ 1543 w 1584"/>
                <a:gd name="T5" fmla="*/ 194 h 102"/>
                <a:gd name="T6" fmla="*/ 1940 w 1584"/>
                <a:gd name="T7" fmla="*/ 111 h 102"/>
                <a:gd name="T8" fmla="*/ 2099 w 1584"/>
                <a:gd name="T9" fmla="*/ 0 h 102"/>
                <a:gd name="T10" fmla="*/ 2257 w 1584"/>
                <a:gd name="T11" fmla="*/ 27 h 102"/>
                <a:gd name="T12" fmla="*/ 2456 w 1584"/>
                <a:gd name="T13" fmla="*/ 83 h 102"/>
                <a:gd name="T14" fmla="*/ 2798 w 1584"/>
                <a:gd name="T15" fmla="*/ 170 h 102"/>
                <a:gd name="T16" fmla="*/ 3393 w 1584"/>
                <a:gd name="T17" fmla="*/ 156 h 102"/>
                <a:gd name="T18" fmla="*/ 3486 w 1584"/>
                <a:gd name="T19" fmla="*/ 126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84" h="102">
                  <a:moveTo>
                    <a:pt x="0" y="84"/>
                  </a:moveTo>
                  <a:lnTo>
                    <a:pt x="462" y="102"/>
                  </a:lnTo>
                  <a:lnTo>
                    <a:pt x="702" y="84"/>
                  </a:lnTo>
                  <a:lnTo>
                    <a:pt x="882" y="48"/>
                  </a:lnTo>
                  <a:lnTo>
                    <a:pt x="954" y="0"/>
                  </a:lnTo>
                  <a:lnTo>
                    <a:pt x="1026" y="12"/>
                  </a:lnTo>
                  <a:lnTo>
                    <a:pt x="1116" y="36"/>
                  </a:lnTo>
                  <a:lnTo>
                    <a:pt x="1272" y="72"/>
                  </a:lnTo>
                  <a:lnTo>
                    <a:pt x="1542" y="66"/>
                  </a:lnTo>
                  <a:lnTo>
                    <a:pt x="1584" y="54"/>
                  </a:ln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0" name="Freeform 120"/>
            <p:cNvSpPr>
              <a:spLocks/>
            </p:cNvSpPr>
            <p:nvPr/>
          </p:nvSpPr>
          <p:spPr bwMode="auto">
            <a:xfrm>
              <a:off x="1434" y="3066"/>
              <a:ext cx="810" cy="123"/>
            </a:xfrm>
            <a:custGeom>
              <a:avLst/>
              <a:gdLst>
                <a:gd name="T0" fmla="*/ 0 w 810"/>
                <a:gd name="T1" fmla="*/ 123 h 123"/>
                <a:gd name="T2" fmla="*/ 222 w 810"/>
                <a:gd name="T3" fmla="*/ 102 h 123"/>
                <a:gd name="T4" fmla="*/ 438 w 810"/>
                <a:gd name="T5" fmla="*/ 30 h 123"/>
                <a:gd name="T6" fmla="*/ 627 w 810"/>
                <a:gd name="T7" fmla="*/ 24 h 123"/>
                <a:gd name="T8" fmla="*/ 810 w 810"/>
                <a:gd name="T9" fmla="*/ 0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0" h="123">
                  <a:moveTo>
                    <a:pt x="0" y="123"/>
                  </a:moveTo>
                  <a:cubicBezTo>
                    <a:pt x="74" y="120"/>
                    <a:pt x="149" y="118"/>
                    <a:pt x="222" y="102"/>
                  </a:cubicBezTo>
                  <a:cubicBezTo>
                    <a:pt x="295" y="86"/>
                    <a:pt x="371" y="43"/>
                    <a:pt x="438" y="30"/>
                  </a:cubicBezTo>
                  <a:cubicBezTo>
                    <a:pt x="505" y="17"/>
                    <a:pt x="565" y="29"/>
                    <a:pt x="627" y="24"/>
                  </a:cubicBezTo>
                  <a:cubicBezTo>
                    <a:pt x="689" y="19"/>
                    <a:pt x="749" y="9"/>
                    <a:pt x="810" y="0"/>
                  </a:cubicBezTo>
                </a:path>
              </a:pathLst>
            </a:custGeom>
            <a:noFill/>
            <a:ln w="38100" cap="flat" cmpd="sng">
              <a:solidFill>
                <a:srgbClr val="33333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995483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Other Important Components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66803" y="1101725"/>
            <a:ext cx="8428037" cy="4114800"/>
          </a:xfrm>
        </p:spPr>
        <p:txBody>
          <a:bodyPr/>
          <a:lstStyle/>
          <a:p>
            <a:r>
              <a:rPr lang="en-US" sz="2800" b="1" dirty="0"/>
              <a:t>Timing</a:t>
            </a:r>
          </a:p>
          <a:p>
            <a:pPr lvl="1"/>
            <a:r>
              <a:rPr lang="en-US" sz="2400" dirty="0"/>
              <a:t>Did the Trap form before HC Migration began?</a:t>
            </a:r>
          </a:p>
          <a:p>
            <a:r>
              <a:rPr lang="en-US" sz="2800" b="1" dirty="0"/>
              <a:t>Fill &amp; Spill</a:t>
            </a:r>
          </a:p>
          <a:p>
            <a:pPr lvl="1"/>
            <a:r>
              <a:rPr lang="en-US" sz="2400" dirty="0"/>
              <a:t>Has HC Generation Exceeded Trap Volume?</a:t>
            </a:r>
          </a:p>
          <a:p>
            <a:pPr lvl="1"/>
            <a:r>
              <a:rPr lang="en-US" sz="2400" dirty="0"/>
              <a:t>Has there been Spillage from Trap to Trap?</a:t>
            </a:r>
          </a:p>
          <a:p>
            <a:pPr lvl="1"/>
            <a:r>
              <a:rPr lang="en-US" sz="2400" dirty="0"/>
              <a:t>Where is the Oil?</a:t>
            </a:r>
          </a:p>
          <a:p>
            <a:r>
              <a:rPr lang="en-US" sz="2800" b="1" dirty="0"/>
              <a:t>Preservation</a:t>
            </a:r>
          </a:p>
          <a:p>
            <a:pPr lvl="1"/>
            <a:r>
              <a:rPr lang="en-US" sz="2400" dirty="0"/>
              <a:t>Has Oil been Degraded in the </a:t>
            </a:r>
            <a:r>
              <a:rPr lang="en-US" sz="2400" dirty="0" smtClean="0"/>
              <a:t>Reservoir, by </a:t>
            </a:r>
            <a:r>
              <a:rPr lang="en-US" sz="2400" dirty="0"/>
              <a:t>t</a:t>
            </a:r>
            <a:r>
              <a:rPr lang="en-US" sz="2400" dirty="0" smtClean="0"/>
              <a:t>hermal </a:t>
            </a:r>
            <a:r>
              <a:rPr lang="en-US" sz="2400" dirty="0"/>
              <a:t>c</a:t>
            </a:r>
            <a:r>
              <a:rPr lang="en-US" sz="2400" dirty="0" smtClean="0"/>
              <a:t>racking </a:t>
            </a:r>
            <a:r>
              <a:rPr lang="en-US" sz="2400" dirty="0"/>
              <a:t>or </a:t>
            </a:r>
            <a:r>
              <a:rPr lang="en-US" sz="2400" dirty="0" smtClean="0"/>
              <a:t>biodegradation</a:t>
            </a:r>
            <a:r>
              <a:rPr lang="en-US" sz="2400" dirty="0"/>
              <a:t>? 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5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5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5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5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5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5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5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5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 build="p" bldLvl="2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HC Fill &amp; Spill</a:t>
            </a:r>
          </a:p>
        </p:txBody>
      </p:sp>
      <p:sp>
        <p:nvSpPr>
          <p:cNvPr id="177155" name="Freeform 3" descr="Large confetti"/>
          <p:cNvSpPr>
            <a:spLocks/>
          </p:cNvSpPr>
          <p:nvPr/>
        </p:nvSpPr>
        <p:spPr bwMode="auto">
          <a:xfrm>
            <a:off x="1157288" y="1603375"/>
            <a:ext cx="7335837" cy="3754438"/>
          </a:xfrm>
          <a:custGeom>
            <a:avLst/>
            <a:gdLst/>
            <a:ahLst/>
            <a:cxnLst>
              <a:cxn ang="0">
                <a:pos x="5062" y="982"/>
              </a:cxn>
              <a:cxn ang="0">
                <a:pos x="5171" y="576"/>
              </a:cxn>
              <a:cxn ang="0">
                <a:pos x="4984" y="335"/>
              </a:cxn>
              <a:cxn ang="0">
                <a:pos x="4649" y="85"/>
              </a:cxn>
              <a:cxn ang="0">
                <a:pos x="4158" y="31"/>
              </a:cxn>
              <a:cxn ang="0">
                <a:pos x="3737" y="273"/>
              </a:cxn>
              <a:cxn ang="0">
                <a:pos x="3379" y="779"/>
              </a:cxn>
              <a:cxn ang="0">
                <a:pos x="3036" y="1169"/>
              </a:cxn>
              <a:cxn ang="0">
                <a:pos x="2779" y="1473"/>
              </a:cxn>
              <a:cxn ang="0">
                <a:pos x="2467" y="1714"/>
              </a:cxn>
              <a:cxn ang="0">
                <a:pos x="2202" y="1753"/>
              </a:cxn>
              <a:cxn ang="0">
                <a:pos x="1898" y="1667"/>
              </a:cxn>
              <a:cxn ang="0">
                <a:pos x="1602" y="1379"/>
              </a:cxn>
              <a:cxn ang="0">
                <a:pos x="1228" y="1169"/>
              </a:cxn>
              <a:cxn ang="0">
                <a:pos x="916" y="1192"/>
              </a:cxn>
              <a:cxn ang="0">
                <a:pos x="488" y="1613"/>
              </a:cxn>
              <a:cxn ang="0">
                <a:pos x="75" y="2143"/>
              </a:cxn>
              <a:cxn ang="0">
                <a:pos x="36" y="2494"/>
              </a:cxn>
              <a:cxn ang="0">
                <a:pos x="262" y="2283"/>
              </a:cxn>
              <a:cxn ang="0">
                <a:pos x="667" y="1816"/>
              </a:cxn>
              <a:cxn ang="0">
                <a:pos x="1049" y="1613"/>
              </a:cxn>
              <a:cxn ang="0">
                <a:pos x="1298" y="1667"/>
              </a:cxn>
              <a:cxn ang="0">
                <a:pos x="1618" y="1886"/>
              </a:cxn>
              <a:cxn ang="0">
                <a:pos x="1937" y="2143"/>
              </a:cxn>
              <a:cxn ang="0">
                <a:pos x="2280" y="2190"/>
              </a:cxn>
              <a:cxn ang="0">
                <a:pos x="2599" y="2010"/>
              </a:cxn>
              <a:cxn ang="0">
                <a:pos x="2919" y="1667"/>
              </a:cxn>
              <a:cxn ang="0">
                <a:pos x="3371" y="1161"/>
              </a:cxn>
              <a:cxn ang="0">
                <a:pos x="3729" y="725"/>
              </a:cxn>
              <a:cxn ang="0">
                <a:pos x="4103" y="499"/>
              </a:cxn>
              <a:cxn ang="0">
                <a:pos x="4532" y="530"/>
              </a:cxn>
              <a:cxn ang="0">
                <a:pos x="4664" y="623"/>
              </a:cxn>
              <a:cxn ang="0">
                <a:pos x="4945" y="865"/>
              </a:cxn>
              <a:cxn ang="0">
                <a:pos x="5062" y="982"/>
              </a:cxn>
            </a:cxnLst>
            <a:rect l="0" t="0" r="r" b="b"/>
            <a:pathLst>
              <a:path w="5184" h="2517">
                <a:moveTo>
                  <a:pt x="5062" y="982"/>
                </a:moveTo>
                <a:cubicBezTo>
                  <a:pt x="5100" y="934"/>
                  <a:pt x="5184" y="684"/>
                  <a:pt x="5171" y="576"/>
                </a:cubicBezTo>
                <a:cubicBezTo>
                  <a:pt x="5158" y="468"/>
                  <a:pt x="5071" y="417"/>
                  <a:pt x="4984" y="335"/>
                </a:cubicBezTo>
                <a:cubicBezTo>
                  <a:pt x="4897" y="253"/>
                  <a:pt x="4787" y="136"/>
                  <a:pt x="4649" y="85"/>
                </a:cubicBezTo>
                <a:cubicBezTo>
                  <a:pt x="4511" y="34"/>
                  <a:pt x="4310" y="0"/>
                  <a:pt x="4158" y="31"/>
                </a:cubicBezTo>
                <a:cubicBezTo>
                  <a:pt x="4006" y="62"/>
                  <a:pt x="3867" y="148"/>
                  <a:pt x="3737" y="273"/>
                </a:cubicBezTo>
                <a:cubicBezTo>
                  <a:pt x="3607" y="398"/>
                  <a:pt x="3496" y="630"/>
                  <a:pt x="3379" y="779"/>
                </a:cubicBezTo>
                <a:cubicBezTo>
                  <a:pt x="3262" y="928"/>
                  <a:pt x="3136" y="1053"/>
                  <a:pt x="3036" y="1169"/>
                </a:cubicBezTo>
                <a:cubicBezTo>
                  <a:pt x="2936" y="1285"/>
                  <a:pt x="2874" y="1382"/>
                  <a:pt x="2779" y="1473"/>
                </a:cubicBezTo>
                <a:cubicBezTo>
                  <a:pt x="2684" y="1564"/>
                  <a:pt x="2563" y="1667"/>
                  <a:pt x="2467" y="1714"/>
                </a:cubicBezTo>
                <a:cubicBezTo>
                  <a:pt x="2371" y="1761"/>
                  <a:pt x="2297" y="1761"/>
                  <a:pt x="2202" y="1753"/>
                </a:cubicBezTo>
                <a:cubicBezTo>
                  <a:pt x="2107" y="1745"/>
                  <a:pt x="1998" y="1729"/>
                  <a:pt x="1898" y="1667"/>
                </a:cubicBezTo>
                <a:cubicBezTo>
                  <a:pt x="1798" y="1605"/>
                  <a:pt x="1714" y="1462"/>
                  <a:pt x="1602" y="1379"/>
                </a:cubicBezTo>
                <a:cubicBezTo>
                  <a:pt x="1490" y="1296"/>
                  <a:pt x="1342" y="1200"/>
                  <a:pt x="1228" y="1169"/>
                </a:cubicBezTo>
                <a:cubicBezTo>
                  <a:pt x="1114" y="1138"/>
                  <a:pt x="1039" y="1118"/>
                  <a:pt x="916" y="1192"/>
                </a:cubicBezTo>
                <a:cubicBezTo>
                  <a:pt x="793" y="1266"/>
                  <a:pt x="628" y="1455"/>
                  <a:pt x="488" y="1613"/>
                </a:cubicBezTo>
                <a:cubicBezTo>
                  <a:pt x="348" y="1771"/>
                  <a:pt x="150" y="1996"/>
                  <a:pt x="75" y="2143"/>
                </a:cubicBezTo>
                <a:cubicBezTo>
                  <a:pt x="0" y="2290"/>
                  <a:pt x="5" y="2471"/>
                  <a:pt x="36" y="2494"/>
                </a:cubicBezTo>
                <a:cubicBezTo>
                  <a:pt x="67" y="2517"/>
                  <a:pt x="157" y="2396"/>
                  <a:pt x="262" y="2283"/>
                </a:cubicBezTo>
                <a:cubicBezTo>
                  <a:pt x="367" y="2170"/>
                  <a:pt x="536" y="1928"/>
                  <a:pt x="667" y="1816"/>
                </a:cubicBezTo>
                <a:cubicBezTo>
                  <a:pt x="798" y="1704"/>
                  <a:pt x="944" y="1638"/>
                  <a:pt x="1049" y="1613"/>
                </a:cubicBezTo>
                <a:cubicBezTo>
                  <a:pt x="1154" y="1588"/>
                  <a:pt x="1203" y="1622"/>
                  <a:pt x="1298" y="1667"/>
                </a:cubicBezTo>
                <a:cubicBezTo>
                  <a:pt x="1393" y="1712"/>
                  <a:pt x="1512" y="1807"/>
                  <a:pt x="1618" y="1886"/>
                </a:cubicBezTo>
                <a:cubicBezTo>
                  <a:pt x="1724" y="1965"/>
                  <a:pt x="1827" y="2092"/>
                  <a:pt x="1937" y="2143"/>
                </a:cubicBezTo>
                <a:cubicBezTo>
                  <a:pt x="2047" y="2194"/>
                  <a:pt x="2170" y="2212"/>
                  <a:pt x="2280" y="2190"/>
                </a:cubicBezTo>
                <a:cubicBezTo>
                  <a:pt x="2390" y="2168"/>
                  <a:pt x="2493" y="2097"/>
                  <a:pt x="2599" y="2010"/>
                </a:cubicBezTo>
                <a:cubicBezTo>
                  <a:pt x="2705" y="1923"/>
                  <a:pt x="2790" y="1808"/>
                  <a:pt x="2919" y="1667"/>
                </a:cubicBezTo>
                <a:cubicBezTo>
                  <a:pt x="3048" y="1526"/>
                  <a:pt x="3236" y="1318"/>
                  <a:pt x="3371" y="1161"/>
                </a:cubicBezTo>
                <a:cubicBezTo>
                  <a:pt x="3506" y="1004"/>
                  <a:pt x="3607" y="835"/>
                  <a:pt x="3729" y="725"/>
                </a:cubicBezTo>
                <a:cubicBezTo>
                  <a:pt x="3851" y="615"/>
                  <a:pt x="3969" y="531"/>
                  <a:pt x="4103" y="499"/>
                </a:cubicBezTo>
                <a:cubicBezTo>
                  <a:pt x="4237" y="467"/>
                  <a:pt x="4439" y="509"/>
                  <a:pt x="4532" y="530"/>
                </a:cubicBezTo>
                <a:cubicBezTo>
                  <a:pt x="4625" y="551"/>
                  <a:pt x="4595" y="567"/>
                  <a:pt x="4664" y="623"/>
                </a:cubicBezTo>
                <a:cubicBezTo>
                  <a:pt x="4733" y="679"/>
                  <a:pt x="4877" y="804"/>
                  <a:pt x="4945" y="865"/>
                </a:cubicBezTo>
                <a:cubicBezTo>
                  <a:pt x="5013" y="926"/>
                  <a:pt x="5024" y="1030"/>
                  <a:pt x="5062" y="982"/>
                </a:cubicBezTo>
                <a:close/>
              </a:path>
            </a:pathLst>
          </a:custGeom>
          <a:pattFill prst="lgConfetti">
            <a:fgClr>
              <a:srgbClr val="FFFF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7156" name="Line 4"/>
          <p:cNvSpPr>
            <a:spLocks noChangeShapeType="1"/>
          </p:cNvSpPr>
          <p:nvPr/>
        </p:nvSpPr>
        <p:spPr bwMode="auto">
          <a:xfrm flipH="1">
            <a:off x="7759700" y="1858963"/>
            <a:ext cx="847725" cy="370840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7157" name="Text Box 5"/>
          <p:cNvSpPr txBox="1">
            <a:spLocks noChangeArrowheads="1"/>
          </p:cNvSpPr>
          <p:nvPr/>
        </p:nvSpPr>
        <p:spPr bwMode="auto">
          <a:xfrm>
            <a:off x="2185988" y="2695575"/>
            <a:ext cx="84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600" b="1" dirty="0">
                <a:solidFill>
                  <a:srgbClr val="0033CC"/>
                </a:solidFill>
                <a:latin typeface="Tahoma" pitchFamily="34" charset="0"/>
              </a:rPr>
              <a:t>Trap A</a:t>
            </a:r>
          </a:p>
        </p:txBody>
      </p:sp>
      <p:sp>
        <p:nvSpPr>
          <p:cNvPr id="177158" name="Text Box 6"/>
          <p:cNvSpPr txBox="1">
            <a:spLocks noChangeArrowheads="1"/>
          </p:cNvSpPr>
          <p:nvPr/>
        </p:nvSpPr>
        <p:spPr bwMode="auto">
          <a:xfrm>
            <a:off x="6888163" y="1187450"/>
            <a:ext cx="847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600" b="1" dirty="0">
                <a:solidFill>
                  <a:srgbClr val="0033CC"/>
                </a:solidFill>
                <a:latin typeface="Tahoma" pitchFamily="34" charset="0"/>
              </a:rPr>
              <a:t>Trap B</a:t>
            </a:r>
          </a:p>
        </p:txBody>
      </p:sp>
      <p:sp>
        <p:nvSpPr>
          <p:cNvPr id="177159" name="Text Box 7"/>
          <p:cNvSpPr txBox="1">
            <a:spLocks noChangeArrowheads="1"/>
          </p:cNvSpPr>
          <p:nvPr/>
        </p:nvSpPr>
        <p:spPr bwMode="auto">
          <a:xfrm>
            <a:off x="3715023" y="3421063"/>
            <a:ext cx="10599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 dirty="0">
                <a:latin typeface="Arial" pitchFamily="34" charset="0"/>
              </a:rPr>
              <a:t>Synclinal </a:t>
            </a:r>
          </a:p>
          <a:p>
            <a:pPr algn="ctr" eaLnBrk="1" hangingPunct="1"/>
            <a:r>
              <a:rPr lang="en-US" sz="1400" b="1" dirty="0">
                <a:latin typeface="Arial" pitchFamily="34" charset="0"/>
              </a:rPr>
              <a:t>Spill Point</a:t>
            </a:r>
          </a:p>
        </p:txBody>
      </p:sp>
      <p:sp>
        <p:nvSpPr>
          <p:cNvPr id="177160" name="Line 8"/>
          <p:cNvSpPr>
            <a:spLocks noChangeShapeType="1"/>
          </p:cNvSpPr>
          <p:nvPr/>
        </p:nvSpPr>
        <p:spPr bwMode="auto">
          <a:xfrm flipH="1">
            <a:off x="1660525" y="4243388"/>
            <a:ext cx="2713038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81075" y="4941888"/>
            <a:ext cx="890588" cy="1246187"/>
            <a:chOff x="618" y="3029"/>
            <a:chExt cx="561" cy="785"/>
          </a:xfrm>
        </p:grpSpPr>
        <p:sp>
          <p:nvSpPr>
            <p:cNvPr id="177162" name="Freeform 10"/>
            <p:cNvSpPr>
              <a:spLocks noChangeAspect="1"/>
            </p:cNvSpPr>
            <p:nvPr/>
          </p:nvSpPr>
          <p:spPr bwMode="auto">
            <a:xfrm>
              <a:off x="761" y="3070"/>
              <a:ext cx="72" cy="133"/>
            </a:xfrm>
            <a:custGeom>
              <a:avLst/>
              <a:gdLst/>
              <a:ahLst/>
              <a:cxnLst>
                <a:cxn ang="0">
                  <a:pos x="32" y="344"/>
                </a:cxn>
                <a:cxn ang="0">
                  <a:pos x="165" y="243"/>
                </a:cxn>
                <a:cxn ang="0">
                  <a:pos x="196" y="110"/>
                </a:cxn>
                <a:cxn ang="0">
                  <a:pos x="149" y="48"/>
                </a:cxn>
                <a:cxn ang="0">
                  <a:pos x="71" y="17"/>
                </a:cxn>
                <a:cxn ang="0">
                  <a:pos x="1" y="149"/>
                </a:cxn>
                <a:cxn ang="0">
                  <a:pos x="64" y="266"/>
                </a:cxn>
                <a:cxn ang="0">
                  <a:pos x="32" y="344"/>
                </a:cxn>
              </a:cxnLst>
              <a:rect l="0" t="0" r="r" b="b"/>
              <a:pathLst>
                <a:path w="199" h="348">
                  <a:moveTo>
                    <a:pt x="32" y="344"/>
                  </a:moveTo>
                  <a:cubicBezTo>
                    <a:pt x="49" y="340"/>
                    <a:pt x="138" y="282"/>
                    <a:pt x="165" y="243"/>
                  </a:cubicBezTo>
                  <a:cubicBezTo>
                    <a:pt x="192" y="204"/>
                    <a:pt x="199" y="142"/>
                    <a:pt x="196" y="110"/>
                  </a:cubicBezTo>
                  <a:cubicBezTo>
                    <a:pt x="193" y="78"/>
                    <a:pt x="170" y="63"/>
                    <a:pt x="149" y="48"/>
                  </a:cubicBezTo>
                  <a:cubicBezTo>
                    <a:pt x="128" y="33"/>
                    <a:pt x="96" y="0"/>
                    <a:pt x="71" y="17"/>
                  </a:cubicBezTo>
                  <a:cubicBezTo>
                    <a:pt x="46" y="34"/>
                    <a:pt x="2" y="108"/>
                    <a:pt x="1" y="149"/>
                  </a:cubicBezTo>
                  <a:cubicBezTo>
                    <a:pt x="0" y="190"/>
                    <a:pt x="58" y="235"/>
                    <a:pt x="64" y="266"/>
                  </a:cubicBezTo>
                  <a:cubicBezTo>
                    <a:pt x="70" y="297"/>
                    <a:pt x="15" y="348"/>
                    <a:pt x="32" y="344"/>
                  </a:cubicBez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63" name="Freeform 11"/>
            <p:cNvSpPr>
              <a:spLocks noChangeAspect="1"/>
            </p:cNvSpPr>
            <p:nvPr/>
          </p:nvSpPr>
          <p:spPr bwMode="auto">
            <a:xfrm>
              <a:off x="861" y="3116"/>
              <a:ext cx="72" cy="133"/>
            </a:xfrm>
            <a:custGeom>
              <a:avLst/>
              <a:gdLst/>
              <a:ahLst/>
              <a:cxnLst>
                <a:cxn ang="0">
                  <a:pos x="32" y="344"/>
                </a:cxn>
                <a:cxn ang="0">
                  <a:pos x="165" y="243"/>
                </a:cxn>
                <a:cxn ang="0">
                  <a:pos x="196" y="110"/>
                </a:cxn>
                <a:cxn ang="0">
                  <a:pos x="149" y="48"/>
                </a:cxn>
                <a:cxn ang="0">
                  <a:pos x="71" y="17"/>
                </a:cxn>
                <a:cxn ang="0">
                  <a:pos x="1" y="149"/>
                </a:cxn>
                <a:cxn ang="0">
                  <a:pos x="64" y="266"/>
                </a:cxn>
                <a:cxn ang="0">
                  <a:pos x="32" y="344"/>
                </a:cxn>
              </a:cxnLst>
              <a:rect l="0" t="0" r="r" b="b"/>
              <a:pathLst>
                <a:path w="199" h="348">
                  <a:moveTo>
                    <a:pt x="32" y="344"/>
                  </a:moveTo>
                  <a:cubicBezTo>
                    <a:pt x="49" y="340"/>
                    <a:pt x="138" y="282"/>
                    <a:pt x="165" y="243"/>
                  </a:cubicBezTo>
                  <a:cubicBezTo>
                    <a:pt x="192" y="204"/>
                    <a:pt x="199" y="142"/>
                    <a:pt x="196" y="110"/>
                  </a:cubicBezTo>
                  <a:cubicBezTo>
                    <a:pt x="193" y="78"/>
                    <a:pt x="170" y="63"/>
                    <a:pt x="149" y="48"/>
                  </a:cubicBezTo>
                  <a:cubicBezTo>
                    <a:pt x="128" y="33"/>
                    <a:pt x="96" y="0"/>
                    <a:pt x="71" y="17"/>
                  </a:cubicBezTo>
                  <a:cubicBezTo>
                    <a:pt x="46" y="34"/>
                    <a:pt x="2" y="108"/>
                    <a:pt x="1" y="149"/>
                  </a:cubicBezTo>
                  <a:cubicBezTo>
                    <a:pt x="0" y="190"/>
                    <a:pt x="58" y="235"/>
                    <a:pt x="64" y="266"/>
                  </a:cubicBezTo>
                  <a:cubicBezTo>
                    <a:pt x="70" y="297"/>
                    <a:pt x="15" y="348"/>
                    <a:pt x="32" y="344"/>
                  </a:cubicBez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64" name="Freeform 12"/>
            <p:cNvSpPr>
              <a:spLocks noChangeAspect="1"/>
            </p:cNvSpPr>
            <p:nvPr/>
          </p:nvSpPr>
          <p:spPr bwMode="auto">
            <a:xfrm>
              <a:off x="960" y="3068"/>
              <a:ext cx="72" cy="132"/>
            </a:xfrm>
            <a:custGeom>
              <a:avLst/>
              <a:gdLst/>
              <a:ahLst/>
              <a:cxnLst>
                <a:cxn ang="0">
                  <a:pos x="32" y="344"/>
                </a:cxn>
                <a:cxn ang="0">
                  <a:pos x="165" y="243"/>
                </a:cxn>
                <a:cxn ang="0">
                  <a:pos x="196" y="110"/>
                </a:cxn>
                <a:cxn ang="0">
                  <a:pos x="149" y="48"/>
                </a:cxn>
                <a:cxn ang="0">
                  <a:pos x="71" y="17"/>
                </a:cxn>
                <a:cxn ang="0">
                  <a:pos x="1" y="149"/>
                </a:cxn>
                <a:cxn ang="0">
                  <a:pos x="64" y="266"/>
                </a:cxn>
                <a:cxn ang="0">
                  <a:pos x="32" y="344"/>
                </a:cxn>
              </a:cxnLst>
              <a:rect l="0" t="0" r="r" b="b"/>
              <a:pathLst>
                <a:path w="199" h="348">
                  <a:moveTo>
                    <a:pt x="32" y="344"/>
                  </a:moveTo>
                  <a:cubicBezTo>
                    <a:pt x="49" y="340"/>
                    <a:pt x="138" y="282"/>
                    <a:pt x="165" y="243"/>
                  </a:cubicBezTo>
                  <a:cubicBezTo>
                    <a:pt x="192" y="204"/>
                    <a:pt x="199" y="142"/>
                    <a:pt x="196" y="110"/>
                  </a:cubicBezTo>
                  <a:cubicBezTo>
                    <a:pt x="193" y="78"/>
                    <a:pt x="170" y="63"/>
                    <a:pt x="149" y="48"/>
                  </a:cubicBezTo>
                  <a:cubicBezTo>
                    <a:pt x="128" y="33"/>
                    <a:pt x="96" y="0"/>
                    <a:pt x="71" y="17"/>
                  </a:cubicBezTo>
                  <a:cubicBezTo>
                    <a:pt x="46" y="34"/>
                    <a:pt x="2" y="108"/>
                    <a:pt x="1" y="149"/>
                  </a:cubicBezTo>
                  <a:cubicBezTo>
                    <a:pt x="0" y="190"/>
                    <a:pt x="58" y="235"/>
                    <a:pt x="64" y="266"/>
                  </a:cubicBezTo>
                  <a:cubicBezTo>
                    <a:pt x="70" y="297"/>
                    <a:pt x="15" y="348"/>
                    <a:pt x="32" y="344"/>
                  </a:cubicBez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165" name="Freeform 13"/>
            <p:cNvSpPr>
              <a:spLocks/>
            </p:cNvSpPr>
            <p:nvPr/>
          </p:nvSpPr>
          <p:spPr bwMode="auto">
            <a:xfrm>
              <a:off x="650" y="3250"/>
              <a:ext cx="478" cy="426"/>
            </a:xfrm>
            <a:custGeom>
              <a:avLst/>
              <a:gdLst/>
              <a:ahLst/>
              <a:cxnLst>
                <a:cxn ang="0">
                  <a:pos x="629" y="905"/>
                </a:cxn>
                <a:cxn ang="0">
                  <a:pos x="753" y="885"/>
                </a:cxn>
                <a:cxn ang="0">
                  <a:pos x="853" y="849"/>
                </a:cxn>
                <a:cxn ang="0">
                  <a:pos x="931" y="800"/>
                </a:cxn>
                <a:cxn ang="0">
                  <a:pos x="990" y="740"/>
                </a:cxn>
                <a:cxn ang="0">
                  <a:pos x="1031" y="672"/>
                </a:cxn>
                <a:cxn ang="0">
                  <a:pos x="1057" y="601"/>
                </a:cxn>
                <a:cxn ang="0">
                  <a:pos x="1070" y="527"/>
                </a:cxn>
                <a:cxn ang="0">
                  <a:pos x="1070" y="440"/>
                </a:cxn>
                <a:cxn ang="0">
                  <a:pos x="1050" y="355"/>
                </a:cxn>
                <a:cxn ang="0">
                  <a:pos x="1015" y="292"/>
                </a:cxn>
                <a:cxn ang="0">
                  <a:pos x="982" y="251"/>
                </a:cxn>
                <a:cxn ang="0">
                  <a:pos x="977" y="229"/>
                </a:cxn>
                <a:cxn ang="0">
                  <a:pos x="995" y="211"/>
                </a:cxn>
                <a:cxn ang="0">
                  <a:pos x="1007" y="186"/>
                </a:cxn>
                <a:cxn ang="0">
                  <a:pos x="1012" y="159"/>
                </a:cxn>
                <a:cxn ang="0">
                  <a:pos x="1006" y="129"/>
                </a:cxn>
                <a:cxn ang="0">
                  <a:pos x="984" y="100"/>
                </a:cxn>
                <a:cxn ang="0">
                  <a:pos x="943" y="71"/>
                </a:cxn>
                <a:cxn ang="0">
                  <a:pos x="879" y="46"/>
                </a:cxn>
                <a:cxn ang="0">
                  <a:pos x="817" y="31"/>
                </a:cxn>
                <a:cxn ang="0">
                  <a:pos x="775" y="23"/>
                </a:cxn>
                <a:cxn ang="0">
                  <a:pos x="734" y="17"/>
                </a:cxn>
                <a:cxn ang="0">
                  <a:pos x="696" y="12"/>
                </a:cxn>
                <a:cxn ang="0">
                  <a:pos x="658" y="7"/>
                </a:cxn>
                <a:cxn ang="0">
                  <a:pos x="622" y="4"/>
                </a:cxn>
                <a:cxn ang="0">
                  <a:pos x="587" y="1"/>
                </a:cxn>
                <a:cxn ang="0">
                  <a:pos x="553" y="0"/>
                </a:cxn>
                <a:cxn ang="0">
                  <a:pos x="520" y="0"/>
                </a:cxn>
                <a:cxn ang="0">
                  <a:pos x="486" y="1"/>
                </a:cxn>
                <a:cxn ang="0">
                  <a:pos x="451" y="4"/>
                </a:cxn>
                <a:cxn ang="0">
                  <a:pos x="414" y="6"/>
                </a:cxn>
                <a:cxn ang="0">
                  <a:pos x="377" y="10"/>
                </a:cxn>
                <a:cxn ang="0">
                  <a:pos x="339" y="16"/>
                </a:cxn>
                <a:cxn ang="0">
                  <a:pos x="298" y="23"/>
                </a:cxn>
                <a:cxn ang="0">
                  <a:pos x="256" y="31"/>
                </a:cxn>
                <a:cxn ang="0">
                  <a:pos x="194" y="46"/>
                </a:cxn>
                <a:cxn ang="0">
                  <a:pos x="130" y="71"/>
                </a:cxn>
                <a:cxn ang="0">
                  <a:pos x="89" y="100"/>
                </a:cxn>
                <a:cxn ang="0">
                  <a:pos x="67" y="129"/>
                </a:cxn>
                <a:cxn ang="0">
                  <a:pos x="61" y="159"/>
                </a:cxn>
                <a:cxn ang="0">
                  <a:pos x="66" y="186"/>
                </a:cxn>
                <a:cxn ang="0">
                  <a:pos x="78" y="211"/>
                </a:cxn>
                <a:cxn ang="0">
                  <a:pos x="96" y="229"/>
                </a:cxn>
                <a:cxn ang="0">
                  <a:pos x="91" y="251"/>
                </a:cxn>
                <a:cxn ang="0">
                  <a:pos x="58" y="292"/>
                </a:cxn>
                <a:cxn ang="0">
                  <a:pos x="23" y="355"/>
                </a:cxn>
                <a:cxn ang="0">
                  <a:pos x="2" y="440"/>
                </a:cxn>
                <a:cxn ang="0">
                  <a:pos x="2" y="527"/>
                </a:cxn>
                <a:cxn ang="0">
                  <a:pos x="20" y="601"/>
                </a:cxn>
                <a:cxn ang="0">
                  <a:pos x="51" y="672"/>
                </a:cxn>
                <a:cxn ang="0">
                  <a:pos x="99" y="740"/>
                </a:cxn>
                <a:cxn ang="0">
                  <a:pos x="165" y="800"/>
                </a:cxn>
                <a:cxn ang="0">
                  <a:pos x="251" y="849"/>
                </a:cxn>
                <a:cxn ang="0">
                  <a:pos x="357" y="885"/>
                </a:cxn>
                <a:cxn ang="0">
                  <a:pos x="485" y="905"/>
                </a:cxn>
              </a:cxnLst>
              <a:rect l="0" t="0" r="r" b="b"/>
              <a:pathLst>
                <a:path w="1073" h="907">
                  <a:moveTo>
                    <a:pt x="557" y="907"/>
                  </a:moveTo>
                  <a:lnTo>
                    <a:pt x="629" y="905"/>
                  </a:lnTo>
                  <a:lnTo>
                    <a:pt x="694" y="897"/>
                  </a:lnTo>
                  <a:lnTo>
                    <a:pt x="753" y="885"/>
                  </a:lnTo>
                  <a:lnTo>
                    <a:pt x="806" y="869"/>
                  </a:lnTo>
                  <a:lnTo>
                    <a:pt x="853" y="849"/>
                  </a:lnTo>
                  <a:lnTo>
                    <a:pt x="894" y="826"/>
                  </a:lnTo>
                  <a:lnTo>
                    <a:pt x="931" y="800"/>
                  </a:lnTo>
                  <a:lnTo>
                    <a:pt x="962" y="771"/>
                  </a:lnTo>
                  <a:lnTo>
                    <a:pt x="990" y="740"/>
                  </a:lnTo>
                  <a:lnTo>
                    <a:pt x="1012" y="707"/>
                  </a:lnTo>
                  <a:lnTo>
                    <a:pt x="1031" y="672"/>
                  </a:lnTo>
                  <a:lnTo>
                    <a:pt x="1045" y="636"/>
                  </a:lnTo>
                  <a:lnTo>
                    <a:pt x="1057" y="601"/>
                  </a:lnTo>
                  <a:lnTo>
                    <a:pt x="1065" y="564"/>
                  </a:lnTo>
                  <a:lnTo>
                    <a:pt x="1070" y="527"/>
                  </a:lnTo>
                  <a:lnTo>
                    <a:pt x="1073" y="491"/>
                  </a:lnTo>
                  <a:lnTo>
                    <a:pt x="1070" y="440"/>
                  </a:lnTo>
                  <a:lnTo>
                    <a:pt x="1062" y="394"/>
                  </a:lnTo>
                  <a:lnTo>
                    <a:pt x="1050" y="355"/>
                  </a:lnTo>
                  <a:lnTo>
                    <a:pt x="1034" y="321"/>
                  </a:lnTo>
                  <a:lnTo>
                    <a:pt x="1015" y="292"/>
                  </a:lnTo>
                  <a:lnTo>
                    <a:pt x="998" y="269"/>
                  </a:lnTo>
                  <a:lnTo>
                    <a:pt x="982" y="251"/>
                  </a:lnTo>
                  <a:lnTo>
                    <a:pt x="968" y="236"/>
                  </a:lnTo>
                  <a:lnTo>
                    <a:pt x="977" y="229"/>
                  </a:lnTo>
                  <a:lnTo>
                    <a:pt x="985" y="221"/>
                  </a:lnTo>
                  <a:lnTo>
                    <a:pt x="995" y="211"/>
                  </a:lnTo>
                  <a:lnTo>
                    <a:pt x="1001" y="199"/>
                  </a:lnTo>
                  <a:lnTo>
                    <a:pt x="1007" y="186"/>
                  </a:lnTo>
                  <a:lnTo>
                    <a:pt x="1011" y="174"/>
                  </a:lnTo>
                  <a:lnTo>
                    <a:pt x="1012" y="159"/>
                  </a:lnTo>
                  <a:lnTo>
                    <a:pt x="1011" y="144"/>
                  </a:lnTo>
                  <a:lnTo>
                    <a:pt x="1006" y="129"/>
                  </a:lnTo>
                  <a:lnTo>
                    <a:pt x="997" y="114"/>
                  </a:lnTo>
                  <a:lnTo>
                    <a:pt x="984" y="100"/>
                  </a:lnTo>
                  <a:lnTo>
                    <a:pt x="966" y="85"/>
                  </a:lnTo>
                  <a:lnTo>
                    <a:pt x="943" y="71"/>
                  </a:lnTo>
                  <a:lnTo>
                    <a:pt x="914" y="59"/>
                  </a:lnTo>
                  <a:lnTo>
                    <a:pt x="879" y="46"/>
                  </a:lnTo>
                  <a:lnTo>
                    <a:pt x="838" y="36"/>
                  </a:lnTo>
                  <a:lnTo>
                    <a:pt x="817" y="31"/>
                  </a:lnTo>
                  <a:lnTo>
                    <a:pt x="795" y="28"/>
                  </a:lnTo>
                  <a:lnTo>
                    <a:pt x="775" y="23"/>
                  </a:lnTo>
                  <a:lnTo>
                    <a:pt x="755" y="20"/>
                  </a:lnTo>
                  <a:lnTo>
                    <a:pt x="734" y="17"/>
                  </a:lnTo>
                  <a:lnTo>
                    <a:pt x="715" y="14"/>
                  </a:lnTo>
                  <a:lnTo>
                    <a:pt x="696" y="12"/>
                  </a:lnTo>
                  <a:lnTo>
                    <a:pt x="677" y="9"/>
                  </a:lnTo>
                  <a:lnTo>
                    <a:pt x="658" y="7"/>
                  </a:lnTo>
                  <a:lnTo>
                    <a:pt x="640" y="6"/>
                  </a:lnTo>
                  <a:lnTo>
                    <a:pt x="622" y="4"/>
                  </a:lnTo>
                  <a:lnTo>
                    <a:pt x="604" y="2"/>
                  </a:lnTo>
                  <a:lnTo>
                    <a:pt x="587" y="1"/>
                  </a:lnTo>
                  <a:lnTo>
                    <a:pt x="570" y="1"/>
                  </a:lnTo>
                  <a:lnTo>
                    <a:pt x="553" y="0"/>
                  </a:lnTo>
                  <a:lnTo>
                    <a:pt x="536" y="0"/>
                  </a:lnTo>
                  <a:lnTo>
                    <a:pt x="520" y="0"/>
                  </a:lnTo>
                  <a:lnTo>
                    <a:pt x="503" y="0"/>
                  </a:lnTo>
                  <a:lnTo>
                    <a:pt x="486" y="1"/>
                  </a:lnTo>
                  <a:lnTo>
                    <a:pt x="469" y="1"/>
                  </a:lnTo>
                  <a:lnTo>
                    <a:pt x="451" y="4"/>
                  </a:lnTo>
                  <a:lnTo>
                    <a:pt x="433" y="5"/>
                  </a:lnTo>
                  <a:lnTo>
                    <a:pt x="414" y="6"/>
                  </a:lnTo>
                  <a:lnTo>
                    <a:pt x="396" y="8"/>
                  </a:lnTo>
                  <a:lnTo>
                    <a:pt x="377" y="10"/>
                  </a:lnTo>
                  <a:lnTo>
                    <a:pt x="358" y="14"/>
                  </a:lnTo>
                  <a:lnTo>
                    <a:pt x="339" y="16"/>
                  </a:lnTo>
                  <a:lnTo>
                    <a:pt x="318" y="20"/>
                  </a:lnTo>
                  <a:lnTo>
                    <a:pt x="298" y="23"/>
                  </a:lnTo>
                  <a:lnTo>
                    <a:pt x="278" y="28"/>
                  </a:lnTo>
                  <a:lnTo>
                    <a:pt x="256" y="31"/>
                  </a:lnTo>
                  <a:lnTo>
                    <a:pt x="235" y="36"/>
                  </a:lnTo>
                  <a:lnTo>
                    <a:pt x="194" y="46"/>
                  </a:lnTo>
                  <a:lnTo>
                    <a:pt x="159" y="59"/>
                  </a:lnTo>
                  <a:lnTo>
                    <a:pt x="130" y="71"/>
                  </a:lnTo>
                  <a:lnTo>
                    <a:pt x="107" y="85"/>
                  </a:lnTo>
                  <a:lnTo>
                    <a:pt x="89" y="100"/>
                  </a:lnTo>
                  <a:lnTo>
                    <a:pt x="76" y="114"/>
                  </a:lnTo>
                  <a:lnTo>
                    <a:pt x="67" y="129"/>
                  </a:lnTo>
                  <a:lnTo>
                    <a:pt x="62" y="144"/>
                  </a:lnTo>
                  <a:lnTo>
                    <a:pt x="61" y="159"/>
                  </a:lnTo>
                  <a:lnTo>
                    <a:pt x="62" y="174"/>
                  </a:lnTo>
                  <a:lnTo>
                    <a:pt x="66" y="186"/>
                  </a:lnTo>
                  <a:lnTo>
                    <a:pt x="72" y="199"/>
                  </a:lnTo>
                  <a:lnTo>
                    <a:pt x="78" y="211"/>
                  </a:lnTo>
                  <a:lnTo>
                    <a:pt x="88" y="221"/>
                  </a:lnTo>
                  <a:lnTo>
                    <a:pt x="96" y="229"/>
                  </a:lnTo>
                  <a:lnTo>
                    <a:pt x="105" y="236"/>
                  </a:lnTo>
                  <a:lnTo>
                    <a:pt x="91" y="251"/>
                  </a:lnTo>
                  <a:lnTo>
                    <a:pt x="75" y="269"/>
                  </a:lnTo>
                  <a:lnTo>
                    <a:pt x="58" y="292"/>
                  </a:lnTo>
                  <a:lnTo>
                    <a:pt x="39" y="321"/>
                  </a:lnTo>
                  <a:lnTo>
                    <a:pt x="23" y="355"/>
                  </a:lnTo>
                  <a:lnTo>
                    <a:pt x="11" y="394"/>
                  </a:lnTo>
                  <a:lnTo>
                    <a:pt x="2" y="440"/>
                  </a:lnTo>
                  <a:lnTo>
                    <a:pt x="0" y="491"/>
                  </a:lnTo>
                  <a:lnTo>
                    <a:pt x="2" y="527"/>
                  </a:lnTo>
                  <a:lnTo>
                    <a:pt x="9" y="564"/>
                  </a:lnTo>
                  <a:lnTo>
                    <a:pt x="20" y="601"/>
                  </a:lnTo>
                  <a:lnTo>
                    <a:pt x="34" y="636"/>
                  </a:lnTo>
                  <a:lnTo>
                    <a:pt x="51" y="672"/>
                  </a:lnTo>
                  <a:lnTo>
                    <a:pt x="73" y="707"/>
                  </a:lnTo>
                  <a:lnTo>
                    <a:pt x="99" y="740"/>
                  </a:lnTo>
                  <a:lnTo>
                    <a:pt x="130" y="771"/>
                  </a:lnTo>
                  <a:lnTo>
                    <a:pt x="165" y="800"/>
                  </a:lnTo>
                  <a:lnTo>
                    <a:pt x="205" y="826"/>
                  </a:lnTo>
                  <a:lnTo>
                    <a:pt x="251" y="849"/>
                  </a:lnTo>
                  <a:lnTo>
                    <a:pt x="301" y="869"/>
                  </a:lnTo>
                  <a:lnTo>
                    <a:pt x="357" y="885"/>
                  </a:lnTo>
                  <a:lnTo>
                    <a:pt x="418" y="897"/>
                  </a:lnTo>
                  <a:lnTo>
                    <a:pt x="485" y="905"/>
                  </a:lnTo>
                  <a:lnTo>
                    <a:pt x="557" y="90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66" name="Freeform 14"/>
            <p:cNvSpPr>
              <a:spLocks/>
            </p:cNvSpPr>
            <p:nvPr/>
          </p:nvSpPr>
          <p:spPr bwMode="auto">
            <a:xfrm>
              <a:off x="898" y="3481"/>
              <a:ext cx="232" cy="198"/>
            </a:xfrm>
            <a:custGeom>
              <a:avLst/>
              <a:gdLst/>
              <a:ahLst/>
              <a:cxnLst>
                <a:cxn ang="0">
                  <a:pos x="512" y="0"/>
                </a:cxn>
                <a:cxn ang="0">
                  <a:pos x="512" y="0"/>
                </a:cxn>
                <a:cxn ang="0">
                  <a:pos x="510" y="36"/>
                </a:cxn>
                <a:cxn ang="0">
                  <a:pos x="504" y="73"/>
                </a:cxn>
                <a:cxn ang="0">
                  <a:pos x="496" y="109"/>
                </a:cxn>
                <a:cxn ang="0">
                  <a:pos x="485" y="144"/>
                </a:cxn>
                <a:cxn ang="0">
                  <a:pos x="471" y="180"/>
                </a:cxn>
                <a:cxn ang="0">
                  <a:pos x="451" y="213"/>
                </a:cxn>
                <a:cxn ang="0">
                  <a:pos x="429" y="247"/>
                </a:cxn>
                <a:cxn ang="0">
                  <a:pos x="403" y="278"/>
                </a:cxn>
                <a:cxn ang="0">
                  <a:pos x="372" y="305"/>
                </a:cxn>
                <a:cxn ang="0">
                  <a:pos x="335" y="332"/>
                </a:cxn>
                <a:cxn ang="0">
                  <a:pos x="295" y="355"/>
                </a:cxn>
                <a:cxn ang="0">
                  <a:pos x="248" y="374"/>
                </a:cxn>
                <a:cxn ang="0">
                  <a:pos x="196" y="391"/>
                </a:cxn>
                <a:cxn ang="0">
                  <a:pos x="137" y="402"/>
                </a:cxn>
                <a:cxn ang="0">
                  <a:pos x="72" y="410"/>
                </a:cxn>
                <a:cxn ang="0">
                  <a:pos x="0" y="411"/>
                </a:cxn>
                <a:cxn ang="0">
                  <a:pos x="0" y="420"/>
                </a:cxn>
                <a:cxn ang="0">
                  <a:pos x="72" y="417"/>
                </a:cxn>
                <a:cxn ang="0">
                  <a:pos x="137" y="409"/>
                </a:cxn>
                <a:cxn ang="0">
                  <a:pos x="196" y="397"/>
                </a:cxn>
                <a:cxn ang="0">
                  <a:pos x="250" y="381"/>
                </a:cxn>
                <a:cxn ang="0">
                  <a:pos x="297" y="362"/>
                </a:cxn>
                <a:cxn ang="0">
                  <a:pos x="340" y="339"/>
                </a:cxn>
                <a:cxn ang="0">
                  <a:pos x="377" y="312"/>
                </a:cxn>
                <a:cxn ang="0">
                  <a:pos x="408" y="282"/>
                </a:cxn>
                <a:cxn ang="0">
                  <a:pos x="436" y="251"/>
                </a:cxn>
                <a:cxn ang="0">
                  <a:pos x="458" y="218"/>
                </a:cxn>
                <a:cxn ang="0">
                  <a:pos x="478" y="182"/>
                </a:cxn>
                <a:cxn ang="0">
                  <a:pos x="492" y="147"/>
                </a:cxn>
                <a:cxn ang="0">
                  <a:pos x="503" y="111"/>
                </a:cxn>
                <a:cxn ang="0">
                  <a:pos x="511" y="73"/>
                </a:cxn>
                <a:cxn ang="0">
                  <a:pos x="517" y="36"/>
                </a:cxn>
                <a:cxn ang="0">
                  <a:pos x="519" y="0"/>
                </a:cxn>
                <a:cxn ang="0">
                  <a:pos x="519" y="0"/>
                </a:cxn>
                <a:cxn ang="0">
                  <a:pos x="512" y="0"/>
                </a:cxn>
              </a:cxnLst>
              <a:rect l="0" t="0" r="r" b="b"/>
              <a:pathLst>
                <a:path w="519" h="420">
                  <a:moveTo>
                    <a:pt x="512" y="0"/>
                  </a:moveTo>
                  <a:lnTo>
                    <a:pt x="512" y="0"/>
                  </a:lnTo>
                  <a:lnTo>
                    <a:pt x="510" y="36"/>
                  </a:lnTo>
                  <a:lnTo>
                    <a:pt x="504" y="73"/>
                  </a:lnTo>
                  <a:lnTo>
                    <a:pt x="496" y="109"/>
                  </a:lnTo>
                  <a:lnTo>
                    <a:pt x="485" y="144"/>
                  </a:lnTo>
                  <a:lnTo>
                    <a:pt x="471" y="180"/>
                  </a:lnTo>
                  <a:lnTo>
                    <a:pt x="451" y="213"/>
                  </a:lnTo>
                  <a:lnTo>
                    <a:pt x="429" y="247"/>
                  </a:lnTo>
                  <a:lnTo>
                    <a:pt x="403" y="278"/>
                  </a:lnTo>
                  <a:lnTo>
                    <a:pt x="372" y="305"/>
                  </a:lnTo>
                  <a:lnTo>
                    <a:pt x="335" y="332"/>
                  </a:lnTo>
                  <a:lnTo>
                    <a:pt x="295" y="355"/>
                  </a:lnTo>
                  <a:lnTo>
                    <a:pt x="248" y="374"/>
                  </a:lnTo>
                  <a:lnTo>
                    <a:pt x="196" y="391"/>
                  </a:lnTo>
                  <a:lnTo>
                    <a:pt x="137" y="402"/>
                  </a:lnTo>
                  <a:lnTo>
                    <a:pt x="72" y="410"/>
                  </a:lnTo>
                  <a:lnTo>
                    <a:pt x="0" y="411"/>
                  </a:lnTo>
                  <a:lnTo>
                    <a:pt x="0" y="420"/>
                  </a:lnTo>
                  <a:lnTo>
                    <a:pt x="72" y="417"/>
                  </a:lnTo>
                  <a:lnTo>
                    <a:pt x="137" y="409"/>
                  </a:lnTo>
                  <a:lnTo>
                    <a:pt x="196" y="397"/>
                  </a:lnTo>
                  <a:lnTo>
                    <a:pt x="250" y="381"/>
                  </a:lnTo>
                  <a:lnTo>
                    <a:pt x="297" y="362"/>
                  </a:lnTo>
                  <a:lnTo>
                    <a:pt x="340" y="339"/>
                  </a:lnTo>
                  <a:lnTo>
                    <a:pt x="377" y="312"/>
                  </a:lnTo>
                  <a:lnTo>
                    <a:pt x="408" y="282"/>
                  </a:lnTo>
                  <a:lnTo>
                    <a:pt x="436" y="251"/>
                  </a:lnTo>
                  <a:lnTo>
                    <a:pt x="458" y="218"/>
                  </a:lnTo>
                  <a:lnTo>
                    <a:pt x="478" y="182"/>
                  </a:lnTo>
                  <a:lnTo>
                    <a:pt x="492" y="147"/>
                  </a:lnTo>
                  <a:lnTo>
                    <a:pt x="503" y="111"/>
                  </a:lnTo>
                  <a:lnTo>
                    <a:pt x="511" y="73"/>
                  </a:lnTo>
                  <a:lnTo>
                    <a:pt x="517" y="36"/>
                  </a:lnTo>
                  <a:lnTo>
                    <a:pt x="519" y="0"/>
                  </a:lnTo>
                  <a:lnTo>
                    <a:pt x="519" y="0"/>
                  </a:lnTo>
                  <a:lnTo>
                    <a:pt x="51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67" name="Freeform 15"/>
            <p:cNvSpPr>
              <a:spLocks/>
            </p:cNvSpPr>
            <p:nvPr/>
          </p:nvSpPr>
          <p:spPr bwMode="auto">
            <a:xfrm>
              <a:off x="1080" y="3359"/>
              <a:ext cx="50" cy="12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7"/>
                </a:cxn>
                <a:cxn ang="0">
                  <a:pos x="15" y="22"/>
                </a:cxn>
                <a:cxn ang="0">
                  <a:pos x="30" y="41"/>
                </a:cxn>
                <a:cxn ang="0">
                  <a:pos x="47" y="64"/>
                </a:cxn>
                <a:cxn ang="0">
                  <a:pos x="65" y="91"/>
                </a:cxn>
                <a:cxn ang="0">
                  <a:pos x="81" y="125"/>
                </a:cxn>
                <a:cxn ang="0">
                  <a:pos x="94" y="163"/>
                </a:cxn>
                <a:cxn ang="0">
                  <a:pos x="102" y="209"/>
                </a:cxn>
                <a:cxn ang="0">
                  <a:pos x="104" y="260"/>
                </a:cxn>
                <a:cxn ang="0">
                  <a:pos x="111" y="260"/>
                </a:cxn>
                <a:cxn ang="0">
                  <a:pos x="109" y="209"/>
                </a:cxn>
                <a:cxn ang="0">
                  <a:pos x="101" y="163"/>
                </a:cxn>
                <a:cxn ang="0">
                  <a:pos x="88" y="122"/>
                </a:cxn>
                <a:cxn ang="0">
                  <a:pos x="72" y="89"/>
                </a:cxn>
                <a:cxn ang="0">
                  <a:pos x="54" y="59"/>
                </a:cxn>
                <a:cxn ang="0">
                  <a:pos x="36" y="36"/>
                </a:cxn>
                <a:cxn ang="0">
                  <a:pos x="19" y="18"/>
                </a:cxn>
                <a:cxn ang="0">
                  <a:pos x="7" y="3"/>
                </a:cxn>
                <a:cxn ang="0">
                  <a:pos x="5" y="8"/>
                </a:cxn>
                <a:cxn ang="0">
                  <a:pos x="7" y="3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1" y="2"/>
                </a:cxn>
              </a:cxnLst>
              <a:rect l="0" t="0" r="r" b="b"/>
              <a:pathLst>
                <a:path w="111" h="260">
                  <a:moveTo>
                    <a:pt x="1" y="2"/>
                  </a:moveTo>
                  <a:lnTo>
                    <a:pt x="0" y="7"/>
                  </a:lnTo>
                  <a:lnTo>
                    <a:pt x="15" y="22"/>
                  </a:lnTo>
                  <a:lnTo>
                    <a:pt x="30" y="41"/>
                  </a:lnTo>
                  <a:lnTo>
                    <a:pt x="47" y="64"/>
                  </a:lnTo>
                  <a:lnTo>
                    <a:pt x="65" y="91"/>
                  </a:lnTo>
                  <a:lnTo>
                    <a:pt x="81" y="125"/>
                  </a:lnTo>
                  <a:lnTo>
                    <a:pt x="94" y="163"/>
                  </a:lnTo>
                  <a:lnTo>
                    <a:pt x="102" y="209"/>
                  </a:lnTo>
                  <a:lnTo>
                    <a:pt x="104" y="260"/>
                  </a:lnTo>
                  <a:lnTo>
                    <a:pt x="111" y="260"/>
                  </a:lnTo>
                  <a:lnTo>
                    <a:pt x="109" y="209"/>
                  </a:lnTo>
                  <a:lnTo>
                    <a:pt x="101" y="163"/>
                  </a:lnTo>
                  <a:lnTo>
                    <a:pt x="88" y="122"/>
                  </a:lnTo>
                  <a:lnTo>
                    <a:pt x="72" y="89"/>
                  </a:lnTo>
                  <a:lnTo>
                    <a:pt x="54" y="59"/>
                  </a:lnTo>
                  <a:lnTo>
                    <a:pt x="36" y="36"/>
                  </a:lnTo>
                  <a:lnTo>
                    <a:pt x="19" y="18"/>
                  </a:lnTo>
                  <a:lnTo>
                    <a:pt x="7" y="3"/>
                  </a:lnTo>
                  <a:lnTo>
                    <a:pt x="5" y="8"/>
                  </a:lnTo>
                  <a:lnTo>
                    <a:pt x="7" y="3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68" name="Freeform 16"/>
            <p:cNvSpPr>
              <a:spLocks/>
            </p:cNvSpPr>
            <p:nvPr/>
          </p:nvSpPr>
          <p:spPr bwMode="auto">
            <a:xfrm>
              <a:off x="1024" y="3265"/>
              <a:ext cx="79" cy="9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40" y="18"/>
                </a:cxn>
                <a:cxn ang="0">
                  <a:pos x="75" y="30"/>
                </a:cxn>
                <a:cxn ang="0">
                  <a:pos x="104" y="43"/>
                </a:cxn>
                <a:cxn ang="0">
                  <a:pos x="125" y="57"/>
                </a:cxn>
                <a:cxn ang="0">
                  <a:pos x="144" y="70"/>
                </a:cxn>
                <a:cxn ang="0">
                  <a:pos x="155" y="84"/>
                </a:cxn>
                <a:cxn ang="0">
                  <a:pos x="165" y="98"/>
                </a:cxn>
                <a:cxn ang="0">
                  <a:pos x="169" y="112"/>
                </a:cxn>
                <a:cxn ang="0">
                  <a:pos x="169" y="127"/>
                </a:cxn>
                <a:cxn ang="0">
                  <a:pos x="169" y="142"/>
                </a:cxn>
                <a:cxn ang="0">
                  <a:pos x="166" y="153"/>
                </a:cxn>
                <a:cxn ang="0">
                  <a:pos x="160" y="166"/>
                </a:cxn>
                <a:cxn ang="0">
                  <a:pos x="153" y="176"/>
                </a:cxn>
                <a:cxn ang="0">
                  <a:pos x="145" y="187"/>
                </a:cxn>
                <a:cxn ang="0">
                  <a:pos x="137" y="194"/>
                </a:cxn>
                <a:cxn ang="0">
                  <a:pos x="128" y="201"/>
                </a:cxn>
                <a:cxn ang="0">
                  <a:pos x="132" y="207"/>
                </a:cxn>
                <a:cxn ang="0">
                  <a:pos x="142" y="201"/>
                </a:cxn>
                <a:cxn ang="0">
                  <a:pos x="150" y="191"/>
                </a:cxn>
                <a:cxn ang="0">
                  <a:pos x="160" y="181"/>
                </a:cxn>
                <a:cxn ang="0">
                  <a:pos x="167" y="168"/>
                </a:cxn>
                <a:cxn ang="0">
                  <a:pos x="173" y="156"/>
                </a:cxn>
                <a:cxn ang="0">
                  <a:pos x="176" y="142"/>
                </a:cxn>
                <a:cxn ang="0">
                  <a:pos x="178" y="127"/>
                </a:cxn>
                <a:cxn ang="0">
                  <a:pos x="176" y="112"/>
                </a:cxn>
                <a:cxn ang="0">
                  <a:pos x="171" y="96"/>
                </a:cxn>
                <a:cxn ang="0">
                  <a:pos x="162" y="80"/>
                </a:cxn>
                <a:cxn ang="0">
                  <a:pos x="148" y="66"/>
                </a:cxn>
                <a:cxn ang="0">
                  <a:pos x="130" y="50"/>
                </a:cxn>
                <a:cxn ang="0">
                  <a:pos x="106" y="36"/>
                </a:cxn>
                <a:cxn ang="0">
                  <a:pos x="77" y="23"/>
                </a:cxn>
                <a:cxn ang="0">
                  <a:pos x="43" y="1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178" h="207">
                  <a:moveTo>
                    <a:pt x="0" y="7"/>
                  </a:moveTo>
                  <a:lnTo>
                    <a:pt x="0" y="7"/>
                  </a:lnTo>
                  <a:lnTo>
                    <a:pt x="40" y="18"/>
                  </a:lnTo>
                  <a:lnTo>
                    <a:pt x="75" y="30"/>
                  </a:lnTo>
                  <a:lnTo>
                    <a:pt x="104" y="43"/>
                  </a:lnTo>
                  <a:lnTo>
                    <a:pt x="125" y="57"/>
                  </a:lnTo>
                  <a:lnTo>
                    <a:pt x="144" y="70"/>
                  </a:lnTo>
                  <a:lnTo>
                    <a:pt x="155" y="84"/>
                  </a:lnTo>
                  <a:lnTo>
                    <a:pt x="165" y="98"/>
                  </a:lnTo>
                  <a:lnTo>
                    <a:pt x="169" y="112"/>
                  </a:lnTo>
                  <a:lnTo>
                    <a:pt x="169" y="127"/>
                  </a:lnTo>
                  <a:lnTo>
                    <a:pt x="169" y="142"/>
                  </a:lnTo>
                  <a:lnTo>
                    <a:pt x="166" y="153"/>
                  </a:lnTo>
                  <a:lnTo>
                    <a:pt x="160" y="166"/>
                  </a:lnTo>
                  <a:lnTo>
                    <a:pt x="153" y="176"/>
                  </a:lnTo>
                  <a:lnTo>
                    <a:pt x="145" y="187"/>
                  </a:lnTo>
                  <a:lnTo>
                    <a:pt x="137" y="194"/>
                  </a:lnTo>
                  <a:lnTo>
                    <a:pt x="128" y="201"/>
                  </a:lnTo>
                  <a:lnTo>
                    <a:pt x="132" y="207"/>
                  </a:lnTo>
                  <a:lnTo>
                    <a:pt x="142" y="201"/>
                  </a:lnTo>
                  <a:lnTo>
                    <a:pt x="150" y="191"/>
                  </a:lnTo>
                  <a:lnTo>
                    <a:pt x="160" y="181"/>
                  </a:lnTo>
                  <a:lnTo>
                    <a:pt x="167" y="168"/>
                  </a:lnTo>
                  <a:lnTo>
                    <a:pt x="173" y="156"/>
                  </a:lnTo>
                  <a:lnTo>
                    <a:pt x="176" y="142"/>
                  </a:lnTo>
                  <a:lnTo>
                    <a:pt x="178" y="127"/>
                  </a:lnTo>
                  <a:lnTo>
                    <a:pt x="176" y="112"/>
                  </a:lnTo>
                  <a:lnTo>
                    <a:pt x="171" y="96"/>
                  </a:lnTo>
                  <a:lnTo>
                    <a:pt x="162" y="80"/>
                  </a:lnTo>
                  <a:lnTo>
                    <a:pt x="148" y="66"/>
                  </a:lnTo>
                  <a:lnTo>
                    <a:pt x="130" y="50"/>
                  </a:lnTo>
                  <a:lnTo>
                    <a:pt x="106" y="36"/>
                  </a:lnTo>
                  <a:lnTo>
                    <a:pt x="77" y="23"/>
                  </a:lnTo>
                  <a:lnTo>
                    <a:pt x="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69" name="Freeform 17"/>
            <p:cNvSpPr>
              <a:spLocks/>
            </p:cNvSpPr>
            <p:nvPr/>
          </p:nvSpPr>
          <p:spPr bwMode="auto">
            <a:xfrm>
              <a:off x="889" y="3248"/>
              <a:ext cx="135" cy="2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17" y="10"/>
                </a:cxn>
                <a:cxn ang="0">
                  <a:pos x="34" y="11"/>
                </a:cxn>
                <a:cxn ang="0">
                  <a:pos x="51" y="11"/>
                </a:cxn>
                <a:cxn ang="0">
                  <a:pos x="68" y="11"/>
                </a:cxn>
                <a:cxn ang="0">
                  <a:pos x="86" y="12"/>
                </a:cxn>
                <a:cxn ang="0">
                  <a:pos x="104" y="14"/>
                </a:cxn>
                <a:cxn ang="0">
                  <a:pos x="122" y="15"/>
                </a:cxn>
                <a:cxn ang="0">
                  <a:pos x="141" y="18"/>
                </a:cxn>
                <a:cxn ang="0">
                  <a:pos x="160" y="20"/>
                </a:cxn>
                <a:cxn ang="0">
                  <a:pos x="179" y="22"/>
                </a:cxn>
                <a:cxn ang="0">
                  <a:pos x="198" y="26"/>
                </a:cxn>
                <a:cxn ang="0">
                  <a:pos x="219" y="28"/>
                </a:cxn>
                <a:cxn ang="0">
                  <a:pos x="239" y="32"/>
                </a:cxn>
                <a:cxn ang="0">
                  <a:pos x="259" y="36"/>
                </a:cxn>
                <a:cxn ang="0">
                  <a:pos x="281" y="40"/>
                </a:cxn>
                <a:cxn ang="0">
                  <a:pos x="302" y="44"/>
                </a:cxn>
                <a:cxn ang="0">
                  <a:pos x="302" y="37"/>
                </a:cxn>
                <a:cxn ang="0">
                  <a:pos x="281" y="33"/>
                </a:cxn>
                <a:cxn ang="0">
                  <a:pos x="259" y="29"/>
                </a:cxn>
                <a:cxn ang="0">
                  <a:pos x="239" y="25"/>
                </a:cxn>
                <a:cxn ang="0">
                  <a:pos x="219" y="21"/>
                </a:cxn>
                <a:cxn ang="0">
                  <a:pos x="198" y="19"/>
                </a:cxn>
                <a:cxn ang="0">
                  <a:pos x="179" y="15"/>
                </a:cxn>
                <a:cxn ang="0">
                  <a:pos x="160" y="13"/>
                </a:cxn>
                <a:cxn ang="0">
                  <a:pos x="141" y="11"/>
                </a:cxn>
                <a:cxn ang="0">
                  <a:pos x="122" y="9"/>
                </a:cxn>
                <a:cxn ang="0">
                  <a:pos x="104" y="7"/>
                </a:cxn>
                <a:cxn ang="0">
                  <a:pos x="86" y="5"/>
                </a:cxn>
                <a:cxn ang="0">
                  <a:pos x="68" y="4"/>
                </a:cxn>
                <a:cxn ang="0">
                  <a:pos x="51" y="2"/>
                </a:cxn>
                <a:cxn ang="0">
                  <a:pos x="34" y="2"/>
                </a:cxn>
                <a:cxn ang="0">
                  <a:pos x="17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9"/>
                </a:cxn>
              </a:cxnLst>
              <a:rect l="0" t="0" r="r" b="b"/>
              <a:pathLst>
                <a:path w="302" h="44">
                  <a:moveTo>
                    <a:pt x="0" y="9"/>
                  </a:moveTo>
                  <a:lnTo>
                    <a:pt x="0" y="9"/>
                  </a:lnTo>
                  <a:lnTo>
                    <a:pt x="17" y="10"/>
                  </a:lnTo>
                  <a:lnTo>
                    <a:pt x="34" y="11"/>
                  </a:lnTo>
                  <a:lnTo>
                    <a:pt x="51" y="11"/>
                  </a:lnTo>
                  <a:lnTo>
                    <a:pt x="68" y="11"/>
                  </a:lnTo>
                  <a:lnTo>
                    <a:pt x="86" y="12"/>
                  </a:lnTo>
                  <a:lnTo>
                    <a:pt x="104" y="14"/>
                  </a:lnTo>
                  <a:lnTo>
                    <a:pt x="122" y="15"/>
                  </a:lnTo>
                  <a:lnTo>
                    <a:pt x="141" y="18"/>
                  </a:lnTo>
                  <a:lnTo>
                    <a:pt x="160" y="20"/>
                  </a:lnTo>
                  <a:lnTo>
                    <a:pt x="179" y="22"/>
                  </a:lnTo>
                  <a:lnTo>
                    <a:pt x="198" y="26"/>
                  </a:lnTo>
                  <a:lnTo>
                    <a:pt x="219" y="28"/>
                  </a:lnTo>
                  <a:lnTo>
                    <a:pt x="239" y="32"/>
                  </a:lnTo>
                  <a:lnTo>
                    <a:pt x="259" y="36"/>
                  </a:lnTo>
                  <a:lnTo>
                    <a:pt x="281" y="40"/>
                  </a:lnTo>
                  <a:lnTo>
                    <a:pt x="302" y="44"/>
                  </a:lnTo>
                  <a:lnTo>
                    <a:pt x="302" y="37"/>
                  </a:lnTo>
                  <a:lnTo>
                    <a:pt x="281" y="33"/>
                  </a:lnTo>
                  <a:lnTo>
                    <a:pt x="259" y="29"/>
                  </a:lnTo>
                  <a:lnTo>
                    <a:pt x="239" y="25"/>
                  </a:lnTo>
                  <a:lnTo>
                    <a:pt x="219" y="21"/>
                  </a:lnTo>
                  <a:lnTo>
                    <a:pt x="198" y="19"/>
                  </a:lnTo>
                  <a:lnTo>
                    <a:pt x="179" y="15"/>
                  </a:lnTo>
                  <a:lnTo>
                    <a:pt x="160" y="13"/>
                  </a:lnTo>
                  <a:lnTo>
                    <a:pt x="141" y="11"/>
                  </a:lnTo>
                  <a:lnTo>
                    <a:pt x="122" y="9"/>
                  </a:lnTo>
                  <a:lnTo>
                    <a:pt x="104" y="7"/>
                  </a:lnTo>
                  <a:lnTo>
                    <a:pt x="86" y="5"/>
                  </a:lnTo>
                  <a:lnTo>
                    <a:pt x="68" y="4"/>
                  </a:lnTo>
                  <a:lnTo>
                    <a:pt x="51" y="2"/>
                  </a:lnTo>
                  <a:lnTo>
                    <a:pt x="34" y="2"/>
                  </a:lnTo>
                  <a:lnTo>
                    <a:pt x="17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0" name="Freeform 18"/>
            <p:cNvSpPr>
              <a:spLocks/>
            </p:cNvSpPr>
            <p:nvPr/>
          </p:nvSpPr>
          <p:spPr bwMode="auto">
            <a:xfrm>
              <a:off x="754" y="3248"/>
              <a:ext cx="135" cy="21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21" y="40"/>
                </a:cxn>
                <a:cxn ang="0">
                  <a:pos x="43" y="36"/>
                </a:cxn>
                <a:cxn ang="0">
                  <a:pos x="63" y="32"/>
                </a:cxn>
                <a:cxn ang="0">
                  <a:pos x="83" y="28"/>
                </a:cxn>
                <a:cxn ang="0">
                  <a:pos x="104" y="25"/>
                </a:cxn>
                <a:cxn ang="0">
                  <a:pos x="123" y="22"/>
                </a:cxn>
                <a:cxn ang="0">
                  <a:pos x="142" y="19"/>
                </a:cxn>
                <a:cxn ang="0">
                  <a:pos x="161" y="17"/>
                </a:cxn>
                <a:cxn ang="0">
                  <a:pos x="179" y="14"/>
                </a:cxn>
                <a:cxn ang="0">
                  <a:pos x="198" y="13"/>
                </a:cxn>
                <a:cxn ang="0">
                  <a:pos x="216" y="12"/>
                </a:cxn>
                <a:cxn ang="0">
                  <a:pos x="234" y="10"/>
                </a:cxn>
                <a:cxn ang="0">
                  <a:pos x="251" y="11"/>
                </a:cxn>
                <a:cxn ang="0">
                  <a:pos x="268" y="10"/>
                </a:cxn>
                <a:cxn ang="0">
                  <a:pos x="285" y="10"/>
                </a:cxn>
                <a:cxn ang="0">
                  <a:pos x="301" y="9"/>
                </a:cxn>
                <a:cxn ang="0">
                  <a:pos x="301" y="2"/>
                </a:cxn>
                <a:cxn ang="0">
                  <a:pos x="285" y="0"/>
                </a:cxn>
                <a:cxn ang="0">
                  <a:pos x="268" y="0"/>
                </a:cxn>
                <a:cxn ang="0">
                  <a:pos x="251" y="2"/>
                </a:cxn>
                <a:cxn ang="0">
                  <a:pos x="234" y="3"/>
                </a:cxn>
                <a:cxn ang="0">
                  <a:pos x="216" y="5"/>
                </a:cxn>
                <a:cxn ang="0">
                  <a:pos x="198" y="6"/>
                </a:cxn>
                <a:cxn ang="0">
                  <a:pos x="179" y="7"/>
                </a:cxn>
                <a:cxn ang="0">
                  <a:pos x="161" y="10"/>
                </a:cxn>
                <a:cxn ang="0">
                  <a:pos x="142" y="12"/>
                </a:cxn>
                <a:cxn ang="0">
                  <a:pos x="123" y="15"/>
                </a:cxn>
                <a:cxn ang="0">
                  <a:pos x="104" y="18"/>
                </a:cxn>
                <a:cxn ang="0">
                  <a:pos x="83" y="21"/>
                </a:cxn>
                <a:cxn ang="0">
                  <a:pos x="63" y="25"/>
                </a:cxn>
                <a:cxn ang="0">
                  <a:pos x="43" y="29"/>
                </a:cxn>
                <a:cxn ang="0">
                  <a:pos x="21" y="33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0" y="44"/>
                </a:cxn>
              </a:cxnLst>
              <a:rect l="0" t="0" r="r" b="b"/>
              <a:pathLst>
                <a:path w="301" h="44">
                  <a:moveTo>
                    <a:pt x="0" y="44"/>
                  </a:moveTo>
                  <a:lnTo>
                    <a:pt x="0" y="44"/>
                  </a:lnTo>
                  <a:lnTo>
                    <a:pt x="21" y="40"/>
                  </a:lnTo>
                  <a:lnTo>
                    <a:pt x="43" y="36"/>
                  </a:lnTo>
                  <a:lnTo>
                    <a:pt x="63" y="32"/>
                  </a:lnTo>
                  <a:lnTo>
                    <a:pt x="83" y="28"/>
                  </a:lnTo>
                  <a:lnTo>
                    <a:pt x="104" y="25"/>
                  </a:lnTo>
                  <a:lnTo>
                    <a:pt x="123" y="22"/>
                  </a:lnTo>
                  <a:lnTo>
                    <a:pt x="142" y="19"/>
                  </a:lnTo>
                  <a:lnTo>
                    <a:pt x="161" y="17"/>
                  </a:lnTo>
                  <a:lnTo>
                    <a:pt x="179" y="14"/>
                  </a:lnTo>
                  <a:lnTo>
                    <a:pt x="198" y="13"/>
                  </a:lnTo>
                  <a:lnTo>
                    <a:pt x="216" y="12"/>
                  </a:lnTo>
                  <a:lnTo>
                    <a:pt x="234" y="10"/>
                  </a:lnTo>
                  <a:lnTo>
                    <a:pt x="251" y="11"/>
                  </a:lnTo>
                  <a:lnTo>
                    <a:pt x="268" y="10"/>
                  </a:lnTo>
                  <a:lnTo>
                    <a:pt x="285" y="10"/>
                  </a:lnTo>
                  <a:lnTo>
                    <a:pt x="301" y="9"/>
                  </a:lnTo>
                  <a:lnTo>
                    <a:pt x="301" y="2"/>
                  </a:lnTo>
                  <a:lnTo>
                    <a:pt x="285" y="0"/>
                  </a:lnTo>
                  <a:lnTo>
                    <a:pt x="268" y="0"/>
                  </a:lnTo>
                  <a:lnTo>
                    <a:pt x="251" y="2"/>
                  </a:lnTo>
                  <a:lnTo>
                    <a:pt x="234" y="3"/>
                  </a:lnTo>
                  <a:lnTo>
                    <a:pt x="216" y="5"/>
                  </a:lnTo>
                  <a:lnTo>
                    <a:pt x="198" y="6"/>
                  </a:lnTo>
                  <a:lnTo>
                    <a:pt x="179" y="7"/>
                  </a:lnTo>
                  <a:lnTo>
                    <a:pt x="161" y="10"/>
                  </a:lnTo>
                  <a:lnTo>
                    <a:pt x="142" y="12"/>
                  </a:lnTo>
                  <a:lnTo>
                    <a:pt x="123" y="15"/>
                  </a:lnTo>
                  <a:lnTo>
                    <a:pt x="104" y="18"/>
                  </a:lnTo>
                  <a:lnTo>
                    <a:pt x="83" y="21"/>
                  </a:lnTo>
                  <a:lnTo>
                    <a:pt x="63" y="25"/>
                  </a:lnTo>
                  <a:lnTo>
                    <a:pt x="43" y="29"/>
                  </a:lnTo>
                  <a:lnTo>
                    <a:pt x="21" y="33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1" name="Freeform 19"/>
            <p:cNvSpPr>
              <a:spLocks/>
            </p:cNvSpPr>
            <p:nvPr/>
          </p:nvSpPr>
          <p:spPr bwMode="auto">
            <a:xfrm>
              <a:off x="675" y="3265"/>
              <a:ext cx="79" cy="98"/>
            </a:xfrm>
            <a:custGeom>
              <a:avLst/>
              <a:gdLst/>
              <a:ahLst/>
              <a:cxnLst>
                <a:cxn ang="0">
                  <a:pos x="51" y="206"/>
                </a:cxn>
                <a:cxn ang="0">
                  <a:pos x="50" y="201"/>
                </a:cxn>
                <a:cxn ang="0">
                  <a:pos x="41" y="194"/>
                </a:cxn>
                <a:cxn ang="0">
                  <a:pos x="33" y="187"/>
                </a:cxn>
                <a:cxn ang="0">
                  <a:pos x="25" y="176"/>
                </a:cxn>
                <a:cxn ang="0">
                  <a:pos x="18" y="166"/>
                </a:cxn>
                <a:cxn ang="0">
                  <a:pos x="12" y="153"/>
                </a:cxn>
                <a:cxn ang="0">
                  <a:pos x="9" y="142"/>
                </a:cxn>
                <a:cxn ang="0">
                  <a:pos x="9" y="127"/>
                </a:cxn>
                <a:cxn ang="0">
                  <a:pos x="9" y="112"/>
                </a:cxn>
                <a:cxn ang="0">
                  <a:pos x="13" y="98"/>
                </a:cxn>
                <a:cxn ang="0">
                  <a:pos x="23" y="84"/>
                </a:cxn>
                <a:cxn ang="0">
                  <a:pos x="34" y="70"/>
                </a:cxn>
                <a:cxn ang="0">
                  <a:pos x="52" y="57"/>
                </a:cxn>
                <a:cxn ang="0">
                  <a:pos x="74" y="43"/>
                </a:cxn>
                <a:cxn ang="0">
                  <a:pos x="103" y="30"/>
                </a:cxn>
                <a:cxn ang="0">
                  <a:pos x="138" y="18"/>
                </a:cxn>
                <a:cxn ang="0">
                  <a:pos x="178" y="7"/>
                </a:cxn>
                <a:cxn ang="0">
                  <a:pos x="178" y="0"/>
                </a:cxn>
                <a:cxn ang="0">
                  <a:pos x="135" y="11"/>
                </a:cxn>
                <a:cxn ang="0">
                  <a:pos x="101" y="23"/>
                </a:cxn>
                <a:cxn ang="0">
                  <a:pos x="72" y="36"/>
                </a:cxn>
                <a:cxn ang="0">
                  <a:pos x="48" y="50"/>
                </a:cxn>
                <a:cxn ang="0">
                  <a:pos x="29" y="66"/>
                </a:cxn>
                <a:cxn ang="0">
                  <a:pos x="16" y="80"/>
                </a:cxn>
                <a:cxn ang="0">
                  <a:pos x="6" y="96"/>
                </a:cxn>
                <a:cxn ang="0">
                  <a:pos x="2" y="112"/>
                </a:cxn>
                <a:cxn ang="0">
                  <a:pos x="0" y="127"/>
                </a:cxn>
                <a:cxn ang="0">
                  <a:pos x="2" y="142"/>
                </a:cxn>
                <a:cxn ang="0">
                  <a:pos x="5" y="156"/>
                </a:cxn>
                <a:cxn ang="0">
                  <a:pos x="11" y="168"/>
                </a:cxn>
                <a:cxn ang="0">
                  <a:pos x="18" y="181"/>
                </a:cxn>
                <a:cxn ang="0">
                  <a:pos x="28" y="191"/>
                </a:cxn>
                <a:cxn ang="0">
                  <a:pos x="36" y="201"/>
                </a:cxn>
                <a:cxn ang="0">
                  <a:pos x="46" y="207"/>
                </a:cxn>
                <a:cxn ang="0">
                  <a:pos x="44" y="202"/>
                </a:cxn>
                <a:cxn ang="0">
                  <a:pos x="46" y="207"/>
                </a:cxn>
                <a:cxn ang="0">
                  <a:pos x="49" y="207"/>
                </a:cxn>
                <a:cxn ang="0">
                  <a:pos x="51" y="205"/>
                </a:cxn>
                <a:cxn ang="0">
                  <a:pos x="52" y="203"/>
                </a:cxn>
                <a:cxn ang="0">
                  <a:pos x="50" y="201"/>
                </a:cxn>
                <a:cxn ang="0">
                  <a:pos x="51" y="206"/>
                </a:cxn>
              </a:cxnLst>
              <a:rect l="0" t="0" r="r" b="b"/>
              <a:pathLst>
                <a:path w="178" h="207">
                  <a:moveTo>
                    <a:pt x="51" y="206"/>
                  </a:moveTo>
                  <a:lnTo>
                    <a:pt x="50" y="201"/>
                  </a:lnTo>
                  <a:lnTo>
                    <a:pt x="41" y="194"/>
                  </a:lnTo>
                  <a:lnTo>
                    <a:pt x="33" y="187"/>
                  </a:lnTo>
                  <a:lnTo>
                    <a:pt x="25" y="176"/>
                  </a:lnTo>
                  <a:lnTo>
                    <a:pt x="18" y="166"/>
                  </a:lnTo>
                  <a:lnTo>
                    <a:pt x="12" y="153"/>
                  </a:lnTo>
                  <a:lnTo>
                    <a:pt x="9" y="142"/>
                  </a:lnTo>
                  <a:lnTo>
                    <a:pt x="9" y="127"/>
                  </a:lnTo>
                  <a:lnTo>
                    <a:pt x="9" y="112"/>
                  </a:lnTo>
                  <a:lnTo>
                    <a:pt x="13" y="98"/>
                  </a:lnTo>
                  <a:lnTo>
                    <a:pt x="23" y="84"/>
                  </a:lnTo>
                  <a:lnTo>
                    <a:pt x="34" y="70"/>
                  </a:lnTo>
                  <a:lnTo>
                    <a:pt x="52" y="57"/>
                  </a:lnTo>
                  <a:lnTo>
                    <a:pt x="74" y="43"/>
                  </a:lnTo>
                  <a:lnTo>
                    <a:pt x="103" y="30"/>
                  </a:lnTo>
                  <a:lnTo>
                    <a:pt x="138" y="18"/>
                  </a:lnTo>
                  <a:lnTo>
                    <a:pt x="178" y="7"/>
                  </a:lnTo>
                  <a:lnTo>
                    <a:pt x="178" y="0"/>
                  </a:lnTo>
                  <a:lnTo>
                    <a:pt x="135" y="11"/>
                  </a:lnTo>
                  <a:lnTo>
                    <a:pt x="101" y="23"/>
                  </a:lnTo>
                  <a:lnTo>
                    <a:pt x="72" y="36"/>
                  </a:lnTo>
                  <a:lnTo>
                    <a:pt x="48" y="50"/>
                  </a:lnTo>
                  <a:lnTo>
                    <a:pt x="29" y="66"/>
                  </a:lnTo>
                  <a:lnTo>
                    <a:pt x="16" y="80"/>
                  </a:lnTo>
                  <a:lnTo>
                    <a:pt x="6" y="96"/>
                  </a:lnTo>
                  <a:lnTo>
                    <a:pt x="2" y="112"/>
                  </a:lnTo>
                  <a:lnTo>
                    <a:pt x="0" y="127"/>
                  </a:lnTo>
                  <a:lnTo>
                    <a:pt x="2" y="142"/>
                  </a:lnTo>
                  <a:lnTo>
                    <a:pt x="5" y="156"/>
                  </a:lnTo>
                  <a:lnTo>
                    <a:pt x="11" y="168"/>
                  </a:lnTo>
                  <a:lnTo>
                    <a:pt x="18" y="181"/>
                  </a:lnTo>
                  <a:lnTo>
                    <a:pt x="28" y="191"/>
                  </a:lnTo>
                  <a:lnTo>
                    <a:pt x="36" y="201"/>
                  </a:lnTo>
                  <a:lnTo>
                    <a:pt x="46" y="207"/>
                  </a:lnTo>
                  <a:lnTo>
                    <a:pt x="44" y="202"/>
                  </a:lnTo>
                  <a:lnTo>
                    <a:pt x="46" y="207"/>
                  </a:lnTo>
                  <a:lnTo>
                    <a:pt x="49" y="207"/>
                  </a:lnTo>
                  <a:lnTo>
                    <a:pt x="51" y="205"/>
                  </a:lnTo>
                  <a:lnTo>
                    <a:pt x="52" y="203"/>
                  </a:lnTo>
                  <a:lnTo>
                    <a:pt x="50" y="201"/>
                  </a:lnTo>
                  <a:lnTo>
                    <a:pt x="51" y="20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2" name="Freeform 20"/>
            <p:cNvSpPr>
              <a:spLocks/>
            </p:cNvSpPr>
            <p:nvPr/>
          </p:nvSpPr>
          <p:spPr bwMode="auto">
            <a:xfrm>
              <a:off x="648" y="3360"/>
              <a:ext cx="50" cy="121"/>
            </a:xfrm>
            <a:custGeom>
              <a:avLst/>
              <a:gdLst/>
              <a:ahLst/>
              <a:cxnLst>
                <a:cxn ang="0">
                  <a:pos x="7" y="257"/>
                </a:cxn>
                <a:cxn ang="0">
                  <a:pos x="7" y="257"/>
                </a:cxn>
                <a:cxn ang="0">
                  <a:pos x="9" y="206"/>
                </a:cxn>
                <a:cxn ang="0">
                  <a:pos x="17" y="160"/>
                </a:cxn>
                <a:cxn ang="0">
                  <a:pos x="30" y="122"/>
                </a:cxn>
                <a:cxn ang="0">
                  <a:pos x="46" y="88"/>
                </a:cxn>
                <a:cxn ang="0">
                  <a:pos x="64" y="61"/>
                </a:cxn>
                <a:cxn ang="0">
                  <a:pos x="81" y="38"/>
                </a:cxn>
                <a:cxn ang="0">
                  <a:pos x="96" y="19"/>
                </a:cxn>
                <a:cxn ang="0">
                  <a:pos x="111" y="4"/>
                </a:cxn>
                <a:cxn ang="0">
                  <a:pos x="104" y="0"/>
                </a:cxn>
                <a:cxn ang="0">
                  <a:pos x="92" y="15"/>
                </a:cxn>
                <a:cxn ang="0">
                  <a:pos x="75" y="33"/>
                </a:cxn>
                <a:cxn ang="0">
                  <a:pos x="57" y="56"/>
                </a:cxn>
                <a:cxn ang="0">
                  <a:pos x="39" y="86"/>
                </a:cxn>
                <a:cxn ang="0">
                  <a:pos x="23" y="119"/>
                </a:cxn>
                <a:cxn ang="0">
                  <a:pos x="10" y="160"/>
                </a:cxn>
                <a:cxn ang="0">
                  <a:pos x="2" y="206"/>
                </a:cxn>
                <a:cxn ang="0">
                  <a:pos x="0" y="257"/>
                </a:cxn>
                <a:cxn ang="0">
                  <a:pos x="0" y="257"/>
                </a:cxn>
                <a:cxn ang="0">
                  <a:pos x="7" y="257"/>
                </a:cxn>
              </a:cxnLst>
              <a:rect l="0" t="0" r="r" b="b"/>
              <a:pathLst>
                <a:path w="111" h="257">
                  <a:moveTo>
                    <a:pt x="7" y="257"/>
                  </a:moveTo>
                  <a:lnTo>
                    <a:pt x="7" y="257"/>
                  </a:lnTo>
                  <a:lnTo>
                    <a:pt x="9" y="206"/>
                  </a:lnTo>
                  <a:lnTo>
                    <a:pt x="17" y="160"/>
                  </a:lnTo>
                  <a:lnTo>
                    <a:pt x="30" y="122"/>
                  </a:lnTo>
                  <a:lnTo>
                    <a:pt x="46" y="88"/>
                  </a:lnTo>
                  <a:lnTo>
                    <a:pt x="64" y="61"/>
                  </a:lnTo>
                  <a:lnTo>
                    <a:pt x="81" y="38"/>
                  </a:lnTo>
                  <a:lnTo>
                    <a:pt x="96" y="19"/>
                  </a:lnTo>
                  <a:lnTo>
                    <a:pt x="111" y="4"/>
                  </a:lnTo>
                  <a:lnTo>
                    <a:pt x="104" y="0"/>
                  </a:lnTo>
                  <a:lnTo>
                    <a:pt x="92" y="15"/>
                  </a:lnTo>
                  <a:lnTo>
                    <a:pt x="75" y="33"/>
                  </a:lnTo>
                  <a:lnTo>
                    <a:pt x="57" y="56"/>
                  </a:lnTo>
                  <a:lnTo>
                    <a:pt x="39" y="86"/>
                  </a:lnTo>
                  <a:lnTo>
                    <a:pt x="23" y="119"/>
                  </a:lnTo>
                  <a:lnTo>
                    <a:pt x="10" y="160"/>
                  </a:lnTo>
                  <a:lnTo>
                    <a:pt x="2" y="206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7" y="2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3" name="Freeform 21"/>
            <p:cNvSpPr>
              <a:spLocks/>
            </p:cNvSpPr>
            <p:nvPr/>
          </p:nvSpPr>
          <p:spPr bwMode="auto">
            <a:xfrm>
              <a:off x="648" y="3481"/>
              <a:ext cx="252" cy="198"/>
            </a:xfrm>
            <a:custGeom>
              <a:avLst/>
              <a:gdLst/>
              <a:ahLst/>
              <a:cxnLst>
                <a:cxn ang="0">
                  <a:pos x="560" y="411"/>
                </a:cxn>
                <a:cxn ang="0">
                  <a:pos x="560" y="411"/>
                </a:cxn>
                <a:cxn ang="0">
                  <a:pos x="488" y="410"/>
                </a:cxn>
                <a:cxn ang="0">
                  <a:pos x="421" y="402"/>
                </a:cxn>
                <a:cxn ang="0">
                  <a:pos x="360" y="391"/>
                </a:cxn>
                <a:cxn ang="0">
                  <a:pos x="305" y="374"/>
                </a:cxn>
                <a:cxn ang="0">
                  <a:pos x="255" y="355"/>
                </a:cxn>
                <a:cxn ang="0">
                  <a:pos x="209" y="332"/>
                </a:cxn>
                <a:cxn ang="0">
                  <a:pos x="170" y="305"/>
                </a:cxn>
                <a:cxn ang="0">
                  <a:pos x="136" y="278"/>
                </a:cxn>
                <a:cxn ang="0">
                  <a:pos x="104" y="247"/>
                </a:cxn>
                <a:cxn ang="0">
                  <a:pos x="79" y="213"/>
                </a:cxn>
                <a:cxn ang="0">
                  <a:pos x="57" y="180"/>
                </a:cxn>
                <a:cxn ang="0">
                  <a:pos x="40" y="144"/>
                </a:cxn>
                <a:cxn ang="0">
                  <a:pos x="26" y="109"/>
                </a:cxn>
                <a:cxn ang="0">
                  <a:pos x="16" y="73"/>
                </a:cxn>
                <a:cxn ang="0">
                  <a:pos x="9" y="36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2" y="36"/>
                </a:cxn>
                <a:cxn ang="0">
                  <a:pos x="9" y="73"/>
                </a:cxn>
                <a:cxn ang="0">
                  <a:pos x="19" y="111"/>
                </a:cxn>
                <a:cxn ang="0">
                  <a:pos x="33" y="147"/>
                </a:cxn>
                <a:cxn ang="0">
                  <a:pos x="50" y="182"/>
                </a:cxn>
                <a:cxn ang="0">
                  <a:pos x="72" y="218"/>
                </a:cxn>
                <a:cxn ang="0">
                  <a:pos x="100" y="251"/>
                </a:cxn>
                <a:cxn ang="0">
                  <a:pos x="131" y="282"/>
                </a:cxn>
                <a:cxn ang="0">
                  <a:pos x="165" y="312"/>
                </a:cxn>
                <a:cxn ang="0">
                  <a:pos x="207" y="339"/>
                </a:cxn>
                <a:cxn ang="0">
                  <a:pos x="253" y="362"/>
                </a:cxn>
                <a:cxn ang="0">
                  <a:pos x="302" y="381"/>
                </a:cxn>
                <a:cxn ang="0">
                  <a:pos x="360" y="397"/>
                </a:cxn>
                <a:cxn ang="0">
                  <a:pos x="421" y="409"/>
                </a:cxn>
                <a:cxn ang="0">
                  <a:pos x="488" y="417"/>
                </a:cxn>
                <a:cxn ang="0">
                  <a:pos x="560" y="420"/>
                </a:cxn>
                <a:cxn ang="0">
                  <a:pos x="560" y="420"/>
                </a:cxn>
                <a:cxn ang="0">
                  <a:pos x="560" y="420"/>
                </a:cxn>
                <a:cxn ang="0">
                  <a:pos x="564" y="419"/>
                </a:cxn>
                <a:cxn ang="0">
                  <a:pos x="565" y="416"/>
                </a:cxn>
                <a:cxn ang="0">
                  <a:pos x="564" y="412"/>
                </a:cxn>
                <a:cxn ang="0">
                  <a:pos x="560" y="411"/>
                </a:cxn>
              </a:cxnLst>
              <a:rect l="0" t="0" r="r" b="b"/>
              <a:pathLst>
                <a:path w="565" h="420">
                  <a:moveTo>
                    <a:pt x="560" y="411"/>
                  </a:moveTo>
                  <a:lnTo>
                    <a:pt x="560" y="411"/>
                  </a:lnTo>
                  <a:lnTo>
                    <a:pt x="488" y="410"/>
                  </a:lnTo>
                  <a:lnTo>
                    <a:pt x="421" y="402"/>
                  </a:lnTo>
                  <a:lnTo>
                    <a:pt x="360" y="391"/>
                  </a:lnTo>
                  <a:lnTo>
                    <a:pt x="305" y="374"/>
                  </a:lnTo>
                  <a:lnTo>
                    <a:pt x="255" y="355"/>
                  </a:lnTo>
                  <a:lnTo>
                    <a:pt x="209" y="332"/>
                  </a:lnTo>
                  <a:lnTo>
                    <a:pt x="170" y="305"/>
                  </a:lnTo>
                  <a:lnTo>
                    <a:pt x="136" y="278"/>
                  </a:lnTo>
                  <a:lnTo>
                    <a:pt x="104" y="247"/>
                  </a:lnTo>
                  <a:lnTo>
                    <a:pt x="79" y="213"/>
                  </a:lnTo>
                  <a:lnTo>
                    <a:pt x="57" y="180"/>
                  </a:lnTo>
                  <a:lnTo>
                    <a:pt x="40" y="144"/>
                  </a:lnTo>
                  <a:lnTo>
                    <a:pt x="26" y="109"/>
                  </a:lnTo>
                  <a:lnTo>
                    <a:pt x="16" y="73"/>
                  </a:lnTo>
                  <a:lnTo>
                    <a:pt x="9" y="36"/>
                  </a:lnTo>
                  <a:lnTo>
                    <a:pt x="7" y="0"/>
                  </a:lnTo>
                  <a:lnTo>
                    <a:pt x="0" y="0"/>
                  </a:lnTo>
                  <a:lnTo>
                    <a:pt x="2" y="36"/>
                  </a:lnTo>
                  <a:lnTo>
                    <a:pt x="9" y="73"/>
                  </a:lnTo>
                  <a:lnTo>
                    <a:pt x="19" y="111"/>
                  </a:lnTo>
                  <a:lnTo>
                    <a:pt x="33" y="147"/>
                  </a:lnTo>
                  <a:lnTo>
                    <a:pt x="50" y="182"/>
                  </a:lnTo>
                  <a:lnTo>
                    <a:pt x="72" y="218"/>
                  </a:lnTo>
                  <a:lnTo>
                    <a:pt x="100" y="251"/>
                  </a:lnTo>
                  <a:lnTo>
                    <a:pt x="131" y="282"/>
                  </a:lnTo>
                  <a:lnTo>
                    <a:pt x="165" y="312"/>
                  </a:lnTo>
                  <a:lnTo>
                    <a:pt x="207" y="339"/>
                  </a:lnTo>
                  <a:lnTo>
                    <a:pt x="253" y="362"/>
                  </a:lnTo>
                  <a:lnTo>
                    <a:pt x="302" y="381"/>
                  </a:lnTo>
                  <a:lnTo>
                    <a:pt x="360" y="397"/>
                  </a:lnTo>
                  <a:lnTo>
                    <a:pt x="421" y="409"/>
                  </a:lnTo>
                  <a:lnTo>
                    <a:pt x="488" y="417"/>
                  </a:lnTo>
                  <a:lnTo>
                    <a:pt x="560" y="420"/>
                  </a:lnTo>
                  <a:lnTo>
                    <a:pt x="560" y="420"/>
                  </a:lnTo>
                  <a:lnTo>
                    <a:pt x="560" y="420"/>
                  </a:lnTo>
                  <a:lnTo>
                    <a:pt x="564" y="419"/>
                  </a:lnTo>
                  <a:lnTo>
                    <a:pt x="565" y="416"/>
                  </a:lnTo>
                  <a:lnTo>
                    <a:pt x="564" y="412"/>
                  </a:lnTo>
                  <a:lnTo>
                    <a:pt x="560" y="4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4" name="Freeform 22"/>
            <p:cNvSpPr>
              <a:spLocks/>
            </p:cNvSpPr>
            <p:nvPr/>
          </p:nvSpPr>
          <p:spPr bwMode="auto">
            <a:xfrm>
              <a:off x="724" y="3310"/>
              <a:ext cx="332" cy="50"/>
            </a:xfrm>
            <a:custGeom>
              <a:avLst/>
              <a:gdLst/>
              <a:ahLst/>
              <a:cxnLst>
                <a:cxn ang="0">
                  <a:pos x="744" y="43"/>
                </a:cxn>
                <a:cxn ang="0">
                  <a:pos x="737" y="47"/>
                </a:cxn>
                <a:cxn ang="0">
                  <a:pos x="729" y="51"/>
                </a:cxn>
                <a:cxn ang="0">
                  <a:pos x="720" y="55"/>
                </a:cxn>
                <a:cxn ang="0">
                  <a:pos x="711" y="59"/>
                </a:cxn>
                <a:cxn ang="0">
                  <a:pos x="700" y="63"/>
                </a:cxn>
                <a:cxn ang="0">
                  <a:pos x="687" y="67"/>
                </a:cxn>
                <a:cxn ang="0">
                  <a:pos x="673" y="71"/>
                </a:cxn>
                <a:cxn ang="0">
                  <a:pos x="656" y="75"/>
                </a:cxn>
                <a:cxn ang="0">
                  <a:pos x="636" y="79"/>
                </a:cxn>
                <a:cxn ang="0">
                  <a:pos x="615" y="83"/>
                </a:cxn>
                <a:cxn ang="0">
                  <a:pos x="588" y="86"/>
                </a:cxn>
                <a:cxn ang="0">
                  <a:pos x="558" y="90"/>
                </a:cxn>
                <a:cxn ang="0">
                  <a:pos x="525" y="93"/>
                </a:cxn>
                <a:cxn ang="0">
                  <a:pos x="486" y="97"/>
                </a:cxn>
                <a:cxn ang="0">
                  <a:pos x="443" y="99"/>
                </a:cxn>
                <a:cxn ang="0">
                  <a:pos x="395" y="102"/>
                </a:cxn>
                <a:cxn ang="0">
                  <a:pos x="345" y="105"/>
                </a:cxn>
                <a:cxn ang="0">
                  <a:pos x="300" y="105"/>
                </a:cxn>
                <a:cxn ang="0">
                  <a:pos x="260" y="105"/>
                </a:cxn>
                <a:cxn ang="0">
                  <a:pos x="222" y="102"/>
                </a:cxn>
                <a:cxn ang="0">
                  <a:pos x="188" y="100"/>
                </a:cxn>
                <a:cxn ang="0">
                  <a:pos x="158" y="95"/>
                </a:cxn>
                <a:cxn ang="0">
                  <a:pos x="130" y="92"/>
                </a:cxn>
                <a:cxn ang="0">
                  <a:pos x="105" y="86"/>
                </a:cxn>
                <a:cxn ang="0">
                  <a:pos x="83" y="82"/>
                </a:cxn>
                <a:cxn ang="0">
                  <a:pos x="64" y="76"/>
                </a:cxn>
                <a:cxn ang="0">
                  <a:pos x="48" y="71"/>
                </a:cxn>
                <a:cxn ang="0">
                  <a:pos x="35" y="66"/>
                </a:cxn>
                <a:cxn ang="0">
                  <a:pos x="23" y="61"/>
                </a:cxn>
                <a:cxn ang="0">
                  <a:pos x="13" y="56"/>
                </a:cxn>
                <a:cxn ang="0">
                  <a:pos x="6" y="53"/>
                </a:cxn>
                <a:cxn ang="0">
                  <a:pos x="0" y="49"/>
                </a:cxn>
                <a:cxn ang="0">
                  <a:pos x="28" y="40"/>
                </a:cxn>
                <a:cxn ang="0">
                  <a:pos x="61" y="31"/>
                </a:cxn>
                <a:cxn ang="0">
                  <a:pos x="98" y="24"/>
                </a:cxn>
                <a:cxn ang="0">
                  <a:pos x="139" y="17"/>
                </a:cxn>
                <a:cxn ang="0">
                  <a:pos x="185" y="11"/>
                </a:cxn>
                <a:cxn ang="0">
                  <a:pos x="233" y="7"/>
                </a:cxn>
                <a:cxn ang="0">
                  <a:pos x="283" y="3"/>
                </a:cxn>
                <a:cxn ang="0">
                  <a:pos x="335" y="1"/>
                </a:cxn>
                <a:cxn ang="0">
                  <a:pos x="388" y="0"/>
                </a:cxn>
                <a:cxn ang="0">
                  <a:pos x="442" y="1"/>
                </a:cxn>
                <a:cxn ang="0">
                  <a:pos x="496" y="3"/>
                </a:cxn>
                <a:cxn ang="0">
                  <a:pos x="549" y="8"/>
                </a:cxn>
                <a:cxn ang="0">
                  <a:pos x="601" y="14"/>
                </a:cxn>
                <a:cxn ang="0">
                  <a:pos x="651" y="21"/>
                </a:cxn>
                <a:cxn ang="0">
                  <a:pos x="699" y="31"/>
                </a:cxn>
                <a:cxn ang="0">
                  <a:pos x="744" y="43"/>
                </a:cxn>
              </a:cxnLst>
              <a:rect l="0" t="0" r="r" b="b"/>
              <a:pathLst>
                <a:path w="744" h="105">
                  <a:moveTo>
                    <a:pt x="744" y="43"/>
                  </a:moveTo>
                  <a:lnTo>
                    <a:pt x="737" y="47"/>
                  </a:lnTo>
                  <a:lnTo>
                    <a:pt x="729" y="51"/>
                  </a:lnTo>
                  <a:lnTo>
                    <a:pt x="720" y="55"/>
                  </a:lnTo>
                  <a:lnTo>
                    <a:pt x="711" y="59"/>
                  </a:lnTo>
                  <a:lnTo>
                    <a:pt x="700" y="63"/>
                  </a:lnTo>
                  <a:lnTo>
                    <a:pt x="687" y="67"/>
                  </a:lnTo>
                  <a:lnTo>
                    <a:pt x="673" y="71"/>
                  </a:lnTo>
                  <a:lnTo>
                    <a:pt x="656" y="75"/>
                  </a:lnTo>
                  <a:lnTo>
                    <a:pt x="636" y="79"/>
                  </a:lnTo>
                  <a:lnTo>
                    <a:pt x="615" y="83"/>
                  </a:lnTo>
                  <a:lnTo>
                    <a:pt x="588" y="86"/>
                  </a:lnTo>
                  <a:lnTo>
                    <a:pt x="558" y="90"/>
                  </a:lnTo>
                  <a:lnTo>
                    <a:pt x="525" y="93"/>
                  </a:lnTo>
                  <a:lnTo>
                    <a:pt x="486" y="97"/>
                  </a:lnTo>
                  <a:lnTo>
                    <a:pt x="443" y="99"/>
                  </a:lnTo>
                  <a:lnTo>
                    <a:pt x="395" y="102"/>
                  </a:lnTo>
                  <a:lnTo>
                    <a:pt x="345" y="105"/>
                  </a:lnTo>
                  <a:lnTo>
                    <a:pt x="300" y="105"/>
                  </a:lnTo>
                  <a:lnTo>
                    <a:pt x="260" y="105"/>
                  </a:lnTo>
                  <a:lnTo>
                    <a:pt x="222" y="102"/>
                  </a:lnTo>
                  <a:lnTo>
                    <a:pt x="188" y="100"/>
                  </a:lnTo>
                  <a:lnTo>
                    <a:pt x="158" y="95"/>
                  </a:lnTo>
                  <a:lnTo>
                    <a:pt x="130" y="92"/>
                  </a:lnTo>
                  <a:lnTo>
                    <a:pt x="105" y="86"/>
                  </a:lnTo>
                  <a:lnTo>
                    <a:pt x="83" y="82"/>
                  </a:lnTo>
                  <a:lnTo>
                    <a:pt x="64" y="76"/>
                  </a:lnTo>
                  <a:lnTo>
                    <a:pt x="48" y="71"/>
                  </a:lnTo>
                  <a:lnTo>
                    <a:pt x="35" y="66"/>
                  </a:lnTo>
                  <a:lnTo>
                    <a:pt x="23" y="61"/>
                  </a:lnTo>
                  <a:lnTo>
                    <a:pt x="13" y="56"/>
                  </a:lnTo>
                  <a:lnTo>
                    <a:pt x="6" y="53"/>
                  </a:lnTo>
                  <a:lnTo>
                    <a:pt x="0" y="49"/>
                  </a:lnTo>
                  <a:lnTo>
                    <a:pt x="28" y="40"/>
                  </a:lnTo>
                  <a:lnTo>
                    <a:pt x="61" y="31"/>
                  </a:lnTo>
                  <a:lnTo>
                    <a:pt x="98" y="24"/>
                  </a:lnTo>
                  <a:lnTo>
                    <a:pt x="139" y="17"/>
                  </a:lnTo>
                  <a:lnTo>
                    <a:pt x="185" y="11"/>
                  </a:lnTo>
                  <a:lnTo>
                    <a:pt x="233" y="7"/>
                  </a:lnTo>
                  <a:lnTo>
                    <a:pt x="283" y="3"/>
                  </a:lnTo>
                  <a:lnTo>
                    <a:pt x="335" y="1"/>
                  </a:lnTo>
                  <a:lnTo>
                    <a:pt x="388" y="0"/>
                  </a:lnTo>
                  <a:lnTo>
                    <a:pt x="442" y="1"/>
                  </a:lnTo>
                  <a:lnTo>
                    <a:pt x="496" y="3"/>
                  </a:lnTo>
                  <a:lnTo>
                    <a:pt x="549" y="8"/>
                  </a:lnTo>
                  <a:lnTo>
                    <a:pt x="601" y="14"/>
                  </a:lnTo>
                  <a:lnTo>
                    <a:pt x="651" y="21"/>
                  </a:lnTo>
                  <a:lnTo>
                    <a:pt x="699" y="31"/>
                  </a:lnTo>
                  <a:lnTo>
                    <a:pt x="744" y="43"/>
                  </a:lnTo>
                  <a:close/>
                </a:path>
              </a:pathLst>
            </a:custGeom>
            <a:solidFill>
              <a:srgbClr val="B2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5" name="Freeform 23"/>
            <p:cNvSpPr>
              <a:spLocks/>
            </p:cNvSpPr>
            <p:nvPr/>
          </p:nvSpPr>
          <p:spPr bwMode="auto">
            <a:xfrm>
              <a:off x="900" y="3329"/>
              <a:ext cx="156" cy="31"/>
            </a:xfrm>
            <a:custGeom>
              <a:avLst/>
              <a:gdLst/>
              <a:ahLst/>
              <a:cxnLst>
                <a:cxn ang="0">
                  <a:pos x="0" y="67"/>
                </a:cxn>
                <a:cxn ang="0">
                  <a:pos x="0" y="67"/>
                </a:cxn>
                <a:cxn ang="0">
                  <a:pos x="48" y="63"/>
                </a:cxn>
                <a:cxn ang="0">
                  <a:pos x="91" y="61"/>
                </a:cxn>
                <a:cxn ang="0">
                  <a:pos x="130" y="58"/>
                </a:cxn>
                <a:cxn ang="0">
                  <a:pos x="163" y="54"/>
                </a:cxn>
                <a:cxn ang="0">
                  <a:pos x="193" y="51"/>
                </a:cxn>
                <a:cxn ang="0">
                  <a:pos x="220" y="47"/>
                </a:cxn>
                <a:cxn ang="0">
                  <a:pos x="241" y="44"/>
                </a:cxn>
                <a:cxn ang="0">
                  <a:pos x="261" y="39"/>
                </a:cxn>
                <a:cxn ang="0">
                  <a:pos x="279" y="36"/>
                </a:cxn>
                <a:cxn ang="0">
                  <a:pos x="293" y="31"/>
                </a:cxn>
                <a:cxn ang="0">
                  <a:pos x="306" y="28"/>
                </a:cxn>
                <a:cxn ang="0">
                  <a:pos x="317" y="23"/>
                </a:cxn>
                <a:cxn ang="0">
                  <a:pos x="327" y="20"/>
                </a:cxn>
                <a:cxn ang="0">
                  <a:pos x="335" y="15"/>
                </a:cxn>
                <a:cxn ang="0">
                  <a:pos x="343" y="12"/>
                </a:cxn>
                <a:cxn ang="0">
                  <a:pos x="350" y="7"/>
                </a:cxn>
                <a:cxn ang="0">
                  <a:pos x="347" y="0"/>
                </a:cxn>
                <a:cxn ang="0">
                  <a:pos x="340" y="5"/>
                </a:cxn>
                <a:cxn ang="0">
                  <a:pos x="332" y="8"/>
                </a:cxn>
                <a:cxn ang="0">
                  <a:pos x="324" y="13"/>
                </a:cxn>
                <a:cxn ang="0">
                  <a:pos x="315" y="16"/>
                </a:cxn>
                <a:cxn ang="0">
                  <a:pos x="304" y="21"/>
                </a:cxn>
                <a:cxn ang="0">
                  <a:pos x="291" y="24"/>
                </a:cxn>
                <a:cxn ang="0">
                  <a:pos x="277" y="29"/>
                </a:cxn>
                <a:cxn ang="0">
                  <a:pos x="261" y="32"/>
                </a:cxn>
                <a:cxn ang="0">
                  <a:pos x="241" y="37"/>
                </a:cxn>
                <a:cxn ang="0">
                  <a:pos x="220" y="40"/>
                </a:cxn>
                <a:cxn ang="0">
                  <a:pos x="193" y="44"/>
                </a:cxn>
                <a:cxn ang="0">
                  <a:pos x="163" y="47"/>
                </a:cxn>
                <a:cxn ang="0">
                  <a:pos x="130" y="51"/>
                </a:cxn>
                <a:cxn ang="0">
                  <a:pos x="91" y="54"/>
                </a:cxn>
                <a:cxn ang="0">
                  <a:pos x="48" y="5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7"/>
                </a:cxn>
              </a:cxnLst>
              <a:rect l="0" t="0" r="r" b="b"/>
              <a:pathLst>
                <a:path w="350" h="67">
                  <a:moveTo>
                    <a:pt x="0" y="67"/>
                  </a:moveTo>
                  <a:lnTo>
                    <a:pt x="0" y="67"/>
                  </a:lnTo>
                  <a:lnTo>
                    <a:pt x="48" y="63"/>
                  </a:lnTo>
                  <a:lnTo>
                    <a:pt x="91" y="61"/>
                  </a:lnTo>
                  <a:lnTo>
                    <a:pt x="130" y="58"/>
                  </a:lnTo>
                  <a:lnTo>
                    <a:pt x="163" y="54"/>
                  </a:lnTo>
                  <a:lnTo>
                    <a:pt x="193" y="51"/>
                  </a:lnTo>
                  <a:lnTo>
                    <a:pt x="220" y="47"/>
                  </a:lnTo>
                  <a:lnTo>
                    <a:pt x="241" y="44"/>
                  </a:lnTo>
                  <a:lnTo>
                    <a:pt x="261" y="39"/>
                  </a:lnTo>
                  <a:lnTo>
                    <a:pt x="279" y="36"/>
                  </a:lnTo>
                  <a:lnTo>
                    <a:pt x="293" y="31"/>
                  </a:lnTo>
                  <a:lnTo>
                    <a:pt x="306" y="28"/>
                  </a:lnTo>
                  <a:lnTo>
                    <a:pt x="317" y="23"/>
                  </a:lnTo>
                  <a:lnTo>
                    <a:pt x="327" y="20"/>
                  </a:lnTo>
                  <a:lnTo>
                    <a:pt x="335" y="15"/>
                  </a:lnTo>
                  <a:lnTo>
                    <a:pt x="343" y="12"/>
                  </a:lnTo>
                  <a:lnTo>
                    <a:pt x="350" y="7"/>
                  </a:lnTo>
                  <a:lnTo>
                    <a:pt x="347" y="0"/>
                  </a:lnTo>
                  <a:lnTo>
                    <a:pt x="340" y="5"/>
                  </a:lnTo>
                  <a:lnTo>
                    <a:pt x="332" y="8"/>
                  </a:lnTo>
                  <a:lnTo>
                    <a:pt x="324" y="13"/>
                  </a:lnTo>
                  <a:lnTo>
                    <a:pt x="315" y="16"/>
                  </a:lnTo>
                  <a:lnTo>
                    <a:pt x="304" y="21"/>
                  </a:lnTo>
                  <a:lnTo>
                    <a:pt x="291" y="24"/>
                  </a:lnTo>
                  <a:lnTo>
                    <a:pt x="277" y="29"/>
                  </a:lnTo>
                  <a:lnTo>
                    <a:pt x="261" y="32"/>
                  </a:lnTo>
                  <a:lnTo>
                    <a:pt x="241" y="37"/>
                  </a:lnTo>
                  <a:lnTo>
                    <a:pt x="220" y="40"/>
                  </a:lnTo>
                  <a:lnTo>
                    <a:pt x="193" y="44"/>
                  </a:lnTo>
                  <a:lnTo>
                    <a:pt x="163" y="47"/>
                  </a:lnTo>
                  <a:lnTo>
                    <a:pt x="130" y="51"/>
                  </a:lnTo>
                  <a:lnTo>
                    <a:pt x="91" y="54"/>
                  </a:lnTo>
                  <a:lnTo>
                    <a:pt x="48" y="5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6" name="Freeform 24"/>
            <p:cNvSpPr>
              <a:spLocks/>
            </p:cNvSpPr>
            <p:nvPr/>
          </p:nvSpPr>
          <p:spPr bwMode="auto">
            <a:xfrm>
              <a:off x="722" y="3332"/>
              <a:ext cx="178" cy="3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7"/>
                </a:cxn>
                <a:cxn ang="0">
                  <a:pos x="8" y="10"/>
                </a:cxn>
                <a:cxn ang="0">
                  <a:pos x="15" y="14"/>
                </a:cxn>
                <a:cxn ang="0">
                  <a:pos x="25" y="18"/>
                </a:cxn>
                <a:cxn ang="0">
                  <a:pos x="36" y="23"/>
                </a:cxn>
                <a:cxn ang="0">
                  <a:pos x="50" y="29"/>
                </a:cxn>
                <a:cxn ang="0">
                  <a:pos x="66" y="33"/>
                </a:cxn>
                <a:cxn ang="0">
                  <a:pos x="86" y="39"/>
                </a:cxn>
                <a:cxn ang="0">
                  <a:pos x="108" y="44"/>
                </a:cxn>
                <a:cxn ang="0">
                  <a:pos x="133" y="49"/>
                </a:cxn>
                <a:cxn ang="0">
                  <a:pos x="161" y="53"/>
                </a:cxn>
                <a:cxn ang="0">
                  <a:pos x="191" y="58"/>
                </a:cxn>
                <a:cxn ang="0">
                  <a:pos x="225" y="60"/>
                </a:cxn>
                <a:cxn ang="0">
                  <a:pos x="263" y="63"/>
                </a:cxn>
                <a:cxn ang="0">
                  <a:pos x="303" y="63"/>
                </a:cxn>
                <a:cxn ang="0">
                  <a:pos x="348" y="63"/>
                </a:cxn>
                <a:cxn ang="0">
                  <a:pos x="398" y="60"/>
                </a:cxn>
                <a:cxn ang="0">
                  <a:pos x="398" y="53"/>
                </a:cxn>
                <a:cxn ang="0">
                  <a:pos x="348" y="54"/>
                </a:cxn>
                <a:cxn ang="0">
                  <a:pos x="303" y="54"/>
                </a:cxn>
                <a:cxn ang="0">
                  <a:pos x="263" y="54"/>
                </a:cxn>
                <a:cxn ang="0">
                  <a:pos x="225" y="53"/>
                </a:cxn>
                <a:cxn ang="0">
                  <a:pos x="191" y="51"/>
                </a:cxn>
                <a:cxn ang="0">
                  <a:pos x="161" y="46"/>
                </a:cxn>
                <a:cxn ang="0">
                  <a:pos x="133" y="43"/>
                </a:cxn>
                <a:cxn ang="0">
                  <a:pos x="108" y="37"/>
                </a:cxn>
                <a:cxn ang="0">
                  <a:pos x="86" y="32"/>
                </a:cxn>
                <a:cxn ang="0">
                  <a:pos x="69" y="26"/>
                </a:cxn>
                <a:cxn ang="0">
                  <a:pos x="53" y="22"/>
                </a:cxn>
                <a:cxn ang="0">
                  <a:pos x="39" y="16"/>
                </a:cxn>
                <a:cxn ang="0">
                  <a:pos x="27" y="11"/>
                </a:cxn>
                <a:cxn ang="0">
                  <a:pos x="17" y="7"/>
                </a:cxn>
                <a:cxn ang="0">
                  <a:pos x="10" y="3"/>
                </a:cxn>
                <a:cxn ang="0">
                  <a:pos x="4" y="0"/>
                </a:cxn>
                <a:cxn ang="0">
                  <a:pos x="4" y="7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2" y="7"/>
                </a:cxn>
                <a:cxn ang="0">
                  <a:pos x="2" y="0"/>
                </a:cxn>
              </a:cxnLst>
              <a:rect l="0" t="0" r="r" b="b"/>
              <a:pathLst>
                <a:path w="398" h="63">
                  <a:moveTo>
                    <a:pt x="2" y="0"/>
                  </a:moveTo>
                  <a:lnTo>
                    <a:pt x="2" y="7"/>
                  </a:lnTo>
                  <a:lnTo>
                    <a:pt x="8" y="10"/>
                  </a:lnTo>
                  <a:lnTo>
                    <a:pt x="15" y="14"/>
                  </a:lnTo>
                  <a:lnTo>
                    <a:pt x="25" y="18"/>
                  </a:lnTo>
                  <a:lnTo>
                    <a:pt x="36" y="23"/>
                  </a:lnTo>
                  <a:lnTo>
                    <a:pt x="50" y="29"/>
                  </a:lnTo>
                  <a:lnTo>
                    <a:pt x="66" y="33"/>
                  </a:lnTo>
                  <a:lnTo>
                    <a:pt x="86" y="39"/>
                  </a:lnTo>
                  <a:lnTo>
                    <a:pt x="108" y="44"/>
                  </a:lnTo>
                  <a:lnTo>
                    <a:pt x="133" y="49"/>
                  </a:lnTo>
                  <a:lnTo>
                    <a:pt x="161" y="53"/>
                  </a:lnTo>
                  <a:lnTo>
                    <a:pt x="191" y="58"/>
                  </a:lnTo>
                  <a:lnTo>
                    <a:pt x="225" y="60"/>
                  </a:lnTo>
                  <a:lnTo>
                    <a:pt x="263" y="63"/>
                  </a:lnTo>
                  <a:lnTo>
                    <a:pt x="303" y="63"/>
                  </a:lnTo>
                  <a:lnTo>
                    <a:pt x="348" y="63"/>
                  </a:lnTo>
                  <a:lnTo>
                    <a:pt x="398" y="60"/>
                  </a:lnTo>
                  <a:lnTo>
                    <a:pt x="398" y="53"/>
                  </a:lnTo>
                  <a:lnTo>
                    <a:pt x="348" y="54"/>
                  </a:lnTo>
                  <a:lnTo>
                    <a:pt x="303" y="54"/>
                  </a:lnTo>
                  <a:lnTo>
                    <a:pt x="263" y="54"/>
                  </a:lnTo>
                  <a:lnTo>
                    <a:pt x="225" y="53"/>
                  </a:lnTo>
                  <a:lnTo>
                    <a:pt x="191" y="51"/>
                  </a:lnTo>
                  <a:lnTo>
                    <a:pt x="161" y="46"/>
                  </a:lnTo>
                  <a:lnTo>
                    <a:pt x="133" y="43"/>
                  </a:lnTo>
                  <a:lnTo>
                    <a:pt x="108" y="37"/>
                  </a:lnTo>
                  <a:lnTo>
                    <a:pt x="86" y="32"/>
                  </a:lnTo>
                  <a:lnTo>
                    <a:pt x="69" y="26"/>
                  </a:lnTo>
                  <a:lnTo>
                    <a:pt x="53" y="22"/>
                  </a:lnTo>
                  <a:lnTo>
                    <a:pt x="39" y="16"/>
                  </a:lnTo>
                  <a:lnTo>
                    <a:pt x="27" y="11"/>
                  </a:lnTo>
                  <a:lnTo>
                    <a:pt x="17" y="7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7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7" name="Freeform 25"/>
            <p:cNvSpPr>
              <a:spLocks/>
            </p:cNvSpPr>
            <p:nvPr/>
          </p:nvSpPr>
          <p:spPr bwMode="auto">
            <a:xfrm>
              <a:off x="723" y="3308"/>
              <a:ext cx="334" cy="27"/>
            </a:xfrm>
            <a:custGeom>
              <a:avLst/>
              <a:gdLst/>
              <a:ahLst/>
              <a:cxnLst>
                <a:cxn ang="0">
                  <a:pos x="746" y="51"/>
                </a:cxn>
                <a:cxn ang="0">
                  <a:pos x="746" y="44"/>
                </a:cxn>
                <a:cxn ang="0">
                  <a:pos x="700" y="33"/>
                </a:cxn>
                <a:cxn ang="0">
                  <a:pos x="652" y="22"/>
                </a:cxn>
                <a:cxn ang="0">
                  <a:pos x="602" y="15"/>
                </a:cxn>
                <a:cxn ang="0">
                  <a:pos x="550" y="10"/>
                </a:cxn>
                <a:cxn ang="0">
                  <a:pos x="497" y="5"/>
                </a:cxn>
                <a:cxn ang="0">
                  <a:pos x="443" y="3"/>
                </a:cxn>
                <a:cxn ang="0">
                  <a:pos x="389" y="0"/>
                </a:cxn>
                <a:cxn ang="0">
                  <a:pos x="336" y="3"/>
                </a:cxn>
                <a:cxn ang="0">
                  <a:pos x="284" y="5"/>
                </a:cxn>
                <a:cxn ang="0">
                  <a:pos x="234" y="8"/>
                </a:cxn>
                <a:cxn ang="0">
                  <a:pos x="186" y="13"/>
                </a:cxn>
                <a:cxn ang="0">
                  <a:pos x="140" y="19"/>
                </a:cxn>
                <a:cxn ang="0">
                  <a:pos x="99" y="26"/>
                </a:cxn>
                <a:cxn ang="0">
                  <a:pos x="62" y="33"/>
                </a:cxn>
                <a:cxn ang="0">
                  <a:pos x="28" y="42"/>
                </a:cxn>
                <a:cxn ang="0">
                  <a:pos x="0" y="51"/>
                </a:cxn>
                <a:cxn ang="0">
                  <a:pos x="2" y="58"/>
                </a:cxn>
                <a:cxn ang="0">
                  <a:pos x="30" y="49"/>
                </a:cxn>
                <a:cxn ang="0">
                  <a:pos x="62" y="39"/>
                </a:cxn>
                <a:cxn ang="0">
                  <a:pos x="99" y="33"/>
                </a:cxn>
                <a:cxn ang="0">
                  <a:pos x="140" y="26"/>
                </a:cxn>
                <a:cxn ang="0">
                  <a:pos x="186" y="20"/>
                </a:cxn>
                <a:cxn ang="0">
                  <a:pos x="234" y="15"/>
                </a:cxn>
                <a:cxn ang="0">
                  <a:pos x="284" y="12"/>
                </a:cxn>
                <a:cxn ang="0">
                  <a:pos x="336" y="10"/>
                </a:cxn>
                <a:cxn ang="0">
                  <a:pos x="389" y="10"/>
                </a:cxn>
                <a:cxn ang="0">
                  <a:pos x="443" y="10"/>
                </a:cxn>
                <a:cxn ang="0">
                  <a:pos x="497" y="12"/>
                </a:cxn>
                <a:cxn ang="0">
                  <a:pos x="550" y="16"/>
                </a:cxn>
                <a:cxn ang="0">
                  <a:pos x="602" y="22"/>
                </a:cxn>
                <a:cxn ang="0">
                  <a:pos x="652" y="29"/>
                </a:cxn>
                <a:cxn ang="0">
                  <a:pos x="700" y="39"/>
                </a:cxn>
                <a:cxn ang="0">
                  <a:pos x="743" y="51"/>
                </a:cxn>
                <a:cxn ang="0">
                  <a:pos x="743" y="44"/>
                </a:cxn>
                <a:cxn ang="0">
                  <a:pos x="743" y="51"/>
                </a:cxn>
                <a:cxn ang="0">
                  <a:pos x="747" y="51"/>
                </a:cxn>
                <a:cxn ang="0">
                  <a:pos x="748" y="49"/>
                </a:cxn>
                <a:cxn ang="0">
                  <a:pos x="748" y="45"/>
                </a:cxn>
                <a:cxn ang="0">
                  <a:pos x="746" y="44"/>
                </a:cxn>
                <a:cxn ang="0">
                  <a:pos x="746" y="51"/>
                </a:cxn>
              </a:cxnLst>
              <a:rect l="0" t="0" r="r" b="b"/>
              <a:pathLst>
                <a:path w="748" h="58">
                  <a:moveTo>
                    <a:pt x="746" y="51"/>
                  </a:moveTo>
                  <a:lnTo>
                    <a:pt x="746" y="44"/>
                  </a:lnTo>
                  <a:lnTo>
                    <a:pt x="700" y="33"/>
                  </a:lnTo>
                  <a:lnTo>
                    <a:pt x="652" y="22"/>
                  </a:lnTo>
                  <a:lnTo>
                    <a:pt x="602" y="15"/>
                  </a:lnTo>
                  <a:lnTo>
                    <a:pt x="550" y="10"/>
                  </a:lnTo>
                  <a:lnTo>
                    <a:pt x="497" y="5"/>
                  </a:lnTo>
                  <a:lnTo>
                    <a:pt x="443" y="3"/>
                  </a:lnTo>
                  <a:lnTo>
                    <a:pt x="389" y="0"/>
                  </a:lnTo>
                  <a:lnTo>
                    <a:pt x="336" y="3"/>
                  </a:lnTo>
                  <a:lnTo>
                    <a:pt x="284" y="5"/>
                  </a:lnTo>
                  <a:lnTo>
                    <a:pt x="234" y="8"/>
                  </a:lnTo>
                  <a:lnTo>
                    <a:pt x="186" y="13"/>
                  </a:lnTo>
                  <a:lnTo>
                    <a:pt x="140" y="19"/>
                  </a:lnTo>
                  <a:lnTo>
                    <a:pt x="99" y="26"/>
                  </a:lnTo>
                  <a:lnTo>
                    <a:pt x="62" y="33"/>
                  </a:lnTo>
                  <a:lnTo>
                    <a:pt x="28" y="42"/>
                  </a:lnTo>
                  <a:lnTo>
                    <a:pt x="0" y="51"/>
                  </a:lnTo>
                  <a:lnTo>
                    <a:pt x="2" y="58"/>
                  </a:lnTo>
                  <a:lnTo>
                    <a:pt x="30" y="49"/>
                  </a:lnTo>
                  <a:lnTo>
                    <a:pt x="62" y="39"/>
                  </a:lnTo>
                  <a:lnTo>
                    <a:pt x="99" y="33"/>
                  </a:lnTo>
                  <a:lnTo>
                    <a:pt x="140" y="26"/>
                  </a:lnTo>
                  <a:lnTo>
                    <a:pt x="186" y="20"/>
                  </a:lnTo>
                  <a:lnTo>
                    <a:pt x="234" y="15"/>
                  </a:lnTo>
                  <a:lnTo>
                    <a:pt x="284" y="12"/>
                  </a:lnTo>
                  <a:lnTo>
                    <a:pt x="336" y="10"/>
                  </a:lnTo>
                  <a:lnTo>
                    <a:pt x="389" y="10"/>
                  </a:lnTo>
                  <a:lnTo>
                    <a:pt x="443" y="10"/>
                  </a:lnTo>
                  <a:lnTo>
                    <a:pt x="497" y="12"/>
                  </a:lnTo>
                  <a:lnTo>
                    <a:pt x="550" y="16"/>
                  </a:lnTo>
                  <a:lnTo>
                    <a:pt x="602" y="22"/>
                  </a:lnTo>
                  <a:lnTo>
                    <a:pt x="652" y="29"/>
                  </a:lnTo>
                  <a:lnTo>
                    <a:pt x="700" y="39"/>
                  </a:lnTo>
                  <a:lnTo>
                    <a:pt x="743" y="51"/>
                  </a:lnTo>
                  <a:lnTo>
                    <a:pt x="743" y="44"/>
                  </a:lnTo>
                  <a:lnTo>
                    <a:pt x="743" y="51"/>
                  </a:lnTo>
                  <a:lnTo>
                    <a:pt x="747" y="51"/>
                  </a:lnTo>
                  <a:lnTo>
                    <a:pt x="748" y="49"/>
                  </a:lnTo>
                  <a:lnTo>
                    <a:pt x="748" y="45"/>
                  </a:lnTo>
                  <a:lnTo>
                    <a:pt x="746" y="44"/>
                  </a:lnTo>
                  <a:lnTo>
                    <a:pt x="746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8" name="Freeform 26"/>
            <p:cNvSpPr>
              <a:spLocks/>
            </p:cNvSpPr>
            <p:nvPr/>
          </p:nvSpPr>
          <p:spPr bwMode="auto">
            <a:xfrm>
              <a:off x="1014" y="3391"/>
              <a:ext cx="59" cy="67"/>
            </a:xfrm>
            <a:custGeom>
              <a:avLst/>
              <a:gdLst/>
              <a:ahLst/>
              <a:cxnLst>
                <a:cxn ang="0">
                  <a:pos x="67" y="142"/>
                </a:cxn>
                <a:cxn ang="0">
                  <a:pos x="81" y="141"/>
                </a:cxn>
                <a:cxn ang="0">
                  <a:pos x="93" y="136"/>
                </a:cxn>
                <a:cxn ang="0">
                  <a:pos x="104" y="129"/>
                </a:cxn>
                <a:cxn ang="0">
                  <a:pos x="114" y="121"/>
                </a:cxn>
                <a:cxn ang="0">
                  <a:pos x="122" y="111"/>
                </a:cxn>
                <a:cxn ang="0">
                  <a:pos x="128" y="98"/>
                </a:cxn>
                <a:cxn ang="0">
                  <a:pos x="132" y="84"/>
                </a:cxn>
                <a:cxn ang="0">
                  <a:pos x="134" y="71"/>
                </a:cxn>
                <a:cxn ang="0">
                  <a:pos x="132" y="57"/>
                </a:cxn>
                <a:cxn ang="0">
                  <a:pos x="128" y="43"/>
                </a:cxn>
                <a:cxn ang="0">
                  <a:pos x="122" y="31"/>
                </a:cxn>
                <a:cxn ang="0">
                  <a:pos x="114" y="21"/>
                </a:cxn>
                <a:cxn ang="0">
                  <a:pos x="104" y="12"/>
                </a:cxn>
                <a:cxn ang="0">
                  <a:pos x="93" y="6"/>
                </a:cxn>
                <a:cxn ang="0">
                  <a:pos x="81" y="2"/>
                </a:cxn>
                <a:cxn ang="0">
                  <a:pos x="67" y="0"/>
                </a:cxn>
                <a:cxn ang="0">
                  <a:pos x="53" y="2"/>
                </a:cxn>
                <a:cxn ang="0">
                  <a:pos x="40" y="6"/>
                </a:cxn>
                <a:cxn ang="0">
                  <a:pos x="30" y="12"/>
                </a:cxn>
                <a:cxn ang="0">
                  <a:pos x="20" y="21"/>
                </a:cxn>
                <a:cxn ang="0">
                  <a:pos x="12" y="31"/>
                </a:cxn>
                <a:cxn ang="0">
                  <a:pos x="6" y="43"/>
                </a:cxn>
                <a:cxn ang="0">
                  <a:pos x="1" y="57"/>
                </a:cxn>
                <a:cxn ang="0">
                  <a:pos x="0" y="71"/>
                </a:cxn>
                <a:cxn ang="0">
                  <a:pos x="1" y="84"/>
                </a:cxn>
                <a:cxn ang="0">
                  <a:pos x="6" y="98"/>
                </a:cxn>
                <a:cxn ang="0">
                  <a:pos x="12" y="111"/>
                </a:cxn>
                <a:cxn ang="0">
                  <a:pos x="20" y="121"/>
                </a:cxn>
                <a:cxn ang="0">
                  <a:pos x="30" y="129"/>
                </a:cxn>
                <a:cxn ang="0">
                  <a:pos x="40" y="136"/>
                </a:cxn>
                <a:cxn ang="0">
                  <a:pos x="53" y="141"/>
                </a:cxn>
                <a:cxn ang="0">
                  <a:pos x="67" y="142"/>
                </a:cxn>
              </a:cxnLst>
              <a:rect l="0" t="0" r="r" b="b"/>
              <a:pathLst>
                <a:path w="134" h="142">
                  <a:moveTo>
                    <a:pt x="67" y="142"/>
                  </a:moveTo>
                  <a:lnTo>
                    <a:pt x="81" y="141"/>
                  </a:lnTo>
                  <a:lnTo>
                    <a:pt x="93" y="136"/>
                  </a:lnTo>
                  <a:lnTo>
                    <a:pt x="104" y="129"/>
                  </a:lnTo>
                  <a:lnTo>
                    <a:pt x="114" y="121"/>
                  </a:lnTo>
                  <a:lnTo>
                    <a:pt x="122" y="111"/>
                  </a:lnTo>
                  <a:lnTo>
                    <a:pt x="128" y="98"/>
                  </a:lnTo>
                  <a:lnTo>
                    <a:pt x="132" y="84"/>
                  </a:lnTo>
                  <a:lnTo>
                    <a:pt x="134" y="71"/>
                  </a:lnTo>
                  <a:lnTo>
                    <a:pt x="132" y="57"/>
                  </a:lnTo>
                  <a:lnTo>
                    <a:pt x="128" y="43"/>
                  </a:lnTo>
                  <a:lnTo>
                    <a:pt x="122" y="31"/>
                  </a:lnTo>
                  <a:lnTo>
                    <a:pt x="114" y="21"/>
                  </a:lnTo>
                  <a:lnTo>
                    <a:pt x="104" y="12"/>
                  </a:lnTo>
                  <a:lnTo>
                    <a:pt x="93" y="6"/>
                  </a:lnTo>
                  <a:lnTo>
                    <a:pt x="81" y="2"/>
                  </a:lnTo>
                  <a:lnTo>
                    <a:pt x="67" y="0"/>
                  </a:lnTo>
                  <a:lnTo>
                    <a:pt x="53" y="2"/>
                  </a:lnTo>
                  <a:lnTo>
                    <a:pt x="40" y="6"/>
                  </a:lnTo>
                  <a:lnTo>
                    <a:pt x="30" y="12"/>
                  </a:lnTo>
                  <a:lnTo>
                    <a:pt x="20" y="21"/>
                  </a:lnTo>
                  <a:lnTo>
                    <a:pt x="12" y="31"/>
                  </a:lnTo>
                  <a:lnTo>
                    <a:pt x="6" y="43"/>
                  </a:lnTo>
                  <a:lnTo>
                    <a:pt x="1" y="57"/>
                  </a:lnTo>
                  <a:lnTo>
                    <a:pt x="0" y="71"/>
                  </a:lnTo>
                  <a:lnTo>
                    <a:pt x="1" y="84"/>
                  </a:lnTo>
                  <a:lnTo>
                    <a:pt x="6" y="98"/>
                  </a:lnTo>
                  <a:lnTo>
                    <a:pt x="12" y="111"/>
                  </a:lnTo>
                  <a:lnTo>
                    <a:pt x="20" y="121"/>
                  </a:lnTo>
                  <a:lnTo>
                    <a:pt x="30" y="129"/>
                  </a:lnTo>
                  <a:lnTo>
                    <a:pt x="40" y="136"/>
                  </a:lnTo>
                  <a:lnTo>
                    <a:pt x="53" y="141"/>
                  </a:lnTo>
                  <a:lnTo>
                    <a:pt x="67" y="142"/>
                  </a:lnTo>
                  <a:close/>
                </a:path>
              </a:pathLst>
            </a:cu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79" name="Freeform 27"/>
            <p:cNvSpPr>
              <a:spLocks/>
            </p:cNvSpPr>
            <p:nvPr/>
          </p:nvSpPr>
          <p:spPr bwMode="auto">
            <a:xfrm>
              <a:off x="1043" y="3424"/>
              <a:ext cx="33" cy="36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2" y="0"/>
                </a:cxn>
                <a:cxn ang="0">
                  <a:pos x="62" y="13"/>
                </a:cxn>
                <a:cxn ang="0">
                  <a:pos x="57" y="26"/>
                </a:cxn>
                <a:cxn ang="0">
                  <a:pos x="52" y="38"/>
                </a:cxn>
                <a:cxn ang="0">
                  <a:pos x="45" y="48"/>
                </a:cxn>
                <a:cxn ang="0">
                  <a:pos x="34" y="55"/>
                </a:cxn>
                <a:cxn ang="0">
                  <a:pos x="25" y="62"/>
                </a:cxn>
                <a:cxn ang="0">
                  <a:pos x="14" y="66"/>
                </a:cxn>
                <a:cxn ang="0">
                  <a:pos x="0" y="66"/>
                </a:cxn>
                <a:cxn ang="0">
                  <a:pos x="0" y="76"/>
                </a:cxn>
                <a:cxn ang="0">
                  <a:pos x="14" y="73"/>
                </a:cxn>
                <a:cxn ang="0">
                  <a:pos x="28" y="69"/>
                </a:cxn>
                <a:cxn ang="0">
                  <a:pos x="39" y="62"/>
                </a:cxn>
                <a:cxn ang="0">
                  <a:pos x="49" y="53"/>
                </a:cxn>
                <a:cxn ang="0">
                  <a:pos x="59" y="42"/>
                </a:cxn>
                <a:cxn ang="0">
                  <a:pos x="64" y="28"/>
                </a:cxn>
                <a:cxn ang="0">
                  <a:pos x="69" y="13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62" y="0"/>
                </a:cxn>
              </a:cxnLst>
              <a:rect l="0" t="0" r="r" b="b"/>
              <a:pathLst>
                <a:path w="71" h="76">
                  <a:moveTo>
                    <a:pt x="62" y="0"/>
                  </a:moveTo>
                  <a:lnTo>
                    <a:pt x="62" y="0"/>
                  </a:lnTo>
                  <a:lnTo>
                    <a:pt x="62" y="13"/>
                  </a:lnTo>
                  <a:lnTo>
                    <a:pt x="57" y="26"/>
                  </a:lnTo>
                  <a:lnTo>
                    <a:pt x="52" y="38"/>
                  </a:lnTo>
                  <a:lnTo>
                    <a:pt x="45" y="48"/>
                  </a:lnTo>
                  <a:lnTo>
                    <a:pt x="34" y="55"/>
                  </a:lnTo>
                  <a:lnTo>
                    <a:pt x="25" y="62"/>
                  </a:lnTo>
                  <a:lnTo>
                    <a:pt x="14" y="66"/>
                  </a:lnTo>
                  <a:lnTo>
                    <a:pt x="0" y="66"/>
                  </a:lnTo>
                  <a:lnTo>
                    <a:pt x="0" y="76"/>
                  </a:lnTo>
                  <a:lnTo>
                    <a:pt x="14" y="73"/>
                  </a:lnTo>
                  <a:lnTo>
                    <a:pt x="28" y="69"/>
                  </a:lnTo>
                  <a:lnTo>
                    <a:pt x="39" y="62"/>
                  </a:lnTo>
                  <a:lnTo>
                    <a:pt x="49" y="53"/>
                  </a:lnTo>
                  <a:lnTo>
                    <a:pt x="59" y="42"/>
                  </a:lnTo>
                  <a:lnTo>
                    <a:pt x="64" y="28"/>
                  </a:lnTo>
                  <a:lnTo>
                    <a:pt x="69" y="1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0" name="Freeform 28"/>
            <p:cNvSpPr>
              <a:spLocks/>
            </p:cNvSpPr>
            <p:nvPr/>
          </p:nvSpPr>
          <p:spPr bwMode="auto">
            <a:xfrm>
              <a:off x="1043" y="3389"/>
              <a:ext cx="33" cy="35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14" y="9"/>
                </a:cxn>
                <a:cxn ang="0">
                  <a:pos x="25" y="14"/>
                </a:cxn>
                <a:cxn ang="0">
                  <a:pos x="34" y="19"/>
                </a:cxn>
                <a:cxn ang="0">
                  <a:pos x="45" y="27"/>
                </a:cxn>
                <a:cxn ang="0">
                  <a:pos x="52" y="38"/>
                </a:cxn>
                <a:cxn ang="0">
                  <a:pos x="57" y="48"/>
                </a:cxn>
                <a:cxn ang="0">
                  <a:pos x="62" y="61"/>
                </a:cxn>
                <a:cxn ang="0">
                  <a:pos x="62" y="75"/>
                </a:cxn>
                <a:cxn ang="0">
                  <a:pos x="71" y="75"/>
                </a:cxn>
                <a:cxn ang="0">
                  <a:pos x="69" y="61"/>
                </a:cxn>
                <a:cxn ang="0">
                  <a:pos x="64" y="46"/>
                </a:cxn>
                <a:cxn ang="0">
                  <a:pos x="59" y="33"/>
                </a:cxn>
                <a:cxn ang="0">
                  <a:pos x="49" y="23"/>
                </a:cxn>
                <a:cxn ang="0">
                  <a:pos x="39" y="12"/>
                </a:cxn>
                <a:cxn ang="0">
                  <a:pos x="28" y="7"/>
                </a:cxn>
                <a:cxn ang="0">
                  <a:pos x="1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9"/>
                </a:cxn>
              </a:cxnLst>
              <a:rect l="0" t="0" r="r" b="b"/>
              <a:pathLst>
                <a:path w="71" h="75">
                  <a:moveTo>
                    <a:pt x="0" y="9"/>
                  </a:moveTo>
                  <a:lnTo>
                    <a:pt x="0" y="9"/>
                  </a:lnTo>
                  <a:lnTo>
                    <a:pt x="14" y="9"/>
                  </a:lnTo>
                  <a:lnTo>
                    <a:pt x="25" y="14"/>
                  </a:lnTo>
                  <a:lnTo>
                    <a:pt x="34" y="19"/>
                  </a:lnTo>
                  <a:lnTo>
                    <a:pt x="45" y="27"/>
                  </a:lnTo>
                  <a:lnTo>
                    <a:pt x="52" y="38"/>
                  </a:lnTo>
                  <a:lnTo>
                    <a:pt x="57" y="48"/>
                  </a:lnTo>
                  <a:lnTo>
                    <a:pt x="62" y="61"/>
                  </a:lnTo>
                  <a:lnTo>
                    <a:pt x="62" y="75"/>
                  </a:lnTo>
                  <a:lnTo>
                    <a:pt x="71" y="75"/>
                  </a:lnTo>
                  <a:lnTo>
                    <a:pt x="69" y="61"/>
                  </a:lnTo>
                  <a:lnTo>
                    <a:pt x="64" y="46"/>
                  </a:lnTo>
                  <a:lnTo>
                    <a:pt x="59" y="33"/>
                  </a:lnTo>
                  <a:lnTo>
                    <a:pt x="49" y="23"/>
                  </a:lnTo>
                  <a:lnTo>
                    <a:pt x="39" y="12"/>
                  </a:lnTo>
                  <a:lnTo>
                    <a:pt x="28" y="7"/>
                  </a:lnTo>
                  <a:lnTo>
                    <a:pt x="1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1" name="Freeform 29"/>
            <p:cNvSpPr>
              <a:spLocks/>
            </p:cNvSpPr>
            <p:nvPr/>
          </p:nvSpPr>
          <p:spPr bwMode="auto">
            <a:xfrm>
              <a:off x="1011" y="3389"/>
              <a:ext cx="32" cy="35"/>
            </a:xfrm>
            <a:custGeom>
              <a:avLst/>
              <a:gdLst/>
              <a:ahLst/>
              <a:cxnLst>
                <a:cxn ang="0">
                  <a:pos x="9" y="75"/>
                </a:cxn>
                <a:cxn ang="0">
                  <a:pos x="9" y="75"/>
                </a:cxn>
                <a:cxn ang="0">
                  <a:pos x="9" y="61"/>
                </a:cxn>
                <a:cxn ang="0">
                  <a:pos x="13" y="48"/>
                </a:cxn>
                <a:cxn ang="0">
                  <a:pos x="19" y="38"/>
                </a:cxn>
                <a:cxn ang="0">
                  <a:pos x="26" y="27"/>
                </a:cxn>
                <a:cxn ang="0">
                  <a:pos x="36" y="19"/>
                </a:cxn>
                <a:cxn ang="0">
                  <a:pos x="46" y="14"/>
                </a:cxn>
                <a:cxn ang="0">
                  <a:pos x="57" y="9"/>
                </a:cxn>
                <a:cxn ang="0">
                  <a:pos x="71" y="9"/>
                </a:cxn>
                <a:cxn ang="0">
                  <a:pos x="71" y="0"/>
                </a:cxn>
                <a:cxn ang="0">
                  <a:pos x="57" y="2"/>
                </a:cxn>
                <a:cxn ang="0">
                  <a:pos x="43" y="7"/>
                </a:cxn>
                <a:cxn ang="0">
                  <a:pos x="32" y="12"/>
                </a:cxn>
                <a:cxn ang="0">
                  <a:pos x="21" y="23"/>
                </a:cxn>
                <a:cxn ang="0">
                  <a:pos x="12" y="33"/>
                </a:cxn>
                <a:cxn ang="0">
                  <a:pos x="6" y="46"/>
                </a:cxn>
                <a:cxn ang="0">
                  <a:pos x="2" y="61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9" y="75"/>
                </a:cxn>
              </a:cxnLst>
              <a:rect l="0" t="0" r="r" b="b"/>
              <a:pathLst>
                <a:path w="71" h="75">
                  <a:moveTo>
                    <a:pt x="9" y="75"/>
                  </a:moveTo>
                  <a:lnTo>
                    <a:pt x="9" y="75"/>
                  </a:lnTo>
                  <a:lnTo>
                    <a:pt x="9" y="61"/>
                  </a:lnTo>
                  <a:lnTo>
                    <a:pt x="13" y="48"/>
                  </a:lnTo>
                  <a:lnTo>
                    <a:pt x="19" y="38"/>
                  </a:lnTo>
                  <a:lnTo>
                    <a:pt x="26" y="27"/>
                  </a:lnTo>
                  <a:lnTo>
                    <a:pt x="36" y="19"/>
                  </a:lnTo>
                  <a:lnTo>
                    <a:pt x="46" y="14"/>
                  </a:lnTo>
                  <a:lnTo>
                    <a:pt x="57" y="9"/>
                  </a:lnTo>
                  <a:lnTo>
                    <a:pt x="71" y="9"/>
                  </a:lnTo>
                  <a:lnTo>
                    <a:pt x="71" y="0"/>
                  </a:lnTo>
                  <a:lnTo>
                    <a:pt x="57" y="2"/>
                  </a:lnTo>
                  <a:lnTo>
                    <a:pt x="43" y="7"/>
                  </a:lnTo>
                  <a:lnTo>
                    <a:pt x="32" y="12"/>
                  </a:lnTo>
                  <a:lnTo>
                    <a:pt x="21" y="23"/>
                  </a:lnTo>
                  <a:lnTo>
                    <a:pt x="12" y="33"/>
                  </a:lnTo>
                  <a:lnTo>
                    <a:pt x="6" y="46"/>
                  </a:lnTo>
                  <a:lnTo>
                    <a:pt x="2" y="61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9" y="7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2" name="Freeform 30"/>
            <p:cNvSpPr>
              <a:spLocks/>
            </p:cNvSpPr>
            <p:nvPr/>
          </p:nvSpPr>
          <p:spPr bwMode="auto">
            <a:xfrm>
              <a:off x="1011" y="3424"/>
              <a:ext cx="32" cy="36"/>
            </a:xfrm>
            <a:custGeom>
              <a:avLst/>
              <a:gdLst/>
              <a:ahLst/>
              <a:cxnLst>
                <a:cxn ang="0">
                  <a:pos x="71" y="66"/>
                </a:cxn>
                <a:cxn ang="0">
                  <a:pos x="71" y="66"/>
                </a:cxn>
                <a:cxn ang="0">
                  <a:pos x="57" y="66"/>
                </a:cxn>
                <a:cxn ang="0">
                  <a:pos x="46" y="62"/>
                </a:cxn>
                <a:cxn ang="0">
                  <a:pos x="36" y="55"/>
                </a:cxn>
                <a:cxn ang="0">
                  <a:pos x="26" y="48"/>
                </a:cxn>
                <a:cxn ang="0">
                  <a:pos x="19" y="38"/>
                </a:cxn>
                <a:cxn ang="0">
                  <a:pos x="13" y="26"/>
                </a:cxn>
                <a:cxn ang="0">
                  <a:pos x="9" y="13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2" y="13"/>
                </a:cxn>
                <a:cxn ang="0">
                  <a:pos x="6" y="28"/>
                </a:cxn>
                <a:cxn ang="0">
                  <a:pos x="12" y="42"/>
                </a:cxn>
                <a:cxn ang="0">
                  <a:pos x="21" y="53"/>
                </a:cxn>
                <a:cxn ang="0">
                  <a:pos x="32" y="62"/>
                </a:cxn>
                <a:cxn ang="0">
                  <a:pos x="43" y="69"/>
                </a:cxn>
                <a:cxn ang="0">
                  <a:pos x="57" y="73"/>
                </a:cxn>
                <a:cxn ang="0">
                  <a:pos x="71" y="76"/>
                </a:cxn>
                <a:cxn ang="0">
                  <a:pos x="71" y="76"/>
                </a:cxn>
                <a:cxn ang="0">
                  <a:pos x="71" y="66"/>
                </a:cxn>
              </a:cxnLst>
              <a:rect l="0" t="0" r="r" b="b"/>
              <a:pathLst>
                <a:path w="71" h="76">
                  <a:moveTo>
                    <a:pt x="71" y="66"/>
                  </a:moveTo>
                  <a:lnTo>
                    <a:pt x="71" y="66"/>
                  </a:lnTo>
                  <a:lnTo>
                    <a:pt x="57" y="66"/>
                  </a:lnTo>
                  <a:lnTo>
                    <a:pt x="46" y="62"/>
                  </a:lnTo>
                  <a:lnTo>
                    <a:pt x="36" y="55"/>
                  </a:lnTo>
                  <a:lnTo>
                    <a:pt x="26" y="48"/>
                  </a:lnTo>
                  <a:lnTo>
                    <a:pt x="19" y="38"/>
                  </a:lnTo>
                  <a:lnTo>
                    <a:pt x="13" y="26"/>
                  </a:lnTo>
                  <a:lnTo>
                    <a:pt x="9" y="13"/>
                  </a:lnTo>
                  <a:lnTo>
                    <a:pt x="9" y="0"/>
                  </a:lnTo>
                  <a:lnTo>
                    <a:pt x="0" y="0"/>
                  </a:lnTo>
                  <a:lnTo>
                    <a:pt x="2" y="13"/>
                  </a:lnTo>
                  <a:lnTo>
                    <a:pt x="6" y="28"/>
                  </a:lnTo>
                  <a:lnTo>
                    <a:pt x="12" y="42"/>
                  </a:lnTo>
                  <a:lnTo>
                    <a:pt x="21" y="53"/>
                  </a:lnTo>
                  <a:lnTo>
                    <a:pt x="32" y="62"/>
                  </a:lnTo>
                  <a:lnTo>
                    <a:pt x="43" y="69"/>
                  </a:lnTo>
                  <a:lnTo>
                    <a:pt x="57" y="73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3" name="Freeform 31"/>
            <p:cNvSpPr>
              <a:spLocks/>
            </p:cNvSpPr>
            <p:nvPr/>
          </p:nvSpPr>
          <p:spPr bwMode="auto">
            <a:xfrm>
              <a:off x="1033" y="3378"/>
              <a:ext cx="109" cy="69"/>
            </a:xfrm>
            <a:custGeom>
              <a:avLst/>
              <a:gdLst/>
              <a:ahLst/>
              <a:cxnLst>
                <a:cxn ang="0">
                  <a:pos x="143" y="2"/>
                </a:cxn>
                <a:cxn ang="0">
                  <a:pos x="166" y="36"/>
                </a:cxn>
                <a:cxn ang="0">
                  <a:pos x="177" y="39"/>
                </a:cxn>
                <a:cxn ang="0">
                  <a:pos x="186" y="45"/>
                </a:cxn>
                <a:cxn ang="0">
                  <a:pos x="192" y="54"/>
                </a:cxn>
                <a:cxn ang="0">
                  <a:pos x="192" y="63"/>
                </a:cxn>
                <a:cxn ang="0">
                  <a:pos x="185" y="73"/>
                </a:cxn>
                <a:cxn ang="0">
                  <a:pos x="170" y="84"/>
                </a:cxn>
                <a:cxn ang="0">
                  <a:pos x="147" y="92"/>
                </a:cxn>
                <a:cxn ang="0">
                  <a:pos x="113" y="96"/>
                </a:cxn>
                <a:cxn ang="0">
                  <a:pos x="92" y="97"/>
                </a:cxn>
                <a:cxn ang="0">
                  <a:pos x="77" y="96"/>
                </a:cxn>
                <a:cxn ang="0">
                  <a:pos x="67" y="94"/>
                </a:cxn>
                <a:cxn ang="0">
                  <a:pos x="61" y="91"/>
                </a:cxn>
                <a:cxn ang="0">
                  <a:pos x="56" y="87"/>
                </a:cxn>
                <a:cxn ang="0">
                  <a:pos x="52" y="84"/>
                </a:cxn>
                <a:cxn ang="0">
                  <a:pos x="48" y="80"/>
                </a:cxn>
                <a:cxn ang="0">
                  <a:pos x="42" y="77"/>
                </a:cxn>
                <a:cxn ang="0">
                  <a:pos x="34" y="76"/>
                </a:cxn>
                <a:cxn ang="0">
                  <a:pos x="25" y="77"/>
                </a:cxn>
                <a:cxn ang="0">
                  <a:pos x="16" y="81"/>
                </a:cxn>
                <a:cxn ang="0">
                  <a:pos x="8" y="88"/>
                </a:cxn>
                <a:cxn ang="0">
                  <a:pos x="2" y="96"/>
                </a:cxn>
                <a:cxn ang="0">
                  <a:pos x="0" y="104"/>
                </a:cxn>
                <a:cxn ang="0">
                  <a:pos x="3" y="115"/>
                </a:cxn>
                <a:cxn ang="0">
                  <a:pos x="13" y="124"/>
                </a:cxn>
                <a:cxn ang="0">
                  <a:pos x="19" y="129"/>
                </a:cxn>
                <a:cxn ang="0">
                  <a:pos x="27" y="133"/>
                </a:cxn>
                <a:cxn ang="0">
                  <a:pos x="37" y="137"/>
                </a:cxn>
                <a:cxn ang="0">
                  <a:pos x="47" y="140"/>
                </a:cxn>
                <a:cxn ang="0">
                  <a:pos x="57" y="143"/>
                </a:cxn>
                <a:cxn ang="0">
                  <a:pos x="68" y="146"/>
                </a:cxn>
                <a:cxn ang="0">
                  <a:pos x="80" y="147"/>
                </a:cxn>
                <a:cxn ang="0">
                  <a:pos x="92" y="148"/>
                </a:cxn>
                <a:cxn ang="0">
                  <a:pos x="105" y="148"/>
                </a:cxn>
                <a:cxn ang="0">
                  <a:pos x="117" y="148"/>
                </a:cxn>
                <a:cxn ang="0">
                  <a:pos x="131" y="146"/>
                </a:cxn>
                <a:cxn ang="0">
                  <a:pos x="144" y="143"/>
                </a:cxn>
                <a:cxn ang="0">
                  <a:pos x="158" y="140"/>
                </a:cxn>
                <a:cxn ang="0">
                  <a:pos x="171" y="135"/>
                </a:cxn>
                <a:cxn ang="0">
                  <a:pos x="184" y="129"/>
                </a:cxn>
                <a:cxn ang="0">
                  <a:pos x="198" y="122"/>
                </a:cxn>
                <a:cxn ang="0">
                  <a:pos x="221" y="103"/>
                </a:cxn>
                <a:cxn ang="0">
                  <a:pos x="237" y="83"/>
                </a:cxn>
                <a:cxn ang="0">
                  <a:pos x="244" y="61"/>
                </a:cxn>
                <a:cxn ang="0">
                  <a:pos x="244" y="39"/>
                </a:cxn>
                <a:cxn ang="0">
                  <a:pos x="233" y="20"/>
                </a:cxn>
                <a:cxn ang="0">
                  <a:pos x="214" y="7"/>
                </a:cxn>
                <a:cxn ang="0">
                  <a:pos x="184" y="0"/>
                </a:cxn>
                <a:cxn ang="0">
                  <a:pos x="143" y="2"/>
                </a:cxn>
              </a:cxnLst>
              <a:rect l="0" t="0" r="r" b="b"/>
              <a:pathLst>
                <a:path w="244" h="148">
                  <a:moveTo>
                    <a:pt x="143" y="2"/>
                  </a:moveTo>
                  <a:lnTo>
                    <a:pt x="166" y="36"/>
                  </a:lnTo>
                  <a:lnTo>
                    <a:pt x="177" y="39"/>
                  </a:lnTo>
                  <a:lnTo>
                    <a:pt x="186" y="45"/>
                  </a:lnTo>
                  <a:lnTo>
                    <a:pt x="192" y="54"/>
                  </a:lnTo>
                  <a:lnTo>
                    <a:pt x="192" y="63"/>
                  </a:lnTo>
                  <a:lnTo>
                    <a:pt x="185" y="73"/>
                  </a:lnTo>
                  <a:lnTo>
                    <a:pt x="170" y="84"/>
                  </a:lnTo>
                  <a:lnTo>
                    <a:pt x="147" y="92"/>
                  </a:lnTo>
                  <a:lnTo>
                    <a:pt x="113" y="96"/>
                  </a:lnTo>
                  <a:lnTo>
                    <a:pt x="92" y="97"/>
                  </a:lnTo>
                  <a:lnTo>
                    <a:pt x="77" y="96"/>
                  </a:lnTo>
                  <a:lnTo>
                    <a:pt x="67" y="94"/>
                  </a:lnTo>
                  <a:lnTo>
                    <a:pt x="61" y="91"/>
                  </a:lnTo>
                  <a:lnTo>
                    <a:pt x="56" y="87"/>
                  </a:lnTo>
                  <a:lnTo>
                    <a:pt x="52" y="84"/>
                  </a:lnTo>
                  <a:lnTo>
                    <a:pt x="48" y="80"/>
                  </a:lnTo>
                  <a:lnTo>
                    <a:pt x="42" y="77"/>
                  </a:lnTo>
                  <a:lnTo>
                    <a:pt x="34" y="76"/>
                  </a:lnTo>
                  <a:lnTo>
                    <a:pt x="25" y="77"/>
                  </a:lnTo>
                  <a:lnTo>
                    <a:pt x="16" y="81"/>
                  </a:lnTo>
                  <a:lnTo>
                    <a:pt x="8" y="88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3" y="115"/>
                  </a:lnTo>
                  <a:lnTo>
                    <a:pt x="13" y="124"/>
                  </a:lnTo>
                  <a:lnTo>
                    <a:pt x="19" y="129"/>
                  </a:lnTo>
                  <a:lnTo>
                    <a:pt x="27" y="133"/>
                  </a:lnTo>
                  <a:lnTo>
                    <a:pt x="37" y="137"/>
                  </a:lnTo>
                  <a:lnTo>
                    <a:pt x="47" y="140"/>
                  </a:lnTo>
                  <a:lnTo>
                    <a:pt x="57" y="143"/>
                  </a:lnTo>
                  <a:lnTo>
                    <a:pt x="68" y="146"/>
                  </a:lnTo>
                  <a:lnTo>
                    <a:pt x="80" y="147"/>
                  </a:lnTo>
                  <a:lnTo>
                    <a:pt x="92" y="148"/>
                  </a:lnTo>
                  <a:lnTo>
                    <a:pt x="105" y="148"/>
                  </a:lnTo>
                  <a:lnTo>
                    <a:pt x="117" y="148"/>
                  </a:lnTo>
                  <a:lnTo>
                    <a:pt x="131" y="146"/>
                  </a:lnTo>
                  <a:lnTo>
                    <a:pt x="144" y="143"/>
                  </a:lnTo>
                  <a:lnTo>
                    <a:pt x="158" y="140"/>
                  </a:lnTo>
                  <a:lnTo>
                    <a:pt x="171" y="135"/>
                  </a:lnTo>
                  <a:lnTo>
                    <a:pt x="184" y="129"/>
                  </a:lnTo>
                  <a:lnTo>
                    <a:pt x="198" y="122"/>
                  </a:lnTo>
                  <a:lnTo>
                    <a:pt x="221" y="103"/>
                  </a:lnTo>
                  <a:lnTo>
                    <a:pt x="237" y="83"/>
                  </a:lnTo>
                  <a:lnTo>
                    <a:pt x="244" y="61"/>
                  </a:lnTo>
                  <a:lnTo>
                    <a:pt x="244" y="39"/>
                  </a:lnTo>
                  <a:lnTo>
                    <a:pt x="233" y="20"/>
                  </a:lnTo>
                  <a:lnTo>
                    <a:pt x="214" y="7"/>
                  </a:lnTo>
                  <a:lnTo>
                    <a:pt x="184" y="0"/>
                  </a:lnTo>
                  <a:lnTo>
                    <a:pt x="143" y="2"/>
                  </a:lnTo>
                  <a:close/>
                </a:path>
              </a:pathLst>
            </a:custGeom>
            <a:solidFill>
              <a:srgbClr val="7F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4" name="Freeform 32"/>
            <p:cNvSpPr>
              <a:spLocks/>
            </p:cNvSpPr>
            <p:nvPr/>
          </p:nvSpPr>
          <p:spPr bwMode="auto">
            <a:xfrm>
              <a:off x="1095" y="3378"/>
              <a:ext cx="14" cy="20"/>
            </a:xfrm>
            <a:custGeom>
              <a:avLst/>
              <a:gdLst/>
              <a:ahLst/>
              <a:cxnLst>
                <a:cxn ang="0">
                  <a:pos x="27" y="32"/>
                </a:cxn>
                <a:cxn ang="0">
                  <a:pos x="30" y="34"/>
                </a:cxn>
                <a:cxn ang="0">
                  <a:pos x="7" y="0"/>
                </a:cxn>
                <a:cxn ang="0">
                  <a:pos x="0" y="4"/>
                </a:cxn>
                <a:cxn ang="0">
                  <a:pos x="23" y="39"/>
                </a:cxn>
                <a:cxn ang="0">
                  <a:pos x="27" y="41"/>
                </a:cxn>
                <a:cxn ang="0">
                  <a:pos x="23" y="39"/>
                </a:cxn>
                <a:cxn ang="0">
                  <a:pos x="25" y="41"/>
                </a:cxn>
                <a:cxn ang="0">
                  <a:pos x="29" y="40"/>
                </a:cxn>
                <a:cxn ang="0">
                  <a:pos x="30" y="38"/>
                </a:cxn>
                <a:cxn ang="0">
                  <a:pos x="30" y="34"/>
                </a:cxn>
                <a:cxn ang="0">
                  <a:pos x="27" y="32"/>
                </a:cxn>
              </a:cxnLst>
              <a:rect l="0" t="0" r="r" b="b"/>
              <a:pathLst>
                <a:path w="30" h="41">
                  <a:moveTo>
                    <a:pt x="27" y="32"/>
                  </a:moveTo>
                  <a:lnTo>
                    <a:pt x="30" y="34"/>
                  </a:lnTo>
                  <a:lnTo>
                    <a:pt x="7" y="0"/>
                  </a:lnTo>
                  <a:lnTo>
                    <a:pt x="0" y="4"/>
                  </a:lnTo>
                  <a:lnTo>
                    <a:pt x="23" y="39"/>
                  </a:lnTo>
                  <a:lnTo>
                    <a:pt x="27" y="41"/>
                  </a:lnTo>
                  <a:lnTo>
                    <a:pt x="23" y="39"/>
                  </a:lnTo>
                  <a:lnTo>
                    <a:pt x="25" y="41"/>
                  </a:lnTo>
                  <a:lnTo>
                    <a:pt x="29" y="40"/>
                  </a:lnTo>
                  <a:lnTo>
                    <a:pt x="30" y="38"/>
                  </a:lnTo>
                  <a:lnTo>
                    <a:pt x="30" y="34"/>
                  </a:lnTo>
                  <a:lnTo>
                    <a:pt x="27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5" name="Freeform 33"/>
            <p:cNvSpPr>
              <a:spLocks/>
            </p:cNvSpPr>
            <p:nvPr/>
          </p:nvSpPr>
          <p:spPr bwMode="auto">
            <a:xfrm>
              <a:off x="1084" y="3393"/>
              <a:ext cx="36" cy="32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0" y="68"/>
                </a:cxn>
                <a:cxn ang="0">
                  <a:pos x="34" y="63"/>
                </a:cxn>
                <a:cxn ang="0">
                  <a:pos x="58" y="55"/>
                </a:cxn>
                <a:cxn ang="0">
                  <a:pos x="74" y="44"/>
                </a:cxn>
                <a:cxn ang="0">
                  <a:pos x="83" y="32"/>
                </a:cxn>
                <a:cxn ang="0">
                  <a:pos x="83" y="21"/>
                </a:cxn>
                <a:cxn ang="0">
                  <a:pos x="76" y="10"/>
                </a:cxn>
                <a:cxn ang="0">
                  <a:pos x="65" y="3"/>
                </a:cxn>
                <a:cxn ang="0">
                  <a:pos x="53" y="0"/>
                </a:cxn>
                <a:cxn ang="0">
                  <a:pos x="53" y="9"/>
                </a:cxn>
                <a:cxn ang="0">
                  <a:pos x="63" y="10"/>
                </a:cxn>
                <a:cxn ang="0">
                  <a:pos x="71" y="15"/>
                </a:cxn>
                <a:cxn ang="0">
                  <a:pos x="76" y="23"/>
                </a:cxn>
                <a:cxn ang="0">
                  <a:pos x="76" y="30"/>
                </a:cxn>
                <a:cxn ang="0">
                  <a:pos x="70" y="39"/>
                </a:cxn>
                <a:cxn ang="0">
                  <a:pos x="56" y="48"/>
                </a:cxn>
                <a:cxn ang="0">
                  <a:pos x="34" y="56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8"/>
                </a:cxn>
              </a:cxnLst>
              <a:rect l="0" t="0" r="r" b="b"/>
              <a:pathLst>
                <a:path w="83" h="68">
                  <a:moveTo>
                    <a:pt x="0" y="68"/>
                  </a:moveTo>
                  <a:lnTo>
                    <a:pt x="0" y="68"/>
                  </a:lnTo>
                  <a:lnTo>
                    <a:pt x="34" y="63"/>
                  </a:lnTo>
                  <a:lnTo>
                    <a:pt x="58" y="55"/>
                  </a:lnTo>
                  <a:lnTo>
                    <a:pt x="74" y="44"/>
                  </a:lnTo>
                  <a:lnTo>
                    <a:pt x="83" y="32"/>
                  </a:lnTo>
                  <a:lnTo>
                    <a:pt x="83" y="21"/>
                  </a:lnTo>
                  <a:lnTo>
                    <a:pt x="76" y="10"/>
                  </a:lnTo>
                  <a:lnTo>
                    <a:pt x="65" y="3"/>
                  </a:lnTo>
                  <a:lnTo>
                    <a:pt x="53" y="0"/>
                  </a:lnTo>
                  <a:lnTo>
                    <a:pt x="53" y="9"/>
                  </a:lnTo>
                  <a:lnTo>
                    <a:pt x="63" y="10"/>
                  </a:lnTo>
                  <a:lnTo>
                    <a:pt x="71" y="15"/>
                  </a:lnTo>
                  <a:lnTo>
                    <a:pt x="76" y="23"/>
                  </a:lnTo>
                  <a:lnTo>
                    <a:pt x="76" y="30"/>
                  </a:lnTo>
                  <a:lnTo>
                    <a:pt x="70" y="39"/>
                  </a:lnTo>
                  <a:lnTo>
                    <a:pt x="56" y="48"/>
                  </a:lnTo>
                  <a:lnTo>
                    <a:pt x="34" y="56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6" name="Freeform 34"/>
            <p:cNvSpPr>
              <a:spLocks/>
            </p:cNvSpPr>
            <p:nvPr/>
          </p:nvSpPr>
          <p:spPr bwMode="auto">
            <a:xfrm>
              <a:off x="1051" y="3413"/>
              <a:ext cx="33" cy="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5" y="11"/>
                </a:cxn>
                <a:cxn ang="0">
                  <a:pos x="8" y="14"/>
                </a:cxn>
                <a:cxn ang="0">
                  <a:pos x="13" y="18"/>
                </a:cxn>
                <a:cxn ang="0">
                  <a:pos x="18" y="21"/>
                </a:cxn>
                <a:cxn ang="0">
                  <a:pos x="24" y="24"/>
                </a:cxn>
                <a:cxn ang="0">
                  <a:pos x="36" y="27"/>
                </a:cxn>
                <a:cxn ang="0">
                  <a:pos x="51" y="29"/>
                </a:cxn>
                <a:cxn ang="0">
                  <a:pos x="72" y="27"/>
                </a:cxn>
                <a:cxn ang="0">
                  <a:pos x="72" y="20"/>
                </a:cxn>
                <a:cxn ang="0">
                  <a:pos x="51" y="20"/>
                </a:cxn>
                <a:cxn ang="0">
                  <a:pos x="36" y="20"/>
                </a:cxn>
                <a:cxn ang="0">
                  <a:pos x="27" y="18"/>
                </a:cxn>
                <a:cxn ang="0">
                  <a:pos x="22" y="14"/>
                </a:cxn>
                <a:cxn ang="0">
                  <a:pos x="18" y="11"/>
                </a:cxn>
                <a:cxn ang="0">
                  <a:pos x="13" y="7"/>
                </a:cxn>
                <a:cxn ang="0">
                  <a:pos x="10" y="4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7"/>
                </a:cxn>
              </a:cxnLst>
              <a:rect l="0" t="0" r="r" b="b"/>
              <a:pathLst>
                <a:path w="72" h="29">
                  <a:moveTo>
                    <a:pt x="0" y="7"/>
                  </a:moveTo>
                  <a:lnTo>
                    <a:pt x="0" y="7"/>
                  </a:lnTo>
                  <a:lnTo>
                    <a:pt x="5" y="11"/>
                  </a:lnTo>
                  <a:lnTo>
                    <a:pt x="8" y="14"/>
                  </a:lnTo>
                  <a:lnTo>
                    <a:pt x="13" y="18"/>
                  </a:lnTo>
                  <a:lnTo>
                    <a:pt x="18" y="21"/>
                  </a:lnTo>
                  <a:lnTo>
                    <a:pt x="24" y="24"/>
                  </a:lnTo>
                  <a:lnTo>
                    <a:pt x="36" y="27"/>
                  </a:lnTo>
                  <a:lnTo>
                    <a:pt x="51" y="29"/>
                  </a:lnTo>
                  <a:lnTo>
                    <a:pt x="72" y="27"/>
                  </a:lnTo>
                  <a:lnTo>
                    <a:pt x="72" y="20"/>
                  </a:lnTo>
                  <a:lnTo>
                    <a:pt x="51" y="20"/>
                  </a:lnTo>
                  <a:lnTo>
                    <a:pt x="36" y="20"/>
                  </a:lnTo>
                  <a:lnTo>
                    <a:pt x="27" y="18"/>
                  </a:lnTo>
                  <a:lnTo>
                    <a:pt x="22" y="14"/>
                  </a:lnTo>
                  <a:lnTo>
                    <a:pt x="18" y="11"/>
                  </a:lnTo>
                  <a:lnTo>
                    <a:pt x="13" y="7"/>
                  </a:lnTo>
                  <a:lnTo>
                    <a:pt x="1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7" name="Freeform 35"/>
            <p:cNvSpPr>
              <a:spLocks/>
            </p:cNvSpPr>
            <p:nvPr/>
          </p:nvSpPr>
          <p:spPr bwMode="auto">
            <a:xfrm>
              <a:off x="1032" y="3411"/>
              <a:ext cx="20" cy="27"/>
            </a:xfrm>
            <a:custGeom>
              <a:avLst/>
              <a:gdLst/>
              <a:ahLst/>
              <a:cxnLst>
                <a:cxn ang="0">
                  <a:pos x="19" y="49"/>
                </a:cxn>
                <a:cxn ang="0">
                  <a:pos x="19" y="49"/>
                </a:cxn>
                <a:cxn ang="0">
                  <a:pos x="11" y="41"/>
                </a:cxn>
                <a:cxn ang="0">
                  <a:pos x="7" y="33"/>
                </a:cxn>
                <a:cxn ang="0">
                  <a:pos x="10" y="26"/>
                </a:cxn>
                <a:cxn ang="0">
                  <a:pos x="14" y="20"/>
                </a:cxn>
                <a:cxn ang="0">
                  <a:pos x="22" y="14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45" y="9"/>
                </a:cxn>
                <a:cxn ang="0">
                  <a:pos x="48" y="2"/>
                </a:cxn>
                <a:cxn ang="0">
                  <a:pos x="38" y="0"/>
                </a:cxn>
                <a:cxn ang="0">
                  <a:pos x="28" y="2"/>
                </a:cxn>
                <a:cxn ang="0">
                  <a:pos x="18" y="7"/>
                </a:cxn>
                <a:cxn ang="0">
                  <a:pos x="10" y="15"/>
                </a:cxn>
                <a:cxn ang="0">
                  <a:pos x="3" y="24"/>
                </a:cxn>
                <a:cxn ang="0">
                  <a:pos x="0" y="33"/>
                </a:cxn>
                <a:cxn ang="0">
                  <a:pos x="4" y="46"/>
                </a:cxn>
                <a:cxn ang="0">
                  <a:pos x="14" y="56"/>
                </a:cxn>
                <a:cxn ang="0">
                  <a:pos x="14" y="56"/>
                </a:cxn>
                <a:cxn ang="0">
                  <a:pos x="19" y="49"/>
                </a:cxn>
              </a:cxnLst>
              <a:rect l="0" t="0" r="r" b="b"/>
              <a:pathLst>
                <a:path w="48" h="56">
                  <a:moveTo>
                    <a:pt x="19" y="49"/>
                  </a:moveTo>
                  <a:lnTo>
                    <a:pt x="19" y="49"/>
                  </a:lnTo>
                  <a:lnTo>
                    <a:pt x="11" y="41"/>
                  </a:lnTo>
                  <a:lnTo>
                    <a:pt x="7" y="33"/>
                  </a:lnTo>
                  <a:lnTo>
                    <a:pt x="10" y="26"/>
                  </a:lnTo>
                  <a:lnTo>
                    <a:pt x="14" y="20"/>
                  </a:lnTo>
                  <a:lnTo>
                    <a:pt x="22" y="14"/>
                  </a:lnTo>
                  <a:lnTo>
                    <a:pt x="30" y="9"/>
                  </a:lnTo>
                  <a:lnTo>
                    <a:pt x="38" y="9"/>
                  </a:lnTo>
                  <a:lnTo>
                    <a:pt x="45" y="9"/>
                  </a:lnTo>
                  <a:lnTo>
                    <a:pt x="48" y="2"/>
                  </a:lnTo>
                  <a:lnTo>
                    <a:pt x="38" y="0"/>
                  </a:lnTo>
                  <a:lnTo>
                    <a:pt x="28" y="2"/>
                  </a:lnTo>
                  <a:lnTo>
                    <a:pt x="18" y="7"/>
                  </a:lnTo>
                  <a:lnTo>
                    <a:pt x="10" y="15"/>
                  </a:lnTo>
                  <a:lnTo>
                    <a:pt x="3" y="24"/>
                  </a:lnTo>
                  <a:lnTo>
                    <a:pt x="0" y="33"/>
                  </a:lnTo>
                  <a:lnTo>
                    <a:pt x="4" y="4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9" y="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8" name="Freeform 36"/>
            <p:cNvSpPr>
              <a:spLocks/>
            </p:cNvSpPr>
            <p:nvPr/>
          </p:nvSpPr>
          <p:spPr bwMode="auto">
            <a:xfrm>
              <a:off x="1038" y="3433"/>
              <a:ext cx="85" cy="16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186" y="0"/>
                </a:cxn>
                <a:cxn ang="0">
                  <a:pos x="173" y="7"/>
                </a:cxn>
                <a:cxn ang="0">
                  <a:pos x="160" y="14"/>
                </a:cxn>
                <a:cxn ang="0">
                  <a:pos x="146" y="19"/>
                </a:cxn>
                <a:cxn ang="0">
                  <a:pos x="134" y="22"/>
                </a:cxn>
                <a:cxn ang="0">
                  <a:pos x="121" y="24"/>
                </a:cxn>
                <a:cxn ang="0">
                  <a:pos x="107" y="27"/>
                </a:cxn>
                <a:cxn ang="0">
                  <a:pos x="95" y="25"/>
                </a:cxn>
                <a:cxn ang="0">
                  <a:pos x="82" y="25"/>
                </a:cxn>
                <a:cxn ang="0">
                  <a:pos x="70" y="25"/>
                </a:cxn>
                <a:cxn ang="0">
                  <a:pos x="58" y="24"/>
                </a:cxn>
                <a:cxn ang="0">
                  <a:pos x="49" y="22"/>
                </a:cxn>
                <a:cxn ang="0">
                  <a:pos x="38" y="19"/>
                </a:cxn>
                <a:cxn ang="0">
                  <a:pos x="28" y="15"/>
                </a:cxn>
                <a:cxn ang="0">
                  <a:pos x="19" y="12"/>
                </a:cxn>
                <a:cxn ang="0">
                  <a:pos x="12" y="7"/>
                </a:cxn>
                <a:cxn ang="0">
                  <a:pos x="5" y="2"/>
                </a:cxn>
                <a:cxn ang="0">
                  <a:pos x="0" y="9"/>
                </a:cxn>
                <a:cxn ang="0">
                  <a:pos x="7" y="14"/>
                </a:cxn>
                <a:cxn ang="0">
                  <a:pos x="16" y="19"/>
                </a:cxn>
                <a:cxn ang="0">
                  <a:pos x="26" y="22"/>
                </a:cxn>
                <a:cxn ang="0">
                  <a:pos x="36" y="25"/>
                </a:cxn>
                <a:cxn ang="0">
                  <a:pos x="46" y="29"/>
                </a:cxn>
                <a:cxn ang="0">
                  <a:pos x="58" y="31"/>
                </a:cxn>
                <a:cxn ang="0">
                  <a:pos x="70" y="32"/>
                </a:cxn>
                <a:cxn ang="0">
                  <a:pos x="82" y="35"/>
                </a:cxn>
                <a:cxn ang="0">
                  <a:pos x="95" y="35"/>
                </a:cxn>
                <a:cxn ang="0">
                  <a:pos x="107" y="34"/>
                </a:cxn>
                <a:cxn ang="0">
                  <a:pos x="121" y="31"/>
                </a:cxn>
                <a:cxn ang="0">
                  <a:pos x="134" y="29"/>
                </a:cxn>
                <a:cxn ang="0">
                  <a:pos x="149" y="25"/>
                </a:cxn>
                <a:cxn ang="0">
                  <a:pos x="163" y="21"/>
                </a:cxn>
                <a:cxn ang="0">
                  <a:pos x="175" y="14"/>
                </a:cxn>
                <a:cxn ang="0">
                  <a:pos x="190" y="7"/>
                </a:cxn>
                <a:cxn ang="0">
                  <a:pos x="190" y="7"/>
                </a:cxn>
                <a:cxn ang="0">
                  <a:pos x="186" y="0"/>
                </a:cxn>
              </a:cxnLst>
              <a:rect l="0" t="0" r="r" b="b"/>
              <a:pathLst>
                <a:path w="190" h="35">
                  <a:moveTo>
                    <a:pt x="186" y="0"/>
                  </a:moveTo>
                  <a:lnTo>
                    <a:pt x="186" y="0"/>
                  </a:lnTo>
                  <a:lnTo>
                    <a:pt x="173" y="7"/>
                  </a:lnTo>
                  <a:lnTo>
                    <a:pt x="160" y="14"/>
                  </a:lnTo>
                  <a:lnTo>
                    <a:pt x="146" y="19"/>
                  </a:lnTo>
                  <a:lnTo>
                    <a:pt x="134" y="22"/>
                  </a:lnTo>
                  <a:lnTo>
                    <a:pt x="121" y="24"/>
                  </a:lnTo>
                  <a:lnTo>
                    <a:pt x="107" y="27"/>
                  </a:lnTo>
                  <a:lnTo>
                    <a:pt x="95" y="25"/>
                  </a:lnTo>
                  <a:lnTo>
                    <a:pt x="82" y="25"/>
                  </a:lnTo>
                  <a:lnTo>
                    <a:pt x="70" y="25"/>
                  </a:lnTo>
                  <a:lnTo>
                    <a:pt x="58" y="24"/>
                  </a:lnTo>
                  <a:lnTo>
                    <a:pt x="49" y="22"/>
                  </a:lnTo>
                  <a:lnTo>
                    <a:pt x="38" y="19"/>
                  </a:lnTo>
                  <a:lnTo>
                    <a:pt x="28" y="15"/>
                  </a:lnTo>
                  <a:lnTo>
                    <a:pt x="19" y="12"/>
                  </a:lnTo>
                  <a:lnTo>
                    <a:pt x="12" y="7"/>
                  </a:lnTo>
                  <a:lnTo>
                    <a:pt x="5" y="2"/>
                  </a:lnTo>
                  <a:lnTo>
                    <a:pt x="0" y="9"/>
                  </a:lnTo>
                  <a:lnTo>
                    <a:pt x="7" y="14"/>
                  </a:lnTo>
                  <a:lnTo>
                    <a:pt x="16" y="19"/>
                  </a:lnTo>
                  <a:lnTo>
                    <a:pt x="26" y="22"/>
                  </a:lnTo>
                  <a:lnTo>
                    <a:pt x="36" y="25"/>
                  </a:lnTo>
                  <a:lnTo>
                    <a:pt x="46" y="29"/>
                  </a:lnTo>
                  <a:lnTo>
                    <a:pt x="58" y="31"/>
                  </a:lnTo>
                  <a:lnTo>
                    <a:pt x="70" y="32"/>
                  </a:lnTo>
                  <a:lnTo>
                    <a:pt x="82" y="35"/>
                  </a:lnTo>
                  <a:lnTo>
                    <a:pt x="95" y="35"/>
                  </a:lnTo>
                  <a:lnTo>
                    <a:pt x="107" y="34"/>
                  </a:lnTo>
                  <a:lnTo>
                    <a:pt x="121" y="31"/>
                  </a:lnTo>
                  <a:lnTo>
                    <a:pt x="134" y="29"/>
                  </a:lnTo>
                  <a:lnTo>
                    <a:pt x="149" y="25"/>
                  </a:lnTo>
                  <a:lnTo>
                    <a:pt x="163" y="21"/>
                  </a:lnTo>
                  <a:lnTo>
                    <a:pt x="175" y="14"/>
                  </a:lnTo>
                  <a:lnTo>
                    <a:pt x="190" y="7"/>
                  </a:lnTo>
                  <a:lnTo>
                    <a:pt x="190" y="7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89" name="Freeform 37"/>
            <p:cNvSpPr>
              <a:spLocks/>
            </p:cNvSpPr>
            <p:nvPr/>
          </p:nvSpPr>
          <p:spPr bwMode="auto">
            <a:xfrm>
              <a:off x="1095" y="3376"/>
              <a:ext cx="48" cy="61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4" y="9"/>
                </a:cxn>
                <a:cxn ang="0">
                  <a:pos x="45" y="7"/>
                </a:cxn>
                <a:cxn ang="0">
                  <a:pos x="74" y="14"/>
                </a:cxn>
                <a:cxn ang="0">
                  <a:pos x="92" y="27"/>
                </a:cxn>
                <a:cxn ang="0">
                  <a:pos x="101" y="43"/>
                </a:cxn>
                <a:cxn ang="0">
                  <a:pos x="101" y="65"/>
                </a:cxn>
                <a:cxn ang="0">
                  <a:pos x="94" y="85"/>
                </a:cxn>
                <a:cxn ang="0">
                  <a:pos x="80" y="105"/>
                </a:cxn>
                <a:cxn ang="0">
                  <a:pos x="57" y="122"/>
                </a:cxn>
                <a:cxn ang="0">
                  <a:pos x="61" y="129"/>
                </a:cxn>
                <a:cxn ang="0">
                  <a:pos x="84" y="110"/>
                </a:cxn>
                <a:cxn ang="0">
                  <a:pos x="101" y="88"/>
                </a:cxn>
                <a:cxn ang="0">
                  <a:pos x="108" y="65"/>
                </a:cxn>
                <a:cxn ang="0">
                  <a:pos x="108" y="43"/>
                </a:cxn>
                <a:cxn ang="0">
                  <a:pos x="97" y="22"/>
                </a:cxn>
                <a:cxn ang="0">
                  <a:pos x="76" y="7"/>
                </a:cxn>
                <a:cxn ang="0">
                  <a:pos x="45" y="0"/>
                </a:cxn>
                <a:cxn ang="0">
                  <a:pos x="4" y="2"/>
                </a:cxn>
                <a:cxn ang="0">
                  <a:pos x="0" y="8"/>
                </a:cxn>
                <a:cxn ang="0">
                  <a:pos x="4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4" y="9"/>
                </a:cxn>
                <a:cxn ang="0">
                  <a:pos x="7" y="4"/>
                </a:cxn>
              </a:cxnLst>
              <a:rect l="0" t="0" r="r" b="b"/>
              <a:pathLst>
                <a:path w="108" h="129">
                  <a:moveTo>
                    <a:pt x="7" y="4"/>
                  </a:moveTo>
                  <a:lnTo>
                    <a:pt x="4" y="9"/>
                  </a:lnTo>
                  <a:lnTo>
                    <a:pt x="45" y="7"/>
                  </a:lnTo>
                  <a:lnTo>
                    <a:pt x="74" y="14"/>
                  </a:lnTo>
                  <a:lnTo>
                    <a:pt x="92" y="27"/>
                  </a:lnTo>
                  <a:lnTo>
                    <a:pt x="101" y="43"/>
                  </a:lnTo>
                  <a:lnTo>
                    <a:pt x="101" y="65"/>
                  </a:lnTo>
                  <a:lnTo>
                    <a:pt x="94" y="85"/>
                  </a:lnTo>
                  <a:lnTo>
                    <a:pt x="80" y="105"/>
                  </a:lnTo>
                  <a:lnTo>
                    <a:pt x="57" y="122"/>
                  </a:lnTo>
                  <a:lnTo>
                    <a:pt x="61" y="129"/>
                  </a:lnTo>
                  <a:lnTo>
                    <a:pt x="84" y="110"/>
                  </a:lnTo>
                  <a:lnTo>
                    <a:pt x="101" y="88"/>
                  </a:lnTo>
                  <a:lnTo>
                    <a:pt x="108" y="65"/>
                  </a:lnTo>
                  <a:lnTo>
                    <a:pt x="108" y="43"/>
                  </a:lnTo>
                  <a:lnTo>
                    <a:pt x="97" y="22"/>
                  </a:lnTo>
                  <a:lnTo>
                    <a:pt x="76" y="7"/>
                  </a:lnTo>
                  <a:lnTo>
                    <a:pt x="45" y="0"/>
                  </a:lnTo>
                  <a:lnTo>
                    <a:pt x="4" y="2"/>
                  </a:lnTo>
                  <a:lnTo>
                    <a:pt x="0" y="8"/>
                  </a:lnTo>
                  <a:lnTo>
                    <a:pt x="4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1" y="8"/>
                  </a:lnTo>
                  <a:lnTo>
                    <a:pt x="4" y="9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0" name="Freeform 38"/>
            <p:cNvSpPr>
              <a:spLocks/>
            </p:cNvSpPr>
            <p:nvPr/>
          </p:nvSpPr>
          <p:spPr bwMode="auto">
            <a:xfrm>
              <a:off x="815" y="3307"/>
              <a:ext cx="55" cy="28"/>
            </a:xfrm>
            <a:custGeom>
              <a:avLst/>
              <a:gdLst/>
              <a:ahLst/>
              <a:cxnLst>
                <a:cxn ang="0">
                  <a:pos x="61" y="60"/>
                </a:cxn>
                <a:cxn ang="0">
                  <a:pos x="74" y="59"/>
                </a:cxn>
                <a:cxn ang="0">
                  <a:pos x="85" y="58"/>
                </a:cxn>
                <a:cxn ang="0">
                  <a:pos x="95" y="55"/>
                </a:cxn>
                <a:cxn ang="0">
                  <a:pos x="105" y="52"/>
                </a:cxn>
                <a:cxn ang="0">
                  <a:pos x="113" y="47"/>
                </a:cxn>
                <a:cxn ang="0">
                  <a:pos x="118" y="41"/>
                </a:cxn>
                <a:cxn ang="0">
                  <a:pos x="122" y="36"/>
                </a:cxn>
                <a:cxn ang="0">
                  <a:pos x="123" y="30"/>
                </a:cxn>
                <a:cxn ang="0">
                  <a:pos x="122" y="24"/>
                </a:cxn>
                <a:cxn ang="0">
                  <a:pos x="118" y="18"/>
                </a:cxn>
                <a:cxn ang="0">
                  <a:pos x="113" y="14"/>
                </a:cxn>
                <a:cxn ang="0">
                  <a:pos x="105" y="9"/>
                </a:cxn>
                <a:cxn ang="0">
                  <a:pos x="95" y="6"/>
                </a:cxn>
                <a:cxn ang="0">
                  <a:pos x="85" y="2"/>
                </a:cxn>
                <a:cxn ang="0">
                  <a:pos x="74" y="1"/>
                </a:cxn>
                <a:cxn ang="0">
                  <a:pos x="61" y="0"/>
                </a:cxn>
                <a:cxn ang="0">
                  <a:pos x="48" y="1"/>
                </a:cxn>
                <a:cxn ang="0">
                  <a:pos x="37" y="2"/>
                </a:cxn>
                <a:cxn ang="0">
                  <a:pos x="26" y="6"/>
                </a:cxn>
                <a:cxn ang="0">
                  <a:pos x="18" y="9"/>
                </a:cxn>
                <a:cxn ang="0">
                  <a:pos x="10" y="14"/>
                </a:cxn>
                <a:cxn ang="0">
                  <a:pos x="5" y="18"/>
                </a:cxn>
                <a:cxn ang="0">
                  <a:pos x="1" y="24"/>
                </a:cxn>
                <a:cxn ang="0">
                  <a:pos x="0" y="30"/>
                </a:cxn>
                <a:cxn ang="0">
                  <a:pos x="1" y="36"/>
                </a:cxn>
                <a:cxn ang="0">
                  <a:pos x="5" y="41"/>
                </a:cxn>
                <a:cxn ang="0">
                  <a:pos x="10" y="47"/>
                </a:cxn>
                <a:cxn ang="0">
                  <a:pos x="18" y="52"/>
                </a:cxn>
                <a:cxn ang="0">
                  <a:pos x="26" y="55"/>
                </a:cxn>
                <a:cxn ang="0">
                  <a:pos x="37" y="58"/>
                </a:cxn>
                <a:cxn ang="0">
                  <a:pos x="48" y="59"/>
                </a:cxn>
                <a:cxn ang="0">
                  <a:pos x="61" y="60"/>
                </a:cxn>
              </a:cxnLst>
              <a:rect l="0" t="0" r="r" b="b"/>
              <a:pathLst>
                <a:path w="123" h="60">
                  <a:moveTo>
                    <a:pt x="61" y="60"/>
                  </a:moveTo>
                  <a:lnTo>
                    <a:pt x="74" y="59"/>
                  </a:lnTo>
                  <a:lnTo>
                    <a:pt x="85" y="58"/>
                  </a:lnTo>
                  <a:lnTo>
                    <a:pt x="95" y="55"/>
                  </a:lnTo>
                  <a:lnTo>
                    <a:pt x="105" y="52"/>
                  </a:lnTo>
                  <a:lnTo>
                    <a:pt x="113" y="47"/>
                  </a:lnTo>
                  <a:lnTo>
                    <a:pt x="118" y="41"/>
                  </a:lnTo>
                  <a:lnTo>
                    <a:pt x="122" y="36"/>
                  </a:lnTo>
                  <a:lnTo>
                    <a:pt x="123" y="30"/>
                  </a:lnTo>
                  <a:lnTo>
                    <a:pt x="122" y="24"/>
                  </a:lnTo>
                  <a:lnTo>
                    <a:pt x="118" y="18"/>
                  </a:lnTo>
                  <a:lnTo>
                    <a:pt x="113" y="14"/>
                  </a:lnTo>
                  <a:lnTo>
                    <a:pt x="105" y="9"/>
                  </a:lnTo>
                  <a:lnTo>
                    <a:pt x="95" y="6"/>
                  </a:lnTo>
                  <a:lnTo>
                    <a:pt x="85" y="2"/>
                  </a:lnTo>
                  <a:lnTo>
                    <a:pt x="74" y="1"/>
                  </a:lnTo>
                  <a:lnTo>
                    <a:pt x="61" y="0"/>
                  </a:lnTo>
                  <a:lnTo>
                    <a:pt x="48" y="1"/>
                  </a:lnTo>
                  <a:lnTo>
                    <a:pt x="37" y="2"/>
                  </a:lnTo>
                  <a:lnTo>
                    <a:pt x="26" y="6"/>
                  </a:lnTo>
                  <a:lnTo>
                    <a:pt x="18" y="9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5" y="41"/>
                  </a:lnTo>
                  <a:lnTo>
                    <a:pt x="10" y="47"/>
                  </a:lnTo>
                  <a:lnTo>
                    <a:pt x="18" y="52"/>
                  </a:lnTo>
                  <a:lnTo>
                    <a:pt x="26" y="55"/>
                  </a:lnTo>
                  <a:lnTo>
                    <a:pt x="37" y="58"/>
                  </a:lnTo>
                  <a:lnTo>
                    <a:pt x="48" y="59"/>
                  </a:lnTo>
                  <a:lnTo>
                    <a:pt x="61" y="60"/>
                  </a:lnTo>
                  <a:close/>
                </a:path>
              </a:pathLst>
            </a:custGeom>
            <a:solidFill>
              <a:srgbClr val="E5EA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1" name="Freeform 39"/>
            <p:cNvSpPr>
              <a:spLocks/>
            </p:cNvSpPr>
            <p:nvPr/>
          </p:nvSpPr>
          <p:spPr bwMode="auto">
            <a:xfrm>
              <a:off x="843" y="3321"/>
              <a:ext cx="29" cy="16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7" y="0"/>
                </a:cxn>
                <a:cxn ang="0">
                  <a:pos x="57" y="5"/>
                </a:cxn>
                <a:cxn ang="0">
                  <a:pos x="54" y="9"/>
                </a:cxn>
                <a:cxn ang="0">
                  <a:pos x="49" y="14"/>
                </a:cxn>
                <a:cxn ang="0">
                  <a:pos x="42" y="18"/>
                </a:cxn>
                <a:cxn ang="0">
                  <a:pos x="33" y="22"/>
                </a:cxn>
                <a:cxn ang="0">
                  <a:pos x="24" y="24"/>
                </a:cxn>
                <a:cxn ang="0">
                  <a:pos x="13" y="2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13" y="32"/>
                </a:cxn>
                <a:cxn ang="0">
                  <a:pos x="24" y="31"/>
                </a:cxn>
                <a:cxn ang="0">
                  <a:pos x="36" y="29"/>
                </a:cxn>
                <a:cxn ang="0">
                  <a:pos x="45" y="25"/>
                </a:cxn>
                <a:cxn ang="0">
                  <a:pos x="54" y="21"/>
                </a:cxn>
                <a:cxn ang="0">
                  <a:pos x="61" y="14"/>
                </a:cxn>
                <a:cxn ang="0">
                  <a:pos x="64" y="7"/>
                </a:cxn>
                <a:cxn ang="0">
                  <a:pos x="67" y="0"/>
                </a:cxn>
                <a:cxn ang="0">
                  <a:pos x="67" y="0"/>
                </a:cxn>
                <a:cxn ang="0">
                  <a:pos x="57" y="0"/>
                </a:cxn>
              </a:cxnLst>
              <a:rect l="0" t="0" r="r" b="b"/>
              <a:pathLst>
                <a:path w="67" h="34">
                  <a:moveTo>
                    <a:pt x="57" y="0"/>
                  </a:moveTo>
                  <a:lnTo>
                    <a:pt x="57" y="0"/>
                  </a:lnTo>
                  <a:lnTo>
                    <a:pt x="57" y="5"/>
                  </a:lnTo>
                  <a:lnTo>
                    <a:pt x="54" y="9"/>
                  </a:lnTo>
                  <a:lnTo>
                    <a:pt x="49" y="14"/>
                  </a:lnTo>
                  <a:lnTo>
                    <a:pt x="42" y="18"/>
                  </a:lnTo>
                  <a:lnTo>
                    <a:pt x="33" y="22"/>
                  </a:lnTo>
                  <a:lnTo>
                    <a:pt x="24" y="24"/>
                  </a:lnTo>
                  <a:lnTo>
                    <a:pt x="13" y="2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13" y="32"/>
                  </a:lnTo>
                  <a:lnTo>
                    <a:pt x="24" y="31"/>
                  </a:lnTo>
                  <a:lnTo>
                    <a:pt x="36" y="29"/>
                  </a:lnTo>
                  <a:lnTo>
                    <a:pt x="45" y="25"/>
                  </a:lnTo>
                  <a:lnTo>
                    <a:pt x="54" y="21"/>
                  </a:lnTo>
                  <a:lnTo>
                    <a:pt x="61" y="14"/>
                  </a:lnTo>
                  <a:lnTo>
                    <a:pt x="64" y="7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2" name="Freeform 40"/>
            <p:cNvSpPr>
              <a:spLocks/>
            </p:cNvSpPr>
            <p:nvPr/>
          </p:nvSpPr>
          <p:spPr bwMode="auto">
            <a:xfrm>
              <a:off x="843" y="3305"/>
              <a:ext cx="29" cy="16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13" y="10"/>
                </a:cxn>
                <a:cxn ang="0">
                  <a:pos x="24" y="11"/>
                </a:cxn>
                <a:cxn ang="0">
                  <a:pos x="33" y="14"/>
                </a:cxn>
                <a:cxn ang="0">
                  <a:pos x="42" y="18"/>
                </a:cxn>
                <a:cxn ang="0">
                  <a:pos x="49" y="22"/>
                </a:cxn>
                <a:cxn ang="0">
                  <a:pos x="55" y="26"/>
                </a:cxn>
                <a:cxn ang="0">
                  <a:pos x="57" y="30"/>
                </a:cxn>
                <a:cxn ang="0">
                  <a:pos x="57" y="35"/>
                </a:cxn>
                <a:cxn ang="0">
                  <a:pos x="67" y="35"/>
                </a:cxn>
                <a:cxn ang="0">
                  <a:pos x="64" y="28"/>
                </a:cxn>
                <a:cxn ang="0">
                  <a:pos x="60" y="21"/>
                </a:cxn>
                <a:cxn ang="0">
                  <a:pos x="54" y="15"/>
                </a:cxn>
                <a:cxn ang="0">
                  <a:pos x="45" y="11"/>
                </a:cxn>
                <a:cxn ang="0">
                  <a:pos x="36" y="7"/>
                </a:cxn>
                <a:cxn ang="0">
                  <a:pos x="24" y="4"/>
                </a:cxn>
                <a:cxn ang="0">
                  <a:pos x="13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</a:cxnLst>
              <a:rect l="0" t="0" r="r" b="b"/>
              <a:pathLst>
                <a:path w="67" h="35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24" y="11"/>
                  </a:lnTo>
                  <a:lnTo>
                    <a:pt x="33" y="14"/>
                  </a:lnTo>
                  <a:lnTo>
                    <a:pt x="42" y="18"/>
                  </a:lnTo>
                  <a:lnTo>
                    <a:pt x="49" y="22"/>
                  </a:lnTo>
                  <a:lnTo>
                    <a:pt x="55" y="26"/>
                  </a:lnTo>
                  <a:lnTo>
                    <a:pt x="57" y="30"/>
                  </a:lnTo>
                  <a:lnTo>
                    <a:pt x="57" y="35"/>
                  </a:lnTo>
                  <a:lnTo>
                    <a:pt x="67" y="35"/>
                  </a:lnTo>
                  <a:lnTo>
                    <a:pt x="64" y="28"/>
                  </a:lnTo>
                  <a:lnTo>
                    <a:pt x="60" y="21"/>
                  </a:lnTo>
                  <a:lnTo>
                    <a:pt x="54" y="15"/>
                  </a:lnTo>
                  <a:lnTo>
                    <a:pt x="45" y="11"/>
                  </a:lnTo>
                  <a:lnTo>
                    <a:pt x="36" y="7"/>
                  </a:lnTo>
                  <a:lnTo>
                    <a:pt x="24" y="4"/>
                  </a:lnTo>
                  <a:lnTo>
                    <a:pt x="1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3" name="Freeform 41"/>
            <p:cNvSpPr>
              <a:spLocks/>
            </p:cNvSpPr>
            <p:nvPr/>
          </p:nvSpPr>
          <p:spPr bwMode="auto">
            <a:xfrm>
              <a:off x="813" y="3305"/>
              <a:ext cx="30" cy="16"/>
            </a:xfrm>
            <a:custGeom>
              <a:avLst/>
              <a:gdLst/>
              <a:ahLst/>
              <a:cxnLst>
                <a:cxn ang="0">
                  <a:pos x="10" y="35"/>
                </a:cxn>
                <a:cxn ang="0">
                  <a:pos x="10" y="35"/>
                </a:cxn>
                <a:cxn ang="0">
                  <a:pos x="10" y="30"/>
                </a:cxn>
                <a:cxn ang="0">
                  <a:pos x="12" y="26"/>
                </a:cxn>
                <a:cxn ang="0">
                  <a:pos x="18" y="22"/>
                </a:cxn>
                <a:cxn ang="0">
                  <a:pos x="24" y="18"/>
                </a:cxn>
                <a:cxn ang="0">
                  <a:pos x="33" y="14"/>
                </a:cxn>
                <a:cxn ang="0">
                  <a:pos x="42" y="11"/>
                </a:cxn>
                <a:cxn ang="0">
                  <a:pos x="53" y="10"/>
                </a:cxn>
                <a:cxn ang="0">
                  <a:pos x="66" y="10"/>
                </a:cxn>
                <a:cxn ang="0">
                  <a:pos x="66" y="0"/>
                </a:cxn>
                <a:cxn ang="0">
                  <a:pos x="53" y="3"/>
                </a:cxn>
                <a:cxn ang="0">
                  <a:pos x="42" y="4"/>
                </a:cxn>
                <a:cxn ang="0">
                  <a:pos x="30" y="7"/>
                </a:cxn>
                <a:cxn ang="0">
                  <a:pos x="22" y="11"/>
                </a:cxn>
                <a:cxn ang="0">
                  <a:pos x="13" y="15"/>
                </a:cxn>
                <a:cxn ang="0">
                  <a:pos x="7" y="21"/>
                </a:cxn>
                <a:cxn ang="0">
                  <a:pos x="3" y="28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0" y="35"/>
                </a:cxn>
              </a:cxnLst>
              <a:rect l="0" t="0" r="r" b="b"/>
              <a:pathLst>
                <a:path w="66" h="35">
                  <a:moveTo>
                    <a:pt x="10" y="35"/>
                  </a:moveTo>
                  <a:lnTo>
                    <a:pt x="10" y="35"/>
                  </a:lnTo>
                  <a:lnTo>
                    <a:pt x="10" y="30"/>
                  </a:lnTo>
                  <a:lnTo>
                    <a:pt x="12" y="26"/>
                  </a:lnTo>
                  <a:lnTo>
                    <a:pt x="18" y="22"/>
                  </a:lnTo>
                  <a:lnTo>
                    <a:pt x="24" y="18"/>
                  </a:lnTo>
                  <a:lnTo>
                    <a:pt x="33" y="14"/>
                  </a:lnTo>
                  <a:lnTo>
                    <a:pt x="42" y="11"/>
                  </a:lnTo>
                  <a:lnTo>
                    <a:pt x="53" y="10"/>
                  </a:lnTo>
                  <a:lnTo>
                    <a:pt x="66" y="10"/>
                  </a:lnTo>
                  <a:lnTo>
                    <a:pt x="66" y="0"/>
                  </a:lnTo>
                  <a:lnTo>
                    <a:pt x="53" y="3"/>
                  </a:lnTo>
                  <a:lnTo>
                    <a:pt x="42" y="4"/>
                  </a:lnTo>
                  <a:lnTo>
                    <a:pt x="30" y="7"/>
                  </a:lnTo>
                  <a:lnTo>
                    <a:pt x="22" y="11"/>
                  </a:lnTo>
                  <a:lnTo>
                    <a:pt x="13" y="15"/>
                  </a:lnTo>
                  <a:lnTo>
                    <a:pt x="7" y="21"/>
                  </a:lnTo>
                  <a:lnTo>
                    <a:pt x="3" y="2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4" name="Freeform 42"/>
            <p:cNvSpPr>
              <a:spLocks/>
            </p:cNvSpPr>
            <p:nvPr/>
          </p:nvSpPr>
          <p:spPr bwMode="auto">
            <a:xfrm>
              <a:off x="813" y="3321"/>
              <a:ext cx="30" cy="16"/>
            </a:xfrm>
            <a:custGeom>
              <a:avLst/>
              <a:gdLst/>
              <a:ahLst/>
              <a:cxnLst>
                <a:cxn ang="0">
                  <a:pos x="66" y="25"/>
                </a:cxn>
                <a:cxn ang="0">
                  <a:pos x="66" y="25"/>
                </a:cxn>
                <a:cxn ang="0">
                  <a:pos x="53" y="25"/>
                </a:cxn>
                <a:cxn ang="0">
                  <a:pos x="42" y="24"/>
                </a:cxn>
                <a:cxn ang="0">
                  <a:pos x="33" y="22"/>
                </a:cxn>
                <a:cxn ang="0">
                  <a:pos x="24" y="18"/>
                </a:cxn>
                <a:cxn ang="0">
                  <a:pos x="18" y="14"/>
                </a:cxn>
                <a:cxn ang="0">
                  <a:pos x="13" y="9"/>
                </a:cxn>
                <a:cxn ang="0">
                  <a:pos x="10" y="5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6" y="14"/>
                </a:cxn>
                <a:cxn ang="0">
                  <a:pos x="13" y="21"/>
                </a:cxn>
                <a:cxn ang="0">
                  <a:pos x="22" y="25"/>
                </a:cxn>
                <a:cxn ang="0">
                  <a:pos x="30" y="29"/>
                </a:cxn>
                <a:cxn ang="0">
                  <a:pos x="42" y="31"/>
                </a:cxn>
                <a:cxn ang="0">
                  <a:pos x="53" y="32"/>
                </a:cxn>
                <a:cxn ang="0">
                  <a:pos x="66" y="34"/>
                </a:cxn>
                <a:cxn ang="0">
                  <a:pos x="66" y="34"/>
                </a:cxn>
                <a:cxn ang="0">
                  <a:pos x="66" y="25"/>
                </a:cxn>
              </a:cxnLst>
              <a:rect l="0" t="0" r="r" b="b"/>
              <a:pathLst>
                <a:path w="66" h="34">
                  <a:moveTo>
                    <a:pt x="66" y="25"/>
                  </a:moveTo>
                  <a:lnTo>
                    <a:pt x="66" y="25"/>
                  </a:lnTo>
                  <a:lnTo>
                    <a:pt x="53" y="25"/>
                  </a:lnTo>
                  <a:lnTo>
                    <a:pt x="42" y="24"/>
                  </a:lnTo>
                  <a:lnTo>
                    <a:pt x="33" y="22"/>
                  </a:lnTo>
                  <a:lnTo>
                    <a:pt x="24" y="18"/>
                  </a:lnTo>
                  <a:lnTo>
                    <a:pt x="18" y="14"/>
                  </a:lnTo>
                  <a:lnTo>
                    <a:pt x="13" y="9"/>
                  </a:lnTo>
                  <a:lnTo>
                    <a:pt x="10" y="5"/>
                  </a:lnTo>
                  <a:lnTo>
                    <a:pt x="10" y="0"/>
                  </a:lnTo>
                  <a:lnTo>
                    <a:pt x="0" y="0"/>
                  </a:lnTo>
                  <a:lnTo>
                    <a:pt x="3" y="7"/>
                  </a:lnTo>
                  <a:lnTo>
                    <a:pt x="6" y="14"/>
                  </a:lnTo>
                  <a:lnTo>
                    <a:pt x="13" y="21"/>
                  </a:lnTo>
                  <a:lnTo>
                    <a:pt x="22" y="25"/>
                  </a:lnTo>
                  <a:lnTo>
                    <a:pt x="30" y="29"/>
                  </a:lnTo>
                  <a:lnTo>
                    <a:pt x="42" y="31"/>
                  </a:lnTo>
                  <a:lnTo>
                    <a:pt x="53" y="32"/>
                  </a:lnTo>
                  <a:lnTo>
                    <a:pt x="66" y="34"/>
                  </a:lnTo>
                  <a:lnTo>
                    <a:pt x="66" y="34"/>
                  </a:lnTo>
                  <a:lnTo>
                    <a:pt x="66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5" name="Freeform 43"/>
            <p:cNvSpPr>
              <a:spLocks/>
            </p:cNvSpPr>
            <p:nvPr/>
          </p:nvSpPr>
          <p:spPr bwMode="auto">
            <a:xfrm>
              <a:off x="926" y="3306"/>
              <a:ext cx="82" cy="32"/>
            </a:xfrm>
            <a:custGeom>
              <a:avLst/>
              <a:gdLst/>
              <a:ahLst/>
              <a:cxnLst>
                <a:cxn ang="0">
                  <a:pos x="92" y="68"/>
                </a:cxn>
                <a:cxn ang="0">
                  <a:pos x="111" y="67"/>
                </a:cxn>
                <a:cxn ang="0">
                  <a:pos x="128" y="65"/>
                </a:cxn>
                <a:cxn ang="0">
                  <a:pos x="144" y="62"/>
                </a:cxn>
                <a:cxn ang="0">
                  <a:pos x="158" y="57"/>
                </a:cxn>
                <a:cxn ang="0">
                  <a:pos x="168" y="53"/>
                </a:cxn>
                <a:cxn ang="0">
                  <a:pos x="177" y="47"/>
                </a:cxn>
                <a:cxn ang="0">
                  <a:pos x="182" y="41"/>
                </a:cxn>
                <a:cxn ang="0">
                  <a:pos x="184" y="34"/>
                </a:cxn>
                <a:cxn ang="0">
                  <a:pos x="182" y="28"/>
                </a:cxn>
                <a:cxn ang="0">
                  <a:pos x="177" y="21"/>
                </a:cxn>
                <a:cxn ang="0">
                  <a:pos x="168" y="15"/>
                </a:cxn>
                <a:cxn ang="0">
                  <a:pos x="158" y="10"/>
                </a:cxn>
                <a:cxn ang="0">
                  <a:pos x="144" y="6"/>
                </a:cxn>
                <a:cxn ang="0">
                  <a:pos x="128" y="2"/>
                </a:cxn>
                <a:cxn ang="0">
                  <a:pos x="111" y="1"/>
                </a:cxn>
                <a:cxn ang="0">
                  <a:pos x="92" y="0"/>
                </a:cxn>
                <a:cxn ang="0">
                  <a:pos x="74" y="1"/>
                </a:cxn>
                <a:cxn ang="0">
                  <a:pos x="57" y="2"/>
                </a:cxn>
                <a:cxn ang="0">
                  <a:pos x="40" y="6"/>
                </a:cxn>
                <a:cxn ang="0">
                  <a:pos x="28" y="10"/>
                </a:cxn>
                <a:cxn ang="0">
                  <a:pos x="16" y="15"/>
                </a:cxn>
                <a:cxn ang="0">
                  <a:pos x="7" y="21"/>
                </a:cxn>
                <a:cxn ang="0">
                  <a:pos x="2" y="28"/>
                </a:cxn>
                <a:cxn ang="0">
                  <a:pos x="0" y="34"/>
                </a:cxn>
                <a:cxn ang="0">
                  <a:pos x="2" y="41"/>
                </a:cxn>
                <a:cxn ang="0">
                  <a:pos x="7" y="47"/>
                </a:cxn>
                <a:cxn ang="0">
                  <a:pos x="16" y="53"/>
                </a:cxn>
                <a:cxn ang="0">
                  <a:pos x="28" y="57"/>
                </a:cxn>
                <a:cxn ang="0">
                  <a:pos x="40" y="62"/>
                </a:cxn>
                <a:cxn ang="0">
                  <a:pos x="57" y="65"/>
                </a:cxn>
                <a:cxn ang="0">
                  <a:pos x="74" y="67"/>
                </a:cxn>
                <a:cxn ang="0">
                  <a:pos x="92" y="68"/>
                </a:cxn>
              </a:cxnLst>
              <a:rect l="0" t="0" r="r" b="b"/>
              <a:pathLst>
                <a:path w="184" h="68">
                  <a:moveTo>
                    <a:pt x="92" y="68"/>
                  </a:moveTo>
                  <a:lnTo>
                    <a:pt x="111" y="67"/>
                  </a:lnTo>
                  <a:lnTo>
                    <a:pt x="128" y="65"/>
                  </a:lnTo>
                  <a:lnTo>
                    <a:pt x="144" y="62"/>
                  </a:lnTo>
                  <a:lnTo>
                    <a:pt x="158" y="57"/>
                  </a:lnTo>
                  <a:lnTo>
                    <a:pt x="168" y="53"/>
                  </a:lnTo>
                  <a:lnTo>
                    <a:pt x="177" y="47"/>
                  </a:lnTo>
                  <a:lnTo>
                    <a:pt x="182" y="41"/>
                  </a:lnTo>
                  <a:lnTo>
                    <a:pt x="184" y="34"/>
                  </a:lnTo>
                  <a:lnTo>
                    <a:pt x="182" y="28"/>
                  </a:lnTo>
                  <a:lnTo>
                    <a:pt x="177" y="21"/>
                  </a:lnTo>
                  <a:lnTo>
                    <a:pt x="168" y="15"/>
                  </a:lnTo>
                  <a:lnTo>
                    <a:pt x="158" y="10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1" y="1"/>
                  </a:lnTo>
                  <a:lnTo>
                    <a:pt x="92" y="0"/>
                  </a:lnTo>
                  <a:lnTo>
                    <a:pt x="74" y="1"/>
                  </a:lnTo>
                  <a:lnTo>
                    <a:pt x="57" y="2"/>
                  </a:lnTo>
                  <a:lnTo>
                    <a:pt x="40" y="6"/>
                  </a:lnTo>
                  <a:lnTo>
                    <a:pt x="28" y="10"/>
                  </a:lnTo>
                  <a:lnTo>
                    <a:pt x="16" y="15"/>
                  </a:lnTo>
                  <a:lnTo>
                    <a:pt x="7" y="21"/>
                  </a:lnTo>
                  <a:lnTo>
                    <a:pt x="2" y="28"/>
                  </a:lnTo>
                  <a:lnTo>
                    <a:pt x="0" y="34"/>
                  </a:lnTo>
                  <a:lnTo>
                    <a:pt x="2" y="41"/>
                  </a:lnTo>
                  <a:lnTo>
                    <a:pt x="7" y="47"/>
                  </a:lnTo>
                  <a:lnTo>
                    <a:pt x="16" y="53"/>
                  </a:lnTo>
                  <a:lnTo>
                    <a:pt x="28" y="57"/>
                  </a:lnTo>
                  <a:lnTo>
                    <a:pt x="40" y="62"/>
                  </a:lnTo>
                  <a:lnTo>
                    <a:pt x="57" y="65"/>
                  </a:lnTo>
                  <a:lnTo>
                    <a:pt x="74" y="67"/>
                  </a:lnTo>
                  <a:lnTo>
                    <a:pt x="92" y="68"/>
                  </a:lnTo>
                  <a:close/>
                </a:path>
              </a:pathLst>
            </a:custGeom>
            <a:solidFill>
              <a:srgbClr val="E5EA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6" name="Freeform 44"/>
            <p:cNvSpPr>
              <a:spLocks/>
            </p:cNvSpPr>
            <p:nvPr/>
          </p:nvSpPr>
          <p:spPr bwMode="auto">
            <a:xfrm>
              <a:off x="967" y="3323"/>
              <a:ext cx="43" cy="18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88" y="0"/>
                </a:cxn>
                <a:cxn ang="0">
                  <a:pos x="87" y="6"/>
                </a:cxn>
                <a:cxn ang="0">
                  <a:pos x="83" y="10"/>
                </a:cxn>
                <a:cxn ang="0">
                  <a:pos x="75" y="15"/>
                </a:cxn>
                <a:cxn ang="0">
                  <a:pos x="65" y="20"/>
                </a:cxn>
                <a:cxn ang="0">
                  <a:pos x="51" y="25"/>
                </a:cxn>
                <a:cxn ang="0">
                  <a:pos x="36" y="28"/>
                </a:cxn>
                <a:cxn ang="0">
                  <a:pos x="19" y="29"/>
                </a:cxn>
                <a:cxn ang="0">
                  <a:pos x="0" y="29"/>
                </a:cxn>
                <a:cxn ang="0">
                  <a:pos x="0" y="38"/>
                </a:cxn>
                <a:cxn ang="0">
                  <a:pos x="19" y="36"/>
                </a:cxn>
                <a:cxn ang="0">
                  <a:pos x="36" y="35"/>
                </a:cxn>
                <a:cxn ang="0">
                  <a:pos x="53" y="31"/>
                </a:cxn>
                <a:cxn ang="0">
                  <a:pos x="67" y="27"/>
                </a:cxn>
                <a:cxn ang="0">
                  <a:pos x="77" y="22"/>
                </a:cxn>
                <a:cxn ang="0">
                  <a:pos x="88" y="17"/>
                </a:cxn>
                <a:cxn ang="0">
                  <a:pos x="93" y="8"/>
                </a:cxn>
                <a:cxn ang="0">
                  <a:pos x="97" y="0"/>
                </a:cxn>
                <a:cxn ang="0">
                  <a:pos x="97" y="0"/>
                </a:cxn>
                <a:cxn ang="0">
                  <a:pos x="88" y="0"/>
                </a:cxn>
              </a:cxnLst>
              <a:rect l="0" t="0" r="r" b="b"/>
              <a:pathLst>
                <a:path w="97" h="38">
                  <a:moveTo>
                    <a:pt x="88" y="0"/>
                  </a:moveTo>
                  <a:lnTo>
                    <a:pt x="88" y="0"/>
                  </a:lnTo>
                  <a:lnTo>
                    <a:pt x="87" y="6"/>
                  </a:lnTo>
                  <a:lnTo>
                    <a:pt x="83" y="10"/>
                  </a:lnTo>
                  <a:lnTo>
                    <a:pt x="75" y="15"/>
                  </a:lnTo>
                  <a:lnTo>
                    <a:pt x="65" y="20"/>
                  </a:lnTo>
                  <a:lnTo>
                    <a:pt x="51" y="25"/>
                  </a:lnTo>
                  <a:lnTo>
                    <a:pt x="36" y="28"/>
                  </a:lnTo>
                  <a:lnTo>
                    <a:pt x="19" y="29"/>
                  </a:lnTo>
                  <a:lnTo>
                    <a:pt x="0" y="29"/>
                  </a:lnTo>
                  <a:lnTo>
                    <a:pt x="0" y="38"/>
                  </a:lnTo>
                  <a:lnTo>
                    <a:pt x="19" y="36"/>
                  </a:lnTo>
                  <a:lnTo>
                    <a:pt x="36" y="35"/>
                  </a:lnTo>
                  <a:lnTo>
                    <a:pt x="53" y="31"/>
                  </a:lnTo>
                  <a:lnTo>
                    <a:pt x="67" y="27"/>
                  </a:lnTo>
                  <a:lnTo>
                    <a:pt x="77" y="22"/>
                  </a:lnTo>
                  <a:lnTo>
                    <a:pt x="88" y="17"/>
                  </a:lnTo>
                  <a:lnTo>
                    <a:pt x="93" y="8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7" name="Freeform 45"/>
            <p:cNvSpPr>
              <a:spLocks/>
            </p:cNvSpPr>
            <p:nvPr/>
          </p:nvSpPr>
          <p:spPr bwMode="auto">
            <a:xfrm>
              <a:off x="967" y="3304"/>
              <a:ext cx="43" cy="1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19" y="9"/>
                </a:cxn>
                <a:cxn ang="0">
                  <a:pos x="36" y="11"/>
                </a:cxn>
                <a:cxn ang="0">
                  <a:pos x="51" y="14"/>
                </a:cxn>
                <a:cxn ang="0">
                  <a:pos x="65" y="19"/>
                </a:cxn>
                <a:cxn ang="0">
                  <a:pos x="75" y="23"/>
                </a:cxn>
                <a:cxn ang="0">
                  <a:pos x="83" y="28"/>
                </a:cxn>
                <a:cxn ang="0">
                  <a:pos x="87" y="34"/>
                </a:cxn>
                <a:cxn ang="0">
                  <a:pos x="88" y="39"/>
                </a:cxn>
                <a:cxn ang="0">
                  <a:pos x="97" y="39"/>
                </a:cxn>
                <a:cxn ang="0">
                  <a:pos x="93" y="31"/>
                </a:cxn>
                <a:cxn ang="0">
                  <a:pos x="88" y="23"/>
                </a:cxn>
                <a:cxn ang="0">
                  <a:pos x="77" y="16"/>
                </a:cxn>
                <a:cxn ang="0">
                  <a:pos x="67" y="12"/>
                </a:cxn>
                <a:cxn ang="0">
                  <a:pos x="53" y="7"/>
                </a:cxn>
                <a:cxn ang="0">
                  <a:pos x="36" y="4"/>
                </a:cxn>
                <a:cxn ang="0">
                  <a:pos x="19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9"/>
                </a:cxn>
              </a:cxnLst>
              <a:rect l="0" t="0" r="r" b="b"/>
              <a:pathLst>
                <a:path w="97" h="39">
                  <a:moveTo>
                    <a:pt x="0" y="9"/>
                  </a:moveTo>
                  <a:lnTo>
                    <a:pt x="0" y="9"/>
                  </a:lnTo>
                  <a:lnTo>
                    <a:pt x="19" y="9"/>
                  </a:lnTo>
                  <a:lnTo>
                    <a:pt x="36" y="11"/>
                  </a:lnTo>
                  <a:lnTo>
                    <a:pt x="51" y="14"/>
                  </a:lnTo>
                  <a:lnTo>
                    <a:pt x="65" y="19"/>
                  </a:lnTo>
                  <a:lnTo>
                    <a:pt x="75" y="23"/>
                  </a:lnTo>
                  <a:lnTo>
                    <a:pt x="83" y="28"/>
                  </a:lnTo>
                  <a:lnTo>
                    <a:pt x="87" y="34"/>
                  </a:lnTo>
                  <a:lnTo>
                    <a:pt x="88" y="39"/>
                  </a:lnTo>
                  <a:lnTo>
                    <a:pt x="97" y="39"/>
                  </a:lnTo>
                  <a:lnTo>
                    <a:pt x="93" y="31"/>
                  </a:lnTo>
                  <a:lnTo>
                    <a:pt x="88" y="23"/>
                  </a:lnTo>
                  <a:lnTo>
                    <a:pt x="77" y="16"/>
                  </a:lnTo>
                  <a:lnTo>
                    <a:pt x="67" y="12"/>
                  </a:lnTo>
                  <a:lnTo>
                    <a:pt x="53" y="7"/>
                  </a:lnTo>
                  <a:lnTo>
                    <a:pt x="36" y="4"/>
                  </a:lnTo>
                  <a:lnTo>
                    <a:pt x="19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8" name="Freeform 46"/>
            <p:cNvSpPr>
              <a:spLocks/>
            </p:cNvSpPr>
            <p:nvPr/>
          </p:nvSpPr>
          <p:spPr bwMode="auto">
            <a:xfrm>
              <a:off x="923" y="3304"/>
              <a:ext cx="44" cy="19"/>
            </a:xfrm>
            <a:custGeom>
              <a:avLst/>
              <a:gdLst/>
              <a:ahLst/>
              <a:cxnLst>
                <a:cxn ang="0">
                  <a:pos x="9" y="39"/>
                </a:cxn>
                <a:cxn ang="0">
                  <a:pos x="9" y="39"/>
                </a:cxn>
                <a:cxn ang="0">
                  <a:pos x="10" y="34"/>
                </a:cxn>
                <a:cxn ang="0">
                  <a:pos x="13" y="28"/>
                </a:cxn>
                <a:cxn ang="0">
                  <a:pos x="21" y="23"/>
                </a:cxn>
                <a:cxn ang="0">
                  <a:pos x="33" y="19"/>
                </a:cxn>
                <a:cxn ang="0">
                  <a:pos x="46" y="14"/>
                </a:cxn>
                <a:cxn ang="0">
                  <a:pos x="61" y="11"/>
                </a:cxn>
                <a:cxn ang="0">
                  <a:pos x="78" y="9"/>
                </a:cxn>
                <a:cxn ang="0">
                  <a:pos x="96" y="9"/>
                </a:cxn>
                <a:cxn ang="0">
                  <a:pos x="96" y="0"/>
                </a:cxn>
                <a:cxn ang="0">
                  <a:pos x="78" y="3"/>
                </a:cxn>
                <a:cxn ang="0">
                  <a:pos x="61" y="4"/>
                </a:cxn>
                <a:cxn ang="0">
                  <a:pos x="43" y="7"/>
                </a:cxn>
                <a:cxn ang="0">
                  <a:pos x="31" y="12"/>
                </a:cxn>
                <a:cxn ang="0">
                  <a:pos x="19" y="16"/>
                </a:cxn>
                <a:cxn ang="0">
                  <a:pos x="9" y="23"/>
                </a:cxn>
                <a:cxn ang="0">
                  <a:pos x="3" y="31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9" y="39"/>
                </a:cxn>
              </a:cxnLst>
              <a:rect l="0" t="0" r="r" b="b"/>
              <a:pathLst>
                <a:path w="96" h="39">
                  <a:moveTo>
                    <a:pt x="9" y="39"/>
                  </a:moveTo>
                  <a:lnTo>
                    <a:pt x="9" y="39"/>
                  </a:lnTo>
                  <a:lnTo>
                    <a:pt x="10" y="34"/>
                  </a:lnTo>
                  <a:lnTo>
                    <a:pt x="13" y="28"/>
                  </a:lnTo>
                  <a:lnTo>
                    <a:pt x="21" y="23"/>
                  </a:lnTo>
                  <a:lnTo>
                    <a:pt x="33" y="19"/>
                  </a:lnTo>
                  <a:lnTo>
                    <a:pt x="46" y="14"/>
                  </a:lnTo>
                  <a:lnTo>
                    <a:pt x="61" y="11"/>
                  </a:lnTo>
                  <a:lnTo>
                    <a:pt x="78" y="9"/>
                  </a:lnTo>
                  <a:lnTo>
                    <a:pt x="96" y="9"/>
                  </a:lnTo>
                  <a:lnTo>
                    <a:pt x="96" y="0"/>
                  </a:lnTo>
                  <a:lnTo>
                    <a:pt x="78" y="3"/>
                  </a:lnTo>
                  <a:lnTo>
                    <a:pt x="61" y="4"/>
                  </a:lnTo>
                  <a:lnTo>
                    <a:pt x="43" y="7"/>
                  </a:lnTo>
                  <a:lnTo>
                    <a:pt x="31" y="12"/>
                  </a:lnTo>
                  <a:lnTo>
                    <a:pt x="19" y="16"/>
                  </a:lnTo>
                  <a:lnTo>
                    <a:pt x="9" y="23"/>
                  </a:lnTo>
                  <a:lnTo>
                    <a:pt x="3" y="31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9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199" name="Freeform 47"/>
            <p:cNvSpPr>
              <a:spLocks/>
            </p:cNvSpPr>
            <p:nvPr/>
          </p:nvSpPr>
          <p:spPr bwMode="auto">
            <a:xfrm>
              <a:off x="923" y="3323"/>
              <a:ext cx="44" cy="18"/>
            </a:xfrm>
            <a:custGeom>
              <a:avLst/>
              <a:gdLst/>
              <a:ahLst/>
              <a:cxnLst>
                <a:cxn ang="0">
                  <a:pos x="96" y="29"/>
                </a:cxn>
                <a:cxn ang="0">
                  <a:pos x="96" y="29"/>
                </a:cxn>
                <a:cxn ang="0">
                  <a:pos x="78" y="29"/>
                </a:cxn>
                <a:cxn ang="0">
                  <a:pos x="61" y="28"/>
                </a:cxn>
                <a:cxn ang="0">
                  <a:pos x="46" y="25"/>
                </a:cxn>
                <a:cxn ang="0">
                  <a:pos x="33" y="20"/>
                </a:cxn>
                <a:cxn ang="0">
                  <a:pos x="21" y="15"/>
                </a:cxn>
                <a:cxn ang="0">
                  <a:pos x="13" y="10"/>
                </a:cxn>
                <a:cxn ang="0">
                  <a:pos x="10" y="6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9" y="17"/>
                </a:cxn>
                <a:cxn ang="0">
                  <a:pos x="19" y="22"/>
                </a:cxn>
                <a:cxn ang="0">
                  <a:pos x="31" y="27"/>
                </a:cxn>
                <a:cxn ang="0">
                  <a:pos x="43" y="31"/>
                </a:cxn>
                <a:cxn ang="0">
                  <a:pos x="61" y="35"/>
                </a:cxn>
                <a:cxn ang="0">
                  <a:pos x="78" y="36"/>
                </a:cxn>
                <a:cxn ang="0">
                  <a:pos x="96" y="38"/>
                </a:cxn>
                <a:cxn ang="0">
                  <a:pos x="96" y="38"/>
                </a:cxn>
                <a:cxn ang="0">
                  <a:pos x="96" y="29"/>
                </a:cxn>
              </a:cxnLst>
              <a:rect l="0" t="0" r="r" b="b"/>
              <a:pathLst>
                <a:path w="96" h="38">
                  <a:moveTo>
                    <a:pt x="96" y="29"/>
                  </a:moveTo>
                  <a:lnTo>
                    <a:pt x="96" y="29"/>
                  </a:lnTo>
                  <a:lnTo>
                    <a:pt x="78" y="29"/>
                  </a:lnTo>
                  <a:lnTo>
                    <a:pt x="61" y="28"/>
                  </a:lnTo>
                  <a:lnTo>
                    <a:pt x="46" y="25"/>
                  </a:lnTo>
                  <a:lnTo>
                    <a:pt x="33" y="20"/>
                  </a:lnTo>
                  <a:lnTo>
                    <a:pt x="21" y="15"/>
                  </a:lnTo>
                  <a:lnTo>
                    <a:pt x="13" y="10"/>
                  </a:lnTo>
                  <a:lnTo>
                    <a:pt x="10" y="6"/>
                  </a:lnTo>
                  <a:lnTo>
                    <a:pt x="9" y="0"/>
                  </a:lnTo>
                  <a:lnTo>
                    <a:pt x="0" y="0"/>
                  </a:lnTo>
                  <a:lnTo>
                    <a:pt x="3" y="8"/>
                  </a:lnTo>
                  <a:lnTo>
                    <a:pt x="9" y="17"/>
                  </a:lnTo>
                  <a:lnTo>
                    <a:pt x="19" y="22"/>
                  </a:lnTo>
                  <a:lnTo>
                    <a:pt x="31" y="27"/>
                  </a:lnTo>
                  <a:lnTo>
                    <a:pt x="43" y="31"/>
                  </a:lnTo>
                  <a:lnTo>
                    <a:pt x="61" y="35"/>
                  </a:lnTo>
                  <a:lnTo>
                    <a:pt x="78" y="36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0" name="Freeform 48"/>
            <p:cNvSpPr>
              <a:spLocks/>
            </p:cNvSpPr>
            <p:nvPr/>
          </p:nvSpPr>
          <p:spPr bwMode="auto">
            <a:xfrm>
              <a:off x="909" y="3323"/>
              <a:ext cx="42" cy="24"/>
            </a:xfrm>
            <a:custGeom>
              <a:avLst/>
              <a:gdLst/>
              <a:ahLst/>
              <a:cxnLst>
                <a:cxn ang="0">
                  <a:pos x="48" y="51"/>
                </a:cxn>
                <a:cxn ang="0">
                  <a:pos x="57" y="51"/>
                </a:cxn>
                <a:cxn ang="0">
                  <a:pos x="66" y="49"/>
                </a:cxn>
                <a:cxn ang="0">
                  <a:pos x="74" y="46"/>
                </a:cxn>
                <a:cxn ang="0">
                  <a:pos x="81" y="43"/>
                </a:cxn>
                <a:cxn ang="0">
                  <a:pos x="87" y="40"/>
                </a:cxn>
                <a:cxn ang="0">
                  <a:pos x="91" y="35"/>
                </a:cxn>
                <a:cxn ang="0">
                  <a:pos x="94" y="30"/>
                </a:cxn>
                <a:cxn ang="0">
                  <a:pos x="95" y="26"/>
                </a:cxn>
                <a:cxn ang="0">
                  <a:pos x="94" y="21"/>
                </a:cxn>
                <a:cxn ang="0">
                  <a:pos x="91" y="15"/>
                </a:cxn>
                <a:cxn ang="0">
                  <a:pos x="87" y="12"/>
                </a:cxn>
                <a:cxn ang="0">
                  <a:pos x="81" y="7"/>
                </a:cxn>
                <a:cxn ang="0">
                  <a:pos x="74" y="5"/>
                </a:cxn>
                <a:cxn ang="0">
                  <a:pos x="66" y="3"/>
                </a:cxn>
                <a:cxn ang="0">
                  <a:pos x="57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29" y="3"/>
                </a:cxn>
                <a:cxn ang="0">
                  <a:pos x="21" y="5"/>
                </a:cxn>
                <a:cxn ang="0">
                  <a:pos x="14" y="7"/>
                </a:cxn>
                <a:cxn ang="0">
                  <a:pos x="8" y="12"/>
                </a:cxn>
                <a:cxn ang="0">
                  <a:pos x="4" y="15"/>
                </a:cxn>
                <a:cxn ang="0">
                  <a:pos x="2" y="21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5"/>
                </a:cxn>
                <a:cxn ang="0">
                  <a:pos x="8" y="40"/>
                </a:cxn>
                <a:cxn ang="0">
                  <a:pos x="14" y="43"/>
                </a:cxn>
                <a:cxn ang="0">
                  <a:pos x="21" y="46"/>
                </a:cxn>
                <a:cxn ang="0">
                  <a:pos x="29" y="49"/>
                </a:cxn>
                <a:cxn ang="0">
                  <a:pos x="38" y="51"/>
                </a:cxn>
                <a:cxn ang="0">
                  <a:pos x="48" y="51"/>
                </a:cxn>
              </a:cxnLst>
              <a:rect l="0" t="0" r="r" b="b"/>
              <a:pathLst>
                <a:path w="95" h="51">
                  <a:moveTo>
                    <a:pt x="48" y="51"/>
                  </a:moveTo>
                  <a:lnTo>
                    <a:pt x="57" y="51"/>
                  </a:lnTo>
                  <a:lnTo>
                    <a:pt x="66" y="49"/>
                  </a:lnTo>
                  <a:lnTo>
                    <a:pt x="74" y="46"/>
                  </a:lnTo>
                  <a:lnTo>
                    <a:pt x="81" y="43"/>
                  </a:lnTo>
                  <a:lnTo>
                    <a:pt x="87" y="40"/>
                  </a:lnTo>
                  <a:lnTo>
                    <a:pt x="91" y="35"/>
                  </a:lnTo>
                  <a:lnTo>
                    <a:pt x="94" y="30"/>
                  </a:lnTo>
                  <a:lnTo>
                    <a:pt x="95" y="26"/>
                  </a:lnTo>
                  <a:lnTo>
                    <a:pt x="94" y="21"/>
                  </a:lnTo>
                  <a:lnTo>
                    <a:pt x="91" y="15"/>
                  </a:lnTo>
                  <a:lnTo>
                    <a:pt x="87" y="12"/>
                  </a:lnTo>
                  <a:lnTo>
                    <a:pt x="81" y="7"/>
                  </a:lnTo>
                  <a:lnTo>
                    <a:pt x="74" y="5"/>
                  </a:lnTo>
                  <a:lnTo>
                    <a:pt x="66" y="3"/>
                  </a:lnTo>
                  <a:lnTo>
                    <a:pt x="57" y="0"/>
                  </a:lnTo>
                  <a:lnTo>
                    <a:pt x="48" y="0"/>
                  </a:lnTo>
                  <a:lnTo>
                    <a:pt x="38" y="0"/>
                  </a:lnTo>
                  <a:lnTo>
                    <a:pt x="29" y="3"/>
                  </a:lnTo>
                  <a:lnTo>
                    <a:pt x="21" y="5"/>
                  </a:lnTo>
                  <a:lnTo>
                    <a:pt x="14" y="7"/>
                  </a:lnTo>
                  <a:lnTo>
                    <a:pt x="8" y="12"/>
                  </a:lnTo>
                  <a:lnTo>
                    <a:pt x="4" y="15"/>
                  </a:lnTo>
                  <a:lnTo>
                    <a:pt x="2" y="21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5"/>
                  </a:lnTo>
                  <a:lnTo>
                    <a:pt x="8" y="40"/>
                  </a:lnTo>
                  <a:lnTo>
                    <a:pt x="14" y="43"/>
                  </a:lnTo>
                  <a:lnTo>
                    <a:pt x="21" y="46"/>
                  </a:lnTo>
                  <a:lnTo>
                    <a:pt x="29" y="49"/>
                  </a:lnTo>
                  <a:lnTo>
                    <a:pt x="38" y="51"/>
                  </a:lnTo>
                  <a:lnTo>
                    <a:pt x="48" y="51"/>
                  </a:lnTo>
                  <a:close/>
                </a:path>
              </a:pathLst>
            </a:custGeom>
            <a:solidFill>
              <a:srgbClr val="E5EA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1" name="Freeform 49"/>
            <p:cNvSpPr>
              <a:spLocks/>
            </p:cNvSpPr>
            <p:nvPr/>
          </p:nvSpPr>
          <p:spPr bwMode="auto">
            <a:xfrm>
              <a:off x="930" y="3335"/>
              <a:ext cx="23" cy="1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42" y="3"/>
                </a:cxn>
                <a:cxn ang="0">
                  <a:pos x="40" y="7"/>
                </a:cxn>
                <a:cxn ang="0">
                  <a:pos x="36" y="10"/>
                </a:cxn>
                <a:cxn ang="0">
                  <a:pos x="32" y="14"/>
                </a:cxn>
                <a:cxn ang="0">
                  <a:pos x="25" y="17"/>
                </a:cxn>
                <a:cxn ang="0">
                  <a:pos x="17" y="19"/>
                </a:cxn>
                <a:cxn ang="0">
                  <a:pos x="9" y="22"/>
                </a:cxn>
                <a:cxn ang="0">
                  <a:pos x="0" y="20"/>
                </a:cxn>
                <a:cxn ang="0">
                  <a:pos x="0" y="30"/>
                </a:cxn>
                <a:cxn ang="0">
                  <a:pos x="9" y="29"/>
                </a:cxn>
                <a:cxn ang="0">
                  <a:pos x="19" y="26"/>
                </a:cxn>
                <a:cxn ang="0">
                  <a:pos x="27" y="24"/>
                </a:cxn>
                <a:cxn ang="0">
                  <a:pos x="34" y="20"/>
                </a:cxn>
                <a:cxn ang="0">
                  <a:pos x="41" y="17"/>
                </a:cxn>
                <a:cxn ang="0">
                  <a:pos x="47" y="11"/>
                </a:cxn>
                <a:cxn ang="0">
                  <a:pos x="49" y="5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42" y="0"/>
                </a:cxn>
              </a:cxnLst>
              <a:rect l="0" t="0" r="r" b="b"/>
              <a:pathLst>
                <a:path w="51" h="30">
                  <a:moveTo>
                    <a:pt x="42" y="0"/>
                  </a:moveTo>
                  <a:lnTo>
                    <a:pt x="42" y="0"/>
                  </a:lnTo>
                  <a:lnTo>
                    <a:pt x="42" y="3"/>
                  </a:lnTo>
                  <a:lnTo>
                    <a:pt x="40" y="7"/>
                  </a:lnTo>
                  <a:lnTo>
                    <a:pt x="36" y="10"/>
                  </a:lnTo>
                  <a:lnTo>
                    <a:pt x="32" y="14"/>
                  </a:lnTo>
                  <a:lnTo>
                    <a:pt x="25" y="17"/>
                  </a:lnTo>
                  <a:lnTo>
                    <a:pt x="17" y="19"/>
                  </a:lnTo>
                  <a:lnTo>
                    <a:pt x="9" y="22"/>
                  </a:lnTo>
                  <a:lnTo>
                    <a:pt x="0" y="20"/>
                  </a:lnTo>
                  <a:lnTo>
                    <a:pt x="0" y="30"/>
                  </a:lnTo>
                  <a:lnTo>
                    <a:pt x="9" y="29"/>
                  </a:lnTo>
                  <a:lnTo>
                    <a:pt x="19" y="26"/>
                  </a:lnTo>
                  <a:lnTo>
                    <a:pt x="27" y="24"/>
                  </a:lnTo>
                  <a:lnTo>
                    <a:pt x="34" y="20"/>
                  </a:lnTo>
                  <a:lnTo>
                    <a:pt x="41" y="17"/>
                  </a:lnTo>
                  <a:lnTo>
                    <a:pt x="47" y="11"/>
                  </a:lnTo>
                  <a:lnTo>
                    <a:pt x="49" y="5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2" name="Freeform 50"/>
            <p:cNvSpPr>
              <a:spLocks/>
            </p:cNvSpPr>
            <p:nvPr/>
          </p:nvSpPr>
          <p:spPr bwMode="auto">
            <a:xfrm>
              <a:off x="930" y="3320"/>
              <a:ext cx="23" cy="15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9" y="8"/>
                </a:cxn>
                <a:cxn ang="0">
                  <a:pos x="17" y="10"/>
                </a:cxn>
                <a:cxn ang="0">
                  <a:pos x="25" y="12"/>
                </a:cxn>
                <a:cxn ang="0">
                  <a:pos x="32" y="15"/>
                </a:cxn>
                <a:cxn ang="0">
                  <a:pos x="36" y="19"/>
                </a:cxn>
                <a:cxn ang="0">
                  <a:pos x="40" y="22"/>
                </a:cxn>
                <a:cxn ang="0">
                  <a:pos x="42" y="26"/>
                </a:cxn>
                <a:cxn ang="0">
                  <a:pos x="42" y="30"/>
                </a:cxn>
                <a:cxn ang="0">
                  <a:pos x="51" y="30"/>
                </a:cxn>
                <a:cxn ang="0">
                  <a:pos x="49" y="24"/>
                </a:cxn>
                <a:cxn ang="0">
                  <a:pos x="47" y="17"/>
                </a:cxn>
                <a:cxn ang="0">
                  <a:pos x="41" y="12"/>
                </a:cxn>
                <a:cxn ang="0">
                  <a:pos x="34" y="8"/>
                </a:cxn>
                <a:cxn ang="0">
                  <a:pos x="27" y="6"/>
                </a:cxn>
                <a:cxn ang="0">
                  <a:pos x="19" y="3"/>
                </a:cxn>
                <a:cxn ang="0">
                  <a:pos x="9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9"/>
                </a:cxn>
              </a:cxnLst>
              <a:rect l="0" t="0" r="r" b="b"/>
              <a:pathLst>
                <a:path w="51" h="30">
                  <a:moveTo>
                    <a:pt x="0" y="9"/>
                  </a:moveTo>
                  <a:lnTo>
                    <a:pt x="0" y="9"/>
                  </a:lnTo>
                  <a:lnTo>
                    <a:pt x="9" y="8"/>
                  </a:lnTo>
                  <a:lnTo>
                    <a:pt x="17" y="10"/>
                  </a:lnTo>
                  <a:lnTo>
                    <a:pt x="25" y="12"/>
                  </a:lnTo>
                  <a:lnTo>
                    <a:pt x="32" y="15"/>
                  </a:lnTo>
                  <a:lnTo>
                    <a:pt x="36" y="19"/>
                  </a:lnTo>
                  <a:lnTo>
                    <a:pt x="40" y="22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51" y="30"/>
                  </a:lnTo>
                  <a:lnTo>
                    <a:pt x="49" y="24"/>
                  </a:lnTo>
                  <a:lnTo>
                    <a:pt x="47" y="17"/>
                  </a:lnTo>
                  <a:lnTo>
                    <a:pt x="41" y="12"/>
                  </a:lnTo>
                  <a:lnTo>
                    <a:pt x="34" y="8"/>
                  </a:lnTo>
                  <a:lnTo>
                    <a:pt x="27" y="6"/>
                  </a:lnTo>
                  <a:lnTo>
                    <a:pt x="19" y="3"/>
                  </a:lnTo>
                  <a:lnTo>
                    <a:pt x="9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3" name="Freeform 51"/>
            <p:cNvSpPr>
              <a:spLocks/>
            </p:cNvSpPr>
            <p:nvPr/>
          </p:nvSpPr>
          <p:spPr bwMode="auto">
            <a:xfrm>
              <a:off x="907" y="3320"/>
              <a:ext cx="23" cy="15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9" y="30"/>
                </a:cxn>
                <a:cxn ang="0">
                  <a:pos x="9" y="26"/>
                </a:cxn>
                <a:cxn ang="0">
                  <a:pos x="11" y="22"/>
                </a:cxn>
                <a:cxn ang="0">
                  <a:pos x="15" y="19"/>
                </a:cxn>
                <a:cxn ang="0">
                  <a:pos x="19" y="15"/>
                </a:cxn>
                <a:cxn ang="0">
                  <a:pos x="26" y="12"/>
                </a:cxn>
                <a:cxn ang="0">
                  <a:pos x="34" y="10"/>
                </a:cxn>
                <a:cxn ang="0">
                  <a:pos x="42" y="8"/>
                </a:cxn>
                <a:cxn ang="0">
                  <a:pos x="52" y="9"/>
                </a:cxn>
                <a:cxn ang="0">
                  <a:pos x="52" y="0"/>
                </a:cxn>
                <a:cxn ang="0">
                  <a:pos x="42" y="1"/>
                </a:cxn>
                <a:cxn ang="0">
                  <a:pos x="32" y="3"/>
                </a:cxn>
                <a:cxn ang="0">
                  <a:pos x="24" y="6"/>
                </a:cxn>
                <a:cxn ang="0">
                  <a:pos x="17" y="8"/>
                </a:cxn>
                <a:cxn ang="0">
                  <a:pos x="10" y="12"/>
                </a:cxn>
                <a:cxn ang="0">
                  <a:pos x="4" y="17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9" y="30"/>
                </a:cxn>
              </a:cxnLst>
              <a:rect l="0" t="0" r="r" b="b"/>
              <a:pathLst>
                <a:path w="52" h="30">
                  <a:moveTo>
                    <a:pt x="9" y="30"/>
                  </a:moveTo>
                  <a:lnTo>
                    <a:pt x="9" y="30"/>
                  </a:lnTo>
                  <a:lnTo>
                    <a:pt x="9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19" y="15"/>
                  </a:lnTo>
                  <a:lnTo>
                    <a:pt x="26" y="12"/>
                  </a:lnTo>
                  <a:lnTo>
                    <a:pt x="34" y="10"/>
                  </a:lnTo>
                  <a:lnTo>
                    <a:pt x="42" y="8"/>
                  </a:lnTo>
                  <a:lnTo>
                    <a:pt x="52" y="9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3"/>
                  </a:lnTo>
                  <a:lnTo>
                    <a:pt x="24" y="6"/>
                  </a:lnTo>
                  <a:lnTo>
                    <a:pt x="17" y="8"/>
                  </a:lnTo>
                  <a:lnTo>
                    <a:pt x="10" y="12"/>
                  </a:lnTo>
                  <a:lnTo>
                    <a:pt x="4" y="17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4" name="Freeform 52"/>
            <p:cNvSpPr>
              <a:spLocks/>
            </p:cNvSpPr>
            <p:nvPr/>
          </p:nvSpPr>
          <p:spPr bwMode="auto">
            <a:xfrm>
              <a:off x="907" y="3335"/>
              <a:ext cx="23" cy="14"/>
            </a:xfrm>
            <a:custGeom>
              <a:avLst/>
              <a:gdLst/>
              <a:ahLst/>
              <a:cxnLst>
                <a:cxn ang="0">
                  <a:pos x="52" y="20"/>
                </a:cxn>
                <a:cxn ang="0">
                  <a:pos x="52" y="20"/>
                </a:cxn>
                <a:cxn ang="0">
                  <a:pos x="42" y="22"/>
                </a:cxn>
                <a:cxn ang="0">
                  <a:pos x="34" y="19"/>
                </a:cxn>
                <a:cxn ang="0">
                  <a:pos x="26" y="17"/>
                </a:cxn>
                <a:cxn ang="0">
                  <a:pos x="19" y="14"/>
                </a:cxn>
                <a:cxn ang="0">
                  <a:pos x="15" y="10"/>
                </a:cxn>
                <a:cxn ang="0">
                  <a:pos x="11" y="7"/>
                </a:cxn>
                <a:cxn ang="0">
                  <a:pos x="9" y="3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4" y="11"/>
                </a:cxn>
                <a:cxn ang="0">
                  <a:pos x="10" y="17"/>
                </a:cxn>
                <a:cxn ang="0">
                  <a:pos x="17" y="20"/>
                </a:cxn>
                <a:cxn ang="0">
                  <a:pos x="24" y="24"/>
                </a:cxn>
                <a:cxn ang="0">
                  <a:pos x="32" y="26"/>
                </a:cxn>
                <a:cxn ang="0">
                  <a:pos x="42" y="29"/>
                </a:cxn>
                <a:cxn ang="0">
                  <a:pos x="52" y="30"/>
                </a:cxn>
                <a:cxn ang="0">
                  <a:pos x="52" y="30"/>
                </a:cxn>
                <a:cxn ang="0">
                  <a:pos x="52" y="20"/>
                </a:cxn>
              </a:cxnLst>
              <a:rect l="0" t="0" r="r" b="b"/>
              <a:pathLst>
                <a:path w="52" h="30">
                  <a:moveTo>
                    <a:pt x="52" y="20"/>
                  </a:moveTo>
                  <a:lnTo>
                    <a:pt x="52" y="20"/>
                  </a:lnTo>
                  <a:lnTo>
                    <a:pt x="42" y="22"/>
                  </a:lnTo>
                  <a:lnTo>
                    <a:pt x="34" y="19"/>
                  </a:lnTo>
                  <a:lnTo>
                    <a:pt x="26" y="17"/>
                  </a:lnTo>
                  <a:lnTo>
                    <a:pt x="19" y="14"/>
                  </a:lnTo>
                  <a:lnTo>
                    <a:pt x="15" y="10"/>
                  </a:lnTo>
                  <a:lnTo>
                    <a:pt x="11" y="7"/>
                  </a:lnTo>
                  <a:lnTo>
                    <a:pt x="9" y="3"/>
                  </a:lnTo>
                  <a:lnTo>
                    <a:pt x="9" y="0"/>
                  </a:lnTo>
                  <a:lnTo>
                    <a:pt x="0" y="0"/>
                  </a:lnTo>
                  <a:lnTo>
                    <a:pt x="2" y="5"/>
                  </a:lnTo>
                  <a:lnTo>
                    <a:pt x="4" y="11"/>
                  </a:lnTo>
                  <a:lnTo>
                    <a:pt x="10" y="17"/>
                  </a:lnTo>
                  <a:lnTo>
                    <a:pt x="17" y="20"/>
                  </a:lnTo>
                  <a:lnTo>
                    <a:pt x="24" y="24"/>
                  </a:lnTo>
                  <a:lnTo>
                    <a:pt x="32" y="26"/>
                  </a:lnTo>
                  <a:lnTo>
                    <a:pt x="42" y="29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5" name="Freeform 53"/>
            <p:cNvSpPr>
              <a:spLocks/>
            </p:cNvSpPr>
            <p:nvPr/>
          </p:nvSpPr>
          <p:spPr bwMode="auto">
            <a:xfrm>
              <a:off x="756" y="3031"/>
              <a:ext cx="31" cy="33"/>
            </a:xfrm>
            <a:custGeom>
              <a:avLst/>
              <a:gdLst/>
              <a:ahLst/>
              <a:cxnLst>
                <a:cxn ang="0">
                  <a:pos x="35" y="70"/>
                </a:cxn>
                <a:cxn ang="0">
                  <a:pos x="42" y="69"/>
                </a:cxn>
                <a:cxn ang="0">
                  <a:pos x="49" y="68"/>
                </a:cxn>
                <a:cxn ang="0">
                  <a:pos x="55" y="64"/>
                </a:cxn>
                <a:cxn ang="0">
                  <a:pos x="59" y="60"/>
                </a:cxn>
                <a:cxn ang="0">
                  <a:pos x="64" y="55"/>
                </a:cxn>
                <a:cxn ang="0">
                  <a:pos x="67" y="49"/>
                </a:cxn>
                <a:cxn ang="0">
                  <a:pos x="69" y="43"/>
                </a:cxn>
                <a:cxn ang="0">
                  <a:pos x="70" y="36"/>
                </a:cxn>
                <a:cxn ang="0">
                  <a:pos x="69" y="29"/>
                </a:cxn>
                <a:cxn ang="0">
                  <a:pos x="67" y="22"/>
                </a:cxn>
                <a:cxn ang="0">
                  <a:pos x="64" y="16"/>
                </a:cxn>
                <a:cxn ang="0">
                  <a:pos x="59" y="10"/>
                </a:cxn>
                <a:cxn ang="0">
                  <a:pos x="55" y="6"/>
                </a:cxn>
                <a:cxn ang="0">
                  <a:pos x="49" y="2"/>
                </a:cxn>
                <a:cxn ang="0">
                  <a:pos x="42" y="1"/>
                </a:cxn>
                <a:cxn ang="0">
                  <a:pos x="35" y="0"/>
                </a:cxn>
                <a:cxn ang="0">
                  <a:pos x="28" y="1"/>
                </a:cxn>
                <a:cxn ang="0">
                  <a:pos x="21" y="2"/>
                </a:cxn>
                <a:cxn ang="0">
                  <a:pos x="16" y="6"/>
                </a:cxn>
                <a:cxn ang="0">
                  <a:pos x="10" y="10"/>
                </a:cxn>
                <a:cxn ang="0">
                  <a:pos x="5" y="16"/>
                </a:cxn>
                <a:cxn ang="0">
                  <a:pos x="2" y="22"/>
                </a:cxn>
                <a:cxn ang="0">
                  <a:pos x="1" y="29"/>
                </a:cxn>
                <a:cxn ang="0">
                  <a:pos x="0" y="36"/>
                </a:cxn>
                <a:cxn ang="0">
                  <a:pos x="1" y="43"/>
                </a:cxn>
                <a:cxn ang="0">
                  <a:pos x="2" y="49"/>
                </a:cxn>
                <a:cxn ang="0">
                  <a:pos x="5" y="55"/>
                </a:cxn>
                <a:cxn ang="0">
                  <a:pos x="10" y="60"/>
                </a:cxn>
                <a:cxn ang="0">
                  <a:pos x="16" y="64"/>
                </a:cxn>
                <a:cxn ang="0">
                  <a:pos x="21" y="68"/>
                </a:cxn>
                <a:cxn ang="0">
                  <a:pos x="28" y="69"/>
                </a:cxn>
                <a:cxn ang="0">
                  <a:pos x="35" y="70"/>
                </a:cxn>
              </a:cxnLst>
              <a:rect l="0" t="0" r="r" b="b"/>
              <a:pathLst>
                <a:path w="70" h="70">
                  <a:moveTo>
                    <a:pt x="35" y="70"/>
                  </a:moveTo>
                  <a:lnTo>
                    <a:pt x="42" y="69"/>
                  </a:lnTo>
                  <a:lnTo>
                    <a:pt x="49" y="68"/>
                  </a:lnTo>
                  <a:lnTo>
                    <a:pt x="55" y="64"/>
                  </a:lnTo>
                  <a:lnTo>
                    <a:pt x="59" y="60"/>
                  </a:lnTo>
                  <a:lnTo>
                    <a:pt x="64" y="55"/>
                  </a:lnTo>
                  <a:lnTo>
                    <a:pt x="67" y="49"/>
                  </a:lnTo>
                  <a:lnTo>
                    <a:pt x="69" y="43"/>
                  </a:lnTo>
                  <a:lnTo>
                    <a:pt x="70" y="36"/>
                  </a:lnTo>
                  <a:lnTo>
                    <a:pt x="69" y="29"/>
                  </a:lnTo>
                  <a:lnTo>
                    <a:pt x="67" y="22"/>
                  </a:lnTo>
                  <a:lnTo>
                    <a:pt x="64" y="16"/>
                  </a:lnTo>
                  <a:lnTo>
                    <a:pt x="59" y="10"/>
                  </a:lnTo>
                  <a:lnTo>
                    <a:pt x="55" y="6"/>
                  </a:lnTo>
                  <a:lnTo>
                    <a:pt x="49" y="2"/>
                  </a:lnTo>
                  <a:lnTo>
                    <a:pt x="42" y="1"/>
                  </a:lnTo>
                  <a:lnTo>
                    <a:pt x="35" y="0"/>
                  </a:lnTo>
                  <a:lnTo>
                    <a:pt x="28" y="1"/>
                  </a:lnTo>
                  <a:lnTo>
                    <a:pt x="21" y="2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5" y="16"/>
                  </a:lnTo>
                  <a:lnTo>
                    <a:pt x="2" y="22"/>
                  </a:lnTo>
                  <a:lnTo>
                    <a:pt x="1" y="29"/>
                  </a:lnTo>
                  <a:lnTo>
                    <a:pt x="0" y="36"/>
                  </a:lnTo>
                  <a:lnTo>
                    <a:pt x="1" y="43"/>
                  </a:lnTo>
                  <a:lnTo>
                    <a:pt x="2" y="49"/>
                  </a:lnTo>
                  <a:lnTo>
                    <a:pt x="5" y="55"/>
                  </a:lnTo>
                  <a:lnTo>
                    <a:pt x="10" y="60"/>
                  </a:lnTo>
                  <a:lnTo>
                    <a:pt x="16" y="64"/>
                  </a:lnTo>
                  <a:lnTo>
                    <a:pt x="21" y="68"/>
                  </a:lnTo>
                  <a:lnTo>
                    <a:pt x="28" y="69"/>
                  </a:lnTo>
                  <a:lnTo>
                    <a:pt x="35" y="70"/>
                  </a:lnTo>
                  <a:close/>
                </a:path>
              </a:pathLst>
            </a:custGeom>
            <a:solidFill>
              <a:srgbClr val="E5EA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6" name="Freeform 54"/>
            <p:cNvSpPr>
              <a:spLocks/>
            </p:cNvSpPr>
            <p:nvPr/>
          </p:nvSpPr>
          <p:spPr bwMode="auto">
            <a:xfrm>
              <a:off x="772" y="3048"/>
              <a:ext cx="18" cy="1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30" y="7"/>
                </a:cxn>
                <a:cxn ang="0">
                  <a:pos x="29" y="12"/>
                </a:cxn>
                <a:cxn ang="0">
                  <a:pos x="26" y="17"/>
                </a:cxn>
                <a:cxn ang="0">
                  <a:pos x="22" y="22"/>
                </a:cxn>
                <a:cxn ang="0">
                  <a:pos x="17" y="25"/>
                </a:cxn>
                <a:cxn ang="0">
                  <a:pos x="13" y="28"/>
                </a:cxn>
                <a:cxn ang="0">
                  <a:pos x="7" y="30"/>
                </a:cxn>
                <a:cxn ang="0">
                  <a:pos x="0" y="30"/>
                </a:cxn>
                <a:cxn ang="0">
                  <a:pos x="0" y="39"/>
                </a:cxn>
                <a:cxn ang="0">
                  <a:pos x="7" y="36"/>
                </a:cxn>
                <a:cxn ang="0">
                  <a:pos x="15" y="35"/>
                </a:cxn>
                <a:cxn ang="0">
                  <a:pos x="22" y="32"/>
                </a:cxn>
                <a:cxn ang="0">
                  <a:pos x="27" y="26"/>
                </a:cxn>
                <a:cxn ang="0">
                  <a:pos x="32" y="22"/>
                </a:cxn>
                <a:cxn ang="0">
                  <a:pos x="36" y="15"/>
                </a:cxn>
                <a:cxn ang="0">
                  <a:pos x="37" y="7"/>
                </a:cxn>
                <a:cxn ang="0">
                  <a:pos x="39" y="0"/>
                </a:cxn>
                <a:cxn ang="0">
                  <a:pos x="39" y="0"/>
                </a:cxn>
                <a:cxn ang="0">
                  <a:pos x="30" y="0"/>
                </a:cxn>
              </a:cxnLst>
              <a:rect l="0" t="0" r="r" b="b"/>
              <a:pathLst>
                <a:path w="39" h="39">
                  <a:moveTo>
                    <a:pt x="30" y="0"/>
                  </a:moveTo>
                  <a:lnTo>
                    <a:pt x="30" y="0"/>
                  </a:lnTo>
                  <a:lnTo>
                    <a:pt x="30" y="7"/>
                  </a:lnTo>
                  <a:lnTo>
                    <a:pt x="29" y="12"/>
                  </a:lnTo>
                  <a:lnTo>
                    <a:pt x="26" y="17"/>
                  </a:lnTo>
                  <a:lnTo>
                    <a:pt x="22" y="22"/>
                  </a:lnTo>
                  <a:lnTo>
                    <a:pt x="17" y="25"/>
                  </a:lnTo>
                  <a:lnTo>
                    <a:pt x="13" y="28"/>
                  </a:lnTo>
                  <a:lnTo>
                    <a:pt x="7" y="30"/>
                  </a:lnTo>
                  <a:lnTo>
                    <a:pt x="0" y="30"/>
                  </a:lnTo>
                  <a:lnTo>
                    <a:pt x="0" y="39"/>
                  </a:lnTo>
                  <a:lnTo>
                    <a:pt x="7" y="36"/>
                  </a:lnTo>
                  <a:lnTo>
                    <a:pt x="15" y="35"/>
                  </a:lnTo>
                  <a:lnTo>
                    <a:pt x="22" y="32"/>
                  </a:lnTo>
                  <a:lnTo>
                    <a:pt x="27" y="26"/>
                  </a:lnTo>
                  <a:lnTo>
                    <a:pt x="32" y="22"/>
                  </a:lnTo>
                  <a:lnTo>
                    <a:pt x="36" y="15"/>
                  </a:lnTo>
                  <a:lnTo>
                    <a:pt x="37" y="7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7" name="Freeform 55"/>
            <p:cNvSpPr>
              <a:spLocks/>
            </p:cNvSpPr>
            <p:nvPr/>
          </p:nvSpPr>
          <p:spPr bwMode="auto">
            <a:xfrm>
              <a:off x="772" y="3029"/>
              <a:ext cx="18" cy="19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7" y="10"/>
                </a:cxn>
                <a:cxn ang="0">
                  <a:pos x="13" y="11"/>
                </a:cxn>
                <a:cxn ang="0">
                  <a:pos x="17" y="14"/>
                </a:cxn>
                <a:cxn ang="0">
                  <a:pos x="22" y="18"/>
                </a:cxn>
                <a:cxn ang="0">
                  <a:pos x="26" y="23"/>
                </a:cxn>
                <a:cxn ang="0">
                  <a:pos x="29" y="28"/>
                </a:cxn>
                <a:cxn ang="0">
                  <a:pos x="30" y="34"/>
                </a:cxn>
                <a:cxn ang="0">
                  <a:pos x="30" y="41"/>
                </a:cxn>
                <a:cxn ang="0">
                  <a:pos x="39" y="41"/>
                </a:cxn>
                <a:cxn ang="0">
                  <a:pos x="37" y="34"/>
                </a:cxn>
                <a:cxn ang="0">
                  <a:pos x="36" y="26"/>
                </a:cxn>
                <a:cxn ang="0">
                  <a:pos x="32" y="19"/>
                </a:cxn>
                <a:cxn ang="0">
                  <a:pos x="27" y="13"/>
                </a:cxn>
                <a:cxn ang="0">
                  <a:pos x="22" y="7"/>
                </a:cxn>
                <a:cxn ang="0">
                  <a:pos x="15" y="4"/>
                </a:cxn>
                <a:cxn ang="0">
                  <a:pos x="7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</a:cxnLst>
              <a:rect l="0" t="0" r="r" b="b"/>
              <a:pathLst>
                <a:path w="39" h="41">
                  <a:moveTo>
                    <a:pt x="0" y="10"/>
                  </a:moveTo>
                  <a:lnTo>
                    <a:pt x="0" y="10"/>
                  </a:lnTo>
                  <a:lnTo>
                    <a:pt x="7" y="10"/>
                  </a:lnTo>
                  <a:lnTo>
                    <a:pt x="13" y="11"/>
                  </a:lnTo>
                  <a:lnTo>
                    <a:pt x="17" y="14"/>
                  </a:lnTo>
                  <a:lnTo>
                    <a:pt x="22" y="18"/>
                  </a:lnTo>
                  <a:lnTo>
                    <a:pt x="26" y="23"/>
                  </a:lnTo>
                  <a:lnTo>
                    <a:pt x="29" y="28"/>
                  </a:lnTo>
                  <a:lnTo>
                    <a:pt x="30" y="34"/>
                  </a:lnTo>
                  <a:lnTo>
                    <a:pt x="30" y="41"/>
                  </a:lnTo>
                  <a:lnTo>
                    <a:pt x="39" y="41"/>
                  </a:lnTo>
                  <a:lnTo>
                    <a:pt x="37" y="34"/>
                  </a:lnTo>
                  <a:lnTo>
                    <a:pt x="36" y="26"/>
                  </a:lnTo>
                  <a:lnTo>
                    <a:pt x="32" y="19"/>
                  </a:lnTo>
                  <a:lnTo>
                    <a:pt x="27" y="13"/>
                  </a:lnTo>
                  <a:lnTo>
                    <a:pt x="22" y="7"/>
                  </a:lnTo>
                  <a:lnTo>
                    <a:pt x="15" y="4"/>
                  </a:lnTo>
                  <a:lnTo>
                    <a:pt x="7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8" name="Freeform 56"/>
            <p:cNvSpPr>
              <a:spLocks/>
            </p:cNvSpPr>
            <p:nvPr/>
          </p:nvSpPr>
          <p:spPr bwMode="auto">
            <a:xfrm>
              <a:off x="754" y="3029"/>
              <a:ext cx="18" cy="19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9" y="41"/>
                </a:cxn>
                <a:cxn ang="0">
                  <a:pos x="9" y="34"/>
                </a:cxn>
                <a:cxn ang="0">
                  <a:pos x="10" y="28"/>
                </a:cxn>
                <a:cxn ang="0">
                  <a:pos x="14" y="23"/>
                </a:cxn>
                <a:cxn ang="0">
                  <a:pos x="17" y="18"/>
                </a:cxn>
                <a:cxn ang="0">
                  <a:pos x="23" y="14"/>
                </a:cxn>
                <a:cxn ang="0">
                  <a:pos x="28" y="11"/>
                </a:cxn>
                <a:cxn ang="0">
                  <a:pos x="33" y="10"/>
                </a:cxn>
                <a:cxn ang="0">
                  <a:pos x="40" y="10"/>
                </a:cxn>
                <a:cxn ang="0">
                  <a:pos x="40" y="0"/>
                </a:cxn>
                <a:cxn ang="0">
                  <a:pos x="33" y="3"/>
                </a:cxn>
                <a:cxn ang="0">
                  <a:pos x="25" y="4"/>
                </a:cxn>
                <a:cxn ang="0">
                  <a:pos x="18" y="7"/>
                </a:cxn>
                <a:cxn ang="0">
                  <a:pos x="13" y="13"/>
                </a:cxn>
                <a:cxn ang="0">
                  <a:pos x="7" y="19"/>
                </a:cxn>
                <a:cxn ang="0">
                  <a:pos x="3" y="26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41"/>
                </a:cxn>
                <a:cxn ang="0">
                  <a:pos x="9" y="41"/>
                </a:cxn>
              </a:cxnLst>
              <a:rect l="0" t="0" r="r" b="b"/>
              <a:pathLst>
                <a:path w="40" h="41">
                  <a:moveTo>
                    <a:pt x="9" y="41"/>
                  </a:moveTo>
                  <a:lnTo>
                    <a:pt x="9" y="41"/>
                  </a:lnTo>
                  <a:lnTo>
                    <a:pt x="9" y="34"/>
                  </a:lnTo>
                  <a:lnTo>
                    <a:pt x="10" y="28"/>
                  </a:lnTo>
                  <a:lnTo>
                    <a:pt x="14" y="23"/>
                  </a:lnTo>
                  <a:lnTo>
                    <a:pt x="17" y="18"/>
                  </a:lnTo>
                  <a:lnTo>
                    <a:pt x="23" y="14"/>
                  </a:lnTo>
                  <a:lnTo>
                    <a:pt x="28" y="11"/>
                  </a:lnTo>
                  <a:lnTo>
                    <a:pt x="33" y="10"/>
                  </a:lnTo>
                  <a:lnTo>
                    <a:pt x="40" y="10"/>
                  </a:lnTo>
                  <a:lnTo>
                    <a:pt x="40" y="0"/>
                  </a:lnTo>
                  <a:lnTo>
                    <a:pt x="33" y="3"/>
                  </a:lnTo>
                  <a:lnTo>
                    <a:pt x="25" y="4"/>
                  </a:lnTo>
                  <a:lnTo>
                    <a:pt x="18" y="7"/>
                  </a:lnTo>
                  <a:lnTo>
                    <a:pt x="13" y="13"/>
                  </a:lnTo>
                  <a:lnTo>
                    <a:pt x="7" y="19"/>
                  </a:lnTo>
                  <a:lnTo>
                    <a:pt x="3" y="26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9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09" name="Freeform 57"/>
            <p:cNvSpPr>
              <a:spLocks/>
            </p:cNvSpPr>
            <p:nvPr/>
          </p:nvSpPr>
          <p:spPr bwMode="auto">
            <a:xfrm>
              <a:off x="754" y="3048"/>
              <a:ext cx="18" cy="18"/>
            </a:xfrm>
            <a:custGeom>
              <a:avLst/>
              <a:gdLst/>
              <a:ahLst/>
              <a:cxnLst>
                <a:cxn ang="0">
                  <a:pos x="40" y="30"/>
                </a:cxn>
                <a:cxn ang="0">
                  <a:pos x="40" y="30"/>
                </a:cxn>
                <a:cxn ang="0">
                  <a:pos x="33" y="30"/>
                </a:cxn>
                <a:cxn ang="0">
                  <a:pos x="28" y="28"/>
                </a:cxn>
                <a:cxn ang="0">
                  <a:pos x="23" y="25"/>
                </a:cxn>
                <a:cxn ang="0">
                  <a:pos x="17" y="22"/>
                </a:cxn>
                <a:cxn ang="0">
                  <a:pos x="14" y="17"/>
                </a:cxn>
                <a:cxn ang="0">
                  <a:pos x="10" y="12"/>
                </a:cxn>
                <a:cxn ang="0">
                  <a:pos x="9" y="7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3" y="15"/>
                </a:cxn>
                <a:cxn ang="0">
                  <a:pos x="7" y="22"/>
                </a:cxn>
                <a:cxn ang="0">
                  <a:pos x="13" y="26"/>
                </a:cxn>
                <a:cxn ang="0">
                  <a:pos x="18" y="32"/>
                </a:cxn>
                <a:cxn ang="0">
                  <a:pos x="25" y="35"/>
                </a:cxn>
                <a:cxn ang="0">
                  <a:pos x="33" y="36"/>
                </a:cxn>
                <a:cxn ang="0">
                  <a:pos x="40" y="39"/>
                </a:cxn>
                <a:cxn ang="0">
                  <a:pos x="40" y="39"/>
                </a:cxn>
                <a:cxn ang="0">
                  <a:pos x="40" y="30"/>
                </a:cxn>
              </a:cxnLst>
              <a:rect l="0" t="0" r="r" b="b"/>
              <a:pathLst>
                <a:path w="40" h="39">
                  <a:moveTo>
                    <a:pt x="40" y="30"/>
                  </a:moveTo>
                  <a:lnTo>
                    <a:pt x="40" y="30"/>
                  </a:lnTo>
                  <a:lnTo>
                    <a:pt x="33" y="30"/>
                  </a:lnTo>
                  <a:lnTo>
                    <a:pt x="28" y="28"/>
                  </a:lnTo>
                  <a:lnTo>
                    <a:pt x="23" y="25"/>
                  </a:lnTo>
                  <a:lnTo>
                    <a:pt x="17" y="22"/>
                  </a:lnTo>
                  <a:lnTo>
                    <a:pt x="14" y="17"/>
                  </a:lnTo>
                  <a:lnTo>
                    <a:pt x="10" y="12"/>
                  </a:lnTo>
                  <a:lnTo>
                    <a:pt x="9" y="7"/>
                  </a:lnTo>
                  <a:lnTo>
                    <a:pt x="9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3" y="15"/>
                  </a:lnTo>
                  <a:lnTo>
                    <a:pt x="7" y="22"/>
                  </a:lnTo>
                  <a:lnTo>
                    <a:pt x="13" y="26"/>
                  </a:lnTo>
                  <a:lnTo>
                    <a:pt x="18" y="32"/>
                  </a:lnTo>
                  <a:lnTo>
                    <a:pt x="25" y="35"/>
                  </a:lnTo>
                  <a:lnTo>
                    <a:pt x="33" y="36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0" name="Freeform 58"/>
            <p:cNvSpPr>
              <a:spLocks/>
            </p:cNvSpPr>
            <p:nvPr/>
          </p:nvSpPr>
          <p:spPr bwMode="auto">
            <a:xfrm>
              <a:off x="881" y="3185"/>
              <a:ext cx="49" cy="54"/>
            </a:xfrm>
            <a:custGeom>
              <a:avLst/>
              <a:gdLst/>
              <a:ahLst/>
              <a:cxnLst>
                <a:cxn ang="0">
                  <a:pos x="56" y="114"/>
                </a:cxn>
                <a:cxn ang="0">
                  <a:pos x="68" y="113"/>
                </a:cxn>
                <a:cxn ang="0">
                  <a:pos x="78" y="109"/>
                </a:cxn>
                <a:cxn ang="0">
                  <a:pos x="88" y="105"/>
                </a:cxn>
                <a:cxn ang="0">
                  <a:pos x="96" y="98"/>
                </a:cxn>
                <a:cxn ang="0">
                  <a:pos x="102" y="89"/>
                </a:cxn>
                <a:cxn ang="0">
                  <a:pos x="107" y="79"/>
                </a:cxn>
                <a:cxn ang="0">
                  <a:pos x="111" y="69"/>
                </a:cxn>
                <a:cxn ang="0">
                  <a:pos x="112" y="58"/>
                </a:cxn>
                <a:cxn ang="0">
                  <a:pos x="111" y="46"/>
                </a:cxn>
                <a:cxn ang="0">
                  <a:pos x="107" y="34"/>
                </a:cxn>
                <a:cxn ang="0">
                  <a:pos x="102" y="25"/>
                </a:cxn>
                <a:cxn ang="0">
                  <a:pos x="96" y="16"/>
                </a:cxn>
                <a:cxn ang="0">
                  <a:pos x="88" y="9"/>
                </a:cxn>
                <a:cxn ang="0">
                  <a:pos x="78" y="5"/>
                </a:cxn>
                <a:cxn ang="0">
                  <a:pos x="68" y="1"/>
                </a:cxn>
                <a:cxn ang="0">
                  <a:pos x="56" y="0"/>
                </a:cxn>
                <a:cxn ang="0">
                  <a:pos x="45" y="1"/>
                </a:cxn>
                <a:cxn ang="0">
                  <a:pos x="35" y="5"/>
                </a:cxn>
                <a:cxn ang="0">
                  <a:pos x="25" y="9"/>
                </a:cxn>
                <a:cxn ang="0">
                  <a:pos x="16" y="16"/>
                </a:cxn>
                <a:cxn ang="0">
                  <a:pos x="9" y="25"/>
                </a:cxn>
                <a:cxn ang="0">
                  <a:pos x="5" y="34"/>
                </a:cxn>
                <a:cxn ang="0">
                  <a:pos x="1" y="46"/>
                </a:cxn>
                <a:cxn ang="0">
                  <a:pos x="0" y="58"/>
                </a:cxn>
                <a:cxn ang="0">
                  <a:pos x="1" y="69"/>
                </a:cxn>
                <a:cxn ang="0">
                  <a:pos x="5" y="79"/>
                </a:cxn>
                <a:cxn ang="0">
                  <a:pos x="9" y="89"/>
                </a:cxn>
                <a:cxn ang="0">
                  <a:pos x="16" y="98"/>
                </a:cxn>
                <a:cxn ang="0">
                  <a:pos x="25" y="105"/>
                </a:cxn>
                <a:cxn ang="0">
                  <a:pos x="35" y="109"/>
                </a:cxn>
                <a:cxn ang="0">
                  <a:pos x="45" y="113"/>
                </a:cxn>
                <a:cxn ang="0">
                  <a:pos x="56" y="114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lnTo>
                    <a:pt x="68" y="113"/>
                  </a:lnTo>
                  <a:lnTo>
                    <a:pt x="78" y="109"/>
                  </a:lnTo>
                  <a:lnTo>
                    <a:pt x="88" y="105"/>
                  </a:lnTo>
                  <a:lnTo>
                    <a:pt x="96" y="98"/>
                  </a:lnTo>
                  <a:lnTo>
                    <a:pt x="102" y="89"/>
                  </a:lnTo>
                  <a:lnTo>
                    <a:pt x="107" y="79"/>
                  </a:lnTo>
                  <a:lnTo>
                    <a:pt x="111" y="69"/>
                  </a:lnTo>
                  <a:lnTo>
                    <a:pt x="112" y="58"/>
                  </a:lnTo>
                  <a:lnTo>
                    <a:pt x="111" y="46"/>
                  </a:lnTo>
                  <a:lnTo>
                    <a:pt x="107" y="34"/>
                  </a:lnTo>
                  <a:lnTo>
                    <a:pt x="102" y="25"/>
                  </a:lnTo>
                  <a:lnTo>
                    <a:pt x="96" y="16"/>
                  </a:lnTo>
                  <a:lnTo>
                    <a:pt x="88" y="9"/>
                  </a:lnTo>
                  <a:lnTo>
                    <a:pt x="78" y="5"/>
                  </a:lnTo>
                  <a:lnTo>
                    <a:pt x="68" y="1"/>
                  </a:lnTo>
                  <a:lnTo>
                    <a:pt x="56" y="0"/>
                  </a:lnTo>
                  <a:lnTo>
                    <a:pt x="45" y="1"/>
                  </a:lnTo>
                  <a:lnTo>
                    <a:pt x="35" y="5"/>
                  </a:lnTo>
                  <a:lnTo>
                    <a:pt x="25" y="9"/>
                  </a:lnTo>
                  <a:lnTo>
                    <a:pt x="16" y="16"/>
                  </a:lnTo>
                  <a:lnTo>
                    <a:pt x="9" y="25"/>
                  </a:lnTo>
                  <a:lnTo>
                    <a:pt x="5" y="34"/>
                  </a:lnTo>
                  <a:lnTo>
                    <a:pt x="1" y="46"/>
                  </a:lnTo>
                  <a:lnTo>
                    <a:pt x="0" y="58"/>
                  </a:lnTo>
                  <a:lnTo>
                    <a:pt x="1" y="69"/>
                  </a:lnTo>
                  <a:lnTo>
                    <a:pt x="5" y="79"/>
                  </a:lnTo>
                  <a:lnTo>
                    <a:pt x="9" y="89"/>
                  </a:lnTo>
                  <a:lnTo>
                    <a:pt x="16" y="98"/>
                  </a:lnTo>
                  <a:lnTo>
                    <a:pt x="25" y="105"/>
                  </a:lnTo>
                  <a:lnTo>
                    <a:pt x="35" y="109"/>
                  </a:lnTo>
                  <a:lnTo>
                    <a:pt x="45" y="113"/>
                  </a:lnTo>
                  <a:lnTo>
                    <a:pt x="56" y="114"/>
                  </a:lnTo>
                  <a:close/>
                </a:path>
              </a:pathLst>
            </a:custGeom>
            <a:solidFill>
              <a:srgbClr val="E5EA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1" name="Freeform 59"/>
            <p:cNvSpPr>
              <a:spLocks/>
            </p:cNvSpPr>
            <p:nvPr/>
          </p:nvSpPr>
          <p:spPr bwMode="auto">
            <a:xfrm>
              <a:off x="906" y="3212"/>
              <a:ext cx="27" cy="29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1" y="0"/>
                </a:cxn>
                <a:cxn ang="0">
                  <a:pos x="51" y="11"/>
                </a:cxn>
                <a:cxn ang="0">
                  <a:pos x="48" y="20"/>
                </a:cxn>
                <a:cxn ang="0">
                  <a:pos x="43" y="28"/>
                </a:cxn>
                <a:cxn ang="0">
                  <a:pos x="37" y="37"/>
                </a:cxn>
                <a:cxn ang="0">
                  <a:pos x="29" y="43"/>
                </a:cxn>
                <a:cxn ang="0">
                  <a:pos x="21" y="48"/>
                </a:cxn>
                <a:cxn ang="0">
                  <a:pos x="12" y="51"/>
                </a:cxn>
                <a:cxn ang="0">
                  <a:pos x="0" y="51"/>
                </a:cxn>
                <a:cxn ang="0">
                  <a:pos x="0" y="61"/>
                </a:cxn>
                <a:cxn ang="0">
                  <a:pos x="12" y="58"/>
                </a:cxn>
                <a:cxn ang="0">
                  <a:pos x="23" y="55"/>
                </a:cxn>
                <a:cxn ang="0">
                  <a:pos x="34" y="50"/>
                </a:cxn>
                <a:cxn ang="0">
                  <a:pos x="42" y="42"/>
                </a:cxn>
                <a:cxn ang="0">
                  <a:pos x="50" y="33"/>
                </a:cxn>
                <a:cxn ang="0">
                  <a:pos x="55" y="23"/>
                </a:cxn>
                <a:cxn ang="0">
                  <a:pos x="58" y="11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51" y="0"/>
                </a:cxn>
              </a:cxnLst>
              <a:rect l="0" t="0" r="r" b="b"/>
              <a:pathLst>
                <a:path w="60" h="61">
                  <a:moveTo>
                    <a:pt x="51" y="0"/>
                  </a:moveTo>
                  <a:lnTo>
                    <a:pt x="51" y="0"/>
                  </a:lnTo>
                  <a:lnTo>
                    <a:pt x="51" y="11"/>
                  </a:lnTo>
                  <a:lnTo>
                    <a:pt x="48" y="20"/>
                  </a:lnTo>
                  <a:lnTo>
                    <a:pt x="43" y="28"/>
                  </a:lnTo>
                  <a:lnTo>
                    <a:pt x="37" y="37"/>
                  </a:lnTo>
                  <a:lnTo>
                    <a:pt x="29" y="43"/>
                  </a:lnTo>
                  <a:lnTo>
                    <a:pt x="21" y="48"/>
                  </a:lnTo>
                  <a:lnTo>
                    <a:pt x="12" y="51"/>
                  </a:lnTo>
                  <a:lnTo>
                    <a:pt x="0" y="51"/>
                  </a:lnTo>
                  <a:lnTo>
                    <a:pt x="0" y="61"/>
                  </a:lnTo>
                  <a:lnTo>
                    <a:pt x="12" y="58"/>
                  </a:lnTo>
                  <a:lnTo>
                    <a:pt x="23" y="55"/>
                  </a:lnTo>
                  <a:lnTo>
                    <a:pt x="34" y="50"/>
                  </a:lnTo>
                  <a:lnTo>
                    <a:pt x="42" y="42"/>
                  </a:lnTo>
                  <a:lnTo>
                    <a:pt x="50" y="33"/>
                  </a:lnTo>
                  <a:lnTo>
                    <a:pt x="55" y="23"/>
                  </a:lnTo>
                  <a:lnTo>
                    <a:pt x="58" y="11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2" name="Freeform 60"/>
            <p:cNvSpPr>
              <a:spLocks/>
            </p:cNvSpPr>
            <p:nvPr/>
          </p:nvSpPr>
          <p:spPr bwMode="auto">
            <a:xfrm>
              <a:off x="906" y="3183"/>
              <a:ext cx="27" cy="29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12" y="10"/>
                </a:cxn>
                <a:cxn ang="0">
                  <a:pos x="21" y="13"/>
                </a:cxn>
                <a:cxn ang="0">
                  <a:pos x="29" y="18"/>
                </a:cxn>
                <a:cxn ang="0">
                  <a:pos x="37" y="23"/>
                </a:cxn>
                <a:cxn ang="0">
                  <a:pos x="43" y="33"/>
                </a:cxn>
                <a:cxn ang="0">
                  <a:pos x="48" y="41"/>
                </a:cxn>
                <a:cxn ang="0">
                  <a:pos x="51" y="51"/>
                </a:cxn>
                <a:cxn ang="0">
                  <a:pos x="51" y="63"/>
                </a:cxn>
                <a:cxn ang="0">
                  <a:pos x="60" y="63"/>
                </a:cxn>
                <a:cxn ang="0">
                  <a:pos x="58" y="51"/>
                </a:cxn>
                <a:cxn ang="0">
                  <a:pos x="55" y="38"/>
                </a:cxn>
                <a:cxn ang="0">
                  <a:pos x="50" y="28"/>
                </a:cxn>
                <a:cxn ang="0">
                  <a:pos x="42" y="19"/>
                </a:cxn>
                <a:cxn ang="0">
                  <a:pos x="34" y="11"/>
                </a:cxn>
                <a:cxn ang="0">
                  <a:pos x="23" y="6"/>
                </a:cxn>
                <a:cxn ang="0">
                  <a:pos x="12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</a:cxnLst>
              <a:rect l="0" t="0" r="r" b="b"/>
              <a:pathLst>
                <a:path w="60" h="63">
                  <a:moveTo>
                    <a:pt x="0" y="10"/>
                  </a:moveTo>
                  <a:lnTo>
                    <a:pt x="0" y="10"/>
                  </a:lnTo>
                  <a:lnTo>
                    <a:pt x="12" y="10"/>
                  </a:lnTo>
                  <a:lnTo>
                    <a:pt x="21" y="13"/>
                  </a:lnTo>
                  <a:lnTo>
                    <a:pt x="29" y="18"/>
                  </a:lnTo>
                  <a:lnTo>
                    <a:pt x="37" y="23"/>
                  </a:lnTo>
                  <a:lnTo>
                    <a:pt x="43" y="33"/>
                  </a:lnTo>
                  <a:lnTo>
                    <a:pt x="48" y="41"/>
                  </a:lnTo>
                  <a:lnTo>
                    <a:pt x="51" y="51"/>
                  </a:lnTo>
                  <a:lnTo>
                    <a:pt x="51" y="63"/>
                  </a:lnTo>
                  <a:lnTo>
                    <a:pt x="60" y="63"/>
                  </a:lnTo>
                  <a:lnTo>
                    <a:pt x="58" y="51"/>
                  </a:lnTo>
                  <a:lnTo>
                    <a:pt x="55" y="38"/>
                  </a:lnTo>
                  <a:lnTo>
                    <a:pt x="50" y="28"/>
                  </a:lnTo>
                  <a:lnTo>
                    <a:pt x="42" y="19"/>
                  </a:lnTo>
                  <a:lnTo>
                    <a:pt x="34" y="11"/>
                  </a:lnTo>
                  <a:lnTo>
                    <a:pt x="23" y="6"/>
                  </a:lnTo>
                  <a:lnTo>
                    <a:pt x="12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3" name="Freeform 61"/>
            <p:cNvSpPr>
              <a:spLocks/>
            </p:cNvSpPr>
            <p:nvPr/>
          </p:nvSpPr>
          <p:spPr bwMode="auto">
            <a:xfrm>
              <a:off x="878" y="3183"/>
              <a:ext cx="28" cy="29"/>
            </a:xfrm>
            <a:custGeom>
              <a:avLst/>
              <a:gdLst/>
              <a:ahLst/>
              <a:cxnLst>
                <a:cxn ang="0">
                  <a:pos x="10" y="63"/>
                </a:cxn>
                <a:cxn ang="0">
                  <a:pos x="10" y="63"/>
                </a:cxn>
                <a:cxn ang="0">
                  <a:pos x="10" y="51"/>
                </a:cxn>
                <a:cxn ang="0">
                  <a:pos x="13" y="41"/>
                </a:cxn>
                <a:cxn ang="0">
                  <a:pos x="18" y="33"/>
                </a:cxn>
                <a:cxn ang="0">
                  <a:pos x="23" y="23"/>
                </a:cxn>
                <a:cxn ang="0">
                  <a:pos x="33" y="18"/>
                </a:cxn>
                <a:cxn ang="0">
                  <a:pos x="41" y="13"/>
                </a:cxn>
                <a:cxn ang="0">
                  <a:pos x="50" y="10"/>
                </a:cxn>
                <a:cxn ang="0">
                  <a:pos x="61" y="10"/>
                </a:cxn>
                <a:cxn ang="0">
                  <a:pos x="61" y="0"/>
                </a:cxn>
                <a:cxn ang="0">
                  <a:pos x="50" y="3"/>
                </a:cxn>
                <a:cxn ang="0">
                  <a:pos x="38" y="6"/>
                </a:cxn>
                <a:cxn ang="0">
                  <a:pos x="28" y="11"/>
                </a:cxn>
                <a:cxn ang="0">
                  <a:pos x="19" y="19"/>
                </a:cxn>
                <a:cxn ang="0">
                  <a:pos x="11" y="28"/>
                </a:cxn>
                <a:cxn ang="0">
                  <a:pos x="6" y="38"/>
                </a:cxn>
                <a:cxn ang="0">
                  <a:pos x="3" y="51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10" y="63"/>
                </a:cxn>
              </a:cxnLst>
              <a:rect l="0" t="0" r="r" b="b"/>
              <a:pathLst>
                <a:path w="61" h="63">
                  <a:moveTo>
                    <a:pt x="10" y="63"/>
                  </a:moveTo>
                  <a:lnTo>
                    <a:pt x="10" y="63"/>
                  </a:lnTo>
                  <a:lnTo>
                    <a:pt x="10" y="51"/>
                  </a:lnTo>
                  <a:lnTo>
                    <a:pt x="13" y="41"/>
                  </a:lnTo>
                  <a:lnTo>
                    <a:pt x="18" y="33"/>
                  </a:lnTo>
                  <a:lnTo>
                    <a:pt x="23" y="23"/>
                  </a:lnTo>
                  <a:lnTo>
                    <a:pt x="33" y="18"/>
                  </a:lnTo>
                  <a:lnTo>
                    <a:pt x="41" y="13"/>
                  </a:lnTo>
                  <a:lnTo>
                    <a:pt x="50" y="10"/>
                  </a:lnTo>
                  <a:lnTo>
                    <a:pt x="61" y="10"/>
                  </a:lnTo>
                  <a:lnTo>
                    <a:pt x="61" y="0"/>
                  </a:lnTo>
                  <a:lnTo>
                    <a:pt x="50" y="3"/>
                  </a:lnTo>
                  <a:lnTo>
                    <a:pt x="38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6" y="38"/>
                  </a:lnTo>
                  <a:lnTo>
                    <a:pt x="3" y="51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0" y="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4" name="Freeform 62"/>
            <p:cNvSpPr>
              <a:spLocks/>
            </p:cNvSpPr>
            <p:nvPr/>
          </p:nvSpPr>
          <p:spPr bwMode="auto">
            <a:xfrm>
              <a:off x="878" y="3212"/>
              <a:ext cx="28" cy="29"/>
            </a:xfrm>
            <a:custGeom>
              <a:avLst/>
              <a:gdLst/>
              <a:ahLst/>
              <a:cxnLst>
                <a:cxn ang="0">
                  <a:pos x="61" y="51"/>
                </a:cxn>
                <a:cxn ang="0">
                  <a:pos x="61" y="51"/>
                </a:cxn>
                <a:cxn ang="0">
                  <a:pos x="50" y="51"/>
                </a:cxn>
                <a:cxn ang="0">
                  <a:pos x="41" y="48"/>
                </a:cxn>
                <a:cxn ang="0">
                  <a:pos x="33" y="43"/>
                </a:cxn>
                <a:cxn ang="0">
                  <a:pos x="23" y="37"/>
                </a:cxn>
                <a:cxn ang="0">
                  <a:pos x="18" y="28"/>
                </a:cxn>
                <a:cxn ang="0">
                  <a:pos x="13" y="20"/>
                </a:cxn>
                <a:cxn ang="0">
                  <a:pos x="10" y="11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6" y="23"/>
                </a:cxn>
                <a:cxn ang="0">
                  <a:pos x="11" y="33"/>
                </a:cxn>
                <a:cxn ang="0">
                  <a:pos x="19" y="42"/>
                </a:cxn>
                <a:cxn ang="0">
                  <a:pos x="28" y="50"/>
                </a:cxn>
                <a:cxn ang="0">
                  <a:pos x="38" y="55"/>
                </a:cxn>
                <a:cxn ang="0">
                  <a:pos x="50" y="58"/>
                </a:cxn>
                <a:cxn ang="0">
                  <a:pos x="61" y="61"/>
                </a:cxn>
                <a:cxn ang="0">
                  <a:pos x="61" y="61"/>
                </a:cxn>
                <a:cxn ang="0">
                  <a:pos x="61" y="51"/>
                </a:cxn>
              </a:cxnLst>
              <a:rect l="0" t="0" r="r" b="b"/>
              <a:pathLst>
                <a:path w="61" h="61">
                  <a:moveTo>
                    <a:pt x="61" y="51"/>
                  </a:moveTo>
                  <a:lnTo>
                    <a:pt x="61" y="51"/>
                  </a:lnTo>
                  <a:lnTo>
                    <a:pt x="50" y="51"/>
                  </a:lnTo>
                  <a:lnTo>
                    <a:pt x="41" y="48"/>
                  </a:lnTo>
                  <a:lnTo>
                    <a:pt x="33" y="43"/>
                  </a:lnTo>
                  <a:lnTo>
                    <a:pt x="23" y="37"/>
                  </a:lnTo>
                  <a:lnTo>
                    <a:pt x="18" y="28"/>
                  </a:lnTo>
                  <a:lnTo>
                    <a:pt x="13" y="20"/>
                  </a:lnTo>
                  <a:lnTo>
                    <a:pt x="10" y="11"/>
                  </a:lnTo>
                  <a:lnTo>
                    <a:pt x="10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6" y="23"/>
                  </a:lnTo>
                  <a:lnTo>
                    <a:pt x="11" y="33"/>
                  </a:lnTo>
                  <a:lnTo>
                    <a:pt x="19" y="42"/>
                  </a:lnTo>
                  <a:lnTo>
                    <a:pt x="28" y="50"/>
                  </a:lnTo>
                  <a:lnTo>
                    <a:pt x="38" y="55"/>
                  </a:lnTo>
                  <a:lnTo>
                    <a:pt x="50" y="58"/>
                  </a:lnTo>
                  <a:lnTo>
                    <a:pt x="61" y="61"/>
                  </a:lnTo>
                  <a:lnTo>
                    <a:pt x="61" y="61"/>
                  </a:ln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5" name="Freeform 63"/>
            <p:cNvSpPr>
              <a:spLocks/>
            </p:cNvSpPr>
            <p:nvPr/>
          </p:nvSpPr>
          <p:spPr bwMode="auto">
            <a:xfrm>
              <a:off x="736" y="3292"/>
              <a:ext cx="1" cy="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6"/>
                </a:cxn>
                <a:cxn ang="0">
                  <a:pos x="4" y="3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3" y="6"/>
                  </a:lnTo>
                  <a:lnTo>
                    <a:pt x="4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6" name="Freeform 64"/>
            <p:cNvSpPr>
              <a:spLocks/>
            </p:cNvSpPr>
            <p:nvPr/>
          </p:nvSpPr>
          <p:spPr bwMode="auto">
            <a:xfrm>
              <a:off x="710" y="3292"/>
              <a:ext cx="26" cy="43"/>
            </a:xfrm>
            <a:custGeom>
              <a:avLst/>
              <a:gdLst/>
              <a:ahLst/>
              <a:cxnLst>
                <a:cxn ang="0">
                  <a:pos x="33" y="85"/>
                </a:cxn>
                <a:cxn ang="0">
                  <a:pos x="17" y="73"/>
                </a:cxn>
                <a:cxn ang="0">
                  <a:pos x="9" y="61"/>
                </a:cxn>
                <a:cxn ang="0">
                  <a:pos x="7" y="48"/>
                </a:cxn>
                <a:cxn ang="0">
                  <a:pos x="11" y="37"/>
                </a:cxn>
                <a:cxn ang="0">
                  <a:pos x="19" y="25"/>
                </a:cxn>
                <a:cxn ang="0">
                  <a:pos x="31" y="17"/>
                </a:cxn>
                <a:cxn ang="0">
                  <a:pos x="44" y="10"/>
                </a:cxn>
                <a:cxn ang="0">
                  <a:pos x="57" y="7"/>
                </a:cxn>
                <a:cxn ang="0">
                  <a:pos x="57" y="0"/>
                </a:cxn>
                <a:cxn ang="0">
                  <a:pos x="41" y="3"/>
                </a:cxn>
                <a:cxn ang="0">
                  <a:pos x="26" y="10"/>
                </a:cxn>
                <a:cxn ang="0">
                  <a:pos x="15" y="21"/>
                </a:cxn>
                <a:cxn ang="0">
                  <a:pos x="4" y="34"/>
                </a:cxn>
                <a:cxn ang="0">
                  <a:pos x="0" y="48"/>
                </a:cxn>
                <a:cxn ang="0">
                  <a:pos x="2" y="63"/>
                </a:cxn>
                <a:cxn ang="0">
                  <a:pos x="12" y="78"/>
                </a:cxn>
                <a:cxn ang="0">
                  <a:pos x="31" y="92"/>
                </a:cxn>
                <a:cxn ang="0">
                  <a:pos x="33" y="85"/>
                </a:cxn>
              </a:cxnLst>
              <a:rect l="0" t="0" r="r" b="b"/>
              <a:pathLst>
                <a:path w="57" h="92">
                  <a:moveTo>
                    <a:pt x="33" y="85"/>
                  </a:moveTo>
                  <a:lnTo>
                    <a:pt x="17" y="73"/>
                  </a:lnTo>
                  <a:lnTo>
                    <a:pt x="9" y="61"/>
                  </a:lnTo>
                  <a:lnTo>
                    <a:pt x="7" y="48"/>
                  </a:lnTo>
                  <a:lnTo>
                    <a:pt x="11" y="37"/>
                  </a:lnTo>
                  <a:lnTo>
                    <a:pt x="19" y="25"/>
                  </a:lnTo>
                  <a:lnTo>
                    <a:pt x="31" y="17"/>
                  </a:lnTo>
                  <a:lnTo>
                    <a:pt x="44" y="10"/>
                  </a:lnTo>
                  <a:lnTo>
                    <a:pt x="57" y="7"/>
                  </a:lnTo>
                  <a:lnTo>
                    <a:pt x="57" y="0"/>
                  </a:lnTo>
                  <a:lnTo>
                    <a:pt x="41" y="3"/>
                  </a:lnTo>
                  <a:lnTo>
                    <a:pt x="26" y="10"/>
                  </a:lnTo>
                  <a:lnTo>
                    <a:pt x="15" y="21"/>
                  </a:lnTo>
                  <a:lnTo>
                    <a:pt x="4" y="34"/>
                  </a:lnTo>
                  <a:lnTo>
                    <a:pt x="0" y="48"/>
                  </a:lnTo>
                  <a:lnTo>
                    <a:pt x="2" y="63"/>
                  </a:lnTo>
                  <a:lnTo>
                    <a:pt x="12" y="78"/>
                  </a:lnTo>
                  <a:lnTo>
                    <a:pt x="31" y="92"/>
                  </a:lnTo>
                  <a:lnTo>
                    <a:pt x="33" y="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7" name="Freeform 65"/>
            <p:cNvSpPr>
              <a:spLocks/>
            </p:cNvSpPr>
            <p:nvPr/>
          </p:nvSpPr>
          <p:spPr bwMode="auto">
            <a:xfrm>
              <a:off x="723" y="3332"/>
              <a:ext cx="3" cy="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4" y="1"/>
                </a:cxn>
                <a:cxn ang="0">
                  <a:pos x="2" y="0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3" y="7"/>
                  </a:lnTo>
                  <a:lnTo>
                    <a:pt x="4" y="5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8" name="Freeform 66"/>
            <p:cNvSpPr>
              <a:spLocks/>
            </p:cNvSpPr>
            <p:nvPr/>
          </p:nvSpPr>
          <p:spPr bwMode="auto">
            <a:xfrm>
              <a:off x="1053" y="3329"/>
              <a:ext cx="4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1" y="5"/>
                </a:cxn>
                <a:cxn ang="0">
                  <a:pos x="3" y="7"/>
                </a:cxn>
                <a:cxn ang="0">
                  <a:pos x="7" y="7"/>
                </a:cxn>
                <a:cxn ang="0">
                  <a:pos x="2" y="0"/>
                </a:cxn>
              </a:cxnLst>
              <a:rect l="0" t="0" r="r" b="b"/>
              <a:pathLst>
                <a:path w="7" h="7">
                  <a:moveTo>
                    <a:pt x="2" y="0"/>
                  </a:moveTo>
                  <a:lnTo>
                    <a:pt x="0" y="2"/>
                  </a:lnTo>
                  <a:lnTo>
                    <a:pt x="1" y="5"/>
                  </a:lnTo>
                  <a:lnTo>
                    <a:pt x="3" y="7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19" name="Freeform 67"/>
            <p:cNvSpPr>
              <a:spLocks/>
            </p:cNvSpPr>
            <p:nvPr/>
          </p:nvSpPr>
          <p:spPr bwMode="auto">
            <a:xfrm>
              <a:off x="1039" y="3288"/>
              <a:ext cx="29" cy="4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8" y="11"/>
                </a:cxn>
                <a:cxn ang="0">
                  <a:pos x="34" y="19"/>
                </a:cxn>
                <a:cxn ang="0">
                  <a:pos x="47" y="29"/>
                </a:cxn>
                <a:cxn ang="0">
                  <a:pos x="55" y="39"/>
                </a:cxn>
                <a:cxn ang="0">
                  <a:pos x="57" y="52"/>
                </a:cxn>
                <a:cxn ang="0">
                  <a:pos x="56" y="63"/>
                </a:cxn>
                <a:cxn ang="0">
                  <a:pos x="49" y="75"/>
                </a:cxn>
                <a:cxn ang="0">
                  <a:pos x="35" y="85"/>
                </a:cxn>
                <a:cxn ang="0">
                  <a:pos x="40" y="92"/>
                </a:cxn>
                <a:cxn ang="0">
                  <a:pos x="54" y="79"/>
                </a:cxn>
                <a:cxn ang="0">
                  <a:pos x="63" y="66"/>
                </a:cxn>
                <a:cxn ang="0">
                  <a:pos x="66" y="52"/>
                </a:cxn>
                <a:cxn ang="0">
                  <a:pos x="62" y="37"/>
                </a:cxn>
                <a:cxn ang="0">
                  <a:pos x="51" y="24"/>
                </a:cxn>
                <a:cxn ang="0">
                  <a:pos x="39" y="13"/>
                </a:cxn>
                <a:cxn ang="0">
                  <a:pos x="20" y="5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66" h="92">
                  <a:moveTo>
                    <a:pt x="0" y="7"/>
                  </a:moveTo>
                  <a:lnTo>
                    <a:pt x="18" y="11"/>
                  </a:lnTo>
                  <a:lnTo>
                    <a:pt x="34" y="19"/>
                  </a:lnTo>
                  <a:lnTo>
                    <a:pt x="47" y="29"/>
                  </a:lnTo>
                  <a:lnTo>
                    <a:pt x="55" y="39"/>
                  </a:lnTo>
                  <a:lnTo>
                    <a:pt x="57" y="52"/>
                  </a:lnTo>
                  <a:lnTo>
                    <a:pt x="56" y="63"/>
                  </a:lnTo>
                  <a:lnTo>
                    <a:pt x="49" y="75"/>
                  </a:lnTo>
                  <a:lnTo>
                    <a:pt x="35" y="85"/>
                  </a:lnTo>
                  <a:lnTo>
                    <a:pt x="40" y="92"/>
                  </a:lnTo>
                  <a:lnTo>
                    <a:pt x="54" y="79"/>
                  </a:lnTo>
                  <a:lnTo>
                    <a:pt x="63" y="66"/>
                  </a:lnTo>
                  <a:lnTo>
                    <a:pt x="66" y="52"/>
                  </a:lnTo>
                  <a:lnTo>
                    <a:pt x="62" y="37"/>
                  </a:lnTo>
                  <a:lnTo>
                    <a:pt x="51" y="24"/>
                  </a:lnTo>
                  <a:lnTo>
                    <a:pt x="39" y="13"/>
                  </a:lnTo>
                  <a:lnTo>
                    <a:pt x="20" y="5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20" name="Freeform 68"/>
            <p:cNvSpPr>
              <a:spLocks/>
            </p:cNvSpPr>
            <p:nvPr/>
          </p:nvSpPr>
          <p:spPr bwMode="auto">
            <a:xfrm>
              <a:off x="1037" y="3288"/>
              <a:ext cx="2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6"/>
                </a:cxn>
                <a:cxn ang="0">
                  <a:pos x="4" y="7"/>
                </a:cxn>
                <a:cxn ang="0">
                  <a:pos x="4" y="0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1" y="1"/>
                  </a:lnTo>
                  <a:lnTo>
                    <a:pt x="0" y="3"/>
                  </a:lnTo>
                  <a:lnTo>
                    <a:pt x="1" y="6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21" name="Freeform 69"/>
            <p:cNvSpPr>
              <a:spLocks/>
            </p:cNvSpPr>
            <p:nvPr/>
          </p:nvSpPr>
          <p:spPr bwMode="auto">
            <a:xfrm>
              <a:off x="695" y="3359"/>
              <a:ext cx="2" cy="4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3" y="6"/>
                </a:cxn>
                <a:cxn ang="0">
                  <a:pos x="7" y="0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3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22" name="Freeform 70"/>
            <p:cNvSpPr>
              <a:spLocks/>
            </p:cNvSpPr>
            <p:nvPr/>
          </p:nvSpPr>
          <p:spPr bwMode="auto">
            <a:xfrm>
              <a:off x="696" y="3359"/>
              <a:ext cx="71" cy="23"/>
            </a:xfrm>
            <a:custGeom>
              <a:avLst/>
              <a:gdLst/>
              <a:ahLst/>
              <a:cxnLst>
                <a:cxn ang="0">
                  <a:pos x="160" y="41"/>
                </a:cxn>
                <a:cxn ang="0">
                  <a:pos x="124" y="36"/>
                </a:cxn>
                <a:cxn ang="0">
                  <a:pos x="94" y="31"/>
                </a:cxn>
                <a:cxn ang="0">
                  <a:pos x="69" y="25"/>
                </a:cxn>
                <a:cxn ang="0">
                  <a:pos x="48" y="18"/>
                </a:cxn>
                <a:cxn ang="0">
                  <a:pos x="30" y="12"/>
                </a:cxn>
                <a:cxn ang="0">
                  <a:pos x="17" y="6"/>
                </a:cxn>
                <a:cxn ang="0">
                  <a:pos x="8" y="3"/>
                </a:cxn>
                <a:cxn ang="0">
                  <a:pos x="4" y="0"/>
                </a:cxn>
                <a:cxn ang="0">
                  <a:pos x="0" y="6"/>
                </a:cxn>
                <a:cxn ang="0">
                  <a:pos x="5" y="10"/>
                </a:cxn>
                <a:cxn ang="0">
                  <a:pos x="15" y="13"/>
                </a:cxn>
                <a:cxn ang="0">
                  <a:pos x="27" y="19"/>
                </a:cxn>
                <a:cxn ang="0">
                  <a:pos x="46" y="25"/>
                </a:cxn>
                <a:cxn ang="0">
                  <a:pos x="66" y="32"/>
                </a:cxn>
                <a:cxn ang="0">
                  <a:pos x="94" y="37"/>
                </a:cxn>
                <a:cxn ang="0">
                  <a:pos x="124" y="43"/>
                </a:cxn>
                <a:cxn ang="0">
                  <a:pos x="160" y="48"/>
                </a:cxn>
                <a:cxn ang="0">
                  <a:pos x="160" y="41"/>
                </a:cxn>
              </a:cxnLst>
              <a:rect l="0" t="0" r="r" b="b"/>
              <a:pathLst>
                <a:path w="160" h="48">
                  <a:moveTo>
                    <a:pt x="160" y="41"/>
                  </a:moveTo>
                  <a:lnTo>
                    <a:pt x="124" y="36"/>
                  </a:lnTo>
                  <a:lnTo>
                    <a:pt x="94" y="31"/>
                  </a:lnTo>
                  <a:lnTo>
                    <a:pt x="69" y="25"/>
                  </a:lnTo>
                  <a:lnTo>
                    <a:pt x="48" y="18"/>
                  </a:lnTo>
                  <a:lnTo>
                    <a:pt x="30" y="12"/>
                  </a:lnTo>
                  <a:lnTo>
                    <a:pt x="17" y="6"/>
                  </a:lnTo>
                  <a:lnTo>
                    <a:pt x="8" y="3"/>
                  </a:lnTo>
                  <a:lnTo>
                    <a:pt x="4" y="0"/>
                  </a:lnTo>
                  <a:lnTo>
                    <a:pt x="0" y="6"/>
                  </a:lnTo>
                  <a:lnTo>
                    <a:pt x="5" y="10"/>
                  </a:lnTo>
                  <a:lnTo>
                    <a:pt x="15" y="13"/>
                  </a:lnTo>
                  <a:lnTo>
                    <a:pt x="27" y="19"/>
                  </a:lnTo>
                  <a:lnTo>
                    <a:pt x="46" y="25"/>
                  </a:lnTo>
                  <a:lnTo>
                    <a:pt x="66" y="32"/>
                  </a:lnTo>
                  <a:lnTo>
                    <a:pt x="94" y="37"/>
                  </a:lnTo>
                  <a:lnTo>
                    <a:pt x="124" y="43"/>
                  </a:lnTo>
                  <a:lnTo>
                    <a:pt x="160" y="48"/>
                  </a:lnTo>
                  <a:lnTo>
                    <a:pt x="160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23" name="Freeform 71"/>
            <p:cNvSpPr>
              <a:spLocks/>
            </p:cNvSpPr>
            <p:nvPr/>
          </p:nvSpPr>
          <p:spPr bwMode="auto">
            <a:xfrm>
              <a:off x="767" y="3379"/>
              <a:ext cx="2" cy="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" y="6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2" y="6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24" name="Freeform 72"/>
            <p:cNvSpPr>
              <a:spLocks/>
            </p:cNvSpPr>
            <p:nvPr/>
          </p:nvSpPr>
          <p:spPr bwMode="auto">
            <a:xfrm>
              <a:off x="792" y="3383"/>
              <a:ext cx="2" cy="4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3" y="0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25" name="Freeform 73"/>
            <p:cNvSpPr>
              <a:spLocks/>
            </p:cNvSpPr>
            <p:nvPr/>
          </p:nvSpPr>
          <p:spPr bwMode="auto">
            <a:xfrm>
              <a:off x="794" y="3383"/>
              <a:ext cx="31" cy="8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1" y="7"/>
                </a:cxn>
                <a:cxn ang="0">
                  <a:pos x="52" y="6"/>
                </a:cxn>
                <a:cxn ang="0">
                  <a:pos x="43" y="6"/>
                </a:cxn>
                <a:cxn ang="0">
                  <a:pos x="35" y="5"/>
                </a:cxn>
                <a:cxn ang="0">
                  <a:pos x="26" y="4"/>
                </a:cxn>
                <a:cxn ang="0">
                  <a:pos x="18" y="3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8" y="8"/>
                </a:cxn>
                <a:cxn ang="0">
                  <a:pos x="18" y="10"/>
                </a:cxn>
                <a:cxn ang="0">
                  <a:pos x="26" y="11"/>
                </a:cxn>
                <a:cxn ang="0">
                  <a:pos x="35" y="12"/>
                </a:cxn>
                <a:cxn ang="0">
                  <a:pos x="43" y="13"/>
                </a:cxn>
                <a:cxn ang="0">
                  <a:pos x="52" y="13"/>
                </a:cxn>
                <a:cxn ang="0">
                  <a:pos x="61" y="14"/>
                </a:cxn>
                <a:cxn ang="0">
                  <a:pos x="71" y="15"/>
                </a:cxn>
                <a:cxn ang="0">
                  <a:pos x="71" y="8"/>
                </a:cxn>
              </a:cxnLst>
              <a:rect l="0" t="0" r="r" b="b"/>
              <a:pathLst>
                <a:path w="71" h="15">
                  <a:moveTo>
                    <a:pt x="71" y="8"/>
                  </a:moveTo>
                  <a:lnTo>
                    <a:pt x="61" y="7"/>
                  </a:lnTo>
                  <a:lnTo>
                    <a:pt x="52" y="6"/>
                  </a:lnTo>
                  <a:lnTo>
                    <a:pt x="43" y="6"/>
                  </a:lnTo>
                  <a:lnTo>
                    <a:pt x="35" y="5"/>
                  </a:lnTo>
                  <a:lnTo>
                    <a:pt x="26" y="4"/>
                  </a:lnTo>
                  <a:lnTo>
                    <a:pt x="18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8" y="8"/>
                  </a:lnTo>
                  <a:lnTo>
                    <a:pt x="18" y="10"/>
                  </a:lnTo>
                  <a:lnTo>
                    <a:pt x="26" y="11"/>
                  </a:lnTo>
                  <a:lnTo>
                    <a:pt x="35" y="12"/>
                  </a:lnTo>
                  <a:lnTo>
                    <a:pt x="43" y="13"/>
                  </a:lnTo>
                  <a:lnTo>
                    <a:pt x="52" y="13"/>
                  </a:lnTo>
                  <a:lnTo>
                    <a:pt x="61" y="14"/>
                  </a:lnTo>
                  <a:lnTo>
                    <a:pt x="71" y="15"/>
                  </a:lnTo>
                  <a:lnTo>
                    <a:pt x="71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26" name="Freeform 74"/>
            <p:cNvSpPr>
              <a:spLocks/>
            </p:cNvSpPr>
            <p:nvPr/>
          </p:nvSpPr>
          <p:spPr bwMode="auto">
            <a:xfrm>
              <a:off x="825" y="3387"/>
              <a:ext cx="2" cy="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2" y="6"/>
                  </a:lnTo>
                  <a:lnTo>
                    <a:pt x="3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27" name="Freeform 75"/>
            <p:cNvSpPr>
              <a:spLocks/>
            </p:cNvSpPr>
            <p:nvPr/>
          </p:nvSpPr>
          <p:spPr bwMode="auto">
            <a:xfrm>
              <a:off x="847" y="3389"/>
              <a:ext cx="2" cy="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1" y="8"/>
                </a:cxn>
                <a:cxn ang="0">
                  <a:pos x="5" y="9"/>
                </a:cxn>
                <a:cxn ang="0">
                  <a:pos x="5" y="0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1" y="8"/>
                  </a:lnTo>
                  <a:lnTo>
                    <a:pt x="5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28" name="Freeform 76"/>
            <p:cNvSpPr>
              <a:spLocks/>
            </p:cNvSpPr>
            <p:nvPr/>
          </p:nvSpPr>
          <p:spPr bwMode="auto">
            <a:xfrm>
              <a:off x="849" y="3389"/>
              <a:ext cx="18" cy="5"/>
            </a:xfrm>
            <a:custGeom>
              <a:avLst/>
              <a:gdLst/>
              <a:ahLst/>
              <a:cxnLst>
                <a:cxn ang="0">
                  <a:pos x="40" y="1"/>
                </a:cxn>
                <a:cxn ang="0">
                  <a:pos x="35" y="1"/>
                </a:cxn>
                <a:cxn ang="0">
                  <a:pos x="30" y="1"/>
                </a:cxn>
                <a:cxn ang="0">
                  <a:pos x="25" y="2"/>
                </a:cxn>
                <a:cxn ang="0">
                  <a:pos x="20" y="1"/>
                </a:cxn>
                <a:cxn ang="0">
                  <a:pos x="15" y="0"/>
                </a:cxn>
                <a:cxn ang="0">
                  <a:pos x="10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10" y="9"/>
                </a:cxn>
                <a:cxn ang="0">
                  <a:pos x="15" y="9"/>
                </a:cxn>
                <a:cxn ang="0">
                  <a:pos x="20" y="8"/>
                </a:cxn>
                <a:cxn ang="0">
                  <a:pos x="25" y="9"/>
                </a:cxn>
                <a:cxn ang="0">
                  <a:pos x="30" y="10"/>
                </a:cxn>
                <a:cxn ang="0">
                  <a:pos x="35" y="10"/>
                </a:cxn>
                <a:cxn ang="0">
                  <a:pos x="40" y="10"/>
                </a:cxn>
                <a:cxn ang="0">
                  <a:pos x="40" y="1"/>
                </a:cxn>
              </a:cxnLst>
              <a:rect l="0" t="0" r="r" b="b"/>
              <a:pathLst>
                <a:path w="40" h="10">
                  <a:moveTo>
                    <a:pt x="40" y="1"/>
                  </a:moveTo>
                  <a:lnTo>
                    <a:pt x="35" y="1"/>
                  </a:lnTo>
                  <a:lnTo>
                    <a:pt x="30" y="1"/>
                  </a:lnTo>
                  <a:lnTo>
                    <a:pt x="25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4" y="9"/>
                  </a:lnTo>
                  <a:lnTo>
                    <a:pt x="10" y="9"/>
                  </a:lnTo>
                  <a:lnTo>
                    <a:pt x="15" y="9"/>
                  </a:lnTo>
                  <a:lnTo>
                    <a:pt x="20" y="8"/>
                  </a:lnTo>
                  <a:lnTo>
                    <a:pt x="25" y="9"/>
                  </a:lnTo>
                  <a:lnTo>
                    <a:pt x="30" y="10"/>
                  </a:lnTo>
                  <a:lnTo>
                    <a:pt x="35" y="10"/>
                  </a:lnTo>
                  <a:lnTo>
                    <a:pt x="40" y="10"/>
                  </a:lnTo>
                  <a:lnTo>
                    <a:pt x="4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29" name="Freeform 77"/>
            <p:cNvSpPr>
              <a:spLocks/>
            </p:cNvSpPr>
            <p:nvPr/>
          </p:nvSpPr>
          <p:spPr bwMode="auto">
            <a:xfrm>
              <a:off x="867" y="3389"/>
              <a:ext cx="2" cy="5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3" y="8"/>
                </a:cxn>
                <a:cxn ang="0">
                  <a:pos x="5" y="5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9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lnTo>
                    <a:pt x="3" y="8"/>
                  </a:lnTo>
                  <a:lnTo>
                    <a:pt x="5" y="5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30" name="Freeform 78"/>
            <p:cNvSpPr>
              <a:spLocks/>
            </p:cNvSpPr>
            <p:nvPr/>
          </p:nvSpPr>
          <p:spPr bwMode="auto">
            <a:xfrm>
              <a:off x="998" y="3381"/>
              <a:ext cx="2" cy="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3" y="6"/>
                </a:cxn>
                <a:cxn ang="0">
                  <a:pos x="3" y="0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1" y="1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31" name="Freeform 79"/>
            <p:cNvSpPr>
              <a:spLocks/>
            </p:cNvSpPr>
            <p:nvPr/>
          </p:nvSpPr>
          <p:spPr bwMode="auto">
            <a:xfrm>
              <a:off x="1000" y="3359"/>
              <a:ext cx="82" cy="25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57" y="8"/>
                </a:cxn>
                <a:cxn ang="0">
                  <a:pos x="132" y="16"/>
                </a:cxn>
                <a:cxn ang="0">
                  <a:pos x="109" y="21"/>
                </a:cxn>
                <a:cxn ang="0">
                  <a:pos x="86" y="27"/>
                </a:cxn>
                <a:cxn ang="0">
                  <a:pos x="65" y="33"/>
                </a:cxn>
                <a:cxn ang="0">
                  <a:pos x="43" y="37"/>
                </a:cxn>
                <a:cxn ang="0">
                  <a:pos x="21" y="42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21" y="49"/>
                </a:cxn>
                <a:cxn ang="0">
                  <a:pos x="43" y="44"/>
                </a:cxn>
                <a:cxn ang="0">
                  <a:pos x="65" y="40"/>
                </a:cxn>
                <a:cxn ang="0">
                  <a:pos x="86" y="34"/>
                </a:cxn>
                <a:cxn ang="0">
                  <a:pos x="109" y="28"/>
                </a:cxn>
                <a:cxn ang="0">
                  <a:pos x="135" y="23"/>
                </a:cxn>
                <a:cxn ang="0">
                  <a:pos x="159" y="14"/>
                </a:cxn>
                <a:cxn ang="0">
                  <a:pos x="184" y="6"/>
                </a:cxn>
                <a:cxn ang="0">
                  <a:pos x="182" y="0"/>
                </a:cxn>
              </a:cxnLst>
              <a:rect l="0" t="0" r="r" b="b"/>
              <a:pathLst>
                <a:path w="184" h="52">
                  <a:moveTo>
                    <a:pt x="182" y="0"/>
                  </a:moveTo>
                  <a:lnTo>
                    <a:pt x="157" y="8"/>
                  </a:lnTo>
                  <a:lnTo>
                    <a:pt x="132" y="16"/>
                  </a:lnTo>
                  <a:lnTo>
                    <a:pt x="109" y="21"/>
                  </a:lnTo>
                  <a:lnTo>
                    <a:pt x="86" y="27"/>
                  </a:lnTo>
                  <a:lnTo>
                    <a:pt x="65" y="33"/>
                  </a:lnTo>
                  <a:lnTo>
                    <a:pt x="43" y="37"/>
                  </a:lnTo>
                  <a:lnTo>
                    <a:pt x="21" y="42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21" y="49"/>
                  </a:lnTo>
                  <a:lnTo>
                    <a:pt x="43" y="44"/>
                  </a:lnTo>
                  <a:lnTo>
                    <a:pt x="65" y="40"/>
                  </a:lnTo>
                  <a:lnTo>
                    <a:pt x="86" y="34"/>
                  </a:lnTo>
                  <a:lnTo>
                    <a:pt x="109" y="28"/>
                  </a:lnTo>
                  <a:lnTo>
                    <a:pt x="135" y="23"/>
                  </a:lnTo>
                  <a:lnTo>
                    <a:pt x="159" y="14"/>
                  </a:lnTo>
                  <a:lnTo>
                    <a:pt x="184" y="6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32" name="Freeform 80"/>
            <p:cNvSpPr>
              <a:spLocks/>
            </p:cNvSpPr>
            <p:nvPr/>
          </p:nvSpPr>
          <p:spPr bwMode="auto">
            <a:xfrm>
              <a:off x="1081" y="3359"/>
              <a:ext cx="2" cy="4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5" y="4"/>
                </a:cxn>
                <a:cxn ang="0">
                  <a:pos x="5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2" y="6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4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33" name="Freeform 81"/>
            <p:cNvSpPr>
              <a:spLocks/>
            </p:cNvSpPr>
            <p:nvPr/>
          </p:nvSpPr>
          <p:spPr bwMode="auto">
            <a:xfrm>
              <a:off x="798" y="3323"/>
              <a:ext cx="3" cy="3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2" y="7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34" name="Freeform 82"/>
            <p:cNvSpPr>
              <a:spLocks/>
            </p:cNvSpPr>
            <p:nvPr/>
          </p:nvSpPr>
          <p:spPr bwMode="auto">
            <a:xfrm>
              <a:off x="793" y="3323"/>
              <a:ext cx="56" cy="26"/>
            </a:xfrm>
            <a:custGeom>
              <a:avLst/>
              <a:gdLst/>
              <a:ahLst/>
              <a:cxnLst>
                <a:cxn ang="0">
                  <a:pos x="127" y="49"/>
                </a:cxn>
                <a:cxn ang="0">
                  <a:pos x="127" y="49"/>
                </a:cxn>
                <a:cxn ang="0">
                  <a:pos x="94" y="49"/>
                </a:cxn>
                <a:cxn ang="0">
                  <a:pos x="66" y="45"/>
                </a:cxn>
                <a:cxn ang="0">
                  <a:pos x="43" y="40"/>
                </a:cxn>
                <a:cxn ang="0">
                  <a:pos x="24" y="31"/>
                </a:cxn>
                <a:cxn ang="0">
                  <a:pos x="13" y="25"/>
                </a:cxn>
                <a:cxn ang="0">
                  <a:pos x="7" y="17"/>
                </a:cxn>
                <a:cxn ang="0">
                  <a:pos x="9" y="12"/>
                </a:cxn>
                <a:cxn ang="0">
                  <a:pos x="16" y="7"/>
                </a:cxn>
                <a:cxn ang="0">
                  <a:pos x="14" y="0"/>
                </a:cxn>
                <a:cxn ang="0">
                  <a:pos x="2" y="7"/>
                </a:cxn>
                <a:cxn ang="0">
                  <a:pos x="0" y="19"/>
                </a:cxn>
                <a:cxn ang="0">
                  <a:pos x="8" y="29"/>
                </a:cxn>
                <a:cxn ang="0">
                  <a:pos x="22" y="38"/>
                </a:cxn>
                <a:cxn ang="0">
                  <a:pos x="40" y="46"/>
                </a:cxn>
                <a:cxn ang="0">
                  <a:pos x="66" y="52"/>
                </a:cxn>
                <a:cxn ang="0">
                  <a:pos x="94" y="56"/>
                </a:cxn>
                <a:cxn ang="0">
                  <a:pos x="127" y="56"/>
                </a:cxn>
                <a:cxn ang="0">
                  <a:pos x="127" y="56"/>
                </a:cxn>
                <a:cxn ang="0">
                  <a:pos x="127" y="49"/>
                </a:cxn>
              </a:cxnLst>
              <a:rect l="0" t="0" r="r" b="b"/>
              <a:pathLst>
                <a:path w="127" h="56">
                  <a:moveTo>
                    <a:pt x="127" y="49"/>
                  </a:moveTo>
                  <a:lnTo>
                    <a:pt x="127" y="49"/>
                  </a:lnTo>
                  <a:lnTo>
                    <a:pt x="94" y="49"/>
                  </a:lnTo>
                  <a:lnTo>
                    <a:pt x="66" y="45"/>
                  </a:lnTo>
                  <a:lnTo>
                    <a:pt x="43" y="40"/>
                  </a:lnTo>
                  <a:lnTo>
                    <a:pt x="24" y="31"/>
                  </a:lnTo>
                  <a:lnTo>
                    <a:pt x="13" y="25"/>
                  </a:lnTo>
                  <a:lnTo>
                    <a:pt x="7" y="17"/>
                  </a:lnTo>
                  <a:lnTo>
                    <a:pt x="9" y="12"/>
                  </a:lnTo>
                  <a:lnTo>
                    <a:pt x="16" y="7"/>
                  </a:lnTo>
                  <a:lnTo>
                    <a:pt x="14" y="0"/>
                  </a:lnTo>
                  <a:lnTo>
                    <a:pt x="2" y="7"/>
                  </a:lnTo>
                  <a:lnTo>
                    <a:pt x="0" y="19"/>
                  </a:lnTo>
                  <a:lnTo>
                    <a:pt x="8" y="29"/>
                  </a:lnTo>
                  <a:lnTo>
                    <a:pt x="22" y="38"/>
                  </a:lnTo>
                  <a:lnTo>
                    <a:pt x="40" y="46"/>
                  </a:lnTo>
                  <a:lnTo>
                    <a:pt x="66" y="52"/>
                  </a:lnTo>
                  <a:lnTo>
                    <a:pt x="94" y="56"/>
                  </a:lnTo>
                  <a:lnTo>
                    <a:pt x="127" y="56"/>
                  </a:lnTo>
                  <a:lnTo>
                    <a:pt x="127" y="56"/>
                  </a:lnTo>
                  <a:lnTo>
                    <a:pt x="127" y="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35" name="Freeform 83"/>
            <p:cNvSpPr>
              <a:spLocks/>
            </p:cNvSpPr>
            <p:nvPr/>
          </p:nvSpPr>
          <p:spPr bwMode="auto">
            <a:xfrm>
              <a:off x="849" y="3316"/>
              <a:ext cx="40" cy="33"/>
            </a:xfrm>
            <a:custGeom>
              <a:avLst/>
              <a:gdLst/>
              <a:ahLst/>
              <a:cxnLst>
                <a:cxn ang="0">
                  <a:pos x="62" y="7"/>
                </a:cxn>
                <a:cxn ang="0">
                  <a:pos x="75" y="14"/>
                </a:cxn>
                <a:cxn ang="0">
                  <a:pos x="80" y="20"/>
                </a:cxn>
                <a:cxn ang="0">
                  <a:pos x="83" y="29"/>
                </a:cxn>
                <a:cxn ang="0">
                  <a:pos x="78" y="36"/>
                </a:cxn>
                <a:cxn ang="0">
                  <a:pos x="69" y="45"/>
                </a:cxn>
                <a:cxn ang="0">
                  <a:pos x="53" y="53"/>
                </a:cxn>
                <a:cxn ang="0">
                  <a:pos x="31" y="60"/>
                </a:cxn>
                <a:cxn ang="0">
                  <a:pos x="0" y="64"/>
                </a:cxn>
                <a:cxn ang="0">
                  <a:pos x="0" y="71"/>
                </a:cxn>
                <a:cxn ang="0">
                  <a:pos x="31" y="67"/>
                </a:cxn>
                <a:cxn ang="0">
                  <a:pos x="55" y="60"/>
                </a:cxn>
                <a:cxn ang="0">
                  <a:pos x="73" y="52"/>
                </a:cxn>
                <a:cxn ang="0">
                  <a:pos x="85" y="41"/>
                </a:cxn>
                <a:cxn ang="0">
                  <a:pos x="89" y="29"/>
                </a:cxn>
                <a:cxn ang="0">
                  <a:pos x="87" y="18"/>
                </a:cxn>
                <a:cxn ang="0">
                  <a:pos x="79" y="7"/>
                </a:cxn>
                <a:cxn ang="0">
                  <a:pos x="64" y="0"/>
                </a:cxn>
                <a:cxn ang="0">
                  <a:pos x="62" y="7"/>
                </a:cxn>
              </a:cxnLst>
              <a:rect l="0" t="0" r="r" b="b"/>
              <a:pathLst>
                <a:path w="89" h="71">
                  <a:moveTo>
                    <a:pt x="62" y="7"/>
                  </a:moveTo>
                  <a:lnTo>
                    <a:pt x="75" y="14"/>
                  </a:lnTo>
                  <a:lnTo>
                    <a:pt x="80" y="20"/>
                  </a:lnTo>
                  <a:lnTo>
                    <a:pt x="83" y="29"/>
                  </a:lnTo>
                  <a:lnTo>
                    <a:pt x="78" y="36"/>
                  </a:lnTo>
                  <a:lnTo>
                    <a:pt x="69" y="45"/>
                  </a:lnTo>
                  <a:lnTo>
                    <a:pt x="53" y="53"/>
                  </a:lnTo>
                  <a:lnTo>
                    <a:pt x="31" y="60"/>
                  </a:lnTo>
                  <a:lnTo>
                    <a:pt x="0" y="64"/>
                  </a:lnTo>
                  <a:lnTo>
                    <a:pt x="0" y="71"/>
                  </a:lnTo>
                  <a:lnTo>
                    <a:pt x="31" y="67"/>
                  </a:lnTo>
                  <a:lnTo>
                    <a:pt x="55" y="60"/>
                  </a:lnTo>
                  <a:lnTo>
                    <a:pt x="73" y="52"/>
                  </a:lnTo>
                  <a:lnTo>
                    <a:pt x="85" y="41"/>
                  </a:lnTo>
                  <a:lnTo>
                    <a:pt x="89" y="29"/>
                  </a:lnTo>
                  <a:lnTo>
                    <a:pt x="87" y="18"/>
                  </a:lnTo>
                  <a:lnTo>
                    <a:pt x="79" y="7"/>
                  </a:lnTo>
                  <a:lnTo>
                    <a:pt x="64" y="0"/>
                  </a:lnTo>
                  <a:lnTo>
                    <a:pt x="6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36" name="Freeform 84"/>
            <p:cNvSpPr>
              <a:spLocks/>
            </p:cNvSpPr>
            <p:nvPr/>
          </p:nvSpPr>
          <p:spPr bwMode="auto">
            <a:xfrm>
              <a:off x="876" y="3316"/>
              <a:ext cx="2" cy="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2" y="7"/>
                </a:cxn>
                <a:cxn ang="0">
                  <a:pos x="4" y="0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37" name="Freeform 85"/>
            <p:cNvSpPr>
              <a:spLocks/>
            </p:cNvSpPr>
            <p:nvPr/>
          </p:nvSpPr>
          <p:spPr bwMode="auto">
            <a:xfrm>
              <a:off x="742" y="3194"/>
              <a:ext cx="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4"/>
                </a:cxn>
                <a:cxn ang="0">
                  <a:pos x="5" y="4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0" y="2"/>
                </a:cxn>
              </a:cxnLst>
              <a:rect l="0" t="0" r="r" b="b"/>
              <a:pathLst>
                <a:path w="7" h="4">
                  <a:moveTo>
                    <a:pt x="0" y="2"/>
                  </a:moveTo>
                  <a:lnTo>
                    <a:pt x="2" y="4"/>
                  </a:lnTo>
                  <a:lnTo>
                    <a:pt x="5" y="4"/>
                  </a:lnTo>
                  <a:lnTo>
                    <a:pt x="7" y="3"/>
                  </a:lnTo>
                  <a:lnTo>
                    <a:pt x="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38" name="Freeform 86"/>
            <p:cNvSpPr>
              <a:spLocks/>
            </p:cNvSpPr>
            <p:nvPr/>
          </p:nvSpPr>
          <p:spPr bwMode="auto">
            <a:xfrm>
              <a:off x="735" y="3176"/>
              <a:ext cx="10" cy="19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3"/>
                </a:cxn>
                <a:cxn ang="0">
                  <a:pos x="15" y="43"/>
                </a:cxn>
                <a:cxn ang="0">
                  <a:pos x="22" y="41"/>
                </a:cxn>
                <a:cxn ang="0">
                  <a:pos x="7" y="0"/>
                </a:cxn>
                <a:cxn ang="0">
                  <a:pos x="4" y="2"/>
                </a:cxn>
              </a:cxnLst>
              <a:rect l="0" t="0" r="r" b="b"/>
              <a:pathLst>
                <a:path w="22" h="43">
                  <a:moveTo>
                    <a:pt x="4" y="2"/>
                  </a:moveTo>
                  <a:lnTo>
                    <a:pt x="0" y="3"/>
                  </a:lnTo>
                  <a:lnTo>
                    <a:pt x="15" y="43"/>
                  </a:lnTo>
                  <a:lnTo>
                    <a:pt x="22" y="41"/>
                  </a:lnTo>
                  <a:lnTo>
                    <a:pt x="7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39" name="Freeform 87"/>
            <p:cNvSpPr>
              <a:spLocks/>
            </p:cNvSpPr>
            <p:nvPr/>
          </p:nvSpPr>
          <p:spPr bwMode="auto">
            <a:xfrm>
              <a:off x="735" y="3175"/>
              <a:ext cx="3" cy="2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0" y="5"/>
                </a:cxn>
                <a:cxn ang="0">
                  <a:pos x="7" y="2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6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40" name="Freeform 88"/>
            <p:cNvSpPr>
              <a:spLocks/>
            </p:cNvSpPr>
            <p:nvPr/>
          </p:nvSpPr>
          <p:spPr bwMode="auto">
            <a:xfrm>
              <a:off x="733" y="3209"/>
              <a:ext cx="2" cy="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2" y="6"/>
                  </a:lnTo>
                  <a:lnTo>
                    <a:pt x="3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41" name="Freeform 89"/>
            <p:cNvSpPr>
              <a:spLocks/>
            </p:cNvSpPr>
            <p:nvPr/>
          </p:nvSpPr>
          <p:spPr bwMode="auto">
            <a:xfrm>
              <a:off x="714" y="3209"/>
              <a:ext cx="19" cy="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1"/>
                </a:cxn>
                <a:cxn ang="0">
                  <a:pos x="43" y="7"/>
                </a:cxn>
                <a:cxn ang="0">
                  <a:pos x="43" y="0"/>
                </a:cxn>
                <a:cxn ang="0">
                  <a:pos x="0" y="4"/>
                </a:cxn>
                <a:cxn ang="0">
                  <a:pos x="0" y="7"/>
                </a:cxn>
              </a:cxnLst>
              <a:rect l="0" t="0" r="r" b="b"/>
              <a:pathLst>
                <a:path w="43" h="11">
                  <a:moveTo>
                    <a:pt x="0" y="7"/>
                  </a:moveTo>
                  <a:lnTo>
                    <a:pt x="0" y="11"/>
                  </a:lnTo>
                  <a:lnTo>
                    <a:pt x="43" y="7"/>
                  </a:lnTo>
                  <a:lnTo>
                    <a:pt x="43" y="0"/>
                  </a:lnTo>
                  <a:lnTo>
                    <a:pt x="0" y="4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42" name="Freeform 90"/>
            <p:cNvSpPr>
              <a:spLocks/>
            </p:cNvSpPr>
            <p:nvPr/>
          </p:nvSpPr>
          <p:spPr bwMode="auto">
            <a:xfrm>
              <a:off x="713" y="3210"/>
              <a:ext cx="1" cy="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3" y="0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1" y="1"/>
                  </a:lnTo>
                  <a:lnTo>
                    <a:pt x="0" y="3"/>
                  </a:lnTo>
                  <a:lnTo>
                    <a:pt x="1" y="6"/>
                  </a:lnTo>
                  <a:lnTo>
                    <a:pt x="3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43" name="Freeform 91"/>
            <p:cNvSpPr>
              <a:spLocks/>
            </p:cNvSpPr>
            <p:nvPr/>
          </p:nvSpPr>
          <p:spPr bwMode="auto">
            <a:xfrm>
              <a:off x="743" y="3223"/>
              <a:ext cx="3" cy="1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7" y="4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44" name="Freeform 92"/>
            <p:cNvSpPr>
              <a:spLocks/>
            </p:cNvSpPr>
            <p:nvPr/>
          </p:nvSpPr>
          <p:spPr bwMode="auto">
            <a:xfrm>
              <a:off x="739" y="3224"/>
              <a:ext cx="7" cy="19"/>
            </a:xfrm>
            <a:custGeom>
              <a:avLst/>
              <a:gdLst/>
              <a:ahLst/>
              <a:cxnLst>
                <a:cxn ang="0">
                  <a:pos x="4" y="41"/>
                </a:cxn>
                <a:cxn ang="0">
                  <a:pos x="7" y="41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0" y="41"/>
                </a:cxn>
                <a:cxn ang="0">
                  <a:pos x="4" y="41"/>
                </a:cxn>
              </a:cxnLst>
              <a:rect l="0" t="0" r="r" b="b"/>
              <a:pathLst>
                <a:path w="15" h="41">
                  <a:moveTo>
                    <a:pt x="4" y="41"/>
                  </a:moveTo>
                  <a:lnTo>
                    <a:pt x="7" y="41"/>
                  </a:lnTo>
                  <a:lnTo>
                    <a:pt x="15" y="0"/>
                  </a:lnTo>
                  <a:lnTo>
                    <a:pt x="8" y="0"/>
                  </a:lnTo>
                  <a:lnTo>
                    <a:pt x="0" y="41"/>
                  </a:lnTo>
                  <a:lnTo>
                    <a:pt x="4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45" name="Freeform 93"/>
            <p:cNvSpPr>
              <a:spLocks/>
            </p:cNvSpPr>
            <p:nvPr/>
          </p:nvSpPr>
          <p:spPr bwMode="auto">
            <a:xfrm>
              <a:off x="739" y="3243"/>
              <a:ext cx="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3"/>
                </a:cxn>
                <a:cxn ang="0">
                  <a:pos x="4" y="4"/>
                </a:cxn>
                <a:cxn ang="0">
                  <a:pos x="6" y="3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2" y="3"/>
                  </a:lnTo>
                  <a:lnTo>
                    <a:pt x="4" y="4"/>
                  </a:lnTo>
                  <a:lnTo>
                    <a:pt x="6" y="3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46" name="Freeform 94"/>
            <p:cNvSpPr>
              <a:spLocks/>
            </p:cNvSpPr>
            <p:nvPr/>
          </p:nvSpPr>
          <p:spPr bwMode="auto">
            <a:xfrm>
              <a:off x="759" y="3215"/>
              <a:ext cx="2" cy="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2" y="7"/>
                </a:cxn>
                <a:cxn ang="0">
                  <a:pos x="5" y="0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47" name="Freeform 95"/>
            <p:cNvSpPr>
              <a:spLocks/>
            </p:cNvSpPr>
            <p:nvPr/>
          </p:nvSpPr>
          <p:spPr bwMode="auto">
            <a:xfrm>
              <a:off x="760" y="3215"/>
              <a:ext cx="17" cy="12"/>
            </a:xfrm>
            <a:custGeom>
              <a:avLst/>
              <a:gdLst/>
              <a:ahLst/>
              <a:cxnLst>
                <a:cxn ang="0">
                  <a:pos x="38" y="23"/>
                </a:cxn>
                <a:cxn ang="0">
                  <a:pos x="40" y="20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7" y="27"/>
                </a:cxn>
                <a:cxn ang="0">
                  <a:pos x="38" y="23"/>
                </a:cxn>
              </a:cxnLst>
              <a:rect l="0" t="0" r="r" b="b"/>
              <a:pathLst>
                <a:path w="40" h="27">
                  <a:moveTo>
                    <a:pt x="38" y="23"/>
                  </a:moveTo>
                  <a:lnTo>
                    <a:pt x="40" y="20"/>
                  </a:lnTo>
                  <a:lnTo>
                    <a:pt x="3" y="0"/>
                  </a:lnTo>
                  <a:lnTo>
                    <a:pt x="0" y="7"/>
                  </a:lnTo>
                  <a:lnTo>
                    <a:pt x="37" y="27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48" name="Freeform 96"/>
            <p:cNvSpPr>
              <a:spLocks/>
            </p:cNvSpPr>
            <p:nvPr/>
          </p:nvSpPr>
          <p:spPr bwMode="auto">
            <a:xfrm>
              <a:off x="776" y="3225"/>
              <a:ext cx="2" cy="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4" y="7"/>
                </a:cxn>
                <a:cxn ang="0">
                  <a:pos x="5" y="5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0" y="7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lnTo>
                    <a:pt x="4" y="7"/>
                  </a:lnTo>
                  <a:lnTo>
                    <a:pt x="5" y="5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49" name="Freeform 97"/>
            <p:cNvSpPr>
              <a:spLocks/>
            </p:cNvSpPr>
            <p:nvPr/>
          </p:nvSpPr>
          <p:spPr bwMode="auto">
            <a:xfrm>
              <a:off x="757" y="3198"/>
              <a:ext cx="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50" name="Freeform 98"/>
            <p:cNvSpPr>
              <a:spLocks/>
            </p:cNvSpPr>
            <p:nvPr/>
          </p:nvSpPr>
          <p:spPr bwMode="auto">
            <a:xfrm>
              <a:off x="757" y="3184"/>
              <a:ext cx="15" cy="16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28" y="0"/>
                </a:cxn>
                <a:cxn ang="0">
                  <a:pos x="0" y="30"/>
                </a:cxn>
                <a:cxn ang="0">
                  <a:pos x="4" y="34"/>
                </a:cxn>
                <a:cxn ang="0">
                  <a:pos x="33" y="4"/>
                </a:cxn>
                <a:cxn ang="0">
                  <a:pos x="31" y="2"/>
                </a:cxn>
              </a:cxnLst>
              <a:rect l="0" t="0" r="r" b="b"/>
              <a:pathLst>
                <a:path w="33" h="34">
                  <a:moveTo>
                    <a:pt x="31" y="2"/>
                  </a:moveTo>
                  <a:lnTo>
                    <a:pt x="28" y="0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33" y="4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51" name="Freeform 99"/>
            <p:cNvSpPr>
              <a:spLocks/>
            </p:cNvSpPr>
            <p:nvPr/>
          </p:nvSpPr>
          <p:spPr bwMode="auto">
            <a:xfrm>
              <a:off x="770" y="3183"/>
              <a:ext cx="2" cy="3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6" y="3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5" y="5"/>
                </a:cxn>
              </a:cxnLst>
              <a:rect l="0" t="0" r="r" b="b"/>
              <a:pathLst>
                <a:path w="6" h="5">
                  <a:moveTo>
                    <a:pt x="5" y="5"/>
                  </a:moveTo>
                  <a:lnTo>
                    <a:pt x="6" y="3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1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52" name="Freeform 100"/>
            <p:cNvSpPr>
              <a:spLocks/>
            </p:cNvSpPr>
            <p:nvPr/>
          </p:nvSpPr>
          <p:spPr bwMode="auto">
            <a:xfrm>
              <a:off x="919" y="3139"/>
              <a:ext cx="4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1" y="2"/>
                  </a:lnTo>
                  <a:lnTo>
                    <a:pt x="3" y="4"/>
                  </a:lnTo>
                  <a:lnTo>
                    <a:pt x="5" y="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53" name="Freeform 101"/>
            <p:cNvSpPr>
              <a:spLocks/>
            </p:cNvSpPr>
            <p:nvPr/>
          </p:nvSpPr>
          <p:spPr bwMode="auto">
            <a:xfrm>
              <a:off x="919" y="3124"/>
              <a:ext cx="5" cy="1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0"/>
                </a:cxn>
                <a:cxn ang="0">
                  <a:pos x="0" y="32"/>
                </a:cxn>
                <a:cxn ang="0">
                  <a:pos x="6" y="32"/>
                </a:cxn>
                <a:cxn ang="0">
                  <a:pos x="9" y="0"/>
                </a:cxn>
                <a:cxn ang="0">
                  <a:pos x="5" y="0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2" y="0"/>
                  </a:lnTo>
                  <a:lnTo>
                    <a:pt x="0" y="32"/>
                  </a:lnTo>
                  <a:lnTo>
                    <a:pt x="6" y="32"/>
                  </a:lnTo>
                  <a:lnTo>
                    <a:pt x="9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54" name="Freeform 102"/>
            <p:cNvSpPr>
              <a:spLocks/>
            </p:cNvSpPr>
            <p:nvPr/>
          </p:nvSpPr>
          <p:spPr bwMode="auto">
            <a:xfrm>
              <a:off x="920" y="3122"/>
              <a:ext cx="4" cy="2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6" y="2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7" y="4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lnTo>
                    <a:pt x="6" y="2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55" name="Freeform 103"/>
            <p:cNvSpPr>
              <a:spLocks/>
            </p:cNvSpPr>
            <p:nvPr/>
          </p:nvSpPr>
          <p:spPr bwMode="auto">
            <a:xfrm>
              <a:off x="910" y="3145"/>
              <a:ext cx="1" cy="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7"/>
                </a:cxn>
                <a:cxn ang="0">
                  <a:pos x="4" y="4"/>
                </a:cxn>
                <a:cxn ang="0">
                  <a:pos x="4" y="1"/>
                </a:cxn>
                <a:cxn ang="0">
                  <a:pos x="2" y="0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3" y="7"/>
                  </a:lnTo>
                  <a:lnTo>
                    <a:pt x="4" y="4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56" name="Freeform 104"/>
            <p:cNvSpPr>
              <a:spLocks/>
            </p:cNvSpPr>
            <p:nvPr/>
          </p:nvSpPr>
          <p:spPr bwMode="auto">
            <a:xfrm>
              <a:off x="896" y="3139"/>
              <a:ext cx="15" cy="8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7"/>
                </a:cxn>
                <a:cxn ang="0">
                  <a:pos x="30" y="20"/>
                </a:cxn>
                <a:cxn ang="0">
                  <a:pos x="32" y="13"/>
                </a:cxn>
                <a:cxn ang="0">
                  <a:pos x="2" y="0"/>
                </a:cxn>
                <a:cxn ang="0">
                  <a:pos x="1" y="3"/>
                </a:cxn>
              </a:cxnLst>
              <a:rect l="0" t="0" r="r" b="b"/>
              <a:pathLst>
                <a:path w="32" h="20">
                  <a:moveTo>
                    <a:pt x="1" y="3"/>
                  </a:moveTo>
                  <a:lnTo>
                    <a:pt x="0" y="7"/>
                  </a:lnTo>
                  <a:lnTo>
                    <a:pt x="30" y="20"/>
                  </a:lnTo>
                  <a:lnTo>
                    <a:pt x="32" y="13"/>
                  </a:lnTo>
                  <a:lnTo>
                    <a:pt x="2" y="0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57" name="Freeform 105"/>
            <p:cNvSpPr>
              <a:spLocks/>
            </p:cNvSpPr>
            <p:nvPr/>
          </p:nvSpPr>
          <p:spPr bwMode="auto">
            <a:xfrm>
              <a:off x="895" y="3139"/>
              <a:ext cx="2" cy="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3" y="7"/>
                </a:cxn>
                <a:cxn ang="0">
                  <a:pos x="5" y="0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3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58" name="Freeform 106"/>
            <p:cNvSpPr>
              <a:spLocks/>
            </p:cNvSpPr>
            <p:nvPr/>
          </p:nvSpPr>
          <p:spPr bwMode="auto">
            <a:xfrm>
              <a:off x="911" y="3157"/>
              <a:ext cx="4" cy="4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7" y="4"/>
                </a:cxn>
                <a:cxn ang="0">
                  <a:pos x="6" y="1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7" y="7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lnTo>
                    <a:pt x="7" y="4"/>
                  </a:lnTo>
                  <a:lnTo>
                    <a:pt x="6" y="1"/>
                  </a:lnTo>
                  <a:lnTo>
                    <a:pt x="2" y="0"/>
                  </a:lnTo>
                  <a:lnTo>
                    <a:pt x="0" y="2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59" name="Freeform 107"/>
            <p:cNvSpPr>
              <a:spLocks/>
            </p:cNvSpPr>
            <p:nvPr/>
          </p:nvSpPr>
          <p:spPr bwMode="auto">
            <a:xfrm>
              <a:off x="903" y="3158"/>
              <a:ext cx="12" cy="14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7" y="30"/>
                </a:cxn>
                <a:cxn ang="0">
                  <a:pos x="28" y="5"/>
                </a:cxn>
                <a:cxn ang="0">
                  <a:pos x="21" y="0"/>
                </a:cxn>
                <a:cxn ang="0">
                  <a:pos x="0" y="26"/>
                </a:cxn>
                <a:cxn ang="0">
                  <a:pos x="4" y="28"/>
                </a:cxn>
              </a:cxnLst>
              <a:rect l="0" t="0" r="r" b="b"/>
              <a:pathLst>
                <a:path w="28" h="30">
                  <a:moveTo>
                    <a:pt x="4" y="28"/>
                  </a:moveTo>
                  <a:lnTo>
                    <a:pt x="7" y="30"/>
                  </a:lnTo>
                  <a:lnTo>
                    <a:pt x="28" y="5"/>
                  </a:lnTo>
                  <a:lnTo>
                    <a:pt x="21" y="0"/>
                  </a:lnTo>
                  <a:lnTo>
                    <a:pt x="0" y="26"/>
                  </a:lnTo>
                  <a:lnTo>
                    <a:pt x="4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60" name="Freeform 108"/>
            <p:cNvSpPr>
              <a:spLocks/>
            </p:cNvSpPr>
            <p:nvPr/>
          </p:nvSpPr>
          <p:spPr bwMode="auto">
            <a:xfrm>
              <a:off x="903" y="3170"/>
              <a:ext cx="2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3" y="6"/>
                </a:cxn>
                <a:cxn ang="0">
                  <a:pos x="5" y="7"/>
                </a:cxn>
                <a:cxn ang="0">
                  <a:pos x="7" y="4"/>
                </a:cxn>
                <a:cxn ang="0">
                  <a:pos x="0" y="0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3"/>
                  </a:lnTo>
                  <a:lnTo>
                    <a:pt x="3" y="6"/>
                  </a:lnTo>
                  <a:lnTo>
                    <a:pt x="5" y="7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61" name="Freeform 109"/>
            <p:cNvSpPr>
              <a:spLocks/>
            </p:cNvSpPr>
            <p:nvPr/>
          </p:nvSpPr>
          <p:spPr bwMode="auto">
            <a:xfrm>
              <a:off x="924" y="3158"/>
              <a:ext cx="3" cy="3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7" y="3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62" name="Freeform 110"/>
            <p:cNvSpPr>
              <a:spLocks/>
            </p:cNvSpPr>
            <p:nvPr/>
          </p:nvSpPr>
          <p:spPr bwMode="auto">
            <a:xfrm>
              <a:off x="924" y="3159"/>
              <a:ext cx="12" cy="14"/>
            </a:xfrm>
            <a:custGeom>
              <a:avLst/>
              <a:gdLst/>
              <a:ahLst/>
              <a:cxnLst>
                <a:cxn ang="0">
                  <a:pos x="22" y="28"/>
                </a:cxn>
                <a:cxn ang="0">
                  <a:pos x="25" y="26"/>
                </a:cxn>
                <a:cxn ang="0">
                  <a:pos x="7" y="0"/>
                </a:cxn>
                <a:cxn ang="0">
                  <a:pos x="0" y="4"/>
                </a:cxn>
                <a:cxn ang="0">
                  <a:pos x="18" y="31"/>
                </a:cxn>
                <a:cxn ang="0">
                  <a:pos x="22" y="28"/>
                </a:cxn>
              </a:cxnLst>
              <a:rect l="0" t="0" r="r" b="b"/>
              <a:pathLst>
                <a:path w="25" h="31">
                  <a:moveTo>
                    <a:pt x="22" y="28"/>
                  </a:moveTo>
                  <a:lnTo>
                    <a:pt x="25" y="26"/>
                  </a:lnTo>
                  <a:lnTo>
                    <a:pt x="7" y="0"/>
                  </a:lnTo>
                  <a:lnTo>
                    <a:pt x="0" y="4"/>
                  </a:lnTo>
                  <a:lnTo>
                    <a:pt x="18" y="31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63" name="Freeform 111"/>
            <p:cNvSpPr>
              <a:spLocks/>
            </p:cNvSpPr>
            <p:nvPr/>
          </p:nvSpPr>
          <p:spPr bwMode="auto">
            <a:xfrm>
              <a:off x="932" y="3171"/>
              <a:ext cx="4" cy="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2" y="7"/>
                </a:cxn>
                <a:cxn ang="0">
                  <a:pos x="6" y="6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0" y="5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lnTo>
                    <a:pt x="2" y="7"/>
                  </a:lnTo>
                  <a:lnTo>
                    <a:pt x="6" y="6"/>
                  </a:lnTo>
                  <a:lnTo>
                    <a:pt x="7" y="4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64" name="Freeform 112"/>
            <p:cNvSpPr>
              <a:spLocks/>
            </p:cNvSpPr>
            <p:nvPr/>
          </p:nvSpPr>
          <p:spPr bwMode="auto">
            <a:xfrm>
              <a:off x="927" y="3146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5" y="7"/>
                </a:cxn>
                <a:cxn ang="0">
                  <a:pos x="2" y="0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lnTo>
                    <a:pt x="0" y="1"/>
                  </a:lnTo>
                  <a:lnTo>
                    <a:pt x="0" y="5"/>
                  </a:lnTo>
                  <a:lnTo>
                    <a:pt x="1" y="7"/>
                  </a:lnTo>
                  <a:lnTo>
                    <a:pt x="5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65" name="Freeform 113"/>
            <p:cNvSpPr>
              <a:spLocks/>
            </p:cNvSpPr>
            <p:nvPr/>
          </p:nvSpPr>
          <p:spPr bwMode="auto">
            <a:xfrm>
              <a:off x="929" y="3140"/>
              <a:ext cx="15" cy="8"/>
            </a:xfrm>
            <a:custGeom>
              <a:avLst/>
              <a:gdLst/>
              <a:ahLst/>
              <a:cxnLst>
                <a:cxn ang="0">
                  <a:pos x="31" y="4"/>
                </a:cxn>
                <a:cxn ang="0">
                  <a:pos x="30" y="0"/>
                </a:cxn>
                <a:cxn ang="0">
                  <a:pos x="0" y="12"/>
                </a:cxn>
                <a:cxn ang="0">
                  <a:pos x="3" y="19"/>
                </a:cxn>
                <a:cxn ang="0">
                  <a:pos x="32" y="7"/>
                </a:cxn>
                <a:cxn ang="0">
                  <a:pos x="31" y="4"/>
                </a:cxn>
              </a:cxnLst>
              <a:rect l="0" t="0" r="r" b="b"/>
              <a:pathLst>
                <a:path w="32" h="19">
                  <a:moveTo>
                    <a:pt x="31" y="4"/>
                  </a:moveTo>
                  <a:lnTo>
                    <a:pt x="30" y="0"/>
                  </a:lnTo>
                  <a:lnTo>
                    <a:pt x="0" y="12"/>
                  </a:lnTo>
                  <a:lnTo>
                    <a:pt x="3" y="19"/>
                  </a:lnTo>
                  <a:lnTo>
                    <a:pt x="32" y="7"/>
                  </a:lnTo>
                  <a:lnTo>
                    <a:pt x="3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66" name="Freeform 114"/>
            <p:cNvSpPr>
              <a:spLocks/>
            </p:cNvSpPr>
            <p:nvPr/>
          </p:nvSpPr>
          <p:spPr bwMode="auto">
            <a:xfrm>
              <a:off x="943" y="3140"/>
              <a:ext cx="1" cy="4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2" y="7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4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67" name="Freeform 115"/>
            <p:cNvSpPr>
              <a:spLocks/>
            </p:cNvSpPr>
            <p:nvPr/>
          </p:nvSpPr>
          <p:spPr bwMode="auto">
            <a:xfrm>
              <a:off x="641" y="3594"/>
              <a:ext cx="525" cy="209"/>
            </a:xfrm>
            <a:custGeom>
              <a:avLst/>
              <a:gdLst/>
              <a:ahLst/>
              <a:cxnLst>
                <a:cxn ang="0">
                  <a:pos x="1124" y="136"/>
                </a:cxn>
                <a:cxn ang="0">
                  <a:pos x="1032" y="135"/>
                </a:cxn>
                <a:cxn ang="0">
                  <a:pos x="943" y="132"/>
                </a:cxn>
                <a:cxn ang="0">
                  <a:pos x="894" y="130"/>
                </a:cxn>
                <a:cxn ang="0">
                  <a:pos x="898" y="87"/>
                </a:cxn>
                <a:cxn ang="0">
                  <a:pos x="817" y="57"/>
                </a:cxn>
                <a:cxn ang="0">
                  <a:pos x="759" y="82"/>
                </a:cxn>
                <a:cxn ang="0">
                  <a:pos x="727" y="95"/>
                </a:cxn>
                <a:cxn ang="0">
                  <a:pos x="726" y="48"/>
                </a:cxn>
                <a:cxn ang="0">
                  <a:pos x="681" y="1"/>
                </a:cxn>
                <a:cxn ang="0">
                  <a:pos x="597" y="14"/>
                </a:cxn>
                <a:cxn ang="0">
                  <a:pos x="569" y="55"/>
                </a:cxn>
                <a:cxn ang="0">
                  <a:pos x="500" y="44"/>
                </a:cxn>
                <a:cxn ang="0">
                  <a:pos x="435" y="23"/>
                </a:cxn>
                <a:cxn ang="0">
                  <a:pos x="379" y="25"/>
                </a:cxn>
                <a:cxn ang="0">
                  <a:pos x="340" y="67"/>
                </a:cxn>
                <a:cxn ang="0">
                  <a:pos x="294" y="62"/>
                </a:cxn>
                <a:cxn ang="0">
                  <a:pos x="234" y="45"/>
                </a:cxn>
                <a:cxn ang="0">
                  <a:pos x="183" y="40"/>
                </a:cxn>
                <a:cxn ang="0">
                  <a:pos x="142" y="56"/>
                </a:cxn>
                <a:cxn ang="0">
                  <a:pos x="112" y="117"/>
                </a:cxn>
                <a:cxn ang="0">
                  <a:pos x="175" y="155"/>
                </a:cxn>
                <a:cxn ang="0">
                  <a:pos x="195" y="160"/>
                </a:cxn>
                <a:cxn ang="0">
                  <a:pos x="145" y="179"/>
                </a:cxn>
                <a:cxn ang="0">
                  <a:pos x="77" y="202"/>
                </a:cxn>
                <a:cxn ang="0">
                  <a:pos x="12" y="219"/>
                </a:cxn>
                <a:cxn ang="0">
                  <a:pos x="44" y="258"/>
                </a:cxn>
                <a:cxn ang="0">
                  <a:pos x="70" y="342"/>
                </a:cxn>
                <a:cxn ang="0">
                  <a:pos x="125" y="324"/>
                </a:cxn>
                <a:cxn ang="0">
                  <a:pos x="209" y="300"/>
                </a:cxn>
                <a:cxn ang="0">
                  <a:pos x="178" y="336"/>
                </a:cxn>
                <a:cxn ang="0">
                  <a:pos x="146" y="377"/>
                </a:cxn>
                <a:cxn ang="0">
                  <a:pos x="213" y="368"/>
                </a:cxn>
                <a:cxn ang="0">
                  <a:pos x="297" y="414"/>
                </a:cxn>
                <a:cxn ang="0">
                  <a:pos x="355" y="360"/>
                </a:cxn>
                <a:cxn ang="0">
                  <a:pos x="452" y="237"/>
                </a:cxn>
                <a:cxn ang="0">
                  <a:pos x="455" y="380"/>
                </a:cxn>
                <a:cxn ang="0">
                  <a:pos x="481" y="383"/>
                </a:cxn>
                <a:cxn ang="0">
                  <a:pos x="536" y="344"/>
                </a:cxn>
                <a:cxn ang="0">
                  <a:pos x="600" y="326"/>
                </a:cxn>
                <a:cxn ang="0">
                  <a:pos x="664" y="339"/>
                </a:cxn>
                <a:cxn ang="0">
                  <a:pos x="656" y="275"/>
                </a:cxn>
                <a:cxn ang="0">
                  <a:pos x="679" y="298"/>
                </a:cxn>
                <a:cxn ang="0">
                  <a:pos x="728" y="323"/>
                </a:cxn>
                <a:cxn ang="0">
                  <a:pos x="814" y="354"/>
                </a:cxn>
                <a:cxn ang="0">
                  <a:pos x="889" y="399"/>
                </a:cxn>
                <a:cxn ang="0">
                  <a:pos x="892" y="364"/>
                </a:cxn>
                <a:cxn ang="0">
                  <a:pos x="921" y="331"/>
                </a:cxn>
                <a:cxn ang="0">
                  <a:pos x="965" y="350"/>
                </a:cxn>
                <a:cxn ang="0">
                  <a:pos x="1000" y="368"/>
                </a:cxn>
                <a:cxn ang="0">
                  <a:pos x="997" y="305"/>
                </a:cxn>
                <a:cxn ang="0">
                  <a:pos x="1035" y="229"/>
                </a:cxn>
                <a:cxn ang="0">
                  <a:pos x="1083" y="250"/>
                </a:cxn>
                <a:cxn ang="0">
                  <a:pos x="1087" y="273"/>
                </a:cxn>
                <a:cxn ang="0">
                  <a:pos x="1102" y="284"/>
                </a:cxn>
                <a:cxn ang="0">
                  <a:pos x="1115" y="289"/>
                </a:cxn>
                <a:cxn ang="0">
                  <a:pos x="1115" y="226"/>
                </a:cxn>
                <a:cxn ang="0">
                  <a:pos x="1157" y="142"/>
                </a:cxn>
              </a:cxnLst>
              <a:rect l="0" t="0" r="r" b="b"/>
              <a:pathLst>
                <a:path w="1177" h="444">
                  <a:moveTo>
                    <a:pt x="1177" y="135"/>
                  </a:moveTo>
                  <a:lnTo>
                    <a:pt x="1162" y="136"/>
                  </a:lnTo>
                  <a:lnTo>
                    <a:pt x="1145" y="136"/>
                  </a:lnTo>
                  <a:lnTo>
                    <a:pt x="1124" y="136"/>
                  </a:lnTo>
                  <a:lnTo>
                    <a:pt x="1103" y="136"/>
                  </a:lnTo>
                  <a:lnTo>
                    <a:pt x="1079" y="136"/>
                  </a:lnTo>
                  <a:lnTo>
                    <a:pt x="1056" y="135"/>
                  </a:lnTo>
                  <a:lnTo>
                    <a:pt x="1032" y="135"/>
                  </a:lnTo>
                  <a:lnTo>
                    <a:pt x="1008" y="133"/>
                  </a:lnTo>
                  <a:lnTo>
                    <a:pt x="985" y="133"/>
                  </a:lnTo>
                  <a:lnTo>
                    <a:pt x="963" y="132"/>
                  </a:lnTo>
                  <a:lnTo>
                    <a:pt x="943" y="132"/>
                  </a:lnTo>
                  <a:lnTo>
                    <a:pt x="926" y="131"/>
                  </a:lnTo>
                  <a:lnTo>
                    <a:pt x="912" y="131"/>
                  </a:lnTo>
                  <a:lnTo>
                    <a:pt x="901" y="130"/>
                  </a:lnTo>
                  <a:lnTo>
                    <a:pt x="894" y="130"/>
                  </a:lnTo>
                  <a:lnTo>
                    <a:pt x="892" y="130"/>
                  </a:lnTo>
                  <a:lnTo>
                    <a:pt x="904" y="117"/>
                  </a:lnTo>
                  <a:lnTo>
                    <a:pt x="906" y="102"/>
                  </a:lnTo>
                  <a:lnTo>
                    <a:pt x="898" y="87"/>
                  </a:lnTo>
                  <a:lnTo>
                    <a:pt x="883" y="75"/>
                  </a:lnTo>
                  <a:lnTo>
                    <a:pt x="864" y="63"/>
                  </a:lnTo>
                  <a:lnTo>
                    <a:pt x="841" y="57"/>
                  </a:lnTo>
                  <a:lnTo>
                    <a:pt x="817" y="57"/>
                  </a:lnTo>
                  <a:lnTo>
                    <a:pt x="793" y="64"/>
                  </a:lnTo>
                  <a:lnTo>
                    <a:pt x="781" y="70"/>
                  </a:lnTo>
                  <a:lnTo>
                    <a:pt x="770" y="76"/>
                  </a:lnTo>
                  <a:lnTo>
                    <a:pt x="759" y="82"/>
                  </a:lnTo>
                  <a:lnTo>
                    <a:pt x="749" y="87"/>
                  </a:lnTo>
                  <a:lnTo>
                    <a:pt x="741" y="91"/>
                  </a:lnTo>
                  <a:lnTo>
                    <a:pt x="733" y="94"/>
                  </a:lnTo>
                  <a:lnTo>
                    <a:pt x="727" y="95"/>
                  </a:lnTo>
                  <a:lnTo>
                    <a:pt x="722" y="94"/>
                  </a:lnTo>
                  <a:lnTo>
                    <a:pt x="726" y="81"/>
                  </a:lnTo>
                  <a:lnTo>
                    <a:pt x="727" y="64"/>
                  </a:lnTo>
                  <a:lnTo>
                    <a:pt x="726" y="48"/>
                  </a:lnTo>
                  <a:lnTo>
                    <a:pt x="721" y="32"/>
                  </a:lnTo>
                  <a:lnTo>
                    <a:pt x="713" y="18"/>
                  </a:lnTo>
                  <a:lnTo>
                    <a:pt x="699" y="7"/>
                  </a:lnTo>
                  <a:lnTo>
                    <a:pt x="681" y="1"/>
                  </a:lnTo>
                  <a:lnTo>
                    <a:pt x="657" y="0"/>
                  </a:lnTo>
                  <a:lnTo>
                    <a:pt x="631" y="2"/>
                  </a:lnTo>
                  <a:lnTo>
                    <a:pt x="612" y="7"/>
                  </a:lnTo>
                  <a:lnTo>
                    <a:pt x="597" y="14"/>
                  </a:lnTo>
                  <a:lnTo>
                    <a:pt x="585" y="22"/>
                  </a:lnTo>
                  <a:lnTo>
                    <a:pt x="576" y="31"/>
                  </a:lnTo>
                  <a:lnTo>
                    <a:pt x="572" y="43"/>
                  </a:lnTo>
                  <a:lnTo>
                    <a:pt x="569" y="55"/>
                  </a:lnTo>
                  <a:lnTo>
                    <a:pt x="568" y="70"/>
                  </a:lnTo>
                  <a:lnTo>
                    <a:pt x="543" y="60"/>
                  </a:lnTo>
                  <a:lnTo>
                    <a:pt x="521" y="51"/>
                  </a:lnTo>
                  <a:lnTo>
                    <a:pt x="500" y="44"/>
                  </a:lnTo>
                  <a:lnTo>
                    <a:pt x="481" y="37"/>
                  </a:lnTo>
                  <a:lnTo>
                    <a:pt x="463" y="32"/>
                  </a:lnTo>
                  <a:lnTo>
                    <a:pt x="448" y="28"/>
                  </a:lnTo>
                  <a:lnTo>
                    <a:pt x="435" y="23"/>
                  </a:lnTo>
                  <a:lnTo>
                    <a:pt x="423" y="20"/>
                  </a:lnTo>
                  <a:lnTo>
                    <a:pt x="410" y="17"/>
                  </a:lnTo>
                  <a:lnTo>
                    <a:pt x="396" y="20"/>
                  </a:lnTo>
                  <a:lnTo>
                    <a:pt x="379" y="25"/>
                  </a:lnTo>
                  <a:lnTo>
                    <a:pt x="364" y="32"/>
                  </a:lnTo>
                  <a:lnTo>
                    <a:pt x="353" y="43"/>
                  </a:lnTo>
                  <a:lnTo>
                    <a:pt x="344" y="54"/>
                  </a:lnTo>
                  <a:lnTo>
                    <a:pt x="340" y="67"/>
                  </a:lnTo>
                  <a:lnTo>
                    <a:pt x="344" y="79"/>
                  </a:lnTo>
                  <a:lnTo>
                    <a:pt x="326" y="74"/>
                  </a:lnTo>
                  <a:lnTo>
                    <a:pt x="310" y="68"/>
                  </a:lnTo>
                  <a:lnTo>
                    <a:pt x="294" y="62"/>
                  </a:lnTo>
                  <a:lnTo>
                    <a:pt x="278" y="57"/>
                  </a:lnTo>
                  <a:lnTo>
                    <a:pt x="263" y="53"/>
                  </a:lnTo>
                  <a:lnTo>
                    <a:pt x="248" y="48"/>
                  </a:lnTo>
                  <a:lnTo>
                    <a:pt x="234" y="45"/>
                  </a:lnTo>
                  <a:lnTo>
                    <a:pt x="221" y="43"/>
                  </a:lnTo>
                  <a:lnTo>
                    <a:pt x="207" y="40"/>
                  </a:lnTo>
                  <a:lnTo>
                    <a:pt x="194" y="39"/>
                  </a:lnTo>
                  <a:lnTo>
                    <a:pt x="183" y="40"/>
                  </a:lnTo>
                  <a:lnTo>
                    <a:pt x="171" y="41"/>
                  </a:lnTo>
                  <a:lnTo>
                    <a:pt x="161" y="45"/>
                  </a:lnTo>
                  <a:lnTo>
                    <a:pt x="150" y="49"/>
                  </a:lnTo>
                  <a:lnTo>
                    <a:pt x="142" y="56"/>
                  </a:lnTo>
                  <a:lnTo>
                    <a:pt x="134" y="64"/>
                  </a:lnTo>
                  <a:lnTo>
                    <a:pt x="122" y="83"/>
                  </a:lnTo>
                  <a:lnTo>
                    <a:pt x="115" y="101"/>
                  </a:lnTo>
                  <a:lnTo>
                    <a:pt x="112" y="117"/>
                  </a:lnTo>
                  <a:lnTo>
                    <a:pt x="117" y="132"/>
                  </a:lnTo>
                  <a:lnTo>
                    <a:pt x="128" y="144"/>
                  </a:lnTo>
                  <a:lnTo>
                    <a:pt x="148" y="152"/>
                  </a:lnTo>
                  <a:lnTo>
                    <a:pt x="175" y="155"/>
                  </a:lnTo>
                  <a:lnTo>
                    <a:pt x="209" y="154"/>
                  </a:lnTo>
                  <a:lnTo>
                    <a:pt x="208" y="155"/>
                  </a:lnTo>
                  <a:lnTo>
                    <a:pt x="202" y="156"/>
                  </a:lnTo>
                  <a:lnTo>
                    <a:pt x="195" y="160"/>
                  </a:lnTo>
                  <a:lnTo>
                    <a:pt x="185" y="163"/>
                  </a:lnTo>
                  <a:lnTo>
                    <a:pt x="173" y="168"/>
                  </a:lnTo>
                  <a:lnTo>
                    <a:pt x="160" y="174"/>
                  </a:lnTo>
                  <a:lnTo>
                    <a:pt x="145" y="179"/>
                  </a:lnTo>
                  <a:lnTo>
                    <a:pt x="128" y="185"/>
                  </a:lnTo>
                  <a:lnTo>
                    <a:pt x="111" y="191"/>
                  </a:lnTo>
                  <a:lnTo>
                    <a:pt x="94" y="197"/>
                  </a:lnTo>
                  <a:lnTo>
                    <a:pt x="77" y="202"/>
                  </a:lnTo>
                  <a:lnTo>
                    <a:pt x="59" y="207"/>
                  </a:lnTo>
                  <a:lnTo>
                    <a:pt x="43" y="212"/>
                  </a:lnTo>
                  <a:lnTo>
                    <a:pt x="27" y="215"/>
                  </a:lnTo>
                  <a:lnTo>
                    <a:pt x="12" y="219"/>
                  </a:lnTo>
                  <a:lnTo>
                    <a:pt x="0" y="220"/>
                  </a:lnTo>
                  <a:lnTo>
                    <a:pt x="13" y="227"/>
                  </a:lnTo>
                  <a:lnTo>
                    <a:pt x="30" y="239"/>
                  </a:lnTo>
                  <a:lnTo>
                    <a:pt x="44" y="258"/>
                  </a:lnTo>
                  <a:lnTo>
                    <a:pt x="57" y="277"/>
                  </a:lnTo>
                  <a:lnTo>
                    <a:pt x="66" y="299"/>
                  </a:lnTo>
                  <a:lnTo>
                    <a:pt x="71" y="321"/>
                  </a:lnTo>
                  <a:lnTo>
                    <a:pt x="70" y="342"/>
                  </a:lnTo>
                  <a:lnTo>
                    <a:pt x="59" y="359"/>
                  </a:lnTo>
                  <a:lnTo>
                    <a:pt x="78" y="346"/>
                  </a:lnTo>
                  <a:lnTo>
                    <a:pt x="100" y="335"/>
                  </a:lnTo>
                  <a:lnTo>
                    <a:pt x="125" y="324"/>
                  </a:lnTo>
                  <a:lnTo>
                    <a:pt x="152" y="316"/>
                  </a:lnTo>
                  <a:lnTo>
                    <a:pt x="176" y="310"/>
                  </a:lnTo>
                  <a:lnTo>
                    <a:pt x="195" y="304"/>
                  </a:lnTo>
                  <a:lnTo>
                    <a:pt x="209" y="300"/>
                  </a:lnTo>
                  <a:lnTo>
                    <a:pt x="214" y="299"/>
                  </a:lnTo>
                  <a:lnTo>
                    <a:pt x="202" y="310"/>
                  </a:lnTo>
                  <a:lnTo>
                    <a:pt x="191" y="322"/>
                  </a:lnTo>
                  <a:lnTo>
                    <a:pt x="178" y="336"/>
                  </a:lnTo>
                  <a:lnTo>
                    <a:pt x="168" y="349"/>
                  </a:lnTo>
                  <a:lnTo>
                    <a:pt x="157" y="361"/>
                  </a:lnTo>
                  <a:lnTo>
                    <a:pt x="150" y="371"/>
                  </a:lnTo>
                  <a:lnTo>
                    <a:pt x="146" y="377"/>
                  </a:lnTo>
                  <a:lnTo>
                    <a:pt x="143" y="380"/>
                  </a:lnTo>
                  <a:lnTo>
                    <a:pt x="162" y="374"/>
                  </a:lnTo>
                  <a:lnTo>
                    <a:pt x="186" y="371"/>
                  </a:lnTo>
                  <a:lnTo>
                    <a:pt x="213" y="368"/>
                  </a:lnTo>
                  <a:lnTo>
                    <a:pt x="240" y="371"/>
                  </a:lnTo>
                  <a:lnTo>
                    <a:pt x="264" y="379"/>
                  </a:lnTo>
                  <a:lnTo>
                    <a:pt x="285" y="392"/>
                  </a:lnTo>
                  <a:lnTo>
                    <a:pt x="297" y="414"/>
                  </a:lnTo>
                  <a:lnTo>
                    <a:pt x="299" y="444"/>
                  </a:lnTo>
                  <a:lnTo>
                    <a:pt x="315" y="419"/>
                  </a:lnTo>
                  <a:lnTo>
                    <a:pt x="335" y="391"/>
                  </a:lnTo>
                  <a:lnTo>
                    <a:pt x="355" y="360"/>
                  </a:lnTo>
                  <a:lnTo>
                    <a:pt x="377" y="327"/>
                  </a:lnTo>
                  <a:lnTo>
                    <a:pt x="401" y="296"/>
                  </a:lnTo>
                  <a:lnTo>
                    <a:pt x="427" y="265"/>
                  </a:lnTo>
                  <a:lnTo>
                    <a:pt x="452" y="237"/>
                  </a:lnTo>
                  <a:lnTo>
                    <a:pt x="478" y="214"/>
                  </a:lnTo>
                  <a:lnTo>
                    <a:pt x="465" y="262"/>
                  </a:lnTo>
                  <a:lnTo>
                    <a:pt x="459" y="322"/>
                  </a:lnTo>
                  <a:lnTo>
                    <a:pt x="455" y="380"/>
                  </a:lnTo>
                  <a:lnTo>
                    <a:pt x="453" y="419"/>
                  </a:lnTo>
                  <a:lnTo>
                    <a:pt x="461" y="407"/>
                  </a:lnTo>
                  <a:lnTo>
                    <a:pt x="470" y="395"/>
                  </a:lnTo>
                  <a:lnTo>
                    <a:pt x="481" y="383"/>
                  </a:lnTo>
                  <a:lnTo>
                    <a:pt x="493" y="373"/>
                  </a:lnTo>
                  <a:lnTo>
                    <a:pt x="506" y="362"/>
                  </a:lnTo>
                  <a:lnTo>
                    <a:pt x="520" y="352"/>
                  </a:lnTo>
                  <a:lnTo>
                    <a:pt x="536" y="344"/>
                  </a:lnTo>
                  <a:lnTo>
                    <a:pt x="551" y="337"/>
                  </a:lnTo>
                  <a:lnTo>
                    <a:pt x="567" y="331"/>
                  </a:lnTo>
                  <a:lnTo>
                    <a:pt x="583" y="328"/>
                  </a:lnTo>
                  <a:lnTo>
                    <a:pt x="600" y="326"/>
                  </a:lnTo>
                  <a:lnTo>
                    <a:pt x="616" y="326"/>
                  </a:lnTo>
                  <a:lnTo>
                    <a:pt x="633" y="328"/>
                  </a:lnTo>
                  <a:lnTo>
                    <a:pt x="649" y="333"/>
                  </a:lnTo>
                  <a:lnTo>
                    <a:pt x="664" y="339"/>
                  </a:lnTo>
                  <a:lnTo>
                    <a:pt x="677" y="350"/>
                  </a:lnTo>
                  <a:lnTo>
                    <a:pt x="666" y="306"/>
                  </a:lnTo>
                  <a:lnTo>
                    <a:pt x="659" y="283"/>
                  </a:lnTo>
                  <a:lnTo>
                    <a:pt x="656" y="275"/>
                  </a:lnTo>
                  <a:lnTo>
                    <a:pt x="652" y="274"/>
                  </a:lnTo>
                  <a:lnTo>
                    <a:pt x="661" y="283"/>
                  </a:lnTo>
                  <a:lnTo>
                    <a:pt x="669" y="291"/>
                  </a:lnTo>
                  <a:lnTo>
                    <a:pt x="679" y="298"/>
                  </a:lnTo>
                  <a:lnTo>
                    <a:pt x="689" y="305"/>
                  </a:lnTo>
                  <a:lnTo>
                    <a:pt x="699" y="312"/>
                  </a:lnTo>
                  <a:lnTo>
                    <a:pt x="712" y="318"/>
                  </a:lnTo>
                  <a:lnTo>
                    <a:pt x="728" y="323"/>
                  </a:lnTo>
                  <a:lnTo>
                    <a:pt x="747" y="329"/>
                  </a:lnTo>
                  <a:lnTo>
                    <a:pt x="768" y="336"/>
                  </a:lnTo>
                  <a:lnTo>
                    <a:pt x="791" y="344"/>
                  </a:lnTo>
                  <a:lnTo>
                    <a:pt x="814" y="354"/>
                  </a:lnTo>
                  <a:lnTo>
                    <a:pt x="837" y="366"/>
                  </a:lnTo>
                  <a:lnTo>
                    <a:pt x="857" y="377"/>
                  </a:lnTo>
                  <a:lnTo>
                    <a:pt x="875" y="389"/>
                  </a:lnTo>
                  <a:lnTo>
                    <a:pt x="889" y="399"/>
                  </a:lnTo>
                  <a:lnTo>
                    <a:pt x="897" y="410"/>
                  </a:lnTo>
                  <a:lnTo>
                    <a:pt x="892" y="395"/>
                  </a:lnTo>
                  <a:lnTo>
                    <a:pt x="889" y="379"/>
                  </a:lnTo>
                  <a:lnTo>
                    <a:pt x="892" y="364"/>
                  </a:lnTo>
                  <a:lnTo>
                    <a:pt x="896" y="351"/>
                  </a:lnTo>
                  <a:lnTo>
                    <a:pt x="902" y="341"/>
                  </a:lnTo>
                  <a:lnTo>
                    <a:pt x="911" y="334"/>
                  </a:lnTo>
                  <a:lnTo>
                    <a:pt x="921" y="331"/>
                  </a:lnTo>
                  <a:lnTo>
                    <a:pt x="932" y="334"/>
                  </a:lnTo>
                  <a:lnTo>
                    <a:pt x="944" y="339"/>
                  </a:lnTo>
                  <a:lnTo>
                    <a:pt x="955" y="345"/>
                  </a:lnTo>
                  <a:lnTo>
                    <a:pt x="965" y="350"/>
                  </a:lnTo>
                  <a:lnTo>
                    <a:pt x="974" y="354"/>
                  </a:lnTo>
                  <a:lnTo>
                    <a:pt x="984" y="359"/>
                  </a:lnTo>
                  <a:lnTo>
                    <a:pt x="992" y="364"/>
                  </a:lnTo>
                  <a:lnTo>
                    <a:pt x="1000" y="368"/>
                  </a:lnTo>
                  <a:lnTo>
                    <a:pt x="1007" y="374"/>
                  </a:lnTo>
                  <a:lnTo>
                    <a:pt x="1000" y="354"/>
                  </a:lnTo>
                  <a:lnTo>
                    <a:pt x="996" y="330"/>
                  </a:lnTo>
                  <a:lnTo>
                    <a:pt x="997" y="305"/>
                  </a:lnTo>
                  <a:lnTo>
                    <a:pt x="1003" y="278"/>
                  </a:lnTo>
                  <a:lnTo>
                    <a:pt x="1011" y="257"/>
                  </a:lnTo>
                  <a:lnTo>
                    <a:pt x="1022" y="239"/>
                  </a:lnTo>
                  <a:lnTo>
                    <a:pt x="1035" y="229"/>
                  </a:lnTo>
                  <a:lnTo>
                    <a:pt x="1052" y="229"/>
                  </a:lnTo>
                  <a:lnTo>
                    <a:pt x="1066" y="235"/>
                  </a:lnTo>
                  <a:lnTo>
                    <a:pt x="1076" y="243"/>
                  </a:lnTo>
                  <a:lnTo>
                    <a:pt x="1083" y="250"/>
                  </a:lnTo>
                  <a:lnTo>
                    <a:pt x="1086" y="257"/>
                  </a:lnTo>
                  <a:lnTo>
                    <a:pt x="1087" y="263"/>
                  </a:lnTo>
                  <a:lnTo>
                    <a:pt x="1088" y="269"/>
                  </a:lnTo>
                  <a:lnTo>
                    <a:pt x="1087" y="273"/>
                  </a:lnTo>
                  <a:lnTo>
                    <a:pt x="1087" y="274"/>
                  </a:lnTo>
                  <a:lnTo>
                    <a:pt x="1096" y="280"/>
                  </a:lnTo>
                  <a:lnTo>
                    <a:pt x="1101" y="283"/>
                  </a:lnTo>
                  <a:lnTo>
                    <a:pt x="1102" y="284"/>
                  </a:lnTo>
                  <a:lnTo>
                    <a:pt x="1103" y="284"/>
                  </a:lnTo>
                  <a:lnTo>
                    <a:pt x="1104" y="284"/>
                  </a:lnTo>
                  <a:lnTo>
                    <a:pt x="1108" y="285"/>
                  </a:lnTo>
                  <a:lnTo>
                    <a:pt x="1115" y="289"/>
                  </a:lnTo>
                  <a:lnTo>
                    <a:pt x="1126" y="295"/>
                  </a:lnTo>
                  <a:lnTo>
                    <a:pt x="1117" y="275"/>
                  </a:lnTo>
                  <a:lnTo>
                    <a:pt x="1114" y="251"/>
                  </a:lnTo>
                  <a:lnTo>
                    <a:pt x="1115" y="226"/>
                  </a:lnTo>
                  <a:lnTo>
                    <a:pt x="1119" y="199"/>
                  </a:lnTo>
                  <a:lnTo>
                    <a:pt x="1129" y="175"/>
                  </a:lnTo>
                  <a:lnTo>
                    <a:pt x="1141" y="155"/>
                  </a:lnTo>
                  <a:lnTo>
                    <a:pt x="1157" y="142"/>
                  </a:lnTo>
                  <a:lnTo>
                    <a:pt x="1177" y="135"/>
                  </a:lnTo>
                  <a:close/>
                </a:path>
              </a:pathLst>
            </a:custGeom>
            <a:solidFill>
              <a:srgbClr val="7F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68" name="Freeform 116"/>
            <p:cNvSpPr>
              <a:spLocks/>
            </p:cNvSpPr>
            <p:nvPr/>
          </p:nvSpPr>
          <p:spPr bwMode="auto">
            <a:xfrm>
              <a:off x="1037" y="3653"/>
              <a:ext cx="129" cy="7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3" y="8"/>
                </a:cxn>
                <a:cxn ang="0">
                  <a:pos x="24" y="11"/>
                </a:cxn>
                <a:cxn ang="0">
                  <a:pos x="38" y="11"/>
                </a:cxn>
                <a:cxn ang="0">
                  <a:pos x="55" y="12"/>
                </a:cxn>
                <a:cxn ang="0">
                  <a:pos x="75" y="12"/>
                </a:cxn>
                <a:cxn ang="0">
                  <a:pos x="97" y="13"/>
                </a:cxn>
                <a:cxn ang="0">
                  <a:pos x="120" y="13"/>
                </a:cxn>
                <a:cxn ang="0">
                  <a:pos x="144" y="14"/>
                </a:cxn>
                <a:cxn ang="0">
                  <a:pos x="168" y="14"/>
                </a:cxn>
                <a:cxn ang="0">
                  <a:pos x="191" y="15"/>
                </a:cxn>
                <a:cxn ang="0">
                  <a:pos x="215" y="15"/>
                </a:cxn>
                <a:cxn ang="0">
                  <a:pos x="236" y="15"/>
                </a:cxn>
                <a:cxn ang="0">
                  <a:pos x="257" y="15"/>
                </a:cxn>
                <a:cxn ang="0">
                  <a:pos x="274" y="15"/>
                </a:cxn>
                <a:cxn ang="0">
                  <a:pos x="289" y="13"/>
                </a:cxn>
                <a:cxn ang="0">
                  <a:pos x="289" y="6"/>
                </a:cxn>
                <a:cxn ang="0">
                  <a:pos x="274" y="6"/>
                </a:cxn>
                <a:cxn ang="0">
                  <a:pos x="257" y="6"/>
                </a:cxn>
                <a:cxn ang="0">
                  <a:pos x="236" y="6"/>
                </a:cxn>
                <a:cxn ang="0">
                  <a:pos x="215" y="6"/>
                </a:cxn>
                <a:cxn ang="0">
                  <a:pos x="191" y="6"/>
                </a:cxn>
                <a:cxn ang="0">
                  <a:pos x="168" y="5"/>
                </a:cxn>
                <a:cxn ang="0">
                  <a:pos x="144" y="5"/>
                </a:cxn>
                <a:cxn ang="0">
                  <a:pos x="120" y="4"/>
                </a:cxn>
                <a:cxn ang="0">
                  <a:pos x="97" y="4"/>
                </a:cxn>
                <a:cxn ang="0">
                  <a:pos x="75" y="3"/>
                </a:cxn>
                <a:cxn ang="0">
                  <a:pos x="55" y="3"/>
                </a:cxn>
                <a:cxn ang="0">
                  <a:pos x="38" y="2"/>
                </a:cxn>
                <a:cxn ang="0">
                  <a:pos x="24" y="2"/>
                </a:cxn>
                <a:cxn ang="0">
                  <a:pos x="13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6" y="8"/>
                </a:cxn>
                <a:cxn ang="0">
                  <a:pos x="4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4" y="8"/>
                </a:cxn>
                <a:cxn ang="0">
                  <a:pos x="1" y="2"/>
                </a:cxn>
              </a:cxnLst>
              <a:rect l="0" t="0" r="r" b="b"/>
              <a:pathLst>
                <a:path w="289" h="15">
                  <a:moveTo>
                    <a:pt x="1" y="2"/>
                  </a:moveTo>
                  <a:lnTo>
                    <a:pt x="4" y="8"/>
                  </a:lnTo>
                  <a:lnTo>
                    <a:pt x="6" y="10"/>
                  </a:lnTo>
                  <a:lnTo>
                    <a:pt x="13" y="8"/>
                  </a:lnTo>
                  <a:lnTo>
                    <a:pt x="24" y="11"/>
                  </a:lnTo>
                  <a:lnTo>
                    <a:pt x="38" y="11"/>
                  </a:lnTo>
                  <a:lnTo>
                    <a:pt x="55" y="12"/>
                  </a:lnTo>
                  <a:lnTo>
                    <a:pt x="75" y="12"/>
                  </a:lnTo>
                  <a:lnTo>
                    <a:pt x="97" y="13"/>
                  </a:lnTo>
                  <a:lnTo>
                    <a:pt x="120" y="13"/>
                  </a:lnTo>
                  <a:lnTo>
                    <a:pt x="144" y="14"/>
                  </a:lnTo>
                  <a:lnTo>
                    <a:pt x="168" y="14"/>
                  </a:lnTo>
                  <a:lnTo>
                    <a:pt x="191" y="15"/>
                  </a:lnTo>
                  <a:lnTo>
                    <a:pt x="215" y="15"/>
                  </a:lnTo>
                  <a:lnTo>
                    <a:pt x="236" y="15"/>
                  </a:lnTo>
                  <a:lnTo>
                    <a:pt x="257" y="15"/>
                  </a:lnTo>
                  <a:lnTo>
                    <a:pt x="274" y="15"/>
                  </a:lnTo>
                  <a:lnTo>
                    <a:pt x="289" y="13"/>
                  </a:lnTo>
                  <a:lnTo>
                    <a:pt x="289" y="6"/>
                  </a:lnTo>
                  <a:lnTo>
                    <a:pt x="274" y="6"/>
                  </a:lnTo>
                  <a:lnTo>
                    <a:pt x="257" y="6"/>
                  </a:lnTo>
                  <a:lnTo>
                    <a:pt x="236" y="6"/>
                  </a:lnTo>
                  <a:lnTo>
                    <a:pt x="215" y="6"/>
                  </a:lnTo>
                  <a:lnTo>
                    <a:pt x="191" y="6"/>
                  </a:lnTo>
                  <a:lnTo>
                    <a:pt x="168" y="5"/>
                  </a:lnTo>
                  <a:lnTo>
                    <a:pt x="144" y="5"/>
                  </a:lnTo>
                  <a:lnTo>
                    <a:pt x="120" y="4"/>
                  </a:lnTo>
                  <a:lnTo>
                    <a:pt x="97" y="4"/>
                  </a:lnTo>
                  <a:lnTo>
                    <a:pt x="75" y="3"/>
                  </a:lnTo>
                  <a:lnTo>
                    <a:pt x="55" y="3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3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6" y="8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1" y="7"/>
                  </a:lnTo>
                  <a:lnTo>
                    <a:pt x="4" y="8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69" name="Freeform 117"/>
            <p:cNvSpPr>
              <a:spLocks/>
            </p:cNvSpPr>
            <p:nvPr/>
          </p:nvSpPr>
          <p:spPr bwMode="auto">
            <a:xfrm>
              <a:off x="994" y="3619"/>
              <a:ext cx="53" cy="38"/>
            </a:xfrm>
            <a:custGeom>
              <a:avLst/>
              <a:gdLst/>
              <a:ahLst/>
              <a:cxnLst>
                <a:cxn ang="0">
                  <a:pos x="3" y="14"/>
                </a:cxn>
                <a:cxn ang="0">
                  <a:pos x="3" y="14"/>
                </a:cxn>
                <a:cxn ang="0">
                  <a:pos x="26" y="7"/>
                </a:cxn>
                <a:cxn ang="0">
                  <a:pos x="50" y="7"/>
                </a:cxn>
                <a:cxn ang="0">
                  <a:pos x="72" y="13"/>
                </a:cxn>
                <a:cxn ang="0">
                  <a:pos x="90" y="24"/>
                </a:cxn>
                <a:cxn ang="0">
                  <a:pos x="104" y="36"/>
                </a:cxn>
                <a:cxn ang="0">
                  <a:pos x="112" y="48"/>
                </a:cxn>
                <a:cxn ang="0">
                  <a:pos x="110" y="62"/>
                </a:cxn>
                <a:cxn ang="0">
                  <a:pos x="98" y="73"/>
                </a:cxn>
                <a:cxn ang="0">
                  <a:pos x="103" y="79"/>
                </a:cxn>
                <a:cxn ang="0">
                  <a:pos x="117" y="64"/>
                </a:cxn>
                <a:cxn ang="0">
                  <a:pos x="119" y="48"/>
                </a:cxn>
                <a:cxn ang="0">
                  <a:pos x="111" y="31"/>
                </a:cxn>
                <a:cxn ang="0">
                  <a:pos x="95" y="17"/>
                </a:cxn>
                <a:cxn ang="0">
                  <a:pos x="74" y="6"/>
                </a:cxn>
                <a:cxn ang="0">
                  <a:pos x="50" y="0"/>
                </a:cxn>
                <a:cxn ang="0">
                  <a:pos x="26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3" y="14"/>
                </a:cxn>
              </a:cxnLst>
              <a:rect l="0" t="0" r="r" b="b"/>
              <a:pathLst>
                <a:path w="119" h="79">
                  <a:moveTo>
                    <a:pt x="3" y="14"/>
                  </a:moveTo>
                  <a:lnTo>
                    <a:pt x="3" y="14"/>
                  </a:lnTo>
                  <a:lnTo>
                    <a:pt x="26" y="7"/>
                  </a:lnTo>
                  <a:lnTo>
                    <a:pt x="50" y="7"/>
                  </a:lnTo>
                  <a:lnTo>
                    <a:pt x="72" y="13"/>
                  </a:lnTo>
                  <a:lnTo>
                    <a:pt x="90" y="24"/>
                  </a:lnTo>
                  <a:lnTo>
                    <a:pt x="104" y="36"/>
                  </a:lnTo>
                  <a:lnTo>
                    <a:pt x="112" y="48"/>
                  </a:lnTo>
                  <a:lnTo>
                    <a:pt x="110" y="62"/>
                  </a:lnTo>
                  <a:lnTo>
                    <a:pt x="98" y="73"/>
                  </a:lnTo>
                  <a:lnTo>
                    <a:pt x="103" y="79"/>
                  </a:lnTo>
                  <a:lnTo>
                    <a:pt x="117" y="64"/>
                  </a:lnTo>
                  <a:lnTo>
                    <a:pt x="119" y="48"/>
                  </a:lnTo>
                  <a:lnTo>
                    <a:pt x="111" y="31"/>
                  </a:lnTo>
                  <a:lnTo>
                    <a:pt x="95" y="17"/>
                  </a:lnTo>
                  <a:lnTo>
                    <a:pt x="74" y="6"/>
                  </a:lnTo>
                  <a:lnTo>
                    <a:pt x="50" y="0"/>
                  </a:lnTo>
                  <a:lnTo>
                    <a:pt x="26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70" name="Freeform 118"/>
            <p:cNvSpPr>
              <a:spLocks/>
            </p:cNvSpPr>
            <p:nvPr/>
          </p:nvSpPr>
          <p:spPr bwMode="auto">
            <a:xfrm>
              <a:off x="961" y="3622"/>
              <a:ext cx="34" cy="19"/>
            </a:xfrm>
            <a:custGeom>
              <a:avLst/>
              <a:gdLst/>
              <a:ahLst/>
              <a:cxnLst>
                <a:cxn ang="0">
                  <a:pos x="1" y="32"/>
                </a:cxn>
                <a:cxn ang="0">
                  <a:pos x="2" y="37"/>
                </a:cxn>
                <a:cxn ang="0">
                  <a:pos x="9" y="39"/>
                </a:cxn>
                <a:cxn ang="0">
                  <a:pos x="16" y="37"/>
                </a:cxn>
                <a:cxn ang="0">
                  <a:pos x="24" y="33"/>
                </a:cxn>
                <a:cxn ang="0">
                  <a:pos x="32" y="30"/>
                </a:cxn>
                <a:cxn ang="0">
                  <a:pos x="42" y="24"/>
                </a:cxn>
                <a:cxn ang="0">
                  <a:pos x="53" y="18"/>
                </a:cxn>
                <a:cxn ang="0">
                  <a:pos x="64" y="13"/>
                </a:cxn>
                <a:cxn ang="0">
                  <a:pos x="76" y="7"/>
                </a:cxn>
                <a:cxn ang="0">
                  <a:pos x="73" y="0"/>
                </a:cxn>
                <a:cxn ang="0">
                  <a:pos x="62" y="6"/>
                </a:cxn>
                <a:cxn ang="0">
                  <a:pos x="50" y="11"/>
                </a:cxn>
                <a:cxn ang="0">
                  <a:pos x="40" y="17"/>
                </a:cxn>
                <a:cxn ang="0">
                  <a:pos x="30" y="23"/>
                </a:cxn>
                <a:cxn ang="0">
                  <a:pos x="22" y="26"/>
                </a:cxn>
                <a:cxn ang="0">
                  <a:pos x="14" y="30"/>
                </a:cxn>
                <a:cxn ang="0">
                  <a:pos x="9" y="30"/>
                </a:cxn>
                <a:cxn ang="0">
                  <a:pos x="7" y="30"/>
                </a:cxn>
                <a:cxn ang="0">
                  <a:pos x="8" y="34"/>
                </a:cxn>
                <a:cxn ang="0">
                  <a:pos x="7" y="30"/>
                </a:cxn>
                <a:cxn ang="0">
                  <a:pos x="3" y="30"/>
                </a:cxn>
                <a:cxn ang="0">
                  <a:pos x="1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1" y="32"/>
                </a:cxn>
              </a:cxnLst>
              <a:rect l="0" t="0" r="r" b="b"/>
              <a:pathLst>
                <a:path w="76" h="39">
                  <a:moveTo>
                    <a:pt x="1" y="32"/>
                  </a:moveTo>
                  <a:lnTo>
                    <a:pt x="2" y="37"/>
                  </a:lnTo>
                  <a:lnTo>
                    <a:pt x="9" y="39"/>
                  </a:lnTo>
                  <a:lnTo>
                    <a:pt x="16" y="37"/>
                  </a:lnTo>
                  <a:lnTo>
                    <a:pt x="24" y="33"/>
                  </a:lnTo>
                  <a:lnTo>
                    <a:pt x="32" y="30"/>
                  </a:lnTo>
                  <a:lnTo>
                    <a:pt x="42" y="24"/>
                  </a:lnTo>
                  <a:lnTo>
                    <a:pt x="53" y="18"/>
                  </a:lnTo>
                  <a:lnTo>
                    <a:pt x="64" y="13"/>
                  </a:lnTo>
                  <a:lnTo>
                    <a:pt x="76" y="7"/>
                  </a:lnTo>
                  <a:lnTo>
                    <a:pt x="73" y="0"/>
                  </a:lnTo>
                  <a:lnTo>
                    <a:pt x="62" y="6"/>
                  </a:lnTo>
                  <a:lnTo>
                    <a:pt x="50" y="11"/>
                  </a:lnTo>
                  <a:lnTo>
                    <a:pt x="40" y="17"/>
                  </a:lnTo>
                  <a:lnTo>
                    <a:pt x="30" y="23"/>
                  </a:lnTo>
                  <a:lnTo>
                    <a:pt x="22" y="26"/>
                  </a:lnTo>
                  <a:lnTo>
                    <a:pt x="14" y="30"/>
                  </a:lnTo>
                  <a:lnTo>
                    <a:pt x="9" y="30"/>
                  </a:lnTo>
                  <a:lnTo>
                    <a:pt x="7" y="30"/>
                  </a:lnTo>
                  <a:lnTo>
                    <a:pt x="8" y="34"/>
                  </a:lnTo>
                  <a:lnTo>
                    <a:pt x="7" y="30"/>
                  </a:lnTo>
                  <a:lnTo>
                    <a:pt x="3" y="30"/>
                  </a:lnTo>
                  <a:lnTo>
                    <a:pt x="1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1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71" name="Freeform 119"/>
            <p:cNvSpPr>
              <a:spLocks/>
            </p:cNvSpPr>
            <p:nvPr/>
          </p:nvSpPr>
          <p:spPr bwMode="auto">
            <a:xfrm>
              <a:off x="934" y="3592"/>
              <a:ext cx="34" cy="4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4" y="8"/>
                </a:cxn>
                <a:cxn ang="0">
                  <a:pos x="41" y="13"/>
                </a:cxn>
                <a:cxn ang="0">
                  <a:pos x="53" y="24"/>
                </a:cxn>
                <a:cxn ang="0">
                  <a:pos x="61" y="36"/>
                </a:cxn>
                <a:cxn ang="0">
                  <a:pos x="65" y="51"/>
                </a:cxn>
                <a:cxn ang="0">
                  <a:pos x="65" y="67"/>
                </a:cxn>
                <a:cxn ang="0">
                  <a:pos x="65" y="84"/>
                </a:cxn>
                <a:cxn ang="0">
                  <a:pos x="62" y="96"/>
                </a:cxn>
                <a:cxn ang="0">
                  <a:pos x="69" y="98"/>
                </a:cxn>
                <a:cxn ang="0">
                  <a:pos x="72" y="84"/>
                </a:cxn>
                <a:cxn ang="0">
                  <a:pos x="75" y="67"/>
                </a:cxn>
                <a:cxn ang="0">
                  <a:pos x="72" y="51"/>
                </a:cxn>
                <a:cxn ang="0">
                  <a:pos x="68" y="34"/>
                </a:cxn>
                <a:cxn ang="0">
                  <a:pos x="60" y="19"/>
                </a:cxn>
                <a:cxn ang="0">
                  <a:pos x="43" y="6"/>
                </a:cxn>
                <a:cxn ang="0">
                  <a:pos x="24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</a:cxnLst>
              <a:rect l="0" t="0" r="r" b="b"/>
              <a:pathLst>
                <a:path w="75" h="98">
                  <a:moveTo>
                    <a:pt x="0" y="6"/>
                  </a:moveTo>
                  <a:lnTo>
                    <a:pt x="0" y="6"/>
                  </a:lnTo>
                  <a:lnTo>
                    <a:pt x="24" y="8"/>
                  </a:lnTo>
                  <a:lnTo>
                    <a:pt x="41" y="13"/>
                  </a:lnTo>
                  <a:lnTo>
                    <a:pt x="53" y="24"/>
                  </a:lnTo>
                  <a:lnTo>
                    <a:pt x="61" y="36"/>
                  </a:lnTo>
                  <a:lnTo>
                    <a:pt x="65" y="51"/>
                  </a:lnTo>
                  <a:lnTo>
                    <a:pt x="65" y="67"/>
                  </a:lnTo>
                  <a:lnTo>
                    <a:pt x="65" y="84"/>
                  </a:lnTo>
                  <a:lnTo>
                    <a:pt x="62" y="96"/>
                  </a:lnTo>
                  <a:lnTo>
                    <a:pt x="69" y="98"/>
                  </a:lnTo>
                  <a:lnTo>
                    <a:pt x="72" y="84"/>
                  </a:lnTo>
                  <a:lnTo>
                    <a:pt x="75" y="67"/>
                  </a:lnTo>
                  <a:lnTo>
                    <a:pt x="72" y="51"/>
                  </a:lnTo>
                  <a:lnTo>
                    <a:pt x="68" y="34"/>
                  </a:lnTo>
                  <a:lnTo>
                    <a:pt x="60" y="19"/>
                  </a:lnTo>
                  <a:lnTo>
                    <a:pt x="43" y="6"/>
                  </a:lnTo>
                  <a:lnTo>
                    <a:pt x="24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72" name="Freeform 120"/>
            <p:cNvSpPr>
              <a:spLocks/>
            </p:cNvSpPr>
            <p:nvPr/>
          </p:nvSpPr>
          <p:spPr bwMode="auto">
            <a:xfrm>
              <a:off x="893" y="3592"/>
              <a:ext cx="41" cy="37"/>
            </a:xfrm>
            <a:custGeom>
              <a:avLst/>
              <a:gdLst/>
              <a:ahLst/>
              <a:cxnLst>
                <a:cxn ang="0">
                  <a:pos x="3" y="77"/>
                </a:cxn>
                <a:cxn ang="0">
                  <a:pos x="9" y="73"/>
                </a:cxn>
                <a:cxn ang="0">
                  <a:pos x="9" y="58"/>
                </a:cxn>
                <a:cxn ang="0">
                  <a:pos x="11" y="47"/>
                </a:cxn>
                <a:cxn ang="0">
                  <a:pos x="16" y="36"/>
                </a:cxn>
                <a:cxn ang="0">
                  <a:pos x="24" y="28"/>
                </a:cxn>
                <a:cxn ang="0">
                  <a:pos x="34" y="20"/>
                </a:cxn>
                <a:cxn ang="0">
                  <a:pos x="49" y="13"/>
                </a:cxn>
                <a:cxn ang="0">
                  <a:pos x="67" y="9"/>
                </a:cxn>
                <a:cxn ang="0">
                  <a:pos x="93" y="6"/>
                </a:cxn>
                <a:cxn ang="0">
                  <a:pos x="93" y="0"/>
                </a:cxn>
                <a:cxn ang="0">
                  <a:pos x="67" y="2"/>
                </a:cxn>
                <a:cxn ang="0">
                  <a:pos x="47" y="6"/>
                </a:cxn>
                <a:cxn ang="0">
                  <a:pos x="32" y="13"/>
                </a:cxn>
                <a:cxn ang="0">
                  <a:pos x="19" y="21"/>
                </a:cxn>
                <a:cxn ang="0">
                  <a:pos x="9" y="32"/>
                </a:cxn>
                <a:cxn ang="0">
                  <a:pos x="4" y="44"/>
                </a:cxn>
                <a:cxn ang="0">
                  <a:pos x="2" y="58"/>
                </a:cxn>
                <a:cxn ang="0">
                  <a:pos x="0" y="73"/>
                </a:cxn>
                <a:cxn ang="0">
                  <a:pos x="5" y="70"/>
                </a:cxn>
                <a:cxn ang="0">
                  <a:pos x="0" y="73"/>
                </a:cxn>
                <a:cxn ang="0">
                  <a:pos x="1" y="77"/>
                </a:cxn>
                <a:cxn ang="0">
                  <a:pos x="4" y="78"/>
                </a:cxn>
                <a:cxn ang="0">
                  <a:pos x="8" y="77"/>
                </a:cxn>
                <a:cxn ang="0">
                  <a:pos x="9" y="73"/>
                </a:cxn>
                <a:cxn ang="0">
                  <a:pos x="3" y="77"/>
                </a:cxn>
              </a:cxnLst>
              <a:rect l="0" t="0" r="r" b="b"/>
              <a:pathLst>
                <a:path w="93" h="78">
                  <a:moveTo>
                    <a:pt x="3" y="77"/>
                  </a:moveTo>
                  <a:lnTo>
                    <a:pt x="9" y="73"/>
                  </a:lnTo>
                  <a:lnTo>
                    <a:pt x="9" y="58"/>
                  </a:lnTo>
                  <a:lnTo>
                    <a:pt x="11" y="47"/>
                  </a:lnTo>
                  <a:lnTo>
                    <a:pt x="16" y="36"/>
                  </a:lnTo>
                  <a:lnTo>
                    <a:pt x="24" y="28"/>
                  </a:lnTo>
                  <a:lnTo>
                    <a:pt x="34" y="20"/>
                  </a:lnTo>
                  <a:lnTo>
                    <a:pt x="49" y="13"/>
                  </a:lnTo>
                  <a:lnTo>
                    <a:pt x="67" y="9"/>
                  </a:lnTo>
                  <a:lnTo>
                    <a:pt x="93" y="6"/>
                  </a:lnTo>
                  <a:lnTo>
                    <a:pt x="93" y="0"/>
                  </a:lnTo>
                  <a:lnTo>
                    <a:pt x="67" y="2"/>
                  </a:lnTo>
                  <a:lnTo>
                    <a:pt x="47" y="6"/>
                  </a:lnTo>
                  <a:lnTo>
                    <a:pt x="32" y="13"/>
                  </a:lnTo>
                  <a:lnTo>
                    <a:pt x="19" y="21"/>
                  </a:lnTo>
                  <a:lnTo>
                    <a:pt x="9" y="32"/>
                  </a:lnTo>
                  <a:lnTo>
                    <a:pt x="4" y="44"/>
                  </a:lnTo>
                  <a:lnTo>
                    <a:pt x="2" y="58"/>
                  </a:lnTo>
                  <a:lnTo>
                    <a:pt x="0" y="73"/>
                  </a:lnTo>
                  <a:lnTo>
                    <a:pt x="5" y="70"/>
                  </a:lnTo>
                  <a:lnTo>
                    <a:pt x="0" y="73"/>
                  </a:lnTo>
                  <a:lnTo>
                    <a:pt x="1" y="77"/>
                  </a:lnTo>
                  <a:lnTo>
                    <a:pt x="4" y="78"/>
                  </a:lnTo>
                  <a:lnTo>
                    <a:pt x="8" y="77"/>
                  </a:lnTo>
                  <a:lnTo>
                    <a:pt x="9" y="73"/>
                  </a:lnTo>
                  <a:lnTo>
                    <a:pt x="3" y="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73" name="Freeform 121"/>
            <p:cNvSpPr>
              <a:spLocks/>
            </p:cNvSpPr>
            <p:nvPr/>
          </p:nvSpPr>
          <p:spPr bwMode="auto">
            <a:xfrm>
              <a:off x="829" y="3602"/>
              <a:ext cx="66" cy="2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11" y="10"/>
                </a:cxn>
                <a:cxn ang="0">
                  <a:pos x="25" y="15"/>
                </a:cxn>
                <a:cxn ang="0">
                  <a:pos x="40" y="20"/>
                </a:cxn>
                <a:cxn ang="0">
                  <a:pos x="58" y="24"/>
                </a:cxn>
                <a:cxn ang="0">
                  <a:pos x="77" y="31"/>
                </a:cxn>
                <a:cxn ang="0">
                  <a:pos x="98" y="38"/>
                </a:cxn>
                <a:cxn ang="0">
                  <a:pos x="120" y="47"/>
                </a:cxn>
                <a:cxn ang="0">
                  <a:pos x="145" y="58"/>
                </a:cxn>
                <a:cxn ang="0">
                  <a:pos x="147" y="51"/>
                </a:cxn>
                <a:cxn ang="0">
                  <a:pos x="122" y="40"/>
                </a:cxn>
                <a:cxn ang="0">
                  <a:pos x="100" y="31"/>
                </a:cxn>
                <a:cxn ang="0">
                  <a:pos x="79" y="24"/>
                </a:cxn>
                <a:cxn ang="0">
                  <a:pos x="60" y="17"/>
                </a:cxn>
                <a:cxn ang="0">
                  <a:pos x="43" y="13"/>
                </a:cxn>
                <a:cxn ang="0">
                  <a:pos x="28" y="8"/>
                </a:cxn>
                <a:cxn ang="0">
                  <a:pos x="14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7"/>
                </a:cxn>
              </a:cxnLst>
              <a:rect l="0" t="0" r="r" b="b"/>
              <a:pathLst>
                <a:path w="147" h="58">
                  <a:moveTo>
                    <a:pt x="0" y="7"/>
                  </a:moveTo>
                  <a:lnTo>
                    <a:pt x="0" y="7"/>
                  </a:lnTo>
                  <a:lnTo>
                    <a:pt x="11" y="10"/>
                  </a:lnTo>
                  <a:lnTo>
                    <a:pt x="25" y="15"/>
                  </a:lnTo>
                  <a:lnTo>
                    <a:pt x="40" y="20"/>
                  </a:lnTo>
                  <a:lnTo>
                    <a:pt x="58" y="24"/>
                  </a:lnTo>
                  <a:lnTo>
                    <a:pt x="77" y="31"/>
                  </a:lnTo>
                  <a:lnTo>
                    <a:pt x="98" y="38"/>
                  </a:lnTo>
                  <a:lnTo>
                    <a:pt x="120" y="47"/>
                  </a:lnTo>
                  <a:lnTo>
                    <a:pt x="145" y="58"/>
                  </a:lnTo>
                  <a:lnTo>
                    <a:pt x="147" y="51"/>
                  </a:lnTo>
                  <a:lnTo>
                    <a:pt x="122" y="40"/>
                  </a:lnTo>
                  <a:lnTo>
                    <a:pt x="100" y="31"/>
                  </a:lnTo>
                  <a:lnTo>
                    <a:pt x="79" y="24"/>
                  </a:lnTo>
                  <a:lnTo>
                    <a:pt x="60" y="17"/>
                  </a:lnTo>
                  <a:lnTo>
                    <a:pt x="43" y="13"/>
                  </a:lnTo>
                  <a:lnTo>
                    <a:pt x="28" y="8"/>
                  </a:lnTo>
                  <a:lnTo>
                    <a:pt x="14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74" name="Freeform 122"/>
            <p:cNvSpPr>
              <a:spLocks/>
            </p:cNvSpPr>
            <p:nvPr/>
          </p:nvSpPr>
          <p:spPr bwMode="auto">
            <a:xfrm>
              <a:off x="791" y="3600"/>
              <a:ext cx="39" cy="33"/>
            </a:xfrm>
            <a:custGeom>
              <a:avLst/>
              <a:gdLst/>
              <a:ahLst/>
              <a:cxnLst>
                <a:cxn ang="0">
                  <a:pos x="7" y="70"/>
                </a:cxn>
                <a:cxn ang="0">
                  <a:pos x="11" y="65"/>
                </a:cxn>
                <a:cxn ang="0">
                  <a:pos x="9" y="54"/>
                </a:cxn>
                <a:cxn ang="0">
                  <a:pos x="11" y="42"/>
                </a:cxn>
                <a:cxn ang="0">
                  <a:pos x="19" y="32"/>
                </a:cxn>
                <a:cxn ang="0">
                  <a:pos x="31" y="23"/>
                </a:cxn>
                <a:cxn ang="0">
                  <a:pos x="45" y="16"/>
                </a:cxn>
                <a:cxn ang="0">
                  <a:pos x="61" y="10"/>
                </a:cxn>
                <a:cxn ang="0">
                  <a:pos x="74" y="9"/>
                </a:cxn>
                <a:cxn ang="0">
                  <a:pos x="86" y="10"/>
                </a:cxn>
                <a:cxn ang="0">
                  <a:pos x="88" y="3"/>
                </a:cxn>
                <a:cxn ang="0">
                  <a:pos x="74" y="0"/>
                </a:cxn>
                <a:cxn ang="0">
                  <a:pos x="58" y="3"/>
                </a:cxn>
                <a:cxn ang="0">
                  <a:pos x="42" y="9"/>
                </a:cxn>
                <a:cxn ang="0">
                  <a:pos x="26" y="16"/>
                </a:cxn>
                <a:cxn ang="0">
                  <a:pos x="15" y="27"/>
                </a:cxn>
                <a:cxn ang="0">
                  <a:pos x="4" y="40"/>
                </a:cxn>
                <a:cxn ang="0">
                  <a:pos x="0" y="54"/>
                </a:cxn>
                <a:cxn ang="0">
                  <a:pos x="4" y="68"/>
                </a:cxn>
                <a:cxn ang="0">
                  <a:pos x="9" y="63"/>
                </a:cxn>
                <a:cxn ang="0">
                  <a:pos x="4" y="68"/>
                </a:cxn>
                <a:cxn ang="0">
                  <a:pos x="7" y="70"/>
                </a:cxn>
                <a:cxn ang="0">
                  <a:pos x="9" y="70"/>
                </a:cxn>
                <a:cxn ang="0">
                  <a:pos x="11" y="69"/>
                </a:cxn>
                <a:cxn ang="0">
                  <a:pos x="11" y="65"/>
                </a:cxn>
                <a:cxn ang="0">
                  <a:pos x="7" y="70"/>
                </a:cxn>
              </a:cxnLst>
              <a:rect l="0" t="0" r="r" b="b"/>
              <a:pathLst>
                <a:path w="88" h="70">
                  <a:moveTo>
                    <a:pt x="7" y="70"/>
                  </a:moveTo>
                  <a:lnTo>
                    <a:pt x="11" y="65"/>
                  </a:lnTo>
                  <a:lnTo>
                    <a:pt x="9" y="54"/>
                  </a:lnTo>
                  <a:lnTo>
                    <a:pt x="11" y="42"/>
                  </a:lnTo>
                  <a:lnTo>
                    <a:pt x="19" y="32"/>
                  </a:lnTo>
                  <a:lnTo>
                    <a:pt x="31" y="23"/>
                  </a:lnTo>
                  <a:lnTo>
                    <a:pt x="45" y="16"/>
                  </a:lnTo>
                  <a:lnTo>
                    <a:pt x="61" y="10"/>
                  </a:lnTo>
                  <a:lnTo>
                    <a:pt x="74" y="9"/>
                  </a:lnTo>
                  <a:lnTo>
                    <a:pt x="86" y="10"/>
                  </a:lnTo>
                  <a:lnTo>
                    <a:pt x="88" y="3"/>
                  </a:lnTo>
                  <a:lnTo>
                    <a:pt x="74" y="0"/>
                  </a:lnTo>
                  <a:lnTo>
                    <a:pt x="58" y="3"/>
                  </a:lnTo>
                  <a:lnTo>
                    <a:pt x="42" y="9"/>
                  </a:lnTo>
                  <a:lnTo>
                    <a:pt x="26" y="16"/>
                  </a:lnTo>
                  <a:lnTo>
                    <a:pt x="15" y="27"/>
                  </a:lnTo>
                  <a:lnTo>
                    <a:pt x="4" y="40"/>
                  </a:lnTo>
                  <a:lnTo>
                    <a:pt x="0" y="54"/>
                  </a:lnTo>
                  <a:lnTo>
                    <a:pt x="4" y="68"/>
                  </a:lnTo>
                  <a:lnTo>
                    <a:pt x="9" y="63"/>
                  </a:lnTo>
                  <a:lnTo>
                    <a:pt x="4" y="68"/>
                  </a:lnTo>
                  <a:lnTo>
                    <a:pt x="7" y="70"/>
                  </a:lnTo>
                  <a:lnTo>
                    <a:pt x="9" y="70"/>
                  </a:lnTo>
                  <a:lnTo>
                    <a:pt x="11" y="69"/>
                  </a:lnTo>
                  <a:lnTo>
                    <a:pt x="11" y="65"/>
                  </a:lnTo>
                  <a:lnTo>
                    <a:pt x="7" y="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75" name="Freeform 123"/>
            <p:cNvSpPr>
              <a:spLocks/>
            </p:cNvSpPr>
            <p:nvPr/>
          </p:nvSpPr>
          <p:spPr bwMode="auto">
            <a:xfrm>
              <a:off x="699" y="3610"/>
              <a:ext cx="96" cy="23"/>
            </a:xfrm>
            <a:custGeom>
              <a:avLst/>
              <a:gdLst/>
              <a:ahLst/>
              <a:cxnLst>
                <a:cxn ang="0">
                  <a:pos x="7" y="33"/>
                </a:cxn>
                <a:cxn ang="0">
                  <a:pos x="7" y="33"/>
                </a:cxn>
                <a:cxn ang="0">
                  <a:pos x="14" y="25"/>
                </a:cxn>
                <a:cxn ang="0">
                  <a:pos x="22" y="19"/>
                </a:cxn>
                <a:cxn ang="0">
                  <a:pos x="31" y="14"/>
                </a:cxn>
                <a:cxn ang="0">
                  <a:pos x="40" y="11"/>
                </a:cxn>
                <a:cxn ang="0">
                  <a:pos x="52" y="10"/>
                </a:cxn>
                <a:cxn ang="0">
                  <a:pos x="63" y="10"/>
                </a:cxn>
                <a:cxn ang="0">
                  <a:pos x="76" y="10"/>
                </a:cxn>
                <a:cxn ang="0">
                  <a:pos x="90" y="12"/>
                </a:cxn>
                <a:cxn ang="0">
                  <a:pos x="103" y="14"/>
                </a:cxn>
                <a:cxn ang="0">
                  <a:pos x="116" y="18"/>
                </a:cxn>
                <a:cxn ang="0">
                  <a:pos x="131" y="22"/>
                </a:cxn>
                <a:cxn ang="0">
                  <a:pos x="146" y="27"/>
                </a:cxn>
                <a:cxn ang="0">
                  <a:pos x="162" y="32"/>
                </a:cxn>
                <a:cxn ang="0">
                  <a:pos x="178" y="37"/>
                </a:cxn>
                <a:cxn ang="0">
                  <a:pos x="194" y="43"/>
                </a:cxn>
                <a:cxn ang="0">
                  <a:pos x="212" y="49"/>
                </a:cxn>
                <a:cxn ang="0">
                  <a:pos x="214" y="42"/>
                </a:cxn>
                <a:cxn ang="0">
                  <a:pos x="197" y="36"/>
                </a:cxn>
                <a:cxn ang="0">
                  <a:pos x="180" y="30"/>
                </a:cxn>
                <a:cxn ang="0">
                  <a:pos x="164" y="25"/>
                </a:cxn>
                <a:cxn ang="0">
                  <a:pos x="148" y="20"/>
                </a:cxn>
                <a:cxn ang="0">
                  <a:pos x="133" y="15"/>
                </a:cxn>
                <a:cxn ang="0">
                  <a:pos x="118" y="11"/>
                </a:cxn>
                <a:cxn ang="0">
                  <a:pos x="103" y="7"/>
                </a:cxn>
                <a:cxn ang="0">
                  <a:pos x="90" y="5"/>
                </a:cxn>
                <a:cxn ang="0">
                  <a:pos x="76" y="3"/>
                </a:cxn>
                <a:cxn ang="0">
                  <a:pos x="63" y="0"/>
                </a:cxn>
                <a:cxn ang="0">
                  <a:pos x="52" y="3"/>
                </a:cxn>
                <a:cxn ang="0">
                  <a:pos x="40" y="4"/>
                </a:cxn>
                <a:cxn ang="0">
                  <a:pos x="29" y="7"/>
                </a:cxn>
                <a:cxn ang="0">
                  <a:pos x="17" y="12"/>
                </a:cxn>
                <a:cxn ang="0">
                  <a:pos x="9" y="2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7" y="33"/>
                </a:cxn>
              </a:cxnLst>
              <a:rect l="0" t="0" r="r" b="b"/>
              <a:pathLst>
                <a:path w="214" h="49">
                  <a:moveTo>
                    <a:pt x="7" y="33"/>
                  </a:moveTo>
                  <a:lnTo>
                    <a:pt x="7" y="33"/>
                  </a:lnTo>
                  <a:lnTo>
                    <a:pt x="14" y="25"/>
                  </a:lnTo>
                  <a:lnTo>
                    <a:pt x="22" y="19"/>
                  </a:lnTo>
                  <a:lnTo>
                    <a:pt x="31" y="14"/>
                  </a:lnTo>
                  <a:lnTo>
                    <a:pt x="40" y="11"/>
                  </a:lnTo>
                  <a:lnTo>
                    <a:pt x="52" y="10"/>
                  </a:lnTo>
                  <a:lnTo>
                    <a:pt x="63" y="10"/>
                  </a:lnTo>
                  <a:lnTo>
                    <a:pt x="76" y="10"/>
                  </a:lnTo>
                  <a:lnTo>
                    <a:pt x="90" y="12"/>
                  </a:lnTo>
                  <a:lnTo>
                    <a:pt x="103" y="14"/>
                  </a:lnTo>
                  <a:lnTo>
                    <a:pt x="116" y="18"/>
                  </a:lnTo>
                  <a:lnTo>
                    <a:pt x="131" y="22"/>
                  </a:lnTo>
                  <a:lnTo>
                    <a:pt x="146" y="27"/>
                  </a:lnTo>
                  <a:lnTo>
                    <a:pt x="162" y="32"/>
                  </a:lnTo>
                  <a:lnTo>
                    <a:pt x="178" y="37"/>
                  </a:lnTo>
                  <a:lnTo>
                    <a:pt x="194" y="43"/>
                  </a:lnTo>
                  <a:lnTo>
                    <a:pt x="212" y="49"/>
                  </a:lnTo>
                  <a:lnTo>
                    <a:pt x="214" y="42"/>
                  </a:lnTo>
                  <a:lnTo>
                    <a:pt x="197" y="36"/>
                  </a:lnTo>
                  <a:lnTo>
                    <a:pt x="180" y="30"/>
                  </a:lnTo>
                  <a:lnTo>
                    <a:pt x="164" y="25"/>
                  </a:lnTo>
                  <a:lnTo>
                    <a:pt x="148" y="20"/>
                  </a:lnTo>
                  <a:lnTo>
                    <a:pt x="133" y="15"/>
                  </a:lnTo>
                  <a:lnTo>
                    <a:pt x="118" y="11"/>
                  </a:lnTo>
                  <a:lnTo>
                    <a:pt x="103" y="7"/>
                  </a:lnTo>
                  <a:lnTo>
                    <a:pt x="90" y="5"/>
                  </a:lnTo>
                  <a:lnTo>
                    <a:pt x="76" y="3"/>
                  </a:lnTo>
                  <a:lnTo>
                    <a:pt x="63" y="0"/>
                  </a:lnTo>
                  <a:lnTo>
                    <a:pt x="52" y="3"/>
                  </a:lnTo>
                  <a:lnTo>
                    <a:pt x="40" y="4"/>
                  </a:lnTo>
                  <a:lnTo>
                    <a:pt x="29" y="7"/>
                  </a:lnTo>
                  <a:lnTo>
                    <a:pt x="17" y="12"/>
                  </a:lnTo>
                  <a:lnTo>
                    <a:pt x="9" y="2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7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76" name="Freeform 124"/>
            <p:cNvSpPr>
              <a:spLocks/>
            </p:cNvSpPr>
            <p:nvPr/>
          </p:nvSpPr>
          <p:spPr bwMode="auto">
            <a:xfrm>
              <a:off x="689" y="3623"/>
              <a:ext cx="47" cy="45"/>
            </a:xfrm>
            <a:custGeom>
              <a:avLst/>
              <a:gdLst/>
              <a:ahLst/>
              <a:cxnLst>
                <a:cxn ang="0">
                  <a:pos x="101" y="96"/>
                </a:cxn>
                <a:cxn ang="0">
                  <a:pos x="100" y="89"/>
                </a:cxn>
                <a:cxn ang="0">
                  <a:pos x="66" y="90"/>
                </a:cxn>
                <a:cxn ang="0">
                  <a:pos x="39" y="86"/>
                </a:cxn>
                <a:cxn ang="0">
                  <a:pos x="22" y="78"/>
                </a:cxn>
                <a:cxn ang="0">
                  <a:pos x="11" y="68"/>
                </a:cxn>
                <a:cxn ang="0">
                  <a:pos x="7" y="55"/>
                </a:cxn>
                <a:cxn ang="0">
                  <a:pos x="9" y="40"/>
                </a:cxn>
                <a:cxn ang="0">
                  <a:pos x="16" y="22"/>
                </a:cxn>
                <a:cxn ang="0">
                  <a:pos x="29" y="5"/>
                </a:cxn>
                <a:cxn ang="0">
                  <a:pos x="22" y="0"/>
                </a:cxn>
                <a:cxn ang="0">
                  <a:pos x="9" y="20"/>
                </a:cxn>
                <a:cxn ang="0">
                  <a:pos x="2" y="38"/>
                </a:cxn>
                <a:cxn ang="0">
                  <a:pos x="0" y="55"/>
                </a:cxn>
                <a:cxn ang="0">
                  <a:pos x="5" y="73"/>
                </a:cxn>
                <a:cxn ang="0">
                  <a:pos x="17" y="85"/>
                </a:cxn>
                <a:cxn ang="0">
                  <a:pos x="39" y="93"/>
                </a:cxn>
                <a:cxn ang="0">
                  <a:pos x="66" y="97"/>
                </a:cxn>
                <a:cxn ang="0">
                  <a:pos x="100" y="96"/>
                </a:cxn>
                <a:cxn ang="0">
                  <a:pos x="99" y="89"/>
                </a:cxn>
                <a:cxn ang="0">
                  <a:pos x="100" y="96"/>
                </a:cxn>
                <a:cxn ang="0">
                  <a:pos x="102" y="94"/>
                </a:cxn>
                <a:cxn ang="0">
                  <a:pos x="104" y="92"/>
                </a:cxn>
                <a:cxn ang="0">
                  <a:pos x="102" y="90"/>
                </a:cxn>
                <a:cxn ang="0">
                  <a:pos x="100" y="89"/>
                </a:cxn>
                <a:cxn ang="0">
                  <a:pos x="101" y="96"/>
                </a:cxn>
              </a:cxnLst>
              <a:rect l="0" t="0" r="r" b="b"/>
              <a:pathLst>
                <a:path w="104" h="97">
                  <a:moveTo>
                    <a:pt x="101" y="96"/>
                  </a:moveTo>
                  <a:lnTo>
                    <a:pt x="100" y="89"/>
                  </a:lnTo>
                  <a:lnTo>
                    <a:pt x="66" y="90"/>
                  </a:lnTo>
                  <a:lnTo>
                    <a:pt x="39" y="86"/>
                  </a:lnTo>
                  <a:lnTo>
                    <a:pt x="22" y="78"/>
                  </a:lnTo>
                  <a:lnTo>
                    <a:pt x="11" y="68"/>
                  </a:lnTo>
                  <a:lnTo>
                    <a:pt x="7" y="55"/>
                  </a:lnTo>
                  <a:lnTo>
                    <a:pt x="9" y="40"/>
                  </a:lnTo>
                  <a:lnTo>
                    <a:pt x="16" y="22"/>
                  </a:lnTo>
                  <a:lnTo>
                    <a:pt x="29" y="5"/>
                  </a:lnTo>
                  <a:lnTo>
                    <a:pt x="22" y="0"/>
                  </a:lnTo>
                  <a:lnTo>
                    <a:pt x="9" y="20"/>
                  </a:lnTo>
                  <a:lnTo>
                    <a:pt x="2" y="38"/>
                  </a:lnTo>
                  <a:lnTo>
                    <a:pt x="0" y="55"/>
                  </a:lnTo>
                  <a:lnTo>
                    <a:pt x="5" y="73"/>
                  </a:lnTo>
                  <a:lnTo>
                    <a:pt x="17" y="85"/>
                  </a:lnTo>
                  <a:lnTo>
                    <a:pt x="39" y="93"/>
                  </a:lnTo>
                  <a:lnTo>
                    <a:pt x="66" y="97"/>
                  </a:lnTo>
                  <a:lnTo>
                    <a:pt x="100" y="96"/>
                  </a:lnTo>
                  <a:lnTo>
                    <a:pt x="99" y="89"/>
                  </a:lnTo>
                  <a:lnTo>
                    <a:pt x="100" y="96"/>
                  </a:lnTo>
                  <a:lnTo>
                    <a:pt x="102" y="94"/>
                  </a:lnTo>
                  <a:lnTo>
                    <a:pt x="104" y="92"/>
                  </a:lnTo>
                  <a:lnTo>
                    <a:pt x="102" y="90"/>
                  </a:lnTo>
                  <a:lnTo>
                    <a:pt x="100" y="89"/>
                  </a:lnTo>
                  <a:lnTo>
                    <a:pt x="101" y="9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77" name="Freeform 125"/>
            <p:cNvSpPr>
              <a:spLocks/>
            </p:cNvSpPr>
            <p:nvPr/>
          </p:nvSpPr>
          <p:spPr bwMode="auto">
            <a:xfrm>
              <a:off x="639" y="3665"/>
              <a:ext cx="96" cy="34"/>
            </a:xfrm>
            <a:custGeom>
              <a:avLst/>
              <a:gdLst/>
              <a:ahLst/>
              <a:cxnLst>
                <a:cxn ang="0">
                  <a:pos x="5" y="65"/>
                </a:cxn>
                <a:cxn ang="0">
                  <a:pos x="4" y="72"/>
                </a:cxn>
                <a:cxn ang="0">
                  <a:pos x="16" y="71"/>
                </a:cxn>
                <a:cxn ang="0">
                  <a:pos x="31" y="68"/>
                </a:cxn>
                <a:cxn ang="0">
                  <a:pos x="47" y="64"/>
                </a:cxn>
                <a:cxn ang="0">
                  <a:pos x="65" y="60"/>
                </a:cxn>
                <a:cxn ang="0">
                  <a:pos x="82" y="55"/>
                </a:cxn>
                <a:cxn ang="0">
                  <a:pos x="99" y="49"/>
                </a:cxn>
                <a:cxn ang="0">
                  <a:pos x="116" y="43"/>
                </a:cxn>
                <a:cxn ang="0">
                  <a:pos x="134" y="38"/>
                </a:cxn>
                <a:cxn ang="0">
                  <a:pos x="150" y="32"/>
                </a:cxn>
                <a:cxn ang="0">
                  <a:pos x="165" y="26"/>
                </a:cxn>
                <a:cxn ang="0">
                  <a:pos x="179" y="20"/>
                </a:cxn>
                <a:cxn ang="0">
                  <a:pos x="190" y="16"/>
                </a:cxn>
                <a:cxn ang="0">
                  <a:pos x="200" y="12"/>
                </a:cxn>
                <a:cxn ang="0">
                  <a:pos x="207" y="9"/>
                </a:cxn>
                <a:cxn ang="0">
                  <a:pos x="213" y="8"/>
                </a:cxn>
                <a:cxn ang="0">
                  <a:pos x="214" y="7"/>
                </a:cxn>
                <a:cxn ang="0">
                  <a:pos x="212" y="0"/>
                </a:cxn>
                <a:cxn ang="0">
                  <a:pos x="211" y="1"/>
                </a:cxn>
                <a:cxn ang="0">
                  <a:pos x="205" y="2"/>
                </a:cxn>
                <a:cxn ang="0">
                  <a:pos x="198" y="5"/>
                </a:cxn>
                <a:cxn ang="0">
                  <a:pos x="188" y="9"/>
                </a:cxn>
                <a:cxn ang="0">
                  <a:pos x="176" y="14"/>
                </a:cxn>
                <a:cxn ang="0">
                  <a:pos x="162" y="19"/>
                </a:cxn>
                <a:cxn ang="0">
                  <a:pos x="147" y="25"/>
                </a:cxn>
                <a:cxn ang="0">
                  <a:pos x="131" y="31"/>
                </a:cxn>
                <a:cxn ang="0">
                  <a:pos x="114" y="37"/>
                </a:cxn>
                <a:cxn ang="0">
                  <a:pos x="97" y="42"/>
                </a:cxn>
                <a:cxn ang="0">
                  <a:pos x="80" y="48"/>
                </a:cxn>
                <a:cxn ang="0">
                  <a:pos x="62" y="53"/>
                </a:cxn>
                <a:cxn ang="0">
                  <a:pos x="47" y="57"/>
                </a:cxn>
                <a:cxn ang="0">
                  <a:pos x="31" y="61"/>
                </a:cxn>
                <a:cxn ang="0">
                  <a:pos x="16" y="64"/>
                </a:cxn>
                <a:cxn ang="0">
                  <a:pos x="4" y="65"/>
                </a:cxn>
                <a:cxn ang="0">
                  <a:pos x="2" y="72"/>
                </a:cxn>
                <a:cxn ang="0">
                  <a:pos x="4" y="65"/>
                </a:cxn>
                <a:cxn ang="0">
                  <a:pos x="1" y="66"/>
                </a:cxn>
                <a:cxn ang="0">
                  <a:pos x="0" y="69"/>
                </a:cxn>
                <a:cxn ang="0">
                  <a:pos x="1" y="71"/>
                </a:cxn>
                <a:cxn ang="0">
                  <a:pos x="4" y="72"/>
                </a:cxn>
                <a:cxn ang="0">
                  <a:pos x="5" y="65"/>
                </a:cxn>
              </a:cxnLst>
              <a:rect l="0" t="0" r="r" b="b"/>
              <a:pathLst>
                <a:path w="214" h="72">
                  <a:moveTo>
                    <a:pt x="5" y="65"/>
                  </a:moveTo>
                  <a:lnTo>
                    <a:pt x="4" y="72"/>
                  </a:lnTo>
                  <a:lnTo>
                    <a:pt x="16" y="71"/>
                  </a:lnTo>
                  <a:lnTo>
                    <a:pt x="31" y="68"/>
                  </a:lnTo>
                  <a:lnTo>
                    <a:pt x="47" y="64"/>
                  </a:lnTo>
                  <a:lnTo>
                    <a:pt x="65" y="60"/>
                  </a:lnTo>
                  <a:lnTo>
                    <a:pt x="82" y="55"/>
                  </a:lnTo>
                  <a:lnTo>
                    <a:pt x="99" y="49"/>
                  </a:lnTo>
                  <a:lnTo>
                    <a:pt x="116" y="43"/>
                  </a:lnTo>
                  <a:lnTo>
                    <a:pt x="134" y="38"/>
                  </a:lnTo>
                  <a:lnTo>
                    <a:pt x="150" y="32"/>
                  </a:lnTo>
                  <a:lnTo>
                    <a:pt x="165" y="26"/>
                  </a:lnTo>
                  <a:lnTo>
                    <a:pt x="179" y="20"/>
                  </a:lnTo>
                  <a:lnTo>
                    <a:pt x="190" y="16"/>
                  </a:lnTo>
                  <a:lnTo>
                    <a:pt x="200" y="12"/>
                  </a:lnTo>
                  <a:lnTo>
                    <a:pt x="207" y="9"/>
                  </a:lnTo>
                  <a:lnTo>
                    <a:pt x="213" y="8"/>
                  </a:lnTo>
                  <a:lnTo>
                    <a:pt x="214" y="7"/>
                  </a:lnTo>
                  <a:lnTo>
                    <a:pt x="212" y="0"/>
                  </a:lnTo>
                  <a:lnTo>
                    <a:pt x="211" y="1"/>
                  </a:lnTo>
                  <a:lnTo>
                    <a:pt x="205" y="2"/>
                  </a:lnTo>
                  <a:lnTo>
                    <a:pt x="198" y="5"/>
                  </a:lnTo>
                  <a:lnTo>
                    <a:pt x="188" y="9"/>
                  </a:lnTo>
                  <a:lnTo>
                    <a:pt x="176" y="14"/>
                  </a:lnTo>
                  <a:lnTo>
                    <a:pt x="162" y="19"/>
                  </a:lnTo>
                  <a:lnTo>
                    <a:pt x="147" y="25"/>
                  </a:lnTo>
                  <a:lnTo>
                    <a:pt x="131" y="31"/>
                  </a:lnTo>
                  <a:lnTo>
                    <a:pt x="114" y="37"/>
                  </a:lnTo>
                  <a:lnTo>
                    <a:pt x="97" y="42"/>
                  </a:lnTo>
                  <a:lnTo>
                    <a:pt x="80" y="48"/>
                  </a:lnTo>
                  <a:lnTo>
                    <a:pt x="62" y="53"/>
                  </a:lnTo>
                  <a:lnTo>
                    <a:pt x="47" y="57"/>
                  </a:lnTo>
                  <a:lnTo>
                    <a:pt x="31" y="61"/>
                  </a:lnTo>
                  <a:lnTo>
                    <a:pt x="16" y="64"/>
                  </a:lnTo>
                  <a:lnTo>
                    <a:pt x="4" y="65"/>
                  </a:lnTo>
                  <a:lnTo>
                    <a:pt x="2" y="72"/>
                  </a:lnTo>
                  <a:lnTo>
                    <a:pt x="4" y="65"/>
                  </a:lnTo>
                  <a:lnTo>
                    <a:pt x="1" y="66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4" y="72"/>
                  </a:lnTo>
                  <a:lnTo>
                    <a:pt x="5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78" name="Freeform 126"/>
            <p:cNvSpPr>
              <a:spLocks/>
            </p:cNvSpPr>
            <p:nvPr/>
          </p:nvSpPr>
          <p:spPr bwMode="auto">
            <a:xfrm>
              <a:off x="640" y="3696"/>
              <a:ext cx="34" cy="68"/>
            </a:xfrm>
            <a:custGeom>
              <a:avLst/>
              <a:gdLst/>
              <a:ahLst/>
              <a:cxnLst>
                <a:cxn ang="0">
                  <a:pos x="59" y="140"/>
                </a:cxn>
                <a:cxn ang="0">
                  <a:pos x="64" y="145"/>
                </a:cxn>
                <a:cxn ang="0">
                  <a:pos x="75" y="127"/>
                </a:cxn>
                <a:cxn ang="0">
                  <a:pos x="76" y="105"/>
                </a:cxn>
                <a:cxn ang="0">
                  <a:pos x="72" y="82"/>
                </a:cxn>
                <a:cxn ang="0">
                  <a:pos x="63" y="60"/>
                </a:cxn>
                <a:cxn ang="0">
                  <a:pos x="50" y="39"/>
                </a:cxn>
                <a:cxn ang="0">
                  <a:pos x="34" y="21"/>
                </a:cxn>
                <a:cxn ang="0">
                  <a:pos x="18" y="7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13" y="14"/>
                </a:cxn>
                <a:cxn ang="0">
                  <a:pos x="29" y="26"/>
                </a:cxn>
                <a:cxn ang="0">
                  <a:pos x="43" y="44"/>
                </a:cxn>
                <a:cxn ang="0">
                  <a:pos x="56" y="62"/>
                </a:cxn>
                <a:cxn ang="0">
                  <a:pos x="65" y="84"/>
                </a:cxn>
                <a:cxn ang="0">
                  <a:pos x="70" y="105"/>
                </a:cxn>
                <a:cxn ang="0">
                  <a:pos x="68" y="125"/>
                </a:cxn>
                <a:cxn ang="0">
                  <a:pos x="59" y="141"/>
                </a:cxn>
                <a:cxn ang="0">
                  <a:pos x="64" y="146"/>
                </a:cxn>
                <a:cxn ang="0">
                  <a:pos x="59" y="141"/>
                </a:cxn>
                <a:cxn ang="0">
                  <a:pos x="59" y="143"/>
                </a:cxn>
                <a:cxn ang="0">
                  <a:pos x="60" y="144"/>
                </a:cxn>
                <a:cxn ang="0">
                  <a:pos x="61" y="145"/>
                </a:cxn>
                <a:cxn ang="0">
                  <a:pos x="64" y="145"/>
                </a:cxn>
                <a:cxn ang="0">
                  <a:pos x="59" y="140"/>
                </a:cxn>
              </a:cxnLst>
              <a:rect l="0" t="0" r="r" b="b"/>
              <a:pathLst>
                <a:path w="76" h="146">
                  <a:moveTo>
                    <a:pt x="59" y="140"/>
                  </a:moveTo>
                  <a:lnTo>
                    <a:pt x="64" y="145"/>
                  </a:lnTo>
                  <a:lnTo>
                    <a:pt x="75" y="127"/>
                  </a:lnTo>
                  <a:lnTo>
                    <a:pt x="76" y="105"/>
                  </a:lnTo>
                  <a:lnTo>
                    <a:pt x="72" y="82"/>
                  </a:lnTo>
                  <a:lnTo>
                    <a:pt x="63" y="60"/>
                  </a:lnTo>
                  <a:lnTo>
                    <a:pt x="50" y="39"/>
                  </a:lnTo>
                  <a:lnTo>
                    <a:pt x="34" y="21"/>
                  </a:lnTo>
                  <a:lnTo>
                    <a:pt x="18" y="7"/>
                  </a:lnTo>
                  <a:lnTo>
                    <a:pt x="3" y="0"/>
                  </a:lnTo>
                  <a:lnTo>
                    <a:pt x="0" y="7"/>
                  </a:lnTo>
                  <a:lnTo>
                    <a:pt x="13" y="14"/>
                  </a:lnTo>
                  <a:lnTo>
                    <a:pt x="29" y="26"/>
                  </a:lnTo>
                  <a:lnTo>
                    <a:pt x="43" y="44"/>
                  </a:lnTo>
                  <a:lnTo>
                    <a:pt x="56" y="62"/>
                  </a:lnTo>
                  <a:lnTo>
                    <a:pt x="65" y="84"/>
                  </a:lnTo>
                  <a:lnTo>
                    <a:pt x="70" y="105"/>
                  </a:lnTo>
                  <a:lnTo>
                    <a:pt x="68" y="125"/>
                  </a:lnTo>
                  <a:lnTo>
                    <a:pt x="59" y="141"/>
                  </a:lnTo>
                  <a:lnTo>
                    <a:pt x="64" y="146"/>
                  </a:lnTo>
                  <a:lnTo>
                    <a:pt x="59" y="141"/>
                  </a:lnTo>
                  <a:lnTo>
                    <a:pt x="59" y="143"/>
                  </a:lnTo>
                  <a:lnTo>
                    <a:pt x="60" y="144"/>
                  </a:lnTo>
                  <a:lnTo>
                    <a:pt x="61" y="145"/>
                  </a:lnTo>
                  <a:lnTo>
                    <a:pt x="64" y="145"/>
                  </a:lnTo>
                  <a:lnTo>
                    <a:pt x="59" y="1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79" name="Freeform 127"/>
            <p:cNvSpPr>
              <a:spLocks/>
            </p:cNvSpPr>
            <p:nvPr/>
          </p:nvSpPr>
          <p:spPr bwMode="auto">
            <a:xfrm>
              <a:off x="667" y="3733"/>
              <a:ext cx="71" cy="31"/>
            </a:xfrm>
            <a:custGeom>
              <a:avLst/>
              <a:gdLst/>
              <a:ahLst/>
              <a:cxnLst>
                <a:cxn ang="0">
                  <a:pos x="159" y="7"/>
                </a:cxn>
                <a:cxn ang="0">
                  <a:pos x="157" y="0"/>
                </a:cxn>
                <a:cxn ang="0">
                  <a:pos x="152" y="1"/>
                </a:cxn>
                <a:cxn ang="0">
                  <a:pos x="137" y="4"/>
                </a:cxn>
                <a:cxn ang="0">
                  <a:pos x="118" y="10"/>
                </a:cxn>
                <a:cxn ang="0">
                  <a:pos x="93" y="17"/>
                </a:cxn>
                <a:cxn ang="0">
                  <a:pos x="67" y="25"/>
                </a:cxn>
                <a:cxn ang="0">
                  <a:pos x="42" y="35"/>
                </a:cxn>
                <a:cxn ang="0">
                  <a:pos x="19" y="47"/>
                </a:cxn>
                <a:cxn ang="0">
                  <a:pos x="0" y="60"/>
                </a:cxn>
                <a:cxn ang="0">
                  <a:pos x="5" y="66"/>
                </a:cxn>
                <a:cxn ang="0">
                  <a:pos x="23" y="54"/>
                </a:cxn>
                <a:cxn ang="0">
                  <a:pos x="44" y="42"/>
                </a:cxn>
                <a:cxn ang="0">
                  <a:pos x="69" y="32"/>
                </a:cxn>
                <a:cxn ang="0">
                  <a:pos x="96" y="24"/>
                </a:cxn>
                <a:cxn ang="0">
                  <a:pos x="120" y="17"/>
                </a:cxn>
                <a:cxn ang="0">
                  <a:pos x="139" y="11"/>
                </a:cxn>
                <a:cxn ang="0">
                  <a:pos x="152" y="8"/>
                </a:cxn>
                <a:cxn ang="0">
                  <a:pos x="157" y="7"/>
                </a:cxn>
                <a:cxn ang="0">
                  <a:pos x="154" y="0"/>
                </a:cxn>
                <a:cxn ang="0">
                  <a:pos x="157" y="7"/>
                </a:cxn>
                <a:cxn ang="0">
                  <a:pos x="159" y="5"/>
                </a:cxn>
                <a:cxn ang="0">
                  <a:pos x="160" y="3"/>
                </a:cxn>
                <a:cxn ang="0">
                  <a:pos x="159" y="1"/>
                </a:cxn>
                <a:cxn ang="0">
                  <a:pos x="157" y="0"/>
                </a:cxn>
                <a:cxn ang="0">
                  <a:pos x="159" y="7"/>
                </a:cxn>
              </a:cxnLst>
              <a:rect l="0" t="0" r="r" b="b"/>
              <a:pathLst>
                <a:path w="160" h="66">
                  <a:moveTo>
                    <a:pt x="159" y="7"/>
                  </a:moveTo>
                  <a:lnTo>
                    <a:pt x="157" y="0"/>
                  </a:lnTo>
                  <a:lnTo>
                    <a:pt x="152" y="1"/>
                  </a:lnTo>
                  <a:lnTo>
                    <a:pt x="137" y="4"/>
                  </a:lnTo>
                  <a:lnTo>
                    <a:pt x="118" y="10"/>
                  </a:lnTo>
                  <a:lnTo>
                    <a:pt x="93" y="17"/>
                  </a:lnTo>
                  <a:lnTo>
                    <a:pt x="67" y="25"/>
                  </a:lnTo>
                  <a:lnTo>
                    <a:pt x="42" y="35"/>
                  </a:lnTo>
                  <a:lnTo>
                    <a:pt x="19" y="47"/>
                  </a:lnTo>
                  <a:lnTo>
                    <a:pt x="0" y="60"/>
                  </a:lnTo>
                  <a:lnTo>
                    <a:pt x="5" y="66"/>
                  </a:lnTo>
                  <a:lnTo>
                    <a:pt x="23" y="54"/>
                  </a:lnTo>
                  <a:lnTo>
                    <a:pt x="44" y="42"/>
                  </a:lnTo>
                  <a:lnTo>
                    <a:pt x="69" y="32"/>
                  </a:lnTo>
                  <a:lnTo>
                    <a:pt x="96" y="24"/>
                  </a:lnTo>
                  <a:lnTo>
                    <a:pt x="120" y="17"/>
                  </a:lnTo>
                  <a:lnTo>
                    <a:pt x="139" y="11"/>
                  </a:lnTo>
                  <a:lnTo>
                    <a:pt x="152" y="8"/>
                  </a:lnTo>
                  <a:lnTo>
                    <a:pt x="157" y="7"/>
                  </a:lnTo>
                  <a:lnTo>
                    <a:pt x="154" y="0"/>
                  </a:lnTo>
                  <a:lnTo>
                    <a:pt x="157" y="7"/>
                  </a:lnTo>
                  <a:lnTo>
                    <a:pt x="159" y="5"/>
                  </a:lnTo>
                  <a:lnTo>
                    <a:pt x="160" y="3"/>
                  </a:lnTo>
                  <a:lnTo>
                    <a:pt x="159" y="1"/>
                  </a:lnTo>
                  <a:lnTo>
                    <a:pt x="157" y="0"/>
                  </a:lnTo>
                  <a:lnTo>
                    <a:pt x="159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80" name="Freeform 128"/>
            <p:cNvSpPr>
              <a:spLocks/>
            </p:cNvSpPr>
            <p:nvPr/>
          </p:nvSpPr>
          <p:spPr bwMode="auto">
            <a:xfrm>
              <a:off x="704" y="3733"/>
              <a:ext cx="34" cy="42"/>
            </a:xfrm>
            <a:custGeom>
              <a:avLst/>
              <a:gdLst/>
              <a:ahLst/>
              <a:cxnLst>
                <a:cxn ang="0">
                  <a:pos x="2" y="80"/>
                </a:cxn>
                <a:cxn ang="0">
                  <a:pos x="7" y="86"/>
                </a:cxn>
                <a:cxn ang="0">
                  <a:pos x="9" y="84"/>
                </a:cxn>
                <a:cxn ang="0">
                  <a:pos x="14" y="77"/>
                </a:cxn>
                <a:cxn ang="0">
                  <a:pos x="21" y="68"/>
                </a:cxn>
                <a:cxn ang="0">
                  <a:pos x="31" y="55"/>
                </a:cxn>
                <a:cxn ang="0">
                  <a:pos x="41" y="42"/>
                </a:cxn>
                <a:cxn ang="0">
                  <a:pos x="53" y="28"/>
                </a:cxn>
                <a:cxn ang="0">
                  <a:pos x="64" y="16"/>
                </a:cxn>
                <a:cxn ang="0">
                  <a:pos x="76" y="7"/>
                </a:cxn>
                <a:cxn ang="0">
                  <a:pos x="71" y="0"/>
                </a:cxn>
                <a:cxn ang="0">
                  <a:pos x="60" y="11"/>
                </a:cxn>
                <a:cxn ang="0">
                  <a:pos x="48" y="24"/>
                </a:cxn>
                <a:cxn ang="0">
                  <a:pos x="35" y="38"/>
                </a:cxn>
                <a:cxn ang="0">
                  <a:pos x="24" y="50"/>
                </a:cxn>
                <a:cxn ang="0">
                  <a:pos x="14" y="63"/>
                </a:cxn>
                <a:cxn ang="0">
                  <a:pos x="7" y="72"/>
                </a:cxn>
                <a:cxn ang="0">
                  <a:pos x="2" y="79"/>
                </a:cxn>
                <a:cxn ang="0">
                  <a:pos x="0" y="81"/>
                </a:cxn>
                <a:cxn ang="0">
                  <a:pos x="5" y="87"/>
                </a:cxn>
                <a:cxn ang="0">
                  <a:pos x="0" y="81"/>
                </a:cxn>
                <a:cxn ang="0">
                  <a:pos x="0" y="85"/>
                </a:cxn>
                <a:cxn ang="0">
                  <a:pos x="2" y="87"/>
                </a:cxn>
                <a:cxn ang="0">
                  <a:pos x="5" y="88"/>
                </a:cxn>
                <a:cxn ang="0">
                  <a:pos x="7" y="86"/>
                </a:cxn>
                <a:cxn ang="0">
                  <a:pos x="2" y="80"/>
                </a:cxn>
              </a:cxnLst>
              <a:rect l="0" t="0" r="r" b="b"/>
              <a:pathLst>
                <a:path w="76" h="88">
                  <a:moveTo>
                    <a:pt x="2" y="80"/>
                  </a:moveTo>
                  <a:lnTo>
                    <a:pt x="7" y="86"/>
                  </a:lnTo>
                  <a:lnTo>
                    <a:pt x="9" y="84"/>
                  </a:lnTo>
                  <a:lnTo>
                    <a:pt x="14" y="77"/>
                  </a:lnTo>
                  <a:lnTo>
                    <a:pt x="21" y="68"/>
                  </a:lnTo>
                  <a:lnTo>
                    <a:pt x="31" y="55"/>
                  </a:lnTo>
                  <a:lnTo>
                    <a:pt x="41" y="42"/>
                  </a:lnTo>
                  <a:lnTo>
                    <a:pt x="53" y="28"/>
                  </a:lnTo>
                  <a:lnTo>
                    <a:pt x="64" y="16"/>
                  </a:lnTo>
                  <a:lnTo>
                    <a:pt x="76" y="7"/>
                  </a:lnTo>
                  <a:lnTo>
                    <a:pt x="71" y="0"/>
                  </a:lnTo>
                  <a:lnTo>
                    <a:pt x="60" y="11"/>
                  </a:lnTo>
                  <a:lnTo>
                    <a:pt x="48" y="24"/>
                  </a:lnTo>
                  <a:lnTo>
                    <a:pt x="35" y="38"/>
                  </a:lnTo>
                  <a:lnTo>
                    <a:pt x="24" y="50"/>
                  </a:lnTo>
                  <a:lnTo>
                    <a:pt x="14" y="63"/>
                  </a:lnTo>
                  <a:lnTo>
                    <a:pt x="7" y="72"/>
                  </a:lnTo>
                  <a:lnTo>
                    <a:pt x="2" y="79"/>
                  </a:lnTo>
                  <a:lnTo>
                    <a:pt x="0" y="81"/>
                  </a:lnTo>
                  <a:lnTo>
                    <a:pt x="5" y="87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2" y="87"/>
                  </a:lnTo>
                  <a:lnTo>
                    <a:pt x="5" y="88"/>
                  </a:lnTo>
                  <a:lnTo>
                    <a:pt x="7" y="86"/>
                  </a:lnTo>
                  <a:lnTo>
                    <a:pt x="2" y="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81" name="Freeform 129"/>
            <p:cNvSpPr>
              <a:spLocks/>
            </p:cNvSpPr>
            <p:nvPr/>
          </p:nvSpPr>
          <p:spPr bwMode="auto">
            <a:xfrm>
              <a:off x="705" y="3765"/>
              <a:ext cx="71" cy="40"/>
            </a:xfrm>
            <a:custGeom>
              <a:avLst/>
              <a:gdLst/>
              <a:ahLst/>
              <a:cxnLst>
                <a:cxn ang="0">
                  <a:pos x="153" y="78"/>
                </a:cxn>
                <a:cxn ang="0">
                  <a:pos x="160" y="80"/>
                </a:cxn>
                <a:cxn ang="0">
                  <a:pos x="158" y="49"/>
                </a:cxn>
                <a:cxn ang="0">
                  <a:pos x="145" y="26"/>
                </a:cxn>
                <a:cxn ang="0">
                  <a:pos x="123" y="11"/>
                </a:cxn>
                <a:cxn ang="0">
                  <a:pos x="98" y="3"/>
                </a:cxn>
                <a:cxn ang="0">
                  <a:pos x="71" y="0"/>
                </a:cxn>
                <a:cxn ang="0">
                  <a:pos x="44" y="3"/>
                </a:cxn>
                <a:cxn ang="0">
                  <a:pos x="20" y="7"/>
                </a:cxn>
                <a:cxn ang="0">
                  <a:pos x="0" y="12"/>
                </a:cxn>
                <a:cxn ang="0">
                  <a:pos x="3" y="19"/>
                </a:cxn>
                <a:cxn ang="0">
                  <a:pos x="20" y="13"/>
                </a:cxn>
                <a:cxn ang="0">
                  <a:pos x="44" y="10"/>
                </a:cxn>
                <a:cxn ang="0">
                  <a:pos x="71" y="9"/>
                </a:cxn>
                <a:cxn ang="0">
                  <a:pos x="98" y="10"/>
                </a:cxn>
                <a:cxn ang="0">
                  <a:pos x="121" y="18"/>
                </a:cxn>
                <a:cxn ang="0">
                  <a:pos x="141" y="31"/>
                </a:cxn>
                <a:cxn ang="0">
                  <a:pos x="151" y="51"/>
                </a:cxn>
                <a:cxn ang="0">
                  <a:pos x="153" y="80"/>
                </a:cxn>
                <a:cxn ang="0">
                  <a:pos x="160" y="82"/>
                </a:cxn>
                <a:cxn ang="0">
                  <a:pos x="153" y="80"/>
                </a:cxn>
                <a:cxn ang="0">
                  <a:pos x="155" y="82"/>
                </a:cxn>
                <a:cxn ang="0">
                  <a:pos x="157" y="84"/>
                </a:cxn>
                <a:cxn ang="0">
                  <a:pos x="159" y="82"/>
                </a:cxn>
                <a:cxn ang="0">
                  <a:pos x="160" y="80"/>
                </a:cxn>
                <a:cxn ang="0">
                  <a:pos x="153" y="78"/>
                </a:cxn>
              </a:cxnLst>
              <a:rect l="0" t="0" r="r" b="b"/>
              <a:pathLst>
                <a:path w="160" h="84">
                  <a:moveTo>
                    <a:pt x="153" y="78"/>
                  </a:moveTo>
                  <a:lnTo>
                    <a:pt x="160" y="80"/>
                  </a:lnTo>
                  <a:lnTo>
                    <a:pt x="158" y="49"/>
                  </a:lnTo>
                  <a:lnTo>
                    <a:pt x="145" y="26"/>
                  </a:lnTo>
                  <a:lnTo>
                    <a:pt x="123" y="11"/>
                  </a:lnTo>
                  <a:lnTo>
                    <a:pt x="98" y="3"/>
                  </a:lnTo>
                  <a:lnTo>
                    <a:pt x="71" y="0"/>
                  </a:lnTo>
                  <a:lnTo>
                    <a:pt x="44" y="3"/>
                  </a:lnTo>
                  <a:lnTo>
                    <a:pt x="20" y="7"/>
                  </a:lnTo>
                  <a:lnTo>
                    <a:pt x="0" y="12"/>
                  </a:lnTo>
                  <a:lnTo>
                    <a:pt x="3" y="19"/>
                  </a:lnTo>
                  <a:lnTo>
                    <a:pt x="20" y="13"/>
                  </a:lnTo>
                  <a:lnTo>
                    <a:pt x="44" y="10"/>
                  </a:lnTo>
                  <a:lnTo>
                    <a:pt x="71" y="9"/>
                  </a:lnTo>
                  <a:lnTo>
                    <a:pt x="98" y="10"/>
                  </a:lnTo>
                  <a:lnTo>
                    <a:pt x="121" y="18"/>
                  </a:lnTo>
                  <a:lnTo>
                    <a:pt x="141" y="31"/>
                  </a:lnTo>
                  <a:lnTo>
                    <a:pt x="151" y="51"/>
                  </a:lnTo>
                  <a:lnTo>
                    <a:pt x="153" y="80"/>
                  </a:lnTo>
                  <a:lnTo>
                    <a:pt x="160" y="82"/>
                  </a:lnTo>
                  <a:lnTo>
                    <a:pt x="153" y="80"/>
                  </a:lnTo>
                  <a:lnTo>
                    <a:pt x="155" y="82"/>
                  </a:lnTo>
                  <a:lnTo>
                    <a:pt x="157" y="84"/>
                  </a:lnTo>
                  <a:lnTo>
                    <a:pt x="159" y="82"/>
                  </a:lnTo>
                  <a:lnTo>
                    <a:pt x="160" y="80"/>
                  </a:lnTo>
                  <a:lnTo>
                    <a:pt x="153" y="7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82" name="Freeform 130"/>
            <p:cNvSpPr>
              <a:spLocks/>
            </p:cNvSpPr>
            <p:nvPr/>
          </p:nvSpPr>
          <p:spPr bwMode="auto">
            <a:xfrm>
              <a:off x="773" y="3693"/>
              <a:ext cx="83" cy="111"/>
            </a:xfrm>
            <a:custGeom>
              <a:avLst/>
              <a:gdLst/>
              <a:ahLst/>
              <a:cxnLst>
                <a:cxn ang="0">
                  <a:pos x="187" y="4"/>
                </a:cxn>
                <a:cxn ang="0">
                  <a:pos x="181" y="0"/>
                </a:cxn>
                <a:cxn ang="0">
                  <a:pos x="155" y="24"/>
                </a:cxn>
                <a:cxn ang="0">
                  <a:pos x="128" y="51"/>
                </a:cxn>
                <a:cxn ang="0">
                  <a:pos x="103" y="82"/>
                </a:cxn>
                <a:cxn ang="0">
                  <a:pos x="79" y="113"/>
                </a:cxn>
                <a:cxn ang="0">
                  <a:pos x="57" y="147"/>
                </a:cxn>
                <a:cxn ang="0">
                  <a:pos x="36" y="178"/>
                </a:cxn>
                <a:cxn ang="0">
                  <a:pos x="16" y="206"/>
                </a:cxn>
                <a:cxn ang="0">
                  <a:pos x="0" y="231"/>
                </a:cxn>
                <a:cxn ang="0">
                  <a:pos x="7" y="235"/>
                </a:cxn>
                <a:cxn ang="0">
                  <a:pos x="23" y="210"/>
                </a:cxn>
                <a:cxn ang="0">
                  <a:pos x="43" y="183"/>
                </a:cxn>
                <a:cxn ang="0">
                  <a:pos x="64" y="151"/>
                </a:cxn>
                <a:cxn ang="0">
                  <a:pos x="86" y="118"/>
                </a:cxn>
                <a:cxn ang="0">
                  <a:pos x="110" y="87"/>
                </a:cxn>
                <a:cxn ang="0">
                  <a:pos x="135" y="56"/>
                </a:cxn>
                <a:cxn ang="0">
                  <a:pos x="159" y="28"/>
                </a:cxn>
                <a:cxn ang="0">
                  <a:pos x="186" y="6"/>
                </a:cxn>
                <a:cxn ang="0">
                  <a:pos x="180" y="2"/>
                </a:cxn>
                <a:cxn ang="0">
                  <a:pos x="186" y="6"/>
                </a:cxn>
                <a:cxn ang="0">
                  <a:pos x="188" y="4"/>
                </a:cxn>
                <a:cxn ang="0">
                  <a:pos x="187" y="1"/>
                </a:cxn>
                <a:cxn ang="0">
                  <a:pos x="185" y="0"/>
                </a:cxn>
                <a:cxn ang="0">
                  <a:pos x="181" y="0"/>
                </a:cxn>
                <a:cxn ang="0">
                  <a:pos x="187" y="4"/>
                </a:cxn>
              </a:cxnLst>
              <a:rect l="0" t="0" r="r" b="b"/>
              <a:pathLst>
                <a:path w="188" h="235">
                  <a:moveTo>
                    <a:pt x="187" y="4"/>
                  </a:moveTo>
                  <a:lnTo>
                    <a:pt x="181" y="0"/>
                  </a:lnTo>
                  <a:lnTo>
                    <a:pt x="155" y="24"/>
                  </a:lnTo>
                  <a:lnTo>
                    <a:pt x="128" y="51"/>
                  </a:lnTo>
                  <a:lnTo>
                    <a:pt x="103" y="82"/>
                  </a:lnTo>
                  <a:lnTo>
                    <a:pt x="79" y="113"/>
                  </a:lnTo>
                  <a:lnTo>
                    <a:pt x="57" y="147"/>
                  </a:lnTo>
                  <a:lnTo>
                    <a:pt x="36" y="178"/>
                  </a:lnTo>
                  <a:lnTo>
                    <a:pt x="16" y="206"/>
                  </a:lnTo>
                  <a:lnTo>
                    <a:pt x="0" y="231"/>
                  </a:lnTo>
                  <a:lnTo>
                    <a:pt x="7" y="235"/>
                  </a:lnTo>
                  <a:lnTo>
                    <a:pt x="23" y="210"/>
                  </a:lnTo>
                  <a:lnTo>
                    <a:pt x="43" y="183"/>
                  </a:lnTo>
                  <a:lnTo>
                    <a:pt x="64" y="151"/>
                  </a:lnTo>
                  <a:lnTo>
                    <a:pt x="86" y="118"/>
                  </a:lnTo>
                  <a:lnTo>
                    <a:pt x="110" y="87"/>
                  </a:lnTo>
                  <a:lnTo>
                    <a:pt x="135" y="56"/>
                  </a:lnTo>
                  <a:lnTo>
                    <a:pt x="159" y="28"/>
                  </a:lnTo>
                  <a:lnTo>
                    <a:pt x="186" y="6"/>
                  </a:lnTo>
                  <a:lnTo>
                    <a:pt x="180" y="2"/>
                  </a:lnTo>
                  <a:lnTo>
                    <a:pt x="186" y="6"/>
                  </a:lnTo>
                  <a:lnTo>
                    <a:pt x="188" y="4"/>
                  </a:lnTo>
                  <a:lnTo>
                    <a:pt x="187" y="1"/>
                  </a:lnTo>
                  <a:lnTo>
                    <a:pt x="185" y="0"/>
                  </a:lnTo>
                  <a:lnTo>
                    <a:pt x="181" y="0"/>
                  </a:lnTo>
                  <a:lnTo>
                    <a:pt x="18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83" name="Freeform 131"/>
            <p:cNvSpPr>
              <a:spLocks/>
            </p:cNvSpPr>
            <p:nvPr/>
          </p:nvSpPr>
          <p:spPr bwMode="auto">
            <a:xfrm>
              <a:off x="842" y="3694"/>
              <a:ext cx="14" cy="98"/>
            </a:xfrm>
            <a:custGeom>
              <a:avLst/>
              <a:gdLst/>
              <a:ahLst/>
              <a:cxnLst>
                <a:cxn ang="0">
                  <a:pos x="0" y="205"/>
                </a:cxn>
                <a:cxn ang="0">
                  <a:pos x="6" y="206"/>
                </a:cxn>
                <a:cxn ang="0">
                  <a:pos x="9" y="167"/>
                </a:cxn>
                <a:cxn ang="0">
                  <a:pos x="12" y="109"/>
                </a:cxn>
                <a:cxn ang="0">
                  <a:pos x="18" y="49"/>
                </a:cxn>
                <a:cxn ang="0">
                  <a:pos x="32" y="2"/>
                </a:cxn>
                <a:cxn ang="0">
                  <a:pos x="25" y="0"/>
                </a:cxn>
                <a:cxn ang="0">
                  <a:pos x="11" y="49"/>
                </a:cxn>
                <a:cxn ang="0">
                  <a:pos x="5" y="109"/>
                </a:cxn>
                <a:cxn ang="0">
                  <a:pos x="2" y="167"/>
                </a:cxn>
                <a:cxn ang="0">
                  <a:pos x="0" y="206"/>
                </a:cxn>
                <a:cxn ang="0">
                  <a:pos x="6" y="207"/>
                </a:cxn>
                <a:cxn ang="0">
                  <a:pos x="0" y="206"/>
                </a:cxn>
                <a:cxn ang="0">
                  <a:pos x="1" y="208"/>
                </a:cxn>
                <a:cxn ang="0">
                  <a:pos x="3" y="209"/>
                </a:cxn>
                <a:cxn ang="0">
                  <a:pos x="5" y="208"/>
                </a:cxn>
                <a:cxn ang="0">
                  <a:pos x="6" y="206"/>
                </a:cxn>
                <a:cxn ang="0">
                  <a:pos x="0" y="205"/>
                </a:cxn>
              </a:cxnLst>
              <a:rect l="0" t="0" r="r" b="b"/>
              <a:pathLst>
                <a:path w="32" h="209">
                  <a:moveTo>
                    <a:pt x="0" y="205"/>
                  </a:moveTo>
                  <a:lnTo>
                    <a:pt x="6" y="206"/>
                  </a:lnTo>
                  <a:lnTo>
                    <a:pt x="9" y="167"/>
                  </a:lnTo>
                  <a:lnTo>
                    <a:pt x="12" y="109"/>
                  </a:lnTo>
                  <a:lnTo>
                    <a:pt x="18" y="49"/>
                  </a:lnTo>
                  <a:lnTo>
                    <a:pt x="32" y="2"/>
                  </a:lnTo>
                  <a:lnTo>
                    <a:pt x="25" y="0"/>
                  </a:lnTo>
                  <a:lnTo>
                    <a:pt x="11" y="49"/>
                  </a:lnTo>
                  <a:lnTo>
                    <a:pt x="5" y="109"/>
                  </a:lnTo>
                  <a:lnTo>
                    <a:pt x="2" y="167"/>
                  </a:lnTo>
                  <a:lnTo>
                    <a:pt x="0" y="206"/>
                  </a:lnTo>
                  <a:lnTo>
                    <a:pt x="6" y="207"/>
                  </a:lnTo>
                  <a:lnTo>
                    <a:pt x="0" y="206"/>
                  </a:lnTo>
                  <a:lnTo>
                    <a:pt x="1" y="208"/>
                  </a:lnTo>
                  <a:lnTo>
                    <a:pt x="3" y="209"/>
                  </a:lnTo>
                  <a:lnTo>
                    <a:pt x="5" y="208"/>
                  </a:lnTo>
                  <a:lnTo>
                    <a:pt x="6" y="206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84" name="Freeform 132"/>
            <p:cNvSpPr>
              <a:spLocks/>
            </p:cNvSpPr>
            <p:nvPr/>
          </p:nvSpPr>
          <p:spPr bwMode="auto">
            <a:xfrm>
              <a:off x="842" y="3745"/>
              <a:ext cx="103" cy="46"/>
            </a:xfrm>
            <a:custGeom>
              <a:avLst/>
              <a:gdLst/>
              <a:ahLst/>
              <a:cxnLst>
                <a:cxn ang="0">
                  <a:pos x="224" y="29"/>
                </a:cxn>
                <a:cxn ang="0">
                  <a:pos x="230" y="24"/>
                </a:cxn>
                <a:cxn ang="0">
                  <a:pos x="216" y="14"/>
                </a:cxn>
                <a:cxn ang="0">
                  <a:pos x="200" y="7"/>
                </a:cxn>
                <a:cxn ang="0">
                  <a:pos x="183" y="2"/>
                </a:cxn>
                <a:cxn ang="0">
                  <a:pos x="166" y="0"/>
                </a:cxn>
                <a:cxn ang="0">
                  <a:pos x="150" y="0"/>
                </a:cxn>
                <a:cxn ang="0">
                  <a:pos x="133" y="2"/>
                </a:cxn>
                <a:cxn ang="0">
                  <a:pos x="116" y="6"/>
                </a:cxn>
                <a:cxn ang="0">
                  <a:pos x="100" y="12"/>
                </a:cxn>
                <a:cxn ang="0">
                  <a:pos x="85" y="19"/>
                </a:cxn>
                <a:cxn ang="0">
                  <a:pos x="67" y="27"/>
                </a:cxn>
                <a:cxn ang="0">
                  <a:pos x="54" y="37"/>
                </a:cxn>
                <a:cxn ang="0">
                  <a:pos x="41" y="47"/>
                </a:cxn>
                <a:cxn ang="0">
                  <a:pos x="28" y="59"/>
                </a:cxn>
                <a:cxn ang="0">
                  <a:pos x="17" y="70"/>
                </a:cxn>
                <a:cxn ang="0">
                  <a:pos x="8" y="83"/>
                </a:cxn>
                <a:cxn ang="0">
                  <a:pos x="0" y="96"/>
                </a:cxn>
                <a:cxn ang="0">
                  <a:pos x="6" y="98"/>
                </a:cxn>
                <a:cxn ang="0">
                  <a:pos x="15" y="88"/>
                </a:cxn>
                <a:cxn ang="0">
                  <a:pos x="24" y="75"/>
                </a:cxn>
                <a:cxn ang="0">
                  <a:pos x="33" y="63"/>
                </a:cxn>
                <a:cxn ang="0">
                  <a:pos x="46" y="54"/>
                </a:cxn>
                <a:cxn ang="0">
                  <a:pos x="58" y="44"/>
                </a:cxn>
                <a:cxn ang="0">
                  <a:pos x="72" y="34"/>
                </a:cxn>
                <a:cxn ang="0">
                  <a:pos x="87" y="25"/>
                </a:cxn>
                <a:cxn ang="0">
                  <a:pos x="102" y="19"/>
                </a:cxn>
                <a:cxn ang="0">
                  <a:pos x="118" y="13"/>
                </a:cxn>
                <a:cxn ang="0">
                  <a:pos x="133" y="9"/>
                </a:cxn>
                <a:cxn ang="0">
                  <a:pos x="150" y="7"/>
                </a:cxn>
                <a:cxn ang="0">
                  <a:pos x="166" y="7"/>
                </a:cxn>
                <a:cxn ang="0">
                  <a:pos x="183" y="9"/>
                </a:cxn>
                <a:cxn ang="0">
                  <a:pos x="198" y="14"/>
                </a:cxn>
                <a:cxn ang="0">
                  <a:pos x="211" y="21"/>
                </a:cxn>
                <a:cxn ang="0">
                  <a:pos x="225" y="31"/>
                </a:cxn>
                <a:cxn ang="0">
                  <a:pos x="231" y="27"/>
                </a:cxn>
                <a:cxn ang="0">
                  <a:pos x="225" y="31"/>
                </a:cxn>
                <a:cxn ang="0">
                  <a:pos x="229" y="31"/>
                </a:cxn>
                <a:cxn ang="0">
                  <a:pos x="231" y="29"/>
                </a:cxn>
                <a:cxn ang="0">
                  <a:pos x="232" y="27"/>
                </a:cxn>
                <a:cxn ang="0">
                  <a:pos x="230" y="24"/>
                </a:cxn>
                <a:cxn ang="0">
                  <a:pos x="224" y="29"/>
                </a:cxn>
              </a:cxnLst>
              <a:rect l="0" t="0" r="r" b="b"/>
              <a:pathLst>
                <a:path w="232" h="98">
                  <a:moveTo>
                    <a:pt x="224" y="29"/>
                  </a:moveTo>
                  <a:lnTo>
                    <a:pt x="230" y="24"/>
                  </a:lnTo>
                  <a:lnTo>
                    <a:pt x="216" y="14"/>
                  </a:lnTo>
                  <a:lnTo>
                    <a:pt x="200" y="7"/>
                  </a:lnTo>
                  <a:lnTo>
                    <a:pt x="183" y="2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33" y="2"/>
                  </a:lnTo>
                  <a:lnTo>
                    <a:pt x="116" y="6"/>
                  </a:lnTo>
                  <a:lnTo>
                    <a:pt x="100" y="12"/>
                  </a:lnTo>
                  <a:lnTo>
                    <a:pt x="85" y="19"/>
                  </a:lnTo>
                  <a:lnTo>
                    <a:pt x="67" y="27"/>
                  </a:lnTo>
                  <a:lnTo>
                    <a:pt x="54" y="37"/>
                  </a:lnTo>
                  <a:lnTo>
                    <a:pt x="41" y="47"/>
                  </a:lnTo>
                  <a:lnTo>
                    <a:pt x="28" y="59"/>
                  </a:lnTo>
                  <a:lnTo>
                    <a:pt x="17" y="70"/>
                  </a:lnTo>
                  <a:lnTo>
                    <a:pt x="8" y="83"/>
                  </a:lnTo>
                  <a:lnTo>
                    <a:pt x="0" y="96"/>
                  </a:lnTo>
                  <a:lnTo>
                    <a:pt x="6" y="98"/>
                  </a:lnTo>
                  <a:lnTo>
                    <a:pt x="15" y="88"/>
                  </a:lnTo>
                  <a:lnTo>
                    <a:pt x="24" y="75"/>
                  </a:lnTo>
                  <a:lnTo>
                    <a:pt x="33" y="63"/>
                  </a:lnTo>
                  <a:lnTo>
                    <a:pt x="46" y="54"/>
                  </a:lnTo>
                  <a:lnTo>
                    <a:pt x="58" y="44"/>
                  </a:lnTo>
                  <a:lnTo>
                    <a:pt x="72" y="34"/>
                  </a:lnTo>
                  <a:lnTo>
                    <a:pt x="87" y="25"/>
                  </a:lnTo>
                  <a:lnTo>
                    <a:pt x="102" y="19"/>
                  </a:lnTo>
                  <a:lnTo>
                    <a:pt x="118" y="13"/>
                  </a:lnTo>
                  <a:lnTo>
                    <a:pt x="133" y="9"/>
                  </a:lnTo>
                  <a:lnTo>
                    <a:pt x="150" y="7"/>
                  </a:lnTo>
                  <a:lnTo>
                    <a:pt x="166" y="7"/>
                  </a:lnTo>
                  <a:lnTo>
                    <a:pt x="183" y="9"/>
                  </a:lnTo>
                  <a:lnTo>
                    <a:pt x="198" y="14"/>
                  </a:lnTo>
                  <a:lnTo>
                    <a:pt x="211" y="21"/>
                  </a:lnTo>
                  <a:lnTo>
                    <a:pt x="225" y="31"/>
                  </a:lnTo>
                  <a:lnTo>
                    <a:pt x="231" y="27"/>
                  </a:lnTo>
                  <a:lnTo>
                    <a:pt x="225" y="31"/>
                  </a:lnTo>
                  <a:lnTo>
                    <a:pt x="229" y="31"/>
                  </a:lnTo>
                  <a:lnTo>
                    <a:pt x="231" y="29"/>
                  </a:lnTo>
                  <a:lnTo>
                    <a:pt x="232" y="27"/>
                  </a:lnTo>
                  <a:lnTo>
                    <a:pt x="230" y="24"/>
                  </a:lnTo>
                  <a:lnTo>
                    <a:pt x="224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85" name="Freeform 133"/>
            <p:cNvSpPr>
              <a:spLocks/>
            </p:cNvSpPr>
            <p:nvPr/>
          </p:nvSpPr>
          <p:spPr bwMode="auto">
            <a:xfrm>
              <a:off x="930" y="3721"/>
              <a:ext cx="14" cy="38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4" y="9"/>
                </a:cxn>
                <a:cxn ang="0">
                  <a:pos x="4" y="8"/>
                </a:cxn>
                <a:cxn ang="0">
                  <a:pos x="8" y="15"/>
                </a:cxn>
                <a:cxn ang="0">
                  <a:pos x="15" y="38"/>
                </a:cxn>
                <a:cxn ang="0">
                  <a:pos x="26" y="82"/>
                </a:cxn>
                <a:cxn ang="0">
                  <a:pos x="33" y="80"/>
                </a:cxn>
                <a:cxn ang="0">
                  <a:pos x="21" y="36"/>
                </a:cxn>
                <a:cxn ang="0">
                  <a:pos x="15" y="13"/>
                </a:cxn>
                <a:cxn ang="0">
                  <a:pos x="11" y="4"/>
                </a:cxn>
                <a:cxn ang="0">
                  <a:pos x="4" y="0"/>
                </a:cxn>
                <a:cxn ang="0">
                  <a:pos x="2" y="7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1" y="8"/>
                </a:cxn>
                <a:cxn ang="0">
                  <a:pos x="4" y="9"/>
                </a:cxn>
                <a:cxn ang="0">
                  <a:pos x="6" y="3"/>
                </a:cxn>
              </a:cxnLst>
              <a:rect l="0" t="0" r="r" b="b"/>
              <a:pathLst>
                <a:path w="33" h="82">
                  <a:moveTo>
                    <a:pt x="6" y="3"/>
                  </a:moveTo>
                  <a:lnTo>
                    <a:pt x="4" y="9"/>
                  </a:lnTo>
                  <a:lnTo>
                    <a:pt x="4" y="8"/>
                  </a:lnTo>
                  <a:lnTo>
                    <a:pt x="8" y="15"/>
                  </a:lnTo>
                  <a:lnTo>
                    <a:pt x="15" y="38"/>
                  </a:lnTo>
                  <a:lnTo>
                    <a:pt x="26" y="82"/>
                  </a:lnTo>
                  <a:lnTo>
                    <a:pt x="33" y="80"/>
                  </a:lnTo>
                  <a:lnTo>
                    <a:pt x="21" y="36"/>
                  </a:lnTo>
                  <a:lnTo>
                    <a:pt x="15" y="13"/>
                  </a:lnTo>
                  <a:lnTo>
                    <a:pt x="11" y="4"/>
                  </a:lnTo>
                  <a:lnTo>
                    <a:pt x="4" y="0"/>
                  </a:lnTo>
                  <a:lnTo>
                    <a:pt x="2" y="7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5"/>
                  </a:lnTo>
                  <a:lnTo>
                    <a:pt x="1" y="8"/>
                  </a:lnTo>
                  <a:lnTo>
                    <a:pt x="4" y="9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86" name="Freeform 134"/>
            <p:cNvSpPr>
              <a:spLocks/>
            </p:cNvSpPr>
            <p:nvPr/>
          </p:nvSpPr>
          <p:spPr bwMode="auto">
            <a:xfrm>
              <a:off x="931" y="3722"/>
              <a:ext cx="44" cy="28"/>
            </a:xfrm>
            <a:custGeom>
              <a:avLst/>
              <a:gdLst/>
              <a:ahLst/>
              <a:cxnLst>
                <a:cxn ang="0">
                  <a:pos x="98" y="54"/>
                </a:cxn>
                <a:cxn ang="0">
                  <a:pos x="98" y="54"/>
                </a:cxn>
                <a:cxn ang="0">
                  <a:pos x="79" y="48"/>
                </a:cxn>
                <a:cxn ang="0">
                  <a:pos x="63" y="42"/>
                </a:cxn>
                <a:cxn ang="0">
                  <a:pos x="50" y="36"/>
                </a:cxn>
                <a:cxn ang="0">
                  <a:pos x="41" y="29"/>
                </a:cxn>
                <a:cxn ang="0">
                  <a:pos x="31" y="23"/>
                </a:cxn>
                <a:cxn ang="0">
                  <a:pos x="22" y="16"/>
                </a:cxn>
                <a:cxn ang="0">
                  <a:pos x="14" y="9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9" y="13"/>
                </a:cxn>
                <a:cxn ang="0">
                  <a:pos x="17" y="23"/>
                </a:cxn>
                <a:cxn ang="0">
                  <a:pos x="26" y="29"/>
                </a:cxn>
                <a:cxn ang="0">
                  <a:pos x="37" y="36"/>
                </a:cxn>
                <a:cxn ang="0">
                  <a:pos x="48" y="43"/>
                </a:cxn>
                <a:cxn ang="0">
                  <a:pos x="61" y="49"/>
                </a:cxn>
                <a:cxn ang="0">
                  <a:pos x="77" y="55"/>
                </a:cxn>
                <a:cxn ang="0">
                  <a:pos x="95" y="61"/>
                </a:cxn>
                <a:cxn ang="0">
                  <a:pos x="95" y="61"/>
                </a:cxn>
                <a:cxn ang="0">
                  <a:pos x="98" y="54"/>
                </a:cxn>
              </a:cxnLst>
              <a:rect l="0" t="0" r="r" b="b"/>
              <a:pathLst>
                <a:path w="98" h="61">
                  <a:moveTo>
                    <a:pt x="98" y="54"/>
                  </a:moveTo>
                  <a:lnTo>
                    <a:pt x="98" y="54"/>
                  </a:lnTo>
                  <a:lnTo>
                    <a:pt x="79" y="48"/>
                  </a:lnTo>
                  <a:lnTo>
                    <a:pt x="63" y="42"/>
                  </a:lnTo>
                  <a:lnTo>
                    <a:pt x="50" y="36"/>
                  </a:lnTo>
                  <a:lnTo>
                    <a:pt x="41" y="29"/>
                  </a:lnTo>
                  <a:lnTo>
                    <a:pt x="31" y="23"/>
                  </a:lnTo>
                  <a:lnTo>
                    <a:pt x="22" y="16"/>
                  </a:lnTo>
                  <a:lnTo>
                    <a:pt x="14" y="9"/>
                  </a:lnTo>
                  <a:lnTo>
                    <a:pt x="4" y="0"/>
                  </a:lnTo>
                  <a:lnTo>
                    <a:pt x="0" y="4"/>
                  </a:lnTo>
                  <a:lnTo>
                    <a:pt x="9" y="13"/>
                  </a:lnTo>
                  <a:lnTo>
                    <a:pt x="17" y="23"/>
                  </a:lnTo>
                  <a:lnTo>
                    <a:pt x="26" y="29"/>
                  </a:lnTo>
                  <a:lnTo>
                    <a:pt x="37" y="36"/>
                  </a:lnTo>
                  <a:lnTo>
                    <a:pt x="48" y="43"/>
                  </a:lnTo>
                  <a:lnTo>
                    <a:pt x="61" y="49"/>
                  </a:lnTo>
                  <a:lnTo>
                    <a:pt x="77" y="55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8" y="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87" name="Freeform 135"/>
            <p:cNvSpPr>
              <a:spLocks/>
            </p:cNvSpPr>
            <p:nvPr/>
          </p:nvSpPr>
          <p:spPr bwMode="auto">
            <a:xfrm>
              <a:off x="974" y="3747"/>
              <a:ext cx="69" cy="42"/>
            </a:xfrm>
            <a:custGeom>
              <a:avLst/>
              <a:gdLst/>
              <a:ahLst/>
              <a:cxnLst>
                <a:cxn ang="0">
                  <a:pos x="149" y="85"/>
                </a:cxn>
                <a:cxn ang="0">
                  <a:pos x="156" y="81"/>
                </a:cxn>
                <a:cxn ang="0">
                  <a:pos x="147" y="71"/>
                </a:cxn>
                <a:cxn ang="0">
                  <a:pos x="133" y="59"/>
                </a:cxn>
                <a:cxn ang="0">
                  <a:pos x="114" y="48"/>
                </a:cxn>
                <a:cxn ang="0">
                  <a:pos x="94" y="36"/>
                </a:cxn>
                <a:cxn ang="0">
                  <a:pos x="71" y="25"/>
                </a:cxn>
                <a:cxn ang="0">
                  <a:pos x="48" y="15"/>
                </a:cxn>
                <a:cxn ang="0">
                  <a:pos x="25" y="7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22" y="13"/>
                </a:cxn>
                <a:cxn ang="0">
                  <a:pos x="45" y="21"/>
                </a:cxn>
                <a:cxn ang="0">
                  <a:pos x="68" y="32"/>
                </a:cxn>
                <a:cxn ang="0">
                  <a:pos x="91" y="43"/>
                </a:cxn>
                <a:cxn ang="0">
                  <a:pos x="110" y="55"/>
                </a:cxn>
                <a:cxn ang="0">
                  <a:pos x="128" y="66"/>
                </a:cxn>
                <a:cxn ang="0">
                  <a:pos x="142" y="76"/>
                </a:cxn>
                <a:cxn ang="0">
                  <a:pos x="149" y="86"/>
                </a:cxn>
                <a:cxn ang="0">
                  <a:pos x="156" y="82"/>
                </a:cxn>
                <a:cxn ang="0">
                  <a:pos x="149" y="86"/>
                </a:cxn>
                <a:cxn ang="0">
                  <a:pos x="151" y="88"/>
                </a:cxn>
                <a:cxn ang="0">
                  <a:pos x="155" y="87"/>
                </a:cxn>
                <a:cxn ang="0">
                  <a:pos x="156" y="85"/>
                </a:cxn>
                <a:cxn ang="0">
                  <a:pos x="156" y="81"/>
                </a:cxn>
                <a:cxn ang="0">
                  <a:pos x="149" y="85"/>
                </a:cxn>
              </a:cxnLst>
              <a:rect l="0" t="0" r="r" b="b"/>
              <a:pathLst>
                <a:path w="156" h="88">
                  <a:moveTo>
                    <a:pt x="149" y="85"/>
                  </a:moveTo>
                  <a:lnTo>
                    <a:pt x="156" y="81"/>
                  </a:lnTo>
                  <a:lnTo>
                    <a:pt x="147" y="71"/>
                  </a:lnTo>
                  <a:lnTo>
                    <a:pt x="133" y="59"/>
                  </a:lnTo>
                  <a:lnTo>
                    <a:pt x="114" y="48"/>
                  </a:lnTo>
                  <a:lnTo>
                    <a:pt x="94" y="36"/>
                  </a:lnTo>
                  <a:lnTo>
                    <a:pt x="71" y="25"/>
                  </a:lnTo>
                  <a:lnTo>
                    <a:pt x="48" y="15"/>
                  </a:lnTo>
                  <a:lnTo>
                    <a:pt x="25" y="7"/>
                  </a:lnTo>
                  <a:lnTo>
                    <a:pt x="3" y="0"/>
                  </a:lnTo>
                  <a:lnTo>
                    <a:pt x="0" y="7"/>
                  </a:lnTo>
                  <a:lnTo>
                    <a:pt x="22" y="13"/>
                  </a:lnTo>
                  <a:lnTo>
                    <a:pt x="45" y="21"/>
                  </a:lnTo>
                  <a:lnTo>
                    <a:pt x="68" y="32"/>
                  </a:lnTo>
                  <a:lnTo>
                    <a:pt x="91" y="43"/>
                  </a:lnTo>
                  <a:lnTo>
                    <a:pt x="110" y="55"/>
                  </a:lnTo>
                  <a:lnTo>
                    <a:pt x="128" y="66"/>
                  </a:lnTo>
                  <a:lnTo>
                    <a:pt x="142" y="76"/>
                  </a:lnTo>
                  <a:lnTo>
                    <a:pt x="149" y="86"/>
                  </a:lnTo>
                  <a:lnTo>
                    <a:pt x="156" y="82"/>
                  </a:lnTo>
                  <a:lnTo>
                    <a:pt x="149" y="86"/>
                  </a:lnTo>
                  <a:lnTo>
                    <a:pt x="151" y="88"/>
                  </a:lnTo>
                  <a:lnTo>
                    <a:pt x="155" y="87"/>
                  </a:lnTo>
                  <a:lnTo>
                    <a:pt x="156" y="85"/>
                  </a:lnTo>
                  <a:lnTo>
                    <a:pt x="156" y="81"/>
                  </a:lnTo>
                  <a:lnTo>
                    <a:pt x="149" y="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88" name="Freeform 136"/>
            <p:cNvSpPr>
              <a:spLocks/>
            </p:cNvSpPr>
            <p:nvPr/>
          </p:nvSpPr>
          <p:spPr bwMode="auto">
            <a:xfrm>
              <a:off x="1035" y="3747"/>
              <a:ext cx="24" cy="40"/>
            </a:xfrm>
            <a:custGeom>
              <a:avLst/>
              <a:gdLst/>
              <a:ahLst/>
              <a:cxnLst>
                <a:cxn ang="0">
                  <a:pos x="48" y="3"/>
                </a:cxn>
                <a:cxn ang="0">
                  <a:pos x="48" y="3"/>
                </a:cxn>
                <a:cxn ang="0">
                  <a:pos x="36" y="0"/>
                </a:cxn>
                <a:cxn ang="0">
                  <a:pos x="25" y="3"/>
                </a:cxn>
                <a:cxn ang="0">
                  <a:pos x="13" y="11"/>
                </a:cxn>
                <a:cxn ang="0">
                  <a:pos x="8" y="23"/>
                </a:cxn>
                <a:cxn ang="0">
                  <a:pos x="3" y="37"/>
                </a:cxn>
                <a:cxn ang="0">
                  <a:pos x="0" y="52"/>
                </a:cxn>
                <a:cxn ang="0">
                  <a:pos x="3" y="69"/>
                </a:cxn>
                <a:cxn ang="0">
                  <a:pos x="9" y="84"/>
                </a:cxn>
                <a:cxn ang="0">
                  <a:pos x="16" y="81"/>
                </a:cxn>
                <a:cxn ang="0">
                  <a:pos x="10" y="67"/>
                </a:cxn>
                <a:cxn ang="0">
                  <a:pos x="9" y="52"/>
                </a:cxn>
                <a:cxn ang="0">
                  <a:pos x="10" y="37"/>
                </a:cxn>
                <a:cxn ang="0">
                  <a:pos x="15" y="25"/>
                </a:cxn>
                <a:cxn ang="0">
                  <a:pos x="20" y="16"/>
                </a:cxn>
                <a:cxn ang="0">
                  <a:pos x="27" y="10"/>
                </a:cxn>
                <a:cxn ang="0">
                  <a:pos x="36" y="9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9" y="10"/>
                </a:cxn>
                <a:cxn ang="0">
                  <a:pos x="50" y="8"/>
                </a:cxn>
                <a:cxn ang="0">
                  <a:pos x="50" y="4"/>
                </a:cxn>
                <a:cxn ang="0">
                  <a:pos x="48" y="3"/>
                </a:cxn>
              </a:cxnLst>
              <a:rect l="0" t="0" r="r" b="b"/>
              <a:pathLst>
                <a:path w="50" h="84">
                  <a:moveTo>
                    <a:pt x="48" y="3"/>
                  </a:moveTo>
                  <a:lnTo>
                    <a:pt x="48" y="3"/>
                  </a:lnTo>
                  <a:lnTo>
                    <a:pt x="36" y="0"/>
                  </a:lnTo>
                  <a:lnTo>
                    <a:pt x="25" y="3"/>
                  </a:lnTo>
                  <a:lnTo>
                    <a:pt x="13" y="11"/>
                  </a:lnTo>
                  <a:lnTo>
                    <a:pt x="8" y="23"/>
                  </a:lnTo>
                  <a:lnTo>
                    <a:pt x="3" y="37"/>
                  </a:lnTo>
                  <a:lnTo>
                    <a:pt x="0" y="52"/>
                  </a:lnTo>
                  <a:lnTo>
                    <a:pt x="3" y="69"/>
                  </a:lnTo>
                  <a:lnTo>
                    <a:pt x="9" y="84"/>
                  </a:lnTo>
                  <a:lnTo>
                    <a:pt x="16" y="81"/>
                  </a:lnTo>
                  <a:lnTo>
                    <a:pt x="10" y="67"/>
                  </a:lnTo>
                  <a:lnTo>
                    <a:pt x="9" y="52"/>
                  </a:lnTo>
                  <a:lnTo>
                    <a:pt x="10" y="37"/>
                  </a:lnTo>
                  <a:lnTo>
                    <a:pt x="15" y="25"/>
                  </a:lnTo>
                  <a:lnTo>
                    <a:pt x="20" y="16"/>
                  </a:lnTo>
                  <a:lnTo>
                    <a:pt x="27" y="10"/>
                  </a:lnTo>
                  <a:lnTo>
                    <a:pt x="36" y="9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9" y="10"/>
                  </a:lnTo>
                  <a:lnTo>
                    <a:pt x="50" y="8"/>
                  </a:lnTo>
                  <a:lnTo>
                    <a:pt x="50" y="4"/>
                  </a:lnTo>
                  <a:lnTo>
                    <a:pt x="48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89" name="Freeform 137"/>
            <p:cNvSpPr>
              <a:spLocks/>
            </p:cNvSpPr>
            <p:nvPr/>
          </p:nvSpPr>
          <p:spPr bwMode="auto">
            <a:xfrm>
              <a:off x="1056" y="3749"/>
              <a:ext cx="36" cy="23"/>
            </a:xfrm>
            <a:custGeom>
              <a:avLst/>
              <a:gdLst/>
              <a:ahLst/>
              <a:cxnLst>
                <a:cxn ang="0">
                  <a:pos x="72" y="45"/>
                </a:cxn>
                <a:cxn ang="0">
                  <a:pos x="78" y="41"/>
                </a:cxn>
                <a:cxn ang="0">
                  <a:pos x="71" y="35"/>
                </a:cxn>
                <a:cxn ang="0">
                  <a:pos x="62" y="30"/>
                </a:cxn>
                <a:cxn ang="0">
                  <a:pos x="54" y="26"/>
                </a:cxn>
                <a:cxn ang="0">
                  <a:pos x="45" y="21"/>
                </a:cxn>
                <a:cxn ang="0">
                  <a:pos x="35" y="16"/>
                </a:cxn>
                <a:cxn ang="0">
                  <a:pos x="25" y="12"/>
                </a:cxn>
                <a:cxn ang="0">
                  <a:pos x="15" y="6"/>
                </a:cxn>
                <a:cxn ang="0">
                  <a:pos x="2" y="0"/>
                </a:cxn>
                <a:cxn ang="0">
                  <a:pos x="0" y="7"/>
                </a:cxn>
                <a:cxn ang="0">
                  <a:pos x="12" y="13"/>
                </a:cxn>
                <a:cxn ang="0">
                  <a:pos x="23" y="19"/>
                </a:cxn>
                <a:cxn ang="0">
                  <a:pos x="33" y="23"/>
                </a:cxn>
                <a:cxn ang="0">
                  <a:pos x="42" y="28"/>
                </a:cxn>
                <a:cxn ang="0">
                  <a:pos x="51" y="32"/>
                </a:cxn>
                <a:cxn ang="0">
                  <a:pos x="60" y="37"/>
                </a:cxn>
                <a:cxn ang="0">
                  <a:pos x="66" y="42"/>
                </a:cxn>
                <a:cxn ang="0">
                  <a:pos x="73" y="47"/>
                </a:cxn>
                <a:cxn ang="0">
                  <a:pos x="79" y="43"/>
                </a:cxn>
                <a:cxn ang="0">
                  <a:pos x="73" y="47"/>
                </a:cxn>
                <a:cxn ang="0">
                  <a:pos x="77" y="47"/>
                </a:cxn>
                <a:cxn ang="0">
                  <a:pos x="79" y="45"/>
                </a:cxn>
                <a:cxn ang="0">
                  <a:pos x="80" y="43"/>
                </a:cxn>
                <a:cxn ang="0">
                  <a:pos x="78" y="41"/>
                </a:cxn>
                <a:cxn ang="0">
                  <a:pos x="72" y="45"/>
                </a:cxn>
              </a:cxnLst>
              <a:rect l="0" t="0" r="r" b="b"/>
              <a:pathLst>
                <a:path w="80" h="47">
                  <a:moveTo>
                    <a:pt x="72" y="45"/>
                  </a:moveTo>
                  <a:lnTo>
                    <a:pt x="78" y="41"/>
                  </a:lnTo>
                  <a:lnTo>
                    <a:pt x="71" y="35"/>
                  </a:lnTo>
                  <a:lnTo>
                    <a:pt x="62" y="30"/>
                  </a:lnTo>
                  <a:lnTo>
                    <a:pt x="54" y="26"/>
                  </a:lnTo>
                  <a:lnTo>
                    <a:pt x="45" y="21"/>
                  </a:lnTo>
                  <a:lnTo>
                    <a:pt x="35" y="16"/>
                  </a:lnTo>
                  <a:lnTo>
                    <a:pt x="25" y="12"/>
                  </a:lnTo>
                  <a:lnTo>
                    <a:pt x="15" y="6"/>
                  </a:lnTo>
                  <a:lnTo>
                    <a:pt x="2" y="0"/>
                  </a:lnTo>
                  <a:lnTo>
                    <a:pt x="0" y="7"/>
                  </a:lnTo>
                  <a:lnTo>
                    <a:pt x="12" y="13"/>
                  </a:lnTo>
                  <a:lnTo>
                    <a:pt x="23" y="19"/>
                  </a:lnTo>
                  <a:lnTo>
                    <a:pt x="33" y="23"/>
                  </a:lnTo>
                  <a:lnTo>
                    <a:pt x="42" y="28"/>
                  </a:lnTo>
                  <a:lnTo>
                    <a:pt x="51" y="32"/>
                  </a:lnTo>
                  <a:lnTo>
                    <a:pt x="60" y="37"/>
                  </a:lnTo>
                  <a:lnTo>
                    <a:pt x="66" y="42"/>
                  </a:lnTo>
                  <a:lnTo>
                    <a:pt x="73" y="47"/>
                  </a:lnTo>
                  <a:lnTo>
                    <a:pt x="79" y="43"/>
                  </a:lnTo>
                  <a:lnTo>
                    <a:pt x="73" y="47"/>
                  </a:lnTo>
                  <a:lnTo>
                    <a:pt x="77" y="47"/>
                  </a:lnTo>
                  <a:lnTo>
                    <a:pt x="79" y="45"/>
                  </a:lnTo>
                  <a:lnTo>
                    <a:pt x="80" y="43"/>
                  </a:lnTo>
                  <a:lnTo>
                    <a:pt x="78" y="41"/>
                  </a:lnTo>
                  <a:lnTo>
                    <a:pt x="72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90" name="Freeform 138"/>
            <p:cNvSpPr>
              <a:spLocks/>
            </p:cNvSpPr>
            <p:nvPr/>
          </p:nvSpPr>
          <p:spPr bwMode="auto">
            <a:xfrm>
              <a:off x="1084" y="3700"/>
              <a:ext cx="26" cy="71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41" y="0"/>
                </a:cxn>
                <a:cxn ang="0">
                  <a:pos x="25" y="11"/>
                </a:cxn>
                <a:cxn ang="0">
                  <a:pos x="15" y="29"/>
                </a:cxn>
                <a:cxn ang="0">
                  <a:pos x="7" y="51"/>
                </a:cxn>
                <a:cxn ang="0">
                  <a:pos x="1" y="79"/>
                </a:cxn>
                <a:cxn ang="0">
                  <a:pos x="0" y="104"/>
                </a:cxn>
                <a:cxn ang="0">
                  <a:pos x="3" y="128"/>
                </a:cxn>
                <a:cxn ang="0">
                  <a:pos x="10" y="149"/>
                </a:cxn>
                <a:cxn ang="0">
                  <a:pos x="17" y="147"/>
                </a:cxn>
                <a:cxn ang="0">
                  <a:pos x="10" y="128"/>
                </a:cxn>
                <a:cxn ang="0">
                  <a:pos x="7" y="104"/>
                </a:cxn>
                <a:cxn ang="0">
                  <a:pos x="8" y="79"/>
                </a:cxn>
                <a:cxn ang="0">
                  <a:pos x="14" y="54"/>
                </a:cxn>
                <a:cxn ang="0">
                  <a:pos x="22" y="32"/>
                </a:cxn>
                <a:cxn ang="0">
                  <a:pos x="32" y="16"/>
                </a:cxn>
                <a:cxn ang="0">
                  <a:pos x="44" y="6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60" y="0"/>
                </a:cxn>
              </a:cxnLst>
              <a:rect l="0" t="0" r="r" b="b"/>
              <a:pathLst>
                <a:path w="60" h="149">
                  <a:moveTo>
                    <a:pt x="60" y="0"/>
                  </a:moveTo>
                  <a:lnTo>
                    <a:pt x="60" y="0"/>
                  </a:lnTo>
                  <a:lnTo>
                    <a:pt x="41" y="0"/>
                  </a:lnTo>
                  <a:lnTo>
                    <a:pt x="25" y="11"/>
                  </a:lnTo>
                  <a:lnTo>
                    <a:pt x="15" y="29"/>
                  </a:lnTo>
                  <a:lnTo>
                    <a:pt x="7" y="51"/>
                  </a:lnTo>
                  <a:lnTo>
                    <a:pt x="1" y="79"/>
                  </a:lnTo>
                  <a:lnTo>
                    <a:pt x="0" y="104"/>
                  </a:lnTo>
                  <a:lnTo>
                    <a:pt x="3" y="128"/>
                  </a:lnTo>
                  <a:lnTo>
                    <a:pt x="10" y="149"/>
                  </a:lnTo>
                  <a:lnTo>
                    <a:pt x="17" y="147"/>
                  </a:lnTo>
                  <a:lnTo>
                    <a:pt x="10" y="128"/>
                  </a:lnTo>
                  <a:lnTo>
                    <a:pt x="7" y="104"/>
                  </a:lnTo>
                  <a:lnTo>
                    <a:pt x="8" y="79"/>
                  </a:lnTo>
                  <a:lnTo>
                    <a:pt x="14" y="54"/>
                  </a:lnTo>
                  <a:lnTo>
                    <a:pt x="22" y="32"/>
                  </a:lnTo>
                  <a:lnTo>
                    <a:pt x="32" y="16"/>
                  </a:lnTo>
                  <a:lnTo>
                    <a:pt x="44" y="6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91" name="Freeform 139"/>
            <p:cNvSpPr>
              <a:spLocks/>
            </p:cNvSpPr>
            <p:nvPr/>
          </p:nvSpPr>
          <p:spPr bwMode="auto">
            <a:xfrm>
              <a:off x="1109" y="3700"/>
              <a:ext cx="19" cy="25"/>
            </a:xfrm>
            <a:custGeom>
              <a:avLst/>
              <a:gdLst/>
              <a:ahLst/>
              <a:cxnLst>
                <a:cxn ang="0">
                  <a:pos x="39" y="44"/>
                </a:cxn>
                <a:cxn ang="0">
                  <a:pos x="41" y="49"/>
                </a:cxn>
                <a:cxn ang="0">
                  <a:pos x="41" y="47"/>
                </a:cxn>
                <a:cxn ang="0">
                  <a:pos x="43" y="43"/>
                </a:cxn>
                <a:cxn ang="0">
                  <a:pos x="41" y="37"/>
                </a:cxn>
                <a:cxn ang="0">
                  <a:pos x="39" y="29"/>
                </a:cxn>
                <a:cxn ang="0">
                  <a:pos x="36" y="21"/>
                </a:cxn>
                <a:cxn ang="0">
                  <a:pos x="28" y="14"/>
                </a:cxn>
                <a:cxn ang="0">
                  <a:pos x="18" y="5"/>
                </a:cxn>
                <a:cxn ang="0">
                  <a:pos x="3" y="0"/>
                </a:cxn>
                <a:cxn ang="0">
                  <a:pos x="0" y="6"/>
                </a:cxn>
                <a:cxn ang="0">
                  <a:pos x="15" y="12"/>
                </a:cxn>
                <a:cxn ang="0">
                  <a:pos x="23" y="19"/>
                </a:cxn>
                <a:cxn ang="0">
                  <a:pos x="29" y="26"/>
                </a:cxn>
                <a:cxn ang="0">
                  <a:pos x="33" y="32"/>
                </a:cxn>
                <a:cxn ang="0">
                  <a:pos x="34" y="37"/>
                </a:cxn>
                <a:cxn ang="0">
                  <a:pos x="34" y="43"/>
                </a:cxn>
                <a:cxn ang="0">
                  <a:pos x="34" y="47"/>
                </a:cxn>
                <a:cxn ang="0">
                  <a:pos x="34" y="47"/>
                </a:cxn>
                <a:cxn ang="0">
                  <a:pos x="35" y="51"/>
                </a:cxn>
                <a:cxn ang="0">
                  <a:pos x="34" y="47"/>
                </a:cxn>
                <a:cxn ang="0">
                  <a:pos x="34" y="50"/>
                </a:cxn>
                <a:cxn ang="0">
                  <a:pos x="36" y="51"/>
                </a:cxn>
                <a:cxn ang="0">
                  <a:pos x="39" y="51"/>
                </a:cxn>
                <a:cxn ang="0">
                  <a:pos x="41" y="49"/>
                </a:cxn>
                <a:cxn ang="0">
                  <a:pos x="39" y="44"/>
                </a:cxn>
              </a:cxnLst>
              <a:rect l="0" t="0" r="r" b="b"/>
              <a:pathLst>
                <a:path w="43" h="51">
                  <a:moveTo>
                    <a:pt x="39" y="44"/>
                  </a:moveTo>
                  <a:lnTo>
                    <a:pt x="41" y="49"/>
                  </a:lnTo>
                  <a:lnTo>
                    <a:pt x="41" y="47"/>
                  </a:lnTo>
                  <a:lnTo>
                    <a:pt x="43" y="43"/>
                  </a:lnTo>
                  <a:lnTo>
                    <a:pt x="41" y="37"/>
                  </a:lnTo>
                  <a:lnTo>
                    <a:pt x="39" y="29"/>
                  </a:lnTo>
                  <a:lnTo>
                    <a:pt x="36" y="21"/>
                  </a:lnTo>
                  <a:lnTo>
                    <a:pt x="28" y="14"/>
                  </a:lnTo>
                  <a:lnTo>
                    <a:pt x="18" y="5"/>
                  </a:lnTo>
                  <a:lnTo>
                    <a:pt x="3" y="0"/>
                  </a:lnTo>
                  <a:lnTo>
                    <a:pt x="0" y="6"/>
                  </a:lnTo>
                  <a:lnTo>
                    <a:pt x="15" y="12"/>
                  </a:lnTo>
                  <a:lnTo>
                    <a:pt x="23" y="19"/>
                  </a:lnTo>
                  <a:lnTo>
                    <a:pt x="29" y="26"/>
                  </a:lnTo>
                  <a:lnTo>
                    <a:pt x="33" y="32"/>
                  </a:lnTo>
                  <a:lnTo>
                    <a:pt x="34" y="37"/>
                  </a:lnTo>
                  <a:lnTo>
                    <a:pt x="34" y="43"/>
                  </a:lnTo>
                  <a:lnTo>
                    <a:pt x="34" y="47"/>
                  </a:lnTo>
                  <a:lnTo>
                    <a:pt x="34" y="47"/>
                  </a:lnTo>
                  <a:lnTo>
                    <a:pt x="35" y="51"/>
                  </a:lnTo>
                  <a:lnTo>
                    <a:pt x="34" y="47"/>
                  </a:lnTo>
                  <a:lnTo>
                    <a:pt x="34" y="50"/>
                  </a:lnTo>
                  <a:lnTo>
                    <a:pt x="36" y="51"/>
                  </a:lnTo>
                  <a:lnTo>
                    <a:pt x="39" y="51"/>
                  </a:lnTo>
                  <a:lnTo>
                    <a:pt x="41" y="49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92" name="Freeform 140"/>
            <p:cNvSpPr>
              <a:spLocks/>
            </p:cNvSpPr>
            <p:nvPr/>
          </p:nvSpPr>
          <p:spPr bwMode="auto">
            <a:xfrm>
              <a:off x="1125" y="3721"/>
              <a:ext cx="20" cy="13"/>
            </a:xfrm>
            <a:custGeom>
              <a:avLst/>
              <a:gdLst/>
              <a:ahLst/>
              <a:cxnLst>
                <a:cxn ang="0">
                  <a:pos x="38" y="27"/>
                </a:cxn>
                <a:cxn ang="0">
                  <a:pos x="42" y="21"/>
                </a:cxn>
                <a:cxn ang="0">
                  <a:pos x="31" y="15"/>
                </a:cxn>
                <a:cxn ang="0">
                  <a:pos x="24" y="12"/>
                </a:cxn>
                <a:cxn ang="0">
                  <a:pos x="19" y="11"/>
                </a:cxn>
                <a:cxn ang="0">
                  <a:pos x="18" y="10"/>
                </a:cxn>
                <a:cxn ang="0">
                  <a:pos x="18" y="11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9" y="13"/>
                </a:cxn>
                <a:cxn ang="0">
                  <a:pos x="14" y="17"/>
                </a:cxn>
                <a:cxn ang="0">
                  <a:pos x="16" y="18"/>
                </a:cxn>
                <a:cxn ang="0">
                  <a:pos x="18" y="19"/>
                </a:cxn>
                <a:cxn ang="0">
                  <a:pos x="19" y="18"/>
                </a:cxn>
                <a:cxn ang="0">
                  <a:pos x="22" y="19"/>
                </a:cxn>
                <a:cxn ang="0">
                  <a:pos x="29" y="22"/>
                </a:cxn>
                <a:cxn ang="0">
                  <a:pos x="40" y="28"/>
                </a:cxn>
                <a:cxn ang="0">
                  <a:pos x="45" y="22"/>
                </a:cxn>
                <a:cxn ang="0">
                  <a:pos x="40" y="28"/>
                </a:cxn>
                <a:cxn ang="0">
                  <a:pos x="44" y="28"/>
                </a:cxn>
                <a:cxn ang="0">
                  <a:pos x="45" y="26"/>
                </a:cxn>
                <a:cxn ang="0">
                  <a:pos x="45" y="22"/>
                </a:cxn>
                <a:cxn ang="0">
                  <a:pos x="42" y="21"/>
                </a:cxn>
                <a:cxn ang="0">
                  <a:pos x="38" y="27"/>
                </a:cxn>
              </a:cxnLst>
              <a:rect l="0" t="0" r="r" b="b"/>
              <a:pathLst>
                <a:path w="45" h="28">
                  <a:moveTo>
                    <a:pt x="38" y="27"/>
                  </a:moveTo>
                  <a:lnTo>
                    <a:pt x="42" y="21"/>
                  </a:lnTo>
                  <a:lnTo>
                    <a:pt x="31" y="15"/>
                  </a:lnTo>
                  <a:lnTo>
                    <a:pt x="24" y="12"/>
                  </a:lnTo>
                  <a:lnTo>
                    <a:pt x="19" y="11"/>
                  </a:lnTo>
                  <a:lnTo>
                    <a:pt x="18" y="10"/>
                  </a:lnTo>
                  <a:lnTo>
                    <a:pt x="18" y="11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4" y="0"/>
                  </a:lnTo>
                  <a:lnTo>
                    <a:pt x="0" y="7"/>
                  </a:lnTo>
                  <a:lnTo>
                    <a:pt x="9" y="13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8" y="19"/>
                  </a:lnTo>
                  <a:lnTo>
                    <a:pt x="19" y="18"/>
                  </a:lnTo>
                  <a:lnTo>
                    <a:pt x="22" y="19"/>
                  </a:lnTo>
                  <a:lnTo>
                    <a:pt x="29" y="22"/>
                  </a:lnTo>
                  <a:lnTo>
                    <a:pt x="40" y="28"/>
                  </a:lnTo>
                  <a:lnTo>
                    <a:pt x="45" y="22"/>
                  </a:lnTo>
                  <a:lnTo>
                    <a:pt x="40" y="28"/>
                  </a:lnTo>
                  <a:lnTo>
                    <a:pt x="44" y="28"/>
                  </a:lnTo>
                  <a:lnTo>
                    <a:pt x="45" y="26"/>
                  </a:lnTo>
                  <a:lnTo>
                    <a:pt x="45" y="22"/>
                  </a:lnTo>
                  <a:lnTo>
                    <a:pt x="42" y="21"/>
                  </a:lnTo>
                  <a:lnTo>
                    <a:pt x="38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93" name="Freeform 141"/>
            <p:cNvSpPr>
              <a:spLocks/>
            </p:cNvSpPr>
            <p:nvPr/>
          </p:nvSpPr>
          <p:spPr bwMode="auto">
            <a:xfrm>
              <a:off x="1136" y="3656"/>
              <a:ext cx="31" cy="77"/>
            </a:xfrm>
            <a:custGeom>
              <a:avLst/>
              <a:gdLst/>
              <a:ahLst/>
              <a:cxnLst>
                <a:cxn ang="0">
                  <a:pos x="67" y="7"/>
                </a:cxn>
                <a:cxn ang="0">
                  <a:pos x="67" y="0"/>
                </a:cxn>
                <a:cxn ang="0">
                  <a:pos x="45" y="7"/>
                </a:cxn>
                <a:cxn ang="0">
                  <a:pos x="28" y="22"/>
                </a:cxn>
                <a:cxn ang="0">
                  <a:pos x="15" y="43"/>
                </a:cxn>
                <a:cxn ang="0">
                  <a:pos x="6" y="67"/>
                </a:cxn>
                <a:cxn ang="0">
                  <a:pos x="1" y="95"/>
                </a:cxn>
                <a:cxn ang="0">
                  <a:pos x="0" y="120"/>
                </a:cxn>
                <a:cxn ang="0">
                  <a:pos x="4" y="145"/>
                </a:cxn>
                <a:cxn ang="0">
                  <a:pos x="13" y="166"/>
                </a:cxn>
                <a:cxn ang="0">
                  <a:pos x="20" y="161"/>
                </a:cxn>
                <a:cxn ang="0">
                  <a:pos x="11" y="143"/>
                </a:cxn>
                <a:cxn ang="0">
                  <a:pos x="7" y="120"/>
                </a:cxn>
                <a:cxn ang="0">
                  <a:pos x="8" y="95"/>
                </a:cxn>
                <a:cxn ang="0">
                  <a:pos x="13" y="69"/>
                </a:cxn>
                <a:cxn ang="0">
                  <a:pos x="22" y="45"/>
                </a:cxn>
                <a:cxn ang="0">
                  <a:pos x="35" y="27"/>
                </a:cxn>
                <a:cxn ang="0">
                  <a:pos x="50" y="14"/>
                </a:cxn>
                <a:cxn ang="0">
                  <a:pos x="67" y="7"/>
                </a:cxn>
                <a:cxn ang="0">
                  <a:pos x="67" y="0"/>
                </a:cxn>
                <a:cxn ang="0">
                  <a:pos x="67" y="7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7" y="0"/>
                </a:cxn>
                <a:cxn ang="0">
                  <a:pos x="67" y="7"/>
                </a:cxn>
              </a:cxnLst>
              <a:rect l="0" t="0" r="r" b="b"/>
              <a:pathLst>
                <a:path w="70" h="166">
                  <a:moveTo>
                    <a:pt x="67" y="7"/>
                  </a:moveTo>
                  <a:lnTo>
                    <a:pt x="67" y="0"/>
                  </a:lnTo>
                  <a:lnTo>
                    <a:pt x="45" y="7"/>
                  </a:lnTo>
                  <a:lnTo>
                    <a:pt x="28" y="22"/>
                  </a:lnTo>
                  <a:lnTo>
                    <a:pt x="15" y="43"/>
                  </a:lnTo>
                  <a:lnTo>
                    <a:pt x="6" y="67"/>
                  </a:lnTo>
                  <a:lnTo>
                    <a:pt x="1" y="95"/>
                  </a:lnTo>
                  <a:lnTo>
                    <a:pt x="0" y="120"/>
                  </a:lnTo>
                  <a:lnTo>
                    <a:pt x="4" y="145"/>
                  </a:lnTo>
                  <a:lnTo>
                    <a:pt x="13" y="166"/>
                  </a:lnTo>
                  <a:lnTo>
                    <a:pt x="20" y="161"/>
                  </a:lnTo>
                  <a:lnTo>
                    <a:pt x="11" y="143"/>
                  </a:lnTo>
                  <a:lnTo>
                    <a:pt x="7" y="120"/>
                  </a:lnTo>
                  <a:lnTo>
                    <a:pt x="8" y="95"/>
                  </a:lnTo>
                  <a:lnTo>
                    <a:pt x="13" y="69"/>
                  </a:lnTo>
                  <a:lnTo>
                    <a:pt x="22" y="45"/>
                  </a:lnTo>
                  <a:lnTo>
                    <a:pt x="35" y="27"/>
                  </a:lnTo>
                  <a:lnTo>
                    <a:pt x="50" y="14"/>
                  </a:lnTo>
                  <a:lnTo>
                    <a:pt x="67" y="7"/>
                  </a:lnTo>
                  <a:lnTo>
                    <a:pt x="67" y="0"/>
                  </a:lnTo>
                  <a:lnTo>
                    <a:pt x="67" y="7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7" y="0"/>
                  </a:lnTo>
                  <a:lnTo>
                    <a:pt x="67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94" name="Freeform 142"/>
            <p:cNvSpPr>
              <a:spLocks/>
            </p:cNvSpPr>
            <p:nvPr/>
          </p:nvSpPr>
          <p:spPr bwMode="auto">
            <a:xfrm>
              <a:off x="630" y="3697"/>
              <a:ext cx="42" cy="68"/>
            </a:xfrm>
            <a:custGeom>
              <a:avLst/>
              <a:gdLst/>
              <a:ahLst/>
              <a:cxnLst>
                <a:cxn ang="0">
                  <a:pos x="84" y="139"/>
                </a:cxn>
                <a:cxn ang="0">
                  <a:pos x="67" y="144"/>
                </a:cxn>
                <a:cxn ang="0">
                  <a:pos x="49" y="133"/>
                </a:cxn>
                <a:cxn ang="0">
                  <a:pos x="30" y="111"/>
                </a:cxn>
                <a:cxn ang="0">
                  <a:pos x="15" y="85"/>
                </a:cxn>
                <a:cxn ang="0">
                  <a:pos x="4" y="55"/>
                </a:cxn>
                <a:cxn ang="0">
                  <a:pos x="0" y="29"/>
                </a:cxn>
                <a:cxn ang="0">
                  <a:pos x="6" y="9"/>
                </a:cxn>
                <a:cxn ang="0">
                  <a:pos x="25" y="0"/>
                </a:cxn>
                <a:cxn ang="0">
                  <a:pos x="38" y="7"/>
                </a:cxn>
                <a:cxn ang="0">
                  <a:pos x="55" y="19"/>
                </a:cxn>
                <a:cxn ang="0">
                  <a:pos x="69" y="38"/>
                </a:cxn>
                <a:cxn ang="0">
                  <a:pos x="82" y="57"/>
                </a:cxn>
                <a:cxn ang="0">
                  <a:pos x="91" y="79"/>
                </a:cxn>
                <a:cxn ang="0">
                  <a:pos x="96" y="101"/>
                </a:cxn>
                <a:cxn ang="0">
                  <a:pos x="95" y="122"/>
                </a:cxn>
                <a:cxn ang="0">
                  <a:pos x="84" y="139"/>
                </a:cxn>
              </a:cxnLst>
              <a:rect l="0" t="0" r="r" b="b"/>
              <a:pathLst>
                <a:path w="96" h="144">
                  <a:moveTo>
                    <a:pt x="84" y="139"/>
                  </a:moveTo>
                  <a:lnTo>
                    <a:pt x="67" y="144"/>
                  </a:lnTo>
                  <a:lnTo>
                    <a:pt x="49" y="133"/>
                  </a:lnTo>
                  <a:lnTo>
                    <a:pt x="30" y="111"/>
                  </a:lnTo>
                  <a:lnTo>
                    <a:pt x="15" y="85"/>
                  </a:lnTo>
                  <a:lnTo>
                    <a:pt x="4" y="55"/>
                  </a:lnTo>
                  <a:lnTo>
                    <a:pt x="0" y="29"/>
                  </a:lnTo>
                  <a:lnTo>
                    <a:pt x="6" y="9"/>
                  </a:lnTo>
                  <a:lnTo>
                    <a:pt x="25" y="0"/>
                  </a:lnTo>
                  <a:lnTo>
                    <a:pt x="38" y="7"/>
                  </a:lnTo>
                  <a:lnTo>
                    <a:pt x="55" y="19"/>
                  </a:lnTo>
                  <a:lnTo>
                    <a:pt x="69" y="38"/>
                  </a:lnTo>
                  <a:lnTo>
                    <a:pt x="82" y="57"/>
                  </a:lnTo>
                  <a:lnTo>
                    <a:pt x="91" y="79"/>
                  </a:lnTo>
                  <a:lnTo>
                    <a:pt x="96" y="101"/>
                  </a:lnTo>
                  <a:lnTo>
                    <a:pt x="95" y="122"/>
                  </a:lnTo>
                  <a:lnTo>
                    <a:pt x="84" y="139"/>
                  </a:lnTo>
                  <a:close/>
                </a:path>
              </a:pathLst>
            </a:custGeom>
            <a:solidFill>
              <a:srgbClr val="BF72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95" name="Freeform 143"/>
            <p:cNvSpPr>
              <a:spLocks/>
            </p:cNvSpPr>
            <p:nvPr/>
          </p:nvSpPr>
          <p:spPr bwMode="auto">
            <a:xfrm>
              <a:off x="629" y="3696"/>
              <a:ext cx="40" cy="71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8" y="0"/>
                </a:cxn>
                <a:cxn ang="0">
                  <a:pos x="6" y="11"/>
                </a:cxn>
                <a:cxn ang="0">
                  <a:pos x="0" y="33"/>
                </a:cxn>
                <a:cxn ang="0">
                  <a:pos x="3" y="60"/>
                </a:cxn>
                <a:cxn ang="0">
                  <a:pos x="15" y="90"/>
                </a:cxn>
                <a:cxn ang="0">
                  <a:pos x="30" y="118"/>
                </a:cxn>
                <a:cxn ang="0">
                  <a:pos x="49" y="141"/>
                </a:cxn>
                <a:cxn ang="0">
                  <a:pos x="70" y="151"/>
                </a:cxn>
                <a:cxn ang="0">
                  <a:pos x="90" y="145"/>
                </a:cxn>
                <a:cxn ang="0">
                  <a:pos x="85" y="141"/>
                </a:cxn>
                <a:cxn ang="0">
                  <a:pos x="70" y="144"/>
                </a:cxn>
                <a:cxn ang="0">
                  <a:pos x="54" y="134"/>
                </a:cxn>
                <a:cxn ang="0">
                  <a:pos x="37" y="113"/>
                </a:cxn>
                <a:cxn ang="0">
                  <a:pos x="22" y="88"/>
                </a:cxn>
                <a:cxn ang="0">
                  <a:pos x="10" y="58"/>
                </a:cxn>
                <a:cxn ang="0">
                  <a:pos x="7" y="33"/>
                </a:cxn>
                <a:cxn ang="0">
                  <a:pos x="13" y="15"/>
                </a:cxn>
                <a:cxn ang="0">
                  <a:pos x="28" y="7"/>
                </a:cxn>
                <a:cxn ang="0">
                  <a:pos x="26" y="7"/>
                </a:cxn>
                <a:cxn ang="0">
                  <a:pos x="28" y="7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1"/>
                </a:cxn>
                <a:cxn ang="0">
                  <a:pos x="28" y="0"/>
                </a:cxn>
                <a:cxn ang="0">
                  <a:pos x="29" y="0"/>
                </a:cxn>
              </a:cxnLst>
              <a:rect l="0" t="0" r="r" b="b"/>
              <a:pathLst>
                <a:path w="90" h="151">
                  <a:moveTo>
                    <a:pt x="29" y="0"/>
                  </a:moveTo>
                  <a:lnTo>
                    <a:pt x="28" y="0"/>
                  </a:lnTo>
                  <a:lnTo>
                    <a:pt x="6" y="11"/>
                  </a:lnTo>
                  <a:lnTo>
                    <a:pt x="0" y="33"/>
                  </a:lnTo>
                  <a:lnTo>
                    <a:pt x="3" y="60"/>
                  </a:lnTo>
                  <a:lnTo>
                    <a:pt x="15" y="90"/>
                  </a:lnTo>
                  <a:lnTo>
                    <a:pt x="30" y="118"/>
                  </a:lnTo>
                  <a:lnTo>
                    <a:pt x="49" y="141"/>
                  </a:lnTo>
                  <a:lnTo>
                    <a:pt x="70" y="151"/>
                  </a:lnTo>
                  <a:lnTo>
                    <a:pt x="90" y="145"/>
                  </a:lnTo>
                  <a:lnTo>
                    <a:pt x="85" y="141"/>
                  </a:lnTo>
                  <a:lnTo>
                    <a:pt x="70" y="144"/>
                  </a:lnTo>
                  <a:lnTo>
                    <a:pt x="54" y="134"/>
                  </a:lnTo>
                  <a:lnTo>
                    <a:pt x="37" y="113"/>
                  </a:lnTo>
                  <a:lnTo>
                    <a:pt x="22" y="88"/>
                  </a:lnTo>
                  <a:lnTo>
                    <a:pt x="10" y="58"/>
                  </a:lnTo>
                  <a:lnTo>
                    <a:pt x="7" y="33"/>
                  </a:lnTo>
                  <a:lnTo>
                    <a:pt x="13" y="15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8" y="7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1"/>
                  </a:lnTo>
                  <a:lnTo>
                    <a:pt x="28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96" name="Freeform 144"/>
            <p:cNvSpPr>
              <a:spLocks/>
            </p:cNvSpPr>
            <p:nvPr/>
          </p:nvSpPr>
          <p:spPr bwMode="auto">
            <a:xfrm>
              <a:off x="640" y="3696"/>
              <a:ext cx="34" cy="68"/>
            </a:xfrm>
            <a:custGeom>
              <a:avLst/>
              <a:gdLst/>
              <a:ahLst/>
              <a:cxnLst>
                <a:cxn ang="0">
                  <a:pos x="64" y="145"/>
                </a:cxn>
                <a:cxn ang="0">
                  <a:pos x="64" y="145"/>
                </a:cxn>
                <a:cxn ang="0">
                  <a:pos x="75" y="127"/>
                </a:cxn>
                <a:cxn ang="0">
                  <a:pos x="76" y="105"/>
                </a:cxn>
                <a:cxn ang="0">
                  <a:pos x="72" y="82"/>
                </a:cxn>
                <a:cxn ang="0">
                  <a:pos x="63" y="60"/>
                </a:cxn>
                <a:cxn ang="0">
                  <a:pos x="50" y="39"/>
                </a:cxn>
                <a:cxn ang="0">
                  <a:pos x="34" y="21"/>
                </a:cxn>
                <a:cxn ang="0">
                  <a:pos x="18" y="7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13" y="14"/>
                </a:cxn>
                <a:cxn ang="0">
                  <a:pos x="29" y="26"/>
                </a:cxn>
                <a:cxn ang="0">
                  <a:pos x="43" y="44"/>
                </a:cxn>
                <a:cxn ang="0">
                  <a:pos x="56" y="62"/>
                </a:cxn>
                <a:cxn ang="0">
                  <a:pos x="65" y="84"/>
                </a:cxn>
                <a:cxn ang="0">
                  <a:pos x="70" y="105"/>
                </a:cxn>
                <a:cxn ang="0">
                  <a:pos x="68" y="125"/>
                </a:cxn>
                <a:cxn ang="0">
                  <a:pos x="59" y="141"/>
                </a:cxn>
                <a:cxn ang="0">
                  <a:pos x="59" y="141"/>
                </a:cxn>
                <a:cxn ang="0">
                  <a:pos x="59" y="141"/>
                </a:cxn>
                <a:cxn ang="0">
                  <a:pos x="59" y="143"/>
                </a:cxn>
                <a:cxn ang="0">
                  <a:pos x="60" y="144"/>
                </a:cxn>
                <a:cxn ang="0">
                  <a:pos x="61" y="145"/>
                </a:cxn>
                <a:cxn ang="0">
                  <a:pos x="64" y="145"/>
                </a:cxn>
              </a:cxnLst>
              <a:rect l="0" t="0" r="r" b="b"/>
              <a:pathLst>
                <a:path w="76" h="145">
                  <a:moveTo>
                    <a:pt x="64" y="145"/>
                  </a:moveTo>
                  <a:lnTo>
                    <a:pt x="64" y="145"/>
                  </a:lnTo>
                  <a:lnTo>
                    <a:pt x="75" y="127"/>
                  </a:lnTo>
                  <a:lnTo>
                    <a:pt x="76" y="105"/>
                  </a:lnTo>
                  <a:lnTo>
                    <a:pt x="72" y="82"/>
                  </a:lnTo>
                  <a:lnTo>
                    <a:pt x="63" y="60"/>
                  </a:lnTo>
                  <a:lnTo>
                    <a:pt x="50" y="39"/>
                  </a:lnTo>
                  <a:lnTo>
                    <a:pt x="34" y="21"/>
                  </a:lnTo>
                  <a:lnTo>
                    <a:pt x="18" y="7"/>
                  </a:lnTo>
                  <a:lnTo>
                    <a:pt x="3" y="0"/>
                  </a:lnTo>
                  <a:lnTo>
                    <a:pt x="0" y="7"/>
                  </a:lnTo>
                  <a:lnTo>
                    <a:pt x="13" y="14"/>
                  </a:lnTo>
                  <a:lnTo>
                    <a:pt x="29" y="26"/>
                  </a:lnTo>
                  <a:lnTo>
                    <a:pt x="43" y="44"/>
                  </a:lnTo>
                  <a:lnTo>
                    <a:pt x="56" y="62"/>
                  </a:lnTo>
                  <a:lnTo>
                    <a:pt x="65" y="84"/>
                  </a:lnTo>
                  <a:lnTo>
                    <a:pt x="70" y="105"/>
                  </a:lnTo>
                  <a:lnTo>
                    <a:pt x="68" y="125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59" y="143"/>
                  </a:lnTo>
                  <a:lnTo>
                    <a:pt x="60" y="144"/>
                  </a:lnTo>
                  <a:lnTo>
                    <a:pt x="61" y="145"/>
                  </a:lnTo>
                  <a:lnTo>
                    <a:pt x="64" y="1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97" name="Freeform 145"/>
            <p:cNvSpPr>
              <a:spLocks/>
            </p:cNvSpPr>
            <p:nvPr/>
          </p:nvSpPr>
          <p:spPr bwMode="auto">
            <a:xfrm>
              <a:off x="705" y="3767"/>
              <a:ext cx="69" cy="4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3" y="26"/>
                </a:cxn>
                <a:cxn ang="0">
                  <a:pos x="15" y="43"/>
                </a:cxn>
                <a:cxn ang="0">
                  <a:pos x="35" y="61"/>
                </a:cxn>
                <a:cxn ang="0">
                  <a:pos x="59" y="77"/>
                </a:cxn>
                <a:cxn ang="0">
                  <a:pos x="87" y="90"/>
                </a:cxn>
                <a:cxn ang="0">
                  <a:pos x="113" y="96"/>
                </a:cxn>
                <a:cxn ang="0">
                  <a:pos x="137" y="92"/>
                </a:cxn>
                <a:cxn ang="0">
                  <a:pos x="156" y="76"/>
                </a:cxn>
                <a:cxn ang="0">
                  <a:pos x="154" y="46"/>
                </a:cxn>
                <a:cxn ang="0">
                  <a:pos x="142" y="24"/>
                </a:cxn>
                <a:cxn ang="0">
                  <a:pos x="121" y="11"/>
                </a:cxn>
                <a:cxn ang="0">
                  <a:pos x="97" y="3"/>
                </a:cxn>
                <a:cxn ang="0">
                  <a:pos x="70" y="0"/>
                </a:cxn>
                <a:cxn ang="0">
                  <a:pos x="43" y="3"/>
                </a:cxn>
                <a:cxn ang="0">
                  <a:pos x="19" y="6"/>
                </a:cxn>
                <a:cxn ang="0">
                  <a:pos x="0" y="12"/>
                </a:cxn>
              </a:cxnLst>
              <a:rect l="0" t="0" r="r" b="b"/>
              <a:pathLst>
                <a:path w="156" h="96">
                  <a:moveTo>
                    <a:pt x="0" y="12"/>
                  </a:moveTo>
                  <a:lnTo>
                    <a:pt x="3" y="26"/>
                  </a:lnTo>
                  <a:lnTo>
                    <a:pt x="15" y="43"/>
                  </a:lnTo>
                  <a:lnTo>
                    <a:pt x="35" y="61"/>
                  </a:lnTo>
                  <a:lnTo>
                    <a:pt x="59" y="77"/>
                  </a:lnTo>
                  <a:lnTo>
                    <a:pt x="87" y="90"/>
                  </a:lnTo>
                  <a:lnTo>
                    <a:pt x="113" y="96"/>
                  </a:lnTo>
                  <a:lnTo>
                    <a:pt x="137" y="92"/>
                  </a:lnTo>
                  <a:lnTo>
                    <a:pt x="156" y="76"/>
                  </a:lnTo>
                  <a:lnTo>
                    <a:pt x="154" y="46"/>
                  </a:lnTo>
                  <a:lnTo>
                    <a:pt x="142" y="24"/>
                  </a:lnTo>
                  <a:lnTo>
                    <a:pt x="121" y="11"/>
                  </a:lnTo>
                  <a:lnTo>
                    <a:pt x="97" y="3"/>
                  </a:lnTo>
                  <a:lnTo>
                    <a:pt x="70" y="0"/>
                  </a:lnTo>
                  <a:lnTo>
                    <a:pt x="43" y="3"/>
                  </a:lnTo>
                  <a:lnTo>
                    <a:pt x="19" y="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72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98" name="Freeform 146"/>
            <p:cNvSpPr>
              <a:spLocks/>
            </p:cNvSpPr>
            <p:nvPr/>
          </p:nvSpPr>
          <p:spPr bwMode="auto">
            <a:xfrm>
              <a:off x="704" y="3772"/>
              <a:ext cx="72" cy="42"/>
            </a:xfrm>
            <a:custGeom>
              <a:avLst/>
              <a:gdLst/>
              <a:ahLst/>
              <a:cxnLst>
                <a:cxn ang="0">
                  <a:pos x="155" y="65"/>
                </a:cxn>
                <a:cxn ang="0">
                  <a:pos x="155" y="63"/>
                </a:cxn>
                <a:cxn ang="0">
                  <a:pos x="139" y="78"/>
                </a:cxn>
                <a:cxn ang="0">
                  <a:pos x="116" y="81"/>
                </a:cxn>
                <a:cxn ang="0">
                  <a:pos x="91" y="76"/>
                </a:cxn>
                <a:cxn ang="0">
                  <a:pos x="63" y="63"/>
                </a:cxn>
                <a:cxn ang="0">
                  <a:pos x="40" y="47"/>
                </a:cxn>
                <a:cxn ang="0">
                  <a:pos x="21" y="29"/>
                </a:cxn>
                <a:cxn ang="0">
                  <a:pos x="9" y="13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2" y="16"/>
                </a:cxn>
                <a:cxn ang="0">
                  <a:pos x="16" y="34"/>
                </a:cxn>
                <a:cxn ang="0">
                  <a:pos x="36" y="54"/>
                </a:cxn>
                <a:cxn ang="0">
                  <a:pos x="61" y="70"/>
                </a:cxn>
                <a:cxn ang="0">
                  <a:pos x="89" y="82"/>
                </a:cxn>
                <a:cxn ang="0">
                  <a:pos x="116" y="88"/>
                </a:cxn>
                <a:cxn ang="0">
                  <a:pos x="142" y="85"/>
                </a:cxn>
                <a:cxn ang="0">
                  <a:pos x="162" y="67"/>
                </a:cxn>
                <a:cxn ang="0">
                  <a:pos x="162" y="65"/>
                </a:cxn>
                <a:cxn ang="0">
                  <a:pos x="162" y="67"/>
                </a:cxn>
                <a:cxn ang="0">
                  <a:pos x="162" y="64"/>
                </a:cxn>
                <a:cxn ang="0">
                  <a:pos x="161" y="62"/>
                </a:cxn>
                <a:cxn ang="0">
                  <a:pos x="158" y="61"/>
                </a:cxn>
                <a:cxn ang="0">
                  <a:pos x="155" y="63"/>
                </a:cxn>
                <a:cxn ang="0">
                  <a:pos x="155" y="65"/>
                </a:cxn>
              </a:cxnLst>
              <a:rect l="0" t="0" r="r" b="b"/>
              <a:pathLst>
                <a:path w="162" h="88">
                  <a:moveTo>
                    <a:pt x="155" y="65"/>
                  </a:moveTo>
                  <a:lnTo>
                    <a:pt x="155" y="63"/>
                  </a:lnTo>
                  <a:lnTo>
                    <a:pt x="139" y="78"/>
                  </a:lnTo>
                  <a:lnTo>
                    <a:pt x="116" y="81"/>
                  </a:lnTo>
                  <a:lnTo>
                    <a:pt x="91" y="76"/>
                  </a:lnTo>
                  <a:lnTo>
                    <a:pt x="63" y="63"/>
                  </a:lnTo>
                  <a:lnTo>
                    <a:pt x="40" y="47"/>
                  </a:lnTo>
                  <a:lnTo>
                    <a:pt x="21" y="29"/>
                  </a:lnTo>
                  <a:lnTo>
                    <a:pt x="9" y="13"/>
                  </a:lnTo>
                  <a:lnTo>
                    <a:pt x="7" y="2"/>
                  </a:lnTo>
                  <a:lnTo>
                    <a:pt x="0" y="0"/>
                  </a:lnTo>
                  <a:lnTo>
                    <a:pt x="2" y="16"/>
                  </a:lnTo>
                  <a:lnTo>
                    <a:pt x="16" y="34"/>
                  </a:lnTo>
                  <a:lnTo>
                    <a:pt x="36" y="54"/>
                  </a:lnTo>
                  <a:lnTo>
                    <a:pt x="61" y="70"/>
                  </a:lnTo>
                  <a:lnTo>
                    <a:pt x="89" y="82"/>
                  </a:lnTo>
                  <a:lnTo>
                    <a:pt x="116" y="88"/>
                  </a:lnTo>
                  <a:lnTo>
                    <a:pt x="142" y="85"/>
                  </a:lnTo>
                  <a:lnTo>
                    <a:pt x="162" y="67"/>
                  </a:lnTo>
                  <a:lnTo>
                    <a:pt x="162" y="65"/>
                  </a:lnTo>
                  <a:lnTo>
                    <a:pt x="162" y="67"/>
                  </a:lnTo>
                  <a:lnTo>
                    <a:pt x="162" y="64"/>
                  </a:lnTo>
                  <a:lnTo>
                    <a:pt x="161" y="62"/>
                  </a:lnTo>
                  <a:lnTo>
                    <a:pt x="158" y="61"/>
                  </a:lnTo>
                  <a:lnTo>
                    <a:pt x="155" y="63"/>
                  </a:lnTo>
                  <a:lnTo>
                    <a:pt x="155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299" name="Freeform 147"/>
            <p:cNvSpPr>
              <a:spLocks/>
            </p:cNvSpPr>
            <p:nvPr/>
          </p:nvSpPr>
          <p:spPr bwMode="auto">
            <a:xfrm>
              <a:off x="704" y="3765"/>
              <a:ext cx="72" cy="38"/>
            </a:xfrm>
            <a:custGeom>
              <a:avLst/>
              <a:gdLst/>
              <a:ahLst/>
              <a:cxnLst>
                <a:cxn ang="0">
                  <a:pos x="7" y="17"/>
                </a:cxn>
                <a:cxn ang="0">
                  <a:pos x="5" y="19"/>
                </a:cxn>
                <a:cxn ang="0">
                  <a:pos x="22" y="13"/>
                </a:cxn>
                <a:cxn ang="0">
                  <a:pos x="46" y="10"/>
                </a:cxn>
                <a:cxn ang="0">
                  <a:pos x="73" y="9"/>
                </a:cxn>
                <a:cxn ang="0">
                  <a:pos x="100" y="10"/>
                </a:cxn>
                <a:cxn ang="0">
                  <a:pos x="123" y="18"/>
                </a:cxn>
                <a:cxn ang="0">
                  <a:pos x="143" y="31"/>
                </a:cxn>
                <a:cxn ang="0">
                  <a:pos x="153" y="51"/>
                </a:cxn>
                <a:cxn ang="0">
                  <a:pos x="155" y="80"/>
                </a:cxn>
                <a:cxn ang="0">
                  <a:pos x="162" y="80"/>
                </a:cxn>
                <a:cxn ang="0">
                  <a:pos x="160" y="49"/>
                </a:cxn>
                <a:cxn ang="0">
                  <a:pos x="147" y="26"/>
                </a:cxn>
                <a:cxn ang="0">
                  <a:pos x="125" y="11"/>
                </a:cxn>
                <a:cxn ang="0">
                  <a:pos x="100" y="3"/>
                </a:cxn>
                <a:cxn ang="0">
                  <a:pos x="73" y="0"/>
                </a:cxn>
                <a:cxn ang="0">
                  <a:pos x="46" y="3"/>
                </a:cxn>
                <a:cxn ang="0">
                  <a:pos x="22" y="7"/>
                </a:cxn>
                <a:cxn ang="0">
                  <a:pos x="2" y="12"/>
                </a:cxn>
                <a:cxn ang="0">
                  <a:pos x="0" y="15"/>
                </a:cxn>
                <a:cxn ang="0">
                  <a:pos x="2" y="12"/>
                </a:cxn>
                <a:cxn ang="0">
                  <a:pos x="0" y="13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5" y="19"/>
                </a:cxn>
                <a:cxn ang="0">
                  <a:pos x="7" y="17"/>
                </a:cxn>
              </a:cxnLst>
              <a:rect l="0" t="0" r="r" b="b"/>
              <a:pathLst>
                <a:path w="162" h="80">
                  <a:moveTo>
                    <a:pt x="7" y="17"/>
                  </a:moveTo>
                  <a:lnTo>
                    <a:pt x="5" y="19"/>
                  </a:lnTo>
                  <a:lnTo>
                    <a:pt x="22" y="13"/>
                  </a:lnTo>
                  <a:lnTo>
                    <a:pt x="46" y="10"/>
                  </a:lnTo>
                  <a:lnTo>
                    <a:pt x="73" y="9"/>
                  </a:lnTo>
                  <a:lnTo>
                    <a:pt x="100" y="10"/>
                  </a:lnTo>
                  <a:lnTo>
                    <a:pt x="123" y="18"/>
                  </a:lnTo>
                  <a:lnTo>
                    <a:pt x="143" y="31"/>
                  </a:lnTo>
                  <a:lnTo>
                    <a:pt x="153" y="51"/>
                  </a:lnTo>
                  <a:lnTo>
                    <a:pt x="155" y="80"/>
                  </a:lnTo>
                  <a:lnTo>
                    <a:pt x="162" y="80"/>
                  </a:lnTo>
                  <a:lnTo>
                    <a:pt x="160" y="49"/>
                  </a:lnTo>
                  <a:lnTo>
                    <a:pt x="147" y="26"/>
                  </a:lnTo>
                  <a:lnTo>
                    <a:pt x="125" y="11"/>
                  </a:lnTo>
                  <a:lnTo>
                    <a:pt x="100" y="3"/>
                  </a:lnTo>
                  <a:lnTo>
                    <a:pt x="73" y="0"/>
                  </a:lnTo>
                  <a:lnTo>
                    <a:pt x="46" y="3"/>
                  </a:lnTo>
                  <a:lnTo>
                    <a:pt x="22" y="7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2" y="12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5" y="19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00" name="Freeform 148"/>
            <p:cNvSpPr>
              <a:spLocks/>
            </p:cNvSpPr>
            <p:nvPr/>
          </p:nvSpPr>
          <p:spPr bwMode="auto">
            <a:xfrm>
              <a:off x="844" y="3747"/>
              <a:ext cx="100" cy="58"/>
            </a:xfrm>
            <a:custGeom>
              <a:avLst/>
              <a:gdLst/>
              <a:ahLst/>
              <a:cxnLst>
                <a:cxn ang="0">
                  <a:pos x="224" y="24"/>
                </a:cxn>
                <a:cxn ang="0">
                  <a:pos x="228" y="49"/>
                </a:cxn>
                <a:cxn ang="0">
                  <a:pos x="224" y="70"/>
                </a:cxn>
                <a:cxn ang="0">
                  <a:pos x="215" y="85"/>
                </a:cxn>
                <a:cxn ang="0">
                  <a:pos x="201" y="97"/>
                </a:cxn>
                <a:cxn ang="0">
                  <a:pos x="185" y="106"/>
                </a:cxn>
                <a:cxn ang="0">
                  <a:pos x="167" y="112"/>
                </a:cxn>
                <a:cxn ang="0">
                  <a:pos x="147" y="116"/>
                </a:cxn>
                <a:cxn ang="0">
                  <a:pos x="130" y="118"/>
                </a:cxn>
                <a:cxn ang="0">
                  <a:pos x="112" y="119"/>
                </a:cxn>
                <a:cxn ang="0">
                  <a:pos x="90" y="122"/>
                </a:cxn>
                <a:cxn ang="0">
                  <a:pos x="68" y="122"/>
                </a:cxn>
                <a:cxn ang="0">
                  <a:pos x="46" y="120"/>
                </a:cxn>
                <a:cxn ang="0">
                  <a:pos x="28" y="118"/>
                </a:cxn>
                <a:cxn ang="0">
                  <a:pos x="12" y="112"/>
                </a:cxn>
                <a:cxn ang="0">
                  <a:pos x="2" y="104"/>
                </a:cxn>
                <a:cxn ang="0">
                  <a:pos x="0" y="93"/>
                </a:cxn>
                <a:cxn ang="0">
                  <a:pos x="8" y="81"/>
                </a:cxn>
                <a:cxn ang="0">
                  <a:pos x="17" y="69"/>
                </a:cxn>
                <a:cxn ang="0">
                  <a:pos x="28" y="57"/>
                </a:cxn>
                <a:cxn ang="0">
                  <a:pos x="40" y="47"/>
                </a:cxn>
                <a:cxn ang="0">
                  <a:pos x="53" y="36"/>
                </a:cxn>
                <a:cxn ang="0">
                  <a:pos x="67" y="26"/>
                </a:cxn>
                <a:cxn ang="0">
                  <a:pos x="83" y="18"/>
                </a:cxn>
                <a:cxn ang="0">
                  <a:pos x="98" y="11"/>
                </a:cxn>
                <a:cxn ang="0">
                  <a:pos x="114" y="5"/>
                </a:cxn>
                <a:cxn ang="0">
                  <a:pos x="130" y="2"/>
                </a:cxn>
                <a:cxn ang="0">
                  <a:pos x="147" y="0"/>
                </a:cxn>
                <a:cxn ang="0">
                  <a:pos x="163" y="0"/>
                </a:cxn>
                <a:cxn ang="0">
                  <a:pos x="180" y="2"/>
                </a:cxn>
                <a:cxn ang="0">
                  <a:pos x="196" y="7"/>
                </a:cxn>
                <a:cxn ang="0">
                  <a:pos x="211" y="13"/>
                </a:cxn>
                <a:cxn ang="0">
                  <a:pos x="224" y="24"/>
                </a:cxn>
              </a:cxnLst>
              <a:rect l="0" t="0" r="r" b="b"/>
              <a:pathLst>
                <a:path w="228" h="122">
                  <a:moveTo>
                    <a:pt x="224" y="24"/>
                  </a:moveTo>
                  <a:lnTo>
                    <a:pt x="228" y="49"/>
                  </a:lnTo>
                  <a:lnTo>
                    <a:pt x="224" y="70"/>
                  </a:lnTo>
                  <a:lnTo>
                    <a:pt x="215" y="85"/>
                  </a:lnTo>
                  <a:lnTo>
                    <a:pt x="201" y="97"/>
                  </a:lnTo>
                  <a:lnTo>
                    <a:pt x="185" y="106"/>
                  </a:lnTo>
                  <a:lnTo>
                    <a:pt x="167" y="112"/>
                  </a:lnTo>
                  <a:lnTo>
                    <a:pt x="147" y="116"/>
                  </a:lnTo>
                  <a:lnTo>
                    <a:pt x="130" y="118"/>
                  </a:lnTo>
                  <a:lnTo>
                    <a:pt x="112" y="119"/>
                  </a:lnTo>
                  <a:lnTo>
                    <a:pt x="90" y="122"/>
                  </a:lnTo>
                  <a:lnTo>
                    <a:pt x="68" y="122"/>
                  </a:lnTo>
                  <a:lnTo>
                    <a:pt x="46" y="120"/>
                  </a:lnTo>
                  <a:lnTo>
                    <a:pt x="28" y="118"/>
                  </a:lnTo>
                  <a:lnTo>
                    <a:pt x="12" y="112"/>
                  </a:lnTo>
                  <a:lnTo>
                    <a:pt x="2" y="104"/>
                  </a:lnTo>
                  <a:lnTo>
                    <a:pt x="0" y="93"/>
                  </a:lnTo>
                  <a:lnTo>
                    <a:pt x="8" y="81"/>
                  </a:lnTo>
                  <a:lnTo>
                    <a:pt x="17" y="69"/>
                  </a:lnTo>
                  <a:lnTo>
                    <a:pt x="28" y="57"/>
                  </a:lnTo>
                  <a:lnTo>
                    <a:pt x="40" y="47"/>
                  </a:lnTo>
                  <a:lnTo>
                    <a:pt x="53" y="36"/>
                  </a:lnTo>
                  <a:lnTo>
                    <a:pt x="67" y="26"/>
                  </a:lnTo>
                  <a:lnTo>
                    <a:pt x="83" y="18"/>
                  </a:lnTo>
                  <a:lnTo>
                    <a:pt x="98" y="11"/>
                  </a:lnTo>
                  <a:lnTo>
                    <a:pt x="114" y="5"/>
                  </a:lnTo>
                  <a:lnTo>
                    <a:pt x="130" y="2"/>
                  </a:lnTo>
                  <a:lnTo>
                    <a:pt x="147" y="0"/>
                  </a:lnTo>
                  <a:lnTo>
                    <a:pt x="163" y="0"/>
                  </a:lnTo>
                  <a:lnTo>
                    <a:pt x="180" y="2"/>
                  </a:lnTo>
                  <a:lnTo>
                    <a:pt x="196" y="7"/>
                  </a:lnTo>
                  <a:lnTo>
                    <a:pt x="211" y="13"/>
                  </a:lnTo>
                  <a:lnTo>
                    <a:pt x="224" y="24"/>
                  </a:lnTo>
                  <a:close/>
                </a:path>
              </a:pathLst>
            </a:custGeom>
            <a:solidFill>
              <a:srgbClr val="BF72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01" name="Freeform 149"/>
            <p:cNvSpPr>
              <a:spLocks/>
            </p:cNvSpPr>
            <p:nvPr/>
          </p:nvSpPr>
          <p:spPr bwMode="auto">
            <a:xfrm>
              <a:off x="902" y="3758"/>
              <a:ext cx="45" cy="47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99"/>
                </a:cxn>
                <a:cxn ang="0">
                  <a:pos x="17" y="96"/>
                </a:cxn>
                <a:cxn ang="0">
                  <a:pos x="38" y="93"/>
                </a:cxn>
                <a:cxn ang="0">
                  <a:pos x="56" y="86"/>
                </a:cxn>
                <a:cxn ang="0">
                  <a:pos x="74" y="78"/>
                </a:cxn>
                <a:cxn ang="0">
                  <a:pos x="89" y="64"/>
                </a:cxn>
                <a:cxn ang="0">
                  <a:pos x="98" y="48"/>
                </a:cxn>
                <a:cxn ang="0">
                  <a:pos x="103" y="26"/>
                </a:cxn>
                <a:cxn ang="0">
                  <a:pos x="98" y="0"/>
                </a:cxn>
                <a:cxn ang="0">
                  <a:pos x="91" y="2"/>
                </a:cxn>
                <a:cxn ang="0">
                  <a:pos x="93" y="26"/>
                </a:cxn>
                <a:cxn ang="0">
                  <a:pos x="91" y="46"/>
                </a:cxn>
                <a:cxn ang="0">
                  <a:pos x="82" y="59"/>
                </a:cxn>
                <a:cxn ang="0">
                  <a:pos x="69" y="71"/>
                </a:cxn>
                <a:cxn ang="0">
                  <a:pos x="54" y="79"/>
                </a:cxn>
                <a:cxn ang="0">
                  <a:pos x="36" y="86"/>
                </a:cxn>
                <a:cxn ang="0">
                  <a:pos x="17" y="89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0" y="99"/>
                </a:cxn>
              </a:cxnLst>
              <a:rect l="0" t="0" r="r" b="b"/>
              <a:pathLst>
                <a:path w="103" h="99">
                  <a:moveTo>
                    <a:pt x="0" y="99"/>
                  </a:moveTo>
                  <a:lnTo>
                    <a:pt x="0" y="99"/>
                  </a:lnTo>
                  <a:lnTo>
                    <a:pt x="17" y="96"/>
                  </a:lnTo>
                  <a:lnTo>
                    <a:pt x="38" y="93"/>
                  </a:lnTo>
                  <a:lnTo>
                    <a:pt x="56" y="86"/>
                  </a:lnTo>
                  <a:lnTo>
                    <a:pt x="74" y="78"/>
                  </a:lnTo>
                  <a:lnTo>
                    <a:pt x="89" y="64"/>
                  </a:lnTo>
                  <a:lnTo>
                    <a:pt x="98" y="48"/>
                  </a:lnTo>
                  <a:lnTo>
                    <a:pt x="103" y="26"/>
                  </a:lnTo>
                  <a:lnTo>
                    <a:pt x="98" y="0"/>
                  </a:lnTo>
                  <a:lnTo>
                    <a:pt x="91" y="2"/>
                  </a:lnTo>
                  <a:lnTo>
                    <a:pt x="93" y="26"/>
                  </a:lnTo>
                  <a:lnTo>
                    <a:pt x="91" y="46"/>
                  </a:lnTo>
                  <a:lnTo>
                    <a:pt x="82" y="59"/>
                  </a:lnTo>
                  <a:lnTo>
                    <a:pt x="69" y="71"/>
                  </a:lnTo>
                  <a:lnTo>
                    <a:pt x="54" y="79"/>
                  </a:lnTo>
                  <a:lnTo>
                    <a:pt x="36" y="86"/>
                  </a:lnTo>
                  <a:lnTo>
                    <a:pt x="17" y="8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02" name="Freeform 150"/>
            <p:cNvSpPr>
              <a:spLocks/>
            </p:cNvSpPr>
            <p:nvPr/>
          </p:nvSpPr>
          <p:spPr bwMode="auto">
            <a:xfrm>
              <a:off x="842" y="3790"/>
              <a:ext cx="60" cy="1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4"/>
                </a:cxn>
                <a:cxn ang="0">
                  <a:pos x="2" y="18"/>
                </a:cxn>
                <a:cxn ang="0">
                  <a:pos x="13" y="27"/>
                </a:cxn>
                <a:cxn ang="0">
                  <a:pos x="31" y="33"/>
                </a:cxn>
                <a:cxn ang="0">
                  <a:pos x="49" y="35"/>
                </a:cxn>
                <a:cxn ang="0">
                  <a:pos x="71" y="37"/>
                </a:cxn>
                <a:cxn ang="0">
                  <a:pos x="93" y="36"/>
                </a:cxn>
                <a:cxn ang="0">
                  <a:pos x="115" y="34"/>
                </a:cxn>
                <a:cxn ang="0">
                  <a:pos x="133" y="33"/>
                </a:cxn>
                <a:cxn ang="0">
                  <a:pos x="133" y="26"/>
                </a:cxn>
                <a:cxn ang="0">
                  <a:pos x="115" y="27"/>
                </a:cxn>
                <a:cxn ang="0">
                  <a:pos x="93" y="29"/>
                </a:cxn>
                <a:cxn ang="0">
                  <a:pos x="71" y="28"/>
                </a:cxn>
                <a:cxn ang="0">
                  <a:pos x="49" y="28"/>
                </a:cxn>
                <a:cxn ang="0">
                  <a:pos x="31" y="26"/>
                </a:cxn>
                <a:cxn ang="0">
                  <a:pos x="16" y="20"/>
                </a:cxn>
                <a:cxn ang="0">
                  <a:pos x="9" y="13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6" y="4"/>
                </a:cxn>
                <a:cxn ang="0">
                  <a:pos x="5" y="2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3"/>
                </a:cxn>
              </a:cxnLst>
              <a:rect l="0" t="0" r="r" b="b"/>
              <a:pathLst>
                <a:path w="133" h="37">
                  <a:moveTo>
                    <a:pt x="0" y="3"/>
                  </a:moveTo>
                  <a:lnTo>
                    <a:pt x="0" y="4"/>
                  </a:lnTo>
                  <a:lnTo>
                    <a:pt x="2" y="18"/>
                  </a:lnTo>
                  <a:lnTo>
                    <a:pt x="13" y="27"/>
                  </a:lnTo>
                  <a:lnTo>
                    <a:pt x="31" y="33"/>
                  </a:lnTo>
                  <a:lnTo>
                    <a:pt x="49" y="35"/>
                  </a:lnTo>
                  <a:lnTo>
                    <a:pt x="71" y="37"/>
                  </a:lnTo>
                  <a:lnTo>
                    <a:pt x="93" y="36"/>
                  </a:lnTo>
                  <a:lnTo>
                    <a:pt x="115" y="34"/>
                  </a:lnTo>
                  <a:lnTo>
                    <a:pt x="133" y="33"/>
                  </a:lnTo>
                  <a:lnTo>
                    <a:pt x="133" y="26"/>
                  </a:lnTo>
                  <a:lnTo>
                    <a:pt x="115" y="27"/>
                  </a:lnTo>
                  <a:lnTo>
                    <a:pt x="93" y="29"/>
                  </a:lnTo>
                  <a:lnTo>
                    <a:pt x="71" y="28"/>
                  </a:lnTo>
                  <a:lnTo>
                    <a:pt x="49" y="28"/>
                  </a:lnTo>
                  <a:lnTo>
                    <a:pt x="31" y="26"/>
                  </a:lnTo>
                  <a:lnTo>
                    <a:pt x="16" y="20"/>
                  </a:lnTo>
                  <a:lnTo>
                    <a:pt x="9" y="13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4"/>
                  </a:lnTo>
                  <a:lnTo>
                    <a:pt x="5" y="2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03" name="Freeform 151"/>
            <p:cNvSpPr>
              <a:spLocks/>
            </p:cNvSpPr>
            <p:nvPr/>
          </p:nvSpPr>
          <p:spPr bwMode="auto">
            <a:xfrm>
              <a:off x="842" y="3745"/>
              <a:ext cx="103" cy="46"/>
            </a:xfrm>
            <a:custGeom>
              <a:avLst/>
              <a:gdLst/>
              <a:ahLst/>
              <a:cxnLst>
                <a:cxn ang="0">
                  <a:pos x="231" y="27"/>
                </a:cxn>
                <a:cxn ang="0">
                  <a:pos x="230" y="24"/>
                </a:cxn>
                <a:cxn ang="0">
                  <a:pos x="216" y="14"/>
                </a:cxn>
                <a:cxn ang="0">
                  <a:pos x="200" y="7"/>
                </a:cxn>
                <a:cxn ang="0">
                  <a:pos x="183" y="2"/>
                </a:cxn>
                <a:cxn ang="0">
                  <a:pos x="166" y="0"/>
                </a:cxn>
                <a:cxn ang="0">
                  <a:pos x="150" y="0"/>
                </a:cxn>
                <a:cxn ang="0">
                  <a:pos x="133" y="2"/>
                </a:cxn>
                <a:cxn ang="0">
                  <a:pos x="116" y="6"/>
                </a:cxn>
                <a:cxn ang="0">
                  <a:pos x="100" y="12"/>
                </a:cxn>
                <a:cxn ang="0">
                  <a:pos x="85" y="19"/>
                </a:cxn>
                <a:cxn ang="0">
                  <a:pos x="67" y="27"/>
                </a:cxn>
                <a:cxn ang="0">
                  <a:pos x="54" y="37"/>
                </a:cxn>
                <a:cxn ang="0">
                  <a:pos x="41" y="47"/>
                </a:cxn>
                <a:cxn ang="0">
                  <a:pos x="28" y="59"/>
                </a:cxn>
                <a:cxn ang="0">
                  <a:pos x="17" y="70"/>
                </a:cxn>
                <a:cxn ang="0">
                  <a:pos x="8" y="83"/>
                </a:cxn>
                <a:cxn ang="0">
                  <a:pos x="0" y="96"/>
                </a:cxn>
                <a:cxn ang="0">
                  <a:pos x="6" y="98"/>
                </a:cxn>
                <a:cxn ang="0">
                  <a:pos x="15" y="88"/>
                </a:cxn>
                <a:cxn ang="0">
                  <a:pos x="24" y="75"/>
                </a:cxn>
                <a:cxn ang="0">
                  <a:pos x="33" y="63"/>
                </a:cxn>
                <a:cxn ang="0">
                  <a:pos x="46" y="54"/>
                </a:cxn>
                <a:cxn ang="0">
                  <a:pos x="58" y="44"/>
                </a:cxn>
                <a:cxn ang="0">
                  <a:pos x="72" y="34"/>
                </a:cxn>
                <a:cxn ang="0">
                  <a:pos x="87" y="25"/>
                </a:cxn>
                <a:cxn ang="0">
                  <a:pos x="102" y="19"/>
                </a:cxn>
                <a:cxn ang="0">
                  <a:pos x="118" y="13"/>
                </a:cxn>
                <a:cxn ang="0">
                  <a:pos x="133" y="9"/>
                </a:cxn>
                <a:cxn ang="0">
                  <a:pos x="150" y="7"/>
                </a:cxn>
                <a:cxn ang="0">
                  <a:pos x="166" y="7"/>
                </a:cxn>
                <a:cxn ang="0">
                  <a:pos x="183" y="9"/>
                </a:cxn>
                <a:cxn ang="0">
                  <a:pos x="198" y="14"/>
                </a:cxn>
                <a:cxn ang="0">
                  <a:pos x="211" y="21"/>
                </a:cxn>
                <a:cxn ang="0">
                  <a:pos x="225" y="31"/>
                </a:cxn>
                <a:cxn ang="0">
                  <a:pos x="224" y="29"/>
                </a:cxn>
                <a:cxn ang="0">
                  <a:pos x="225" y="31"/>
                </a:cxn>
                <a:cxn ang="0">
                  <a:pos x="229" y="31"/>
                </a:cxn>
                <a:cxn ang="0">
                  <a:pos x="231" y="29"/>
                </a:cxn>
                <a:cxn ang="0">
                  <a:pos x="232" y="27"/>
                </a:cxn>
                <a:cxn ang="0">
                  <a:pos x="230" y="24"/>
                </a:cxn>
                <a:cxn ang="0">
                  <a:pos x="231" y="27"/>
                </a:cxn>
              </a:cxnLst>
              <a:rect l="0" t="0" r="r" b="b"/>
              <a:pathLst>
                <a:path w="232" h="98">
                  <a:moveTo>
                    <a:pt x="231" y="27"/>
                  </a:moveTo>
                  <a:lnTo>
                    <a:pt x="230" y="24"/>
                  </a:lnTo>
                  <a:lnTo>
                    <a:pt x="216" y="14"/>
                  </a:lnTo>
                  <a:lnTo>
                    <a:pt x="200" y="7"/>
                  </a:lnTo>
                  <a:lnTo>
                    <a:pt x="183" y="2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33" y="2"/>
                  </a:lnTo>
                  <a:lnTo>
                    <a:pt x="116" y="6"/>
                  </a:lnTo>
                  <a:lnTo>
                    <a:pt x="100" y="12"/>
                  </a:lnTo>
                  <a:lnTo>
                    <a:pt x="85" y="19"/>
                  </a:lnTo>
                  <a:lnTo>
                    <a:pt x="67" y="27"/>
                  </a:lnTo>
                  <a:lnTo>
                    <a:pt x="54" y="37"/>
                  </a:lnTo>
                  <a:lnTo>
                    <a:pt x="41" y="47"/>
                  </a:lnTo>
                  <a:lnTo>
                    <a:pt x="28" y="59"/>
                  </a:lnTo>
                  <a:lnTo>
                    <a:pt x="17" y="70"/>
                  </a:lnTo>
                  <a:lnTo>
                    <a:pt x="8" y="83"/>
                  </a:lnTo>
                  <a:lnTo>
                    <a:pt x="0" y="96"/>
                  </a:lnTo>
                  <a:lnTo>
                    <a:pt x="6" y="98"/>
                  </a:lnTo>
                  <a:lnTo>
                    <a:pt x="15" y="88"/>
                  </a:lnTo>
                  <a:lnTo>
                    <a:pt x="24" y="75"/>
                  </a:lnTo>
                  <a:lnTo>
                    <a:pt x="33" y="63"/>
                  </a:lnTo>
                  <a:lnTo>
                    <a:pt x="46" y="54"/>
                  </a:lnTo>
                  <a:lnTo>
                    <a:pt x="58" y="44"/>
                  </a:lnTo>
                  <a:lnTo>
                    <a:pt x="72" y="34"/>
                  </a:lnTo>
                  <a:lnTo>
                    <a:pt x="87" y="25"/>
                  </a:lnTo>
                  <a:lnTo>
                    <a:pt x="102" y="19"/>
                  </a:lnTo>
                  <a:lnTo>
                    <a:pt x="118" y="13"/>
                  </a:lnTo>
                  <a:lnTo>
                    <a:pt x="133" y="9"/>
                  </a:lnTo>
                  <a:lnTo>
                    <a:pt x="150" y="7"/>
                  </a:lnTo>
                  <a:lnTo>
                    <a:pt x="166" y="7"/>
                  </a:lnTo>
                  <a:lnTo>
                    <a:pt x="183" y="9"/>
                  </a:lnTo>
                  <a:lnTo>
                    <a:pt x="198" y="14"/>
                  </a:lnTo>
                  <a:lnTo>
                    <a:pt x="211" y="21"/>
                  </a:lnTo>
                  <a:lnTo>
                    <a:pt x="225" y="31"/>
                  </a:lnTo>
                  <a:lnTo>
                    <a:pt x="224" y="29"/>
                  </a:lnTo>
                  <a:lnTo>
                    <a:pt x="225" y="31"/>
                  </a:lnTo>
                  <a:lnTo>
                    <a:pt x="229" y="31"/>
                  </a:lnTo>
                  <a:lnTo>
                    <a:pt x="231" y="29"/>
                  </a:lnTo>
                  <a:lnTo>
                    <a:pt x="232" y="27"/>
                  </a:lnTo>
                  <a:lnTo>
                    <a:pt x="230" y="24"/>
                  </a:lnTo>
                  <a:lnTo>
                    <a:pt x="23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04" name="Freeform 152"/>
            <p:cNvSpPr>
              <a:spLocks/>
            </p:cNvSpPr>
            <p:nvPr/>
          </p:nvSpPr>
          <p:spPr bwMode="auto">
            <a:xfrm>
              <a:off x="1085" y="3701"/>
              <a:ext cx="41" cy="70"/>
            </a:xfrm>
            <a:custGeom>
              <a:avLst/>
              <a:gdLst/>
              <a:ahLst/>
              <a:cxnLst>
                <a:cxn ang="0">
                  <a:pos x="11" y="145"/>
                </a:cxn>
                <a:cxn ang="0">
                  <a:pos x="20" y="146"/>
                </a:cxn>
                <a:cxn ang="0">
                  <a:pos x="31" y="139"/>
                </a:cxn>
                <a:cxn ang="0">
                  <a:pos x="45" y="127"/>
                </a:cxn>
                <a:cxn ang="0">
                  <a:pos x="58" y="110"/>
                </a:cxn>
                <a:cxn ang="0">
                  <a:pos x="70" y="92"/>
                </a:cxn>
                <a:cxn ang="0">
                  <a:pos x="81" y="74"/>
                </a:cxn>
                <a:cxn ang="0">
                  <a:pos x="89" y="58"/>
                </a:cxn>
                <a:cxn ang="0">
                  <a:pos x="91" y="45"/>
                </a:cxn>
                <a:cxn ang="0">
                  <a:pos x="91" y="44"/>
                </a:cxn>
                <a:cxn ang="0">
                  <a:pos x="92" y="40"/>
                </a:cxn>
                <a:cxn ang="0">
                  <a:pos x="91" y="34"/>
                </a:cxn>
                <a:cxn ang="0">
                  <a:pos x="90" y="28"/>
                </a:cxn>
                <a:cxn ang="0">
                  <a:pos x="87" y="21"/>
                </a:cxn>
                <a:cxn ang="0">
                  <a:pos x="80" y="14"/>
                </a:cxn>
                <a:cxn ang="0">
                  <a:pos x="70" y="6"/>
                </a:cxn>
                <a:cxn ang="0">
                  <a:pos x="56" y="0"/>
                </a:cxn>
                <a:cxn ang="0">
                  <a:pos x="39" y="0"/>
                </a:cxn>
                <a:cxn ang="0">
                  <a:pos x="26" y="10"/>
                </a:cxn>
                <a:cxn ang="0">
                  <a:pos x="15" y="28"/>
                </a:cxn>
                <a:cxn ang="0">
                  <a:pos x="7" y="49"/>
                </a:cxn>
                <a:cxn ang="0">
                  <a:pos x="1" y="76"/>
                </a:cxn>
                <a:cxn ang="0">
                  <a:pos x="0" y="101"/>
                </a:cxn>
                <a:cxn ang="0">
                  <a:pos x="4" y="125"/>
                </a:cxn>
                <a:cxn ang="0">
                  <a:pos x="11" y="145"/>
                </a:cxn>
              </a:cxnLst>
              <a:rect l="0" t="0" r="r" b="b"/>
              <a:pathLst>
                <a:path w="92" h="146">
                  <a:moveTo>
                    <a:pt x="11" y="145"/>
                  </a:moveTo>
                  <a:lnTo>
                    <a:pt x="20" y="146"/>
                  </a:lnTo>
                  <a:lnTo>
                    <a:pt x="31" y="139"/>
                  </a:lnTo>
                  <a:lnTo>
                    <a:pt x="45" y="127"/>
                  </a:lnTo>
                  <a:lnTo>
                    <a:pt x="58" y="110"/>
                  </a:lnTo>
                  <a:lnTo>
                    <a:pt x="70" y="92"/>
                  </a:lnTo>
                  <a:lnTo>
                    <a:pt x="81" y="74"/>
                  </a:lnTo>
                  <a:lnTo>
                    <a:pt x="89" y="58"/>
                  </a:lnTo>
                  <a:lnTo>
                    <a:pt x="91" y="45"/>
                  </a:lnTo>
                  <a:lnTo>
                    <a:pt x="91" y="44"/>
                  </a:lnTo>
                  <a:lnTo>
                    <a:pt x="92" y="40"/>
                  </a:lnTo>
                  <a:lnTo>
                    <a:pt x="91" y="34"/>
                  </a:lnTo>
                  <a:lnTo>
                    <a:pt x="90" y="28"/>
                  </a:lnTo>
                  <a:lnTo>
                    <a:pt x="87" y="21"/>
                  </a:lnTo>
                  <a:lnTo>
                    <a:pt x="80" y="14"/>
                  </a:lnTo>
                  <a:lnTo>
                    <a:pt x="70" y="6"/>
                  </a:lnTo>
                  <a:lnTo>
                    <a:pt x="56" y="0"/>
                  </a:lnTo>
                  <a:lnTo>
                    <a:pt x="39" y="0"/>
                  </a:lnTo>
                  <a:lnTo>
                    <a:pt x="26" y="10"/>
                  </a:lnTo>
                  <a:lnTo>
                    <a:pt x="15" y="28"/>
                  </a:lnTo>
                  <a:lnTo>
                    <a:pt x="7" y="49"/>
                  </a:lnTo>
                  <a:lnTo>
                    <a:pt x="1" y="76"/>
                  </a:lnTo>
                  <a:lnTo>
                    <a:pt x="0" y="101"/>
                  </a:lnTo>
                  <a:lnTo>
                    <a:pt x="4" y="125"/>
                  </a:lnTo>
                  <a:lnTo>
                    <a:pt x="11" y="145"/>
                  </a:lnTo>
                  <a:close/>
                </a:path>
              </a:pathLst>
            </a:custGeom>
            <a:solidFill>
              <a:srgbClr val="BF72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05" name="Freeform 153"/>
            <p:cNvSpPr>
              <a:spLocks/>
            </p:cNvSpPr>
            <p:nvPr/>
          </p:nvSpPr>
          <p:spPr bwMode="auto">
            <a:xfrm>
              <a:off x="1089" y="3721"/>
              <a:ext cx="39" cy="51"/>
            </a:xfrm>
            <a:custGeom>
              <a:avLst/>
              <a:gdLst/>
              <a:ahLst/>
              <a:cxnLst>
                <a:cxn ang="0">
                  <a:pos x="80" y="4"/>
                </a:cxn>
                <a:cxn ang="0">
                  <a:pos x="79" y="5"/>
                </a:cxn>
                <a:cxn ang="0">
                  <a:pos x="77" y="16"/>
                </a:cxn>
                <a:cxn ang="0">
                  <a:pos x="69" y="32"/>
                </a:cxn>
                <a:cxn ang="0">
                  <a:pos x="59" y="50"/>
                </a:cxn>
                <a:cxn ang="0">
                  <a:pos x="46" y="68"/>
                </a:cxn>
                <a:cxn ang="0">
                  <a:pos x="35" y="84"/>
                </a:cxn>
                <a:cxn ang="0">
                  <a:pos x="21" y="96"/>
                </a:cxn>
                <a:cxn ang="0">
                  <a:pos x="11" y="103"/>
                </a:cxn>
                <a:cxn ang="0">
                  <a:pos x="5" y="102"/>
                </a:cxn>
                <a:cxn ang="0">
                  <a:pos x="0" y="108"/>
                </a:cxn>
                <a:cxn ang="0">
                  <a:pos x="13" y="110"/>
                </a:cxn>
                <a:cxn ang="0">
                  <a:pos x="26" y="103"/>
                </a:cxn>
                <a:cxn ang="0">
                  <a:pos x="39" y="89"/>
                </a:cxn>
                <a:cxn ang="0">
                  <a:pos x="53" y="73"/>
                </a:cxn>
                <a:cxn ang="0">
                  <a:pos x="66" y="54"/>
                </a:cxn>
                <a:cxn ang="0">
                  <a:pos x="76" y="35"/>
                </a:cxn>
                <a:cxn ang="0">
                  <a:pos x="84" y="19"/>
                </a:cxn>
                <a:cxn ang="0">
                  <a:pos x="88" y="5"/>
                </a:cxn>
                <a:cxn ang="0">
                  <a:pos x="87" y="6"/>
                </a:cxn>
                <a:cxn ang="0">
                  <a:pos x="88" y="5"/>
                </a:cxn>
                <a:cxn ang="0">
                  <a:pos x="87" y="1"/>
                </a:cxn>
                <a:cxn ang="0">
                  <a:pos x="83" y="0"/>
                </a:cxn>
                <a:cxn ang="0">
                  <a:pos x="80" y="1"/>
                </a:cxn>
                <a:cxn ang="0">
                  <a:pos x="79" y="5"/>
                </a:cxn>
                <a:cxn ang="0">
                  <a:pos x="80" y="4"/>
                </a:cxn>
              </a:cxnLst>
              <a:rect l="0" t="0" r="r" b="b"/>
              <a:pathLst>
                <a:path w="88" h="110">
                  <a:moveTo>
                    <a:pt x="80" y="4"/>
                  </a:moveTo>
                  <a:lnTo>
                    <a:pt x="79" y="5"/>
                  </a:lnTo>
                  <a:lnTo>
                    <a:pt x="77" y="16"/>
                  </a:lnTo>
                  <a:lnTo>
                    <a:pt x="69" y="32"/>
                  </a:lnTo>
                  <a:lnTo>
                    <a:pt x="59" y="50"/>
                  </a:lnTo>
                  <a:lnTo>
                    <a:pt x="46" y="68"/>
                  </a:lnTo>
                  <a:lnTo>
                    <a:pt x="35" y="84"/>
                  </a:lnTo>
                  <a:lnTo>
                    <a:pt x="21" y="96"/>
                  </a:lnTo>
                  <a:lnTo>
                    <a:pt x="11" y="103"/>
                  </a:lnTo>
                  <a:lnTo>
                    <a:pt x="5" y="102"/>
                  </a:lnTo>
                  <a:lnTo>
                    <a:pt x="0" y="108"/>
                  </a:lnTo>
                  <a:lnTo>
                    <a:pt x="13" y="110"/>
                  </a:lnTo>
                  <a:lnTo>
                    <a:pt x="26" y="103"/>
                  </a:lnTo>
                  <a:lnTo>
                    <a:pt x="39" y="89"/>
                  </a:lnTo>
                  <a:lnTo>
                    <a:pt x="53" y="73"/>
                  </a:lnTo>
                  <a:lnTo>
                    <a:pt x="66" y="54"/>
                  </a:lnTo>
                  <a:lnTo>
                    <a:pt x="76" y="35"/>
                  </a:lnTo>
                  <a:lnTo>
                    <a:pt x="84" y="19"/>
                  </a:lnTo>
                  <a:lnTo>
                    <a:pt x="88" y="5"/>
                  </a:lnTo>
                  <a:lnTo>
                    <a:pt x="87" y="6"/>
                  </a:lnTo>
                  <a:lnTo>
                    <a:pt x="88" y="5"/>
                  </a:lnTo>
                  <a:lnTo>
                    <a:pt x="87" y="1"/>
                  </a:lnTo>
                  <a:lnTo>
                    <a:pt x="83" y="0"/>
                  </a:lnTo>
                  <a:lnTo>
                    <a:pt x="80" y="1"/>
                  </a:lnTo>
                  <a:lnTo>
                    <a:pt x="79" y="5"/>
                  </a:lnTo>
                  <a:lnTo>
                    <a:pt x="8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06" name="Freeform 154"/>
            <p:cNvSpPr>
              <a:spLocks/>
            </p:cNvSpPr>
            <p:nvPr/>
          </p:nvSpPr>
          <p:spPr bwMode="auto">
            <a:xfrm>
              <a:off x="1109" y="3700"/>
              <a:ext cx="19" cy="2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5" y="12"/>
                </a:cxn>
                <a:cxn ang="0">
                  <a:pos x="23" y="19"/>
                </a:cxn>
                <a:cxn ang="0">
                  <a:pos x="29" y="26"/>
                </a:cxn>
                <a:cxn ang="0">
                  <a:pos x="33" y="32"/>
                </a:cxn>
                <a:cxn ang="0">
                  <a:pos x="34" y="37"/>
                </a:cxn>
                <a:cxn ang="0">
                  <a:pos x="34" y="43"/>
                </a:cxn>
                <a:cxn ang="0">
                  <a:pos x="34" y="47"/>
                </a:cxn>
                <a:cxn ang="0">
                  <a:pos x="34" y="47"/>
                </a:cxn>
                <a:cxn ang="0">
                  <a:pos x="41" y="49"/>
                </a:cxn>
                <a:cxn ang="0">
                  <a:pos x="41" y="47"/>
                </a:cxn>
                <a:cxn ang="0">
                  <a:pos x="43" y="43"/>
                </a:cxn>
                <a:cxn ang="0">
                  <a:pos x="41" y="37"/>
                </a:cxn>
                <a:cxn ang="0">
                  <a:pos x="39" y="29"/>
                </a:cxn>
                <a:cxn ang="0">
                  <a:pos x="36" y="21"/>
                </a:cxn>
                <a:cxn ang="0">
                  <a:pos x="28" y="14"/>
                </a:cxn>
                <a:cxn ang="0">
                  <a:pos x="18" y="5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6"/>
                </a:cxn>
              </a:cxnLst>
              <a:rect l="0" t="0" r="r" b="b"/>
              <a:pathLst>
                <a:path w="43" h="49">
                  <a:moveTo>
                    <a:pt x="0" y="6"/>
                  </a:moveTo>
                  <a:lnTo>
                    <a:pt x="0" y="6"/>
                  </a:lnTo>
                  <a:lnTo>
                    <a:pt x="15" y="12"/>
                  </a:lnTo>
                  <a:lnTo>
                    <a:pt x="23" y="19"/>
                  </a:lnTo>
                  <a:lnTo>
                    <a:pt x="29" y="26"/>
                  </a:lnTo>
                  <a:lnTo>
                    <a:pt x="33" y="32"/>
                  </a:lnTo>
                  <a:lnTo>
                    <a:pt x="34" y="37"/>
                  </a:lnTo>
                  <a:lnTo>
                    <a:pt x="34" y="43"/>
                  </a:lnTo>
                  <a:lnTo>
                    <a:pt x="34" y="47"/>
                  </a:lnTo>
                  <a:lnTo>
                    <a:pt x="34" y="47"/>
                  </a:lnTo>
                  <a:lnTo>
                    <a:pt x="41" y="49"/>
                  </a:lnTo>
                  <a:lnTo>
                    <a:pt x="41" y="47"/>
                  </a:lnTo>
                  <a:lnTo>
                    <a:pt x="43" y="43"/>
                  </a:lnTo>
                  <a:lnTo>
                    <a:pt x="41" y="37"/>
                  </a:lnTo>
                  <a:lnTo>
                    <a:pt x="39" y="29"/>
                  </a:lnTo>
                  <a:lnTo>
                    <a:pt x="36" y="21"/>
                  </a:lnTo>
                  <a:lnTo>
                    <a:pt x="28" y="14"/>
                  </a:lnTo>
                  <a:lnTo>
                    <a:pt x="18" y="5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07" name="Freeform 155"/>
            <p:cNvSpPr>
              <a:spLocks/>
            </p:cNvSpPr>
            <p:nvPr/>
          </p:nvSpPr>
          <p:spPr bwMode="auto">
            <a:xfrm>
              <a:off x="1084" y="3700"/>
              <a:ext cx="26" cy="72"/>
            </a:xfrm>
            <a:custGeom>
              <a:avLst/>
              <a:gdLst/>
              <a:ahLst/>
              <a:cxnLst>
                <a:cxn ang="0">
                  <a:pos x="16" y="145"/>
                </a:cxn>
                <a:cxn ang="0">
                  <a:pos x="17" y="147"/>
                </a:cxn>
                <a:cxn ang="0">
                  <a:pos x="10" y="128"/>
                </a:cxn>
                <a:cxn ang="0">
                  <a:pos x="7" y="104"/>
                </a:cxn>
                <a:cxn ang="0">
                  <a:pos x="8" y="79"/>
                </a:cxn>
                <a:cxn ang="0">
                  <a:pos x="14" y="54"/>
                </a:cxn>
                <a:cxn ang="0">
                  <a:pos x="22" y="32"/>
                </a:cxn>
                <a:cxn ang="0">
                  <a:pos x="32" y="16"/>
                </a:cxn>
                <a:cxn ang="0">
                  <a:pos x="44" y="6"/>
                </a:cxn>
                <a:cxn ang="0">
                  <a:pos x="57" y="6"/>
                </a:cxn>
                <a:cxn ang="0">
                  <a:pos x="60" y="0"/>
                </a:cxn>
                <a:cxn ang="0">
                  <a:pos x="41" y="0"/>
                </a:cxn>
                <a:cxn ang="0">
                  <a:pos x="25" y="11"/>
                </a:cxn>
                <a:cxn ang="0">
                  <a:pos x="15" y="29"/>
                </a:cxn>
                <a:cxn ang="0">
                  <a:pos x="7" y="51"/>
                </a:cxn>
                <a:cxn ang="0">
                  <a:pos x="1" y="79"/>
                </a:cxn>
                <a:cxn ang="0">
                  <a:pos x="0" y="104"/>
                </a:cxn>
                <a:cxn ang="0">
                  <a:pos x="3" y="128"/>
                </a:cxn>
                <a:cxn ang="0">
                  <a:pos x="10" y="149"/>
                </a:cxn>
                <a:cxn ang="0">
                  <a:pos x="11" y="151"/>
                </a:cxn>
                <a:cxn ang="0">
                  <a:pos x="10" y="149"/>
                </a:cxn>
                <a:cxn ang="0">
                  <a:pos x="12" y="151"/>
                </a:cxn>
                <a:cxn ang="0">
                  <a:pos x="15" y="151"/>
                </a:cxn>
                <a:cxn ang="0">
                  <a:pos x="17" y="150"/>
                </a:cxn>
                <a:cxn ang="0">
                  <a:pos x="17" y="147"/>
                </a:cxn>
                <a:cxn ang="0">
                  <a:pos x="16" y="145"/>
                </a:cxn>
              </a:cxnLst>
              <a:rect l="0" t="0" r="r" b="b"/>
              <a:pathLst>
                <a:path w="60" h="151">
                  <a:moveTo>
                    <a:pt x="16" y="145"/>
                  </a:moveTo>
                  <a:lnTo>
                    <a:pt x="17" y="147"/>
                  </a:lnTo>
                  <a:lnTo>
                    <a:pt x="10" y="128"/>
                  </a:lnTo>
                  <a:lnTo>
                    <a:pt x="7" y="104"/>
                  </a:lnTo>
                  <a:lnTo>
                    <a:pt x="8" y="79"/>
                  </a:lnTo>
                  <a:lnTo>
                    <a:pt x="14" y="54"/>
                  </a:lnTo>
                  <a:lnTo>
                    <a:pt x="22" y="32"/>
                  </a:lnTo>
                  <a:lnTo>
                    <a:pt x="32" y="16"/>
                  </a:lnTo>
                  <a:lnTo>
                    <a:pt x="44" y="6"/>
                  </a:lnTo>
                  <a:lnTo>
                    <a:pt x="57" y="6"/>
                  </a:lnTo>
                  <a:lnTo>
                    <a:pt x="60" y="0"/>
                  </a:lnTo>
                  <a:lnTo>
                    <a:pt x="41" y="0"/>
                  </a:lnTo>
                  <a:lnTo>
                    <a:pt x="25" y="11"/>
                  </a:lnTo>
                  <a:lnTo>
                    <a:pt x="15" y="29"/>
                  </a:lnTo>
                  <a:lnTo>
                    <a:pt x="7" y="51"/>
                  </a:lnTo>
                  <a:lnTo>
                    <a:pt x="1" y="79"/>
                  </a:lnTo>
                  <a:lnTo>
                    <a:pt x="0" y="104"/>
                  </a:lnTo>
                  <a:lnTo>
                    <a:pt x="3" y="128"/>
                  </a:lnTo>
                  <a:lnTo>
                    <a:pt x="10" y="149"/>
                  </a:lnTo>
                  <a:lnTo>
                    <a:pt x="11" y="151"/>
                  </a:lnTo>
                  <a:lnTo>
                    <a:pt x="10" y="149"/>
                  </a:lnTo>
                  <a:lnTo>
                    <a:pt x="12" y="151"/>
                  </a:lnTo>
                  <a:lnTo>
                    <a:pt x="15" y="151"/>
                  </a:lnTo>
                  <a:lnTo>
                    <a:pt x="17" y="150"/>
                  </a:lnTo>
                  <a:lnTo>
                    <a:pt x="17" y="147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08" name="Freeform 156"/>
            <p:cNvSpPr>
              <a:spLocks/>
            </p:cNvSpPr>
            <p:nvPr/>
          </p:nvSpPr>
          <p:spPr bwMode="auto">
            <a:xfrm>
              <a:off x="1138" y="3657"/>
              <a:ext cx="40" cy="75"/>
            </a:xfrm>
            <a:custGeom>
              <a:avLst/>
              <a:gdLst/>
              <a:ahLst/>
              <a:cxnLst>
                <a:cxn ang="0">
                  <a:pos x="12" y="160"/>
                </a:cxn>
                <a:cxn ang="0">
                  <a:pos x="28" y="158"/>
                </a:cxn>
                <a:cxn ang="0">
                  <a:pos x="47" y="142"/>
                </a:cxn>
                <a:cxn ang="0">
                  <a:pos x="64" y="116"/>
                </a:cxn>
                <a:cxn ang="0">
                  <a:pos x="79" y="85"/>
                </a:cxn>
                <a:cxn ang="0">
                  <a:pos x="88" y="54"/>
                </a:cxn>
                <a:cxn ang="0">
                  <a:pos x="89" y="25"/>
                </a:cxn>
                <a:cxn ang="0">
                  <a:pos x="83" y="7"/>
                </a:cxn>
                <a:cxn ang="0">
                  <a:pos x="63" y="0"/>
                </a:cxn>
                <a:cxn ang="0">
                  <a:pos x="43" y="7"/>
                </a:cxn>
                <a:cxn ang="0">
                  <a:pos x="27" y="20"/>
                </a:cxn>
                <a:cxn ang="0">
                  <a:pos x="15" y="40"/>
                </a:cxn>
                <a:cxn ang="0">
                  <a:pos x="5" y="64"/>
                </a:cxn>
                <a:cxn ang="0">
                  <a:pos x="1" y="91"/>
                </a:cxn>
                <a:cxn ang="0">
                  <a:pos x="0" y="116"/>
                </a:cxn>
                <a:cxn ang="0">
                  <a:pos x="3" y="140"/>
                </a:cxn>
                <a:cxn ang="0">
                  <a:pos x="12" y="160"/>
                </a:cxn>
              </a:cxnLst>
              <a:rect l="0" t="0" r="r" b="b"/>
              <a:pathLst>
                <a:path w="89" h="160">
                  <a:moveTo>
                    <a:pt x="12" y="160"/>
                  </a:moveTo>
                  <a:lnTo>
                    <a:pt x="28" y="158"/>
                  </a:lnTo>
                  <a:lnTo>
                    <a:pt x="47" y="142"/>
                  </a:lnTo>
                  <a:lnTo>
                    <a:pt x="64" y="116"/>
                  </a:lnTo>
                  <a:lnTo>
                    <a:pt x="79" y="85"/>
                  </a:lnTo>
                  <a:lnTo>
                    <a:pt x="88" y="54"/>
                  </a:lnTo>
                  <a:lnTo>
                    <a:pt x="89" y="25"/>
                  </a:lnTo>
                  <a:lnTo>
                    <a:pt x="83" y="7"/>
                  </a:lnTo>
                  <a:lnTo>
                    <a:pt x="63" y="0"/>
                  </a:lnTo>
                  <a:lnTo>
                    <a:pt x="43" y="7"/>
                  </a:lnTo>
                  <a:lnTo>
                    <a:pt x="27" y="20"/>
                  </a:lnTo>
                  <a:lnTo>
                    <a:pt x="15" y="40"/>
                  </a:lnTo>
                  <a:lnTo>
                    <a:pt x="5" y="64"/>
                  </a:lnTo>
                  <a:lnTo>
                    <a:pt x="1" y="91"/>
                  </a:lnTo>
                  <a:lnTo>
                    <a:pt x="0" y="116"/>
                  </a:lnTo>
                  <a:lnTo>
                    <a:pt x="3" y="14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rgbClr val="BF72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09" name="Freeform 157"/>
            <p:cNvSpPr>
              <a:spLocks/>
            </p:cNvSpPr>
            <p:nvPr/>
          </p:nvSpPr>
          <p:spPr bwMode="auto">
            <a:xfrm>
              <a:off x="1142" y="3731"/>
              <a:ext cx="2" cy="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2" y="7"/>
                </a:cxn>
                <a:cxn ang="0">
                  <a:pos x="4" y="0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10" name="Freeform 158"/>
            <p:cNvSpPr>
              <a:spLocks/>
            </p:cNvSpPr>
            <p:nvPr/>
          </p:nvSpPr>
          <p:spPr bwMode="auto">
            <a:xfrm>
              <a:off x="1143" y="3656"/>
              <a:ext cx="36" cy="78"/>
            </a:xfrm>
            <a:custGeom>
              <a:avLst/>
              <a:gdLst/>
              <a:ahLst/>
              <a:cxnLst>
                <a:cxn ang="0">
                  <a:pos x="52" y="7"/>
                </a:cxn>
                <a:cxn ang="0">
                  <a:pos x="52" y="7"/>
                </a:cxn>
                <a:cxn ang="0">
                  <a:pos x="69" y="13"/>
                </a:cxn>
                <a:cxn ang="0">
                  <a:pos x="75" y="29"/>
                </a:cxn>
                <a:cxn ang="0">
                  <a:pos x="74" y="58"/>
                </a:cxn>
                <a:cxn ang="0">
                  <a:pos x="65" y="88"/>
                </a:cxn>
                <a:cxn ang="0">
                  <a:pos x="50" y="119"/>
                </a:cxn>
                <a:cxn ang="0">
                  <a:pos x="32" y="144"/>
                </a:cxn>
                <a:cxn ang="0">
                  <a:pos x="16" y="159"/>
                </a:cxn>
                <a:cxn ang="0">
                  <a:pos x="2" y="160"/>
                </a:cxn>
                <a:cxn ang="0">
                  <a:pos x="0" y="167"/>
                </a:cxn>
                <a:cxn ang="0">
                  <a:pos x="19" y="166"/>
                </a:cxn>
                <a:cxn ang="0">
                  <a:pos x="39" y="149"/>
                </a:cxn>
                <a:cxn ang="0">
                  <a:pos x="57" y="121"/>
                </a:cxn>
                <a:cxn ang="0">
                  <a:pos x="72" y="90"/>
                </a:cxn>
                <a:cxn ang="0">
                  <a:pos x="81" y="58"/>
                </a:cxn>
                <a:cxn ang="0">
                  <a:pos x="82" y="29"/>
                </a:cxn>
                <a:cxn ang="0">
                  <a:pos x="74" y="8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8" y="4"/>
                </a:cxn>
                <a:cxn ang="0">
                  <a:pos x="50" y="6"/>
                </a:cxn>
                <a:cxn ang="0">
                  <a:pos x="52" y="7"/>
                </a:cxn>
              </a:cxnLst>
              <a:rect l="0" t="0" r="r" b="b"/>
              <a:pathLst>
                <a:path w="82" h="167">
                  <a:moveTo>
                    <a:pt x="52" y="7"/>
                  </a:moveTo>
                  <a:lnTo>
                    <a:pt x="52" y="7"/>
                  </a:lnTo>
                  <a:lnTo>
                    <a:pt x="69" y="13"/>
                  </a:lnTo>
                  <a:lnTo>
                    <a:pt x="75" y="29"/>
                  </a:lnTo>
                  <a:lnTo>
                    <a:pt x="74" y="58"/>
                  </a:lnTo>
                  <a:lnTo>
                    <a:pt x="65" y="88"/>
                  </a:lnTo>
                  <a:lnTo>
                    <a:pt x="50" y="119"/>
                  </a:lnTo>
                  <a:lnTo>
                    <a:pt x="32" y="144"/>
                  </a:lnTo>
                  <a:lnTo>
                    <a:pt x="16" y="159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19" y="166"/>
                  </a:lnTo>
                  <a:lnTo>
                    <a:pt x="39" y="149"/>
                  </a:lnTo>
                  <a:lnTo>
                    <a:pt x="57" y="121"/>
                  </a:lnTo>
                  <a:lnTo>
                    <a:pt x="72" y="90"/>
                  </a:lnTo>
                  <a:lnTo>
                    <a:pt x="81" y="58"/>
                  </a:lnTo>
                  <a:lnTo>
                    <a:pt x="82" y="29"/>
                  </a:lnTo>
                  <a:lnTo>
                    <a:pt x="74" y="8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8" y="4"/>
                  </a:lnTo>
                  <a:lnTo>
                    <a:pt x="50" y="6"/>
                  </a:lnTo>
                  <a:lnTo>
                    <a:pt x="5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11" name="Freeform 159"/>
            <p:cNvSpPr>
              <a:spLocks/>
            </p:cNvSpPr>
            <p:nvPr/>
          </p:nvSpPr>
          <p:spPr bwMode="auto">
            <a:xfrm>
              <a:off x="1136" y="3656"/>
              <a:ext cx="30" cy="77"/>
            </a:xfrm>
            <a:custGeom>
              <a:avLst/>
              <a:gdLst/>
              <a:ahLst/>
              <a:cxnLst>
                <a:cxn ang="0">
                  <a:pos x="20" y="161"/>
                </a:cxn>
                <a:cxn ang="0">
                  <a:pos x="11" y="143"/>
                </a:cxn>
                <a:cxn ang="0">
                  <a:pos x="7" y="120"/>
                </a:cxn>
                <a:cxn ang="0">
                  <a:pos x="8" y="95"/>
                </a:cxn>
                <a:cxn ang="0">
                  <a:pos x="13" y="69"/>
                </a:cxn>
                <a:cxn ang="0">
                  <a:pos x="22" y="45"/>
                </a:cxn>
                <a:cxn ang="0">
                  <a:pos x="35" y="27"/>
                </a:cxn>
                <a:cxn ang="0">
                  <a:pos x="50" y="14"/>
                </a:cxn>
                <a:cxn ang="0">
                  <a:pos x="67" y="7"/>
                </a:cxn>
                <a:cxn ang="0">
                  <a:pos x="67" y="0"/>
                </a:cxn>
                <a:cxn ang="0">
                  <a:pos x="45" y="7"/>
                </a:cxn>
                <a:cxn ang="0">
                  <a:pos x="28" y="22"/>
                </a:cxn>
                <a:cxn ang="0">
                  <a:pos x="15" y="43"/>
                </a:cxn>
                <a:cxn ang="0">
                  <a:pos x="6" y="67"/>
                </a:cxn>
                <a:cxn ang="0">
                  <a:pos x="1" y="95"/>
                </a:cxn>
                <a:cxn ang="0">
                  <a:pos x="0" y="120"/>
                </a:cxn>
                <a:cxn ang="0">
                  <a:pos x="4" y="145"/>
                </a:cxn>
                <a:cxn ang="0">
                  <a:pos x="13" y="166"/>
                </a:cxn>
                <a:cxn ang="0">
                  <a:pos x="20" y="161"/>
                </a:cxn>
              </a:cxnLst>
              <a:rect l="0" t="0" r="r" b="b"/>
              <a:pathLst>
                <a:path w="67" h="166">
                  <a:moveTo>
                    <a:pt x="20" y="161"/>
                  </a:moveTo>
                  <a:lnTo>
                    <a:pt x="11" y="143"/>
                  </a:lnTo>
                  <a:lnTo>
                    <a:pt x="7" y="120"/>
                  </a:lnTo>
                  <a:lnTo>
                    <a:pt x="8" y="95"/>
                  </a:lnTo>
                  <a:lnTo>
                    <a:pt x="13" y="69"/>
                  </a:lnTo>
                  <a:lnTo>
                    <a:pt x="22" y="45"/>
                  </a:lnTo>
                  <a:lnTo>
                    <a:pt x="35" y="27"/>
                  </a:lnTo>
                  <a:lnTo>
                    <a:pt x="50" y="14"/>
                  </a:lnTo>
                  <a:lnTo>
                    <a:pt x="67" y="7"/>
                  </a:lnTo>
                  <a:lnTo>
                    <a:pt x="67" y="0"/>
                  </a:lnTo>
                  <a:lnTo>
                    <a:pt x="45" y="7"/>
                  </a:lnTo>
                  <a:lnTo>
                    <a:pt x="28" y="22"/>
                  </a:lnTo>
                  <a:lnTo>
                    <a:pt x="15" y="43"/>
                  </a:lnTo>
                  <a:lnTo>
                    <a:pt x="6" y="67"/>
                  </a:lnTo>
                  <a:lnTo>
                    <a:pt x="1" y="95"/>
                  </a:lnTo>
                  <a:lnTo>
                    <a:pt x="0" y="120"/>
                  </a:lnTo>
                  <a:lnTo>
                    <a:pt x="4" y="145"/>
                  </a:lnTo>
                  <a:lnTo>
                    <a:pt x="13" y="166"/>
                  </a:lnTo>
                  <a:lnTo>
                    <a:pt x="20" y="1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12" name="Freeform 160"/>
            <p:cNvSpPr>
              <a:spLocks/>
            </p:cNvSpPr>
            <p:nvPr/>
          </p:nvSpPr>
          <p:spPr bwMode="auto">
            <a:xfrm>
              <a:off x="1142" y="3731"/>
              <a:ext cx="3" cy="4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2" y="7"/>
                </a:cxn>
                <a:cxn ang="0">
                  <a:pos x="6" y="6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0" y="5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lnTo>
                    <a:pt x="2" y="7"/>
                  </a:lnTo>
                  <a:lnTo>
                    <a:pt x="6" y="6"/>
                  </a:lnTo>
                  <a:lnTo>
                    <a:pt x="7" y="4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13" name="Freeform 161"/>
            <p:cNvSpPr>
              <a:spLocks/>
            </p:cNvSpPr>
            <p:nvPr/>
          </p:nvSpPr>
          <p:spPr bwMode="auto">
            <a:xfrm>
              <a:off x="1038" y="3750"/>
              <a:ext cx="27" cy="40"/>
            </a:xfrm>
            <a:custGeom>
              <a:avLst/>
              <a:gdLst/>
              <a:ahLst/>
              <a:cxnLst>
                <a:cxn ang="0">
                  <a:pos x="8" y="79"/>
                </a:cxn>
                <a:cxn ang="0">
                  <a:pos x="3" y="64"/>
                </a:cxn>
                <a:cxn ang="0">
                  <a:pos x="0" y="48"/>
                </a:cxn>
                <a:cxn ang="0">
                  <a:pos x="3" y="33"/>
                </a:cxn>
                <a:cxn ang="0">
                  <a:pos x="7" y="20"/>
                </a:cxn>
                <a:cxn ang="0">
                  <a:pos x="13" y="10"/>
                </a:cxn>
                <a:cxn ang="0">
                  <a:pos x="22" y="3"/>
                </a:cxn>
                <a:cxn ang="0">
                  <a:pos x="32" y="0"/>
                </a:cxn>
                <a:cxn ang="0">
                  <a:pos x="43" y="3"/>
                </a:cxn>
                <a:cxn ang="0">
                  <a:pos x="57" y="20"/>
                </a:cxn>
                <a:cxn ang="0">
                  <a:pos x="60" y="37"/>
                </a:cxn>
                <a:cxn ang="0">
                  <a:pos x="58" y="53"/>
                </a:cxn>
                <a:cxn ang="0">
                  <a:pos x="50" y="67"/>
                </a:cxn>
                <a:cxn ang="0">
                  <a:pos x="39" y="77"/>
                </a:cxn>
                <a:cxn ang="0">
                  <a:pos x="27" y="83"/>
                </a:cxn>
                <a:cxn ang="0">
                  <a:pos x="16" y="84"/>
                </a:cxn>
                <a:cxn ang="0">
                  <a:pos x="8" y="79"/>
                </a:cxn>
              </a:cxnLst>
              <a:rect l="0" t="0" r="r" b="b"/>
              <a:pathLst>
                <a:path w="60" h="84">
                  <a:moveTo>
                    <a:pt x="8" y="79"/>
                  </a:moveTo>
                  <a:lnTo>
                    <a:pt x="3" y="64"/>
                  </a:lnTo>
                  <a:lnTo>
                    <a:pt x="0" y="48"/>
                  </a:lnTo>
                  <a:lnTo>
                    <a:pt x="3" y="33"/>
                  </a:lnTo>
                  <a:lnTo>
                    <a:pt x="7" y="20"/>
                  </a:lnTo>
                  <a:lnTo>
                    <a:pt x="13" y="10"/>
                  </a:lnTo>
                  <a:lnTo>
                    <a:pt x="22" y="3"/>
                  </a:lnTo>
                  <a:lnTo>
                    <a:pt x="32" y="0"/>
                  </a:lnTo>
                  <a:lnTo>
                    <a:pt x="43" y="3"/>
                  </a:lnTo>
                  <a:lnTo>
                    <a:pt x="57" y="20"/>
                  </a:lnTo>
                  <a:lnTo>
                    <a:pt x="60" y="37"/>
                  </a:lnTo>
                  <a:lnTo>
                    <a:pt x="58" y="53"/>
                  </a:lnTo>
                  <a:lnTo>
                    <a:pt x="50" y="67"/>
                  </a:lnTo>
                  <a:lnTo>
                    <a:pt x="39" y="77"/>
                  </a:lnTo>
                  <a:lnTo>
                    <a:pt x="27" y="83"/>
                  </a:lnTo>
                  <a:lnTo>
                    <a:pt x="16" y="84"/>
                  </a:lnTo>
                  <a:lnTo>
                    <a:pt x="8" y="79"/>
                  </a:lnTo>
                  <a:close/>
                </a:path>
              </a:pathLst>
            </a:custGeom>
            <a:solidFill>
              <a:srgbClr val="BF72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14" name="Freeform 162"/>
            <p:cNvSpPr>
              <a:spLocks/>
            </p:cNvSpPr>
            <p:nvPr/>
          </p:nvSpPr>
          <p:spPr bwMode="auto">
            <a:xfrm>
              <a:off x="1035" y="3747"/>
              <a:ext cx="24" cy="40"/>
            </a:xfrm>
            <a:custGeom>
              <a:avLst/>
              <a:gdLst/>
              <a:ahLst/>
              <a:cxnLst>
                <a:cxn ang="0">
                  <a:pos x="49" y="4"/>
                </a:cxn>
                <a:cxn ang="0">
                  <a:pos x="48" y="3"/>
                </a:cxn>
                <a:cxn ang="0">
                  <a:pos x="36" y="0"/>
                </a:cxn>
                <a:cxn ang="0">
                  <a:pos x="25" y="3"/>
                </a:cxn>
                <a:cxn ang="0">
                  <a:pos x="13" y="11"/>
                </a:cxn>
                <a:cxn ang="0">
                  <a:pos x="8" y="23"/>
                </a:cxn>
                <a:cxn ang="0">
                  <a:pos x="3" y="37"/>
                </a:cxn>
                <a:cxn ang="0">
                  <a:pos x="0" y="52"/>
                </a:cxn>
                <a:cxn ang="0">
                  <a:pos x="3" y="69"/>
                </a:cxn>
                <a:cxn ang="0">
                  <a:pos x="9" y="84"/>
                </a:cxn>
                <a:cxn ang="0">
                  <a:pos x="16" y="81"/>
                </a:cxn>
                <a:cxn ang="0">
                  <a:pos x="10" y="67"/>
                </a:cxn>
                <a:cxn ang="0">
                  <a:pos x="9" y="52"/>
                </a:cxn>
                <a:cxn ang="0">
                  <a:pos x="10" y="37"/>
                </a:cxn>
                <a:cxn ang="0">
                  <a:pos x="15" y="25"/>
                </a:cxn>
                <a:cxn ang="0">
                  <a:pos x="20" y="16"/>
                </a:cxn>
                <a:cxn ang="0">
                  <a:pos x="27" y="10"/>
                </a:cxn>
                <a:cxn ang="0">
                  <a:pos x="36" y="9"/>
                </a:cxn>
                <a:cxn ang="0">
                  <a:pos x="46" y="10"/>
                </a:cxn>
                <a:cxn ang="0">
                  <a:pos x="45" y="9"/>
                </a:cxn>
                <a:cxn ang="0">
                  <a:pos x="46" y="10"/>
                </a:cxn>
                <a:cxn ang="0">
                  <a:pos x="49" y="10"/>
                </a:cxn>
                <a:cxn ang="0">
                  <a:pos x="50" y="8"/>
                </a:cxn>
                <a:cxn ang="0">
                  <a:pos x="50" y="4"/>
                </a:cxn>
                <a:cxn ang="0">
                  <a:pos x="48" y="3"/>
                </a:cxn>
                <a:cxn ang="0">
                  <a:pos x="49" y="4"/>
                </a:cxn>
              </a:cxnLst>
              <a:rect l="0" t="0" r="r" b="b"/>
              <a:pathLst>
                <a:path w="50" h="84">
                  <a:moveTo>
                    <a:pt x="49" y="4"/>
                  </a:moveTo>
                  <a:lnTo>
                    <a:pt x="48" y="3"/>
                  </a:lnTo>
                  <a:lnTo>
                    <a:pt x="36" y="0"/>
                  </a:lnTo>
                  <a:lnTo>
                    <a:pt x="25" y="3"/>
                  </a:lnTo>
                  <a:lnTo>
                    <a:pt x="13" y="11"/>
                  </a:lnTo>
                  <a:lnTo>
                    <a:pt x="8" y="23"/>
                  </a:lnTo>
                  <a:lnTo>
                    <a:pt x="3" y="37"/>
                  </a:lnTo>
                  <a:lnTo>
                    <a:pt x="0" y="52"/>
                  </a:lnTo>
                  <a:lnTo>
                    <a:pt x="3" y="69"/>
                  </a:lnTo>
                  <a:lnTo>
                    <a:pt x="9" y="84"/>
                  </a:lnTo>
                  <a:lnTo>
                    <a:pt x="16" y="81"/>
                  </a:lnTo>
                  <a:lnTo>
                    <a:pt x="10" y="67"/>
                  </a:lnTo>
                  <a:lnTo>
                    <a:pt x="9" y="52"/>
                  </a:lnTo>
                  <a:lnTo>
                    <a:pt x="10" y="37"/>
                  </a:lnTo>
                  <a:lnTo>
                    <a:pt x="15" y="25"/>
                  </a:lnTo>
                  <a:lnTo>
                    <a:pt x="20" y="16"/>
                  </a:lnTo>
                  <a:lnTo>
                    <a:pt x="27" y="10"/>
                  </a:lnTo>
                  <a:lnTo>
                    <a:pt x="36" y="9"/>
                  </a:lnTo>
                  <a:lnTo>
                    <a:pt x="46" y="10"/>
                  </a:lnTo>
                  <a:lnTo>
                    <a:pt x="45" y="9"/>
                  </a:lnTo>
                  <a:lnTo>
                    <a:pt x="46" y="10"/>
                  </a:lnTo>
                  <a:lnTo>
                    <a:pt x="49" y="10"/>
                  </a:lnTo>
                  <a:lnTo>
                    <a:pt x="50" y="8"/>
                  </a:lnTo>
                  <a:lnTo>
                    <a:pt x="50" y="4"/>
                  </a:lnTo>
                  <a:lnTo>
                    <a:pt x="48" y="3"/>
                  </a:lnTo>
                  <a:lnTo>
                    <a:pt x="49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15" name="Freeform 163"/>
            <p:cNvSpPr>
              <a:spLocks/>
            </p:cNvSpPr>
            <p:nvPr/>
          </p:nvSpPr>
          <p:spPr bwMode="auto">
            <a:xfrm>
              <a:off x="1040" y="3750"/>
              <a:ext cx="27" cy="4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0" y="81"/>
                </a:cxn>
                <a:cxn ang="0">
                  <a:pos x="11" y="88"/>
                </a:cxn>
                <a:cxn ang="0">
                  <a:pos x="23" y="87"/>
                </a:cxn>
                <a:cxn ang="0">
                  <a:pos x="37" y="81"/>
                </a:cxn>
                <a:cxn ang="0">
                  <a:pos x="48" y="69"/>
                </a:cxn>
                <a:cxn ang="0">
                  <a:pos x="56" y="54"/>
                </a:cxn>
                <a:cxn ang="0">
                  <a:pos x="60" y="37"/>
                </a:cxn>
                <a:cxn ang="0">
                  <a:pos x="55" y="19"/>
                </a:cxn>
                <a:cxn ang="0">
                  <a:pos x="40" y="0"/>
                </a:cxn>
                <a:cxn ang="0">
                  <a:pos x="36" y="5"/>
                </a:cxn>
                <a:cxn ang="0">
                  <a:pos x="48" y="21"/>
                </a:cxn>
                <a:cxn ang="0">
                  <a:pos x="50" y="37"/>
                </a:cxn>
                <a:cxn ang="0">
                  <a:pos x="49" y="52"/>
                </a:cxn>
                <a:cxn ang="0">
                  <a:pos x="41" y="65"/>
                </a:cxn>
                <a:cxn ang="0">
                  <a:pos x="32" y="74"/>
                </a:cxn>
                <a:cxn ang="0">
                  <a:pos x="21" y="80"/>
                </a:cxn>
                <a:cxn ang="0">
                  <a:pos x="11" y="81"/>
                </a:cxn>
                <a:cxn ang="0">
                  <a:pos x="7" y="76"/>
                </a:cxn>
                <a:cxn ang="0">
                  <a:pos x="7" y="77"/>
                </a:cxn>
                <a:cxn ang="0">
                  <a:pos x="7" y="76"/>
                </a:cxn>
                <a:cxn ang="0">
                  <a:pos x="4" y="74"/>
                </a:cxn>
                <a:cxn ang="0">
                  <a:pos x="2" y="75"/>
                </a:cxn>
                <a:cxn ang="0">
                  <a:pos x="0" y="77"/>
                </a:cxn>
                <a:cxn ang="0">
                  <a:pos x="0" y="81"/>
                </a:cxn>
                <a:cxn ang="0">
                  <a:pos x="0" y="80"/>
                </a:cxn>
              </a:cxnLst>
              <a:rect l="0" t="0" r="r" b="b"/>
              <a:pathLst>
                <a:path w="60" h="88">
                  <a:moveTo>
                    <a:pt x="0" y="80"/>
                  </a:moveTo>
                  <a:lnTo>
                    <a:pt x="0" y="81"/>
                  </a:lnTo>
                  <a:lnTo>
                    <a:pt x="11" y="88"/>
                  </a:lnTo>
                  <a:lnTo>
                    <a:pt x="23" y="87"/>
                  </a:lnTo>
                  <a:lnTo>
                    <a:pt x="37" y="81"/>
                  </a:lnTo>
                  <a:lnTo>
                    <a:pt x="48" y="69"/>
                  </a:lnTo>
                  <a:lnTo>
                    <a:pt x="56" y="54"/>
                  </a:lnTo>
                  <a:lnTo>
                    <a:pt x="60" y="37"/>
                  </a:lnTo>
                  <a:lnTo>
                    <a:pt x="55" y="19"/>
                  </a:lnTo>
                  <a:lnTo>
                    <a:pt x="40" y="0"/>
                  </a:lnTo>
                  <a:lnTo>
                    <a:pt x="36" y="5"/>
                  </a:lnTo>
                  <a:lnTo>
                    <a:pt x="48" y="21"/>
                  </a:lnTo>
                  <a:lnTo>
                    <a:pt x="50" y="37"/>
                  </a:lnTo>
                  <a:lnTo>
                    <a:pt x="49" y="52"/>
                  </a:lnTo>
                  <a:lnTo>
                    <a:pt x="41" y="65"/>
                  </a:lnTo>
                  <a:lnTo>
                    <a:pt x="32" y="74"/>
                  </a:lnTo>
                  <a:lnTo>
                    <a:pt x="21" y="80"/>
                  </a:lnTo>
                  <a:lnTo>
                    <a:pt x="11" y="81"/>
                  </a:lnTo>
                  <a:lnTo>
                    <a:pt x="7" y="76"/>
                  </a:lnTo>
                  <a:lnTo>
                    <a:pt x="7" y="77"/>
                  </a:lnTo>
                  <a:lnTo>
                    <a:pt x="7" y="76"/>
                  </a:lnTo>
                  <a:lnTo>
                    <a:pt x="4" y="74"/>
                  </a:lnTo>
                  <a:lnTo>
                    <a:pt x="2" y="75"/>
                  </a:lnTo>
                  <a:lnTo>
                    <a:pt x="0" y="77"/>
                  </a:lnTo>
                  <a:lnTo>
                    <a:pt x="0" y="8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16" name="Freeform 164"/>
            <p:cNvSpPr>
              <a:spLocks/>
            </p:cNvSpPr>
            <p:nvPr/>
          </p:nvSpPr>
          <p:spPr bwMode="auto">
            <a:xfrm>
              <a:off x="930" y="3722"/>
              <a:ext cx="4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0" y="2"/>
                </a:cxn>
              </a:cxnLst>
              <a:rect l="0" t="0" r="r" b="b"/>
              <a:pathLst>
                <a:path w="7" h="4">
                  <a:moveTo>
                    <a:pt x="0" y="2"/>
                  </a:moveTo>
                  <a:lnTo>
                    <a:pt x="2" y="4"/>
                  </a:lnTo>
                  <a:lnTo>
                    <a:pt x="4" y="4"/>
                  </a:lnTo>
                  <a:lnTo>
                    <a:pt x="7" y="3"/>
                  </a:lnTo>
                  <a:lnTo>
                    <a:pt x="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17" name="Freeform 165"/>
            <p:cNvSpPr>
              <a:spLocks/>
            </p:cNvSpPr>
            <p:nvPr/>
          </p:nvSpPr>
          <p:spPr bwMode="auto">
            <a:xfrm>
              <a:off x="909" y="3658"/>
              <a:ext cx="25" cy="65"/>
            </a:xfrm>
            <a:custGeom>
              <a:avLst/>
              <a:gdLst/>
              <a:ahLst/>
              <a:cxnLst>
                <a:cxn ang="0">
                  <a:pos x="3" y="7"/>
                </a:cxn>
                <a:cxn ang="0">
                  <a:pos x="0" y="4"/>
                </a:cxn>
                <a:cxn ang="0">
                  <a:pos x="49" y="139"/>
                </a:cxn>
                <a:cxn ang="0">
                  <a:pos x="56" y="137"/>
                </a:cxn>
                <a:cxn ang="0">
                  <a:pos x="7" y="2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0" y="4"/>
                </a:cxn>
                <a:cxn ang="0">
                  <a:pos x="3" y="7"/>
                </a:cxn>
              </a:cxnLst>
              <a:rect l="0" t="0" r="r" b="b"/>
              <a:pathLst>
                <a:path w="56" h="139">
                  <a:moveTo>
                    <a:pt x="3" y="7"/>
                  </a:moveTo>
                  <a:lnTo>
                    <a:pt x="0" y="4"/>
                  </a:lnTo>
                  <a:lnTo>
                    <a:pt x="49" y="139"/>
                  </a:lnTo>
                  <a:lnTo>
                    <a:pt x="56" y="137"/>
                  </a:lnTo>
                  <a:lnTo>
                    <a:pt x="7" y="2"/>
                  </a:lnTo>
                  <a:lnTo>
                    <a:pt x="5" y="0"/>
                  </a:ln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18" name="Freeform 166"/>
            <p:cNvSpPr>
              <a:spLocks/>
            </p:cNvSpPr>
            <p:nvPr/>
          </p:nvSpPr>
          <p:spPr bwMode="auto">
            <a:xfrm>
              <a:off x="855" y="3646"/>
              <a:ext cx="56" cy="16"/>
            </a:xfrm>
            <a:custGeom>
              <a:avLst/>
              <a:gdLst/>
              <a:ahLst/>
              <a:cxnLst>
                <a:cxn ang="0">
                  <a:pos x="6" y="36"/>
                </a:cxn>
                <a:cxn ang="0">
                  <a:pos x="6" y="36"/>
                </a:cxn>
                <a:cxn ang="0">
                  <a:pos x="13" y="18"/>
                </a:cxn>
                <a:cxn ang="0">
                  <a:pos x="26" y="8"/>
                </a:cxn>
                <a:cxn ang="0">
                  <a:pos x="43" y="7"/>
                </a:cxn>
                <a:cxn ang="0">
                  <a:pos x="65" y="11"/>
                </a:cxn>
                <a:cxn ang="0">
                  <a:pos x="86" y="16"/>
                </a:cxn>
                <a:cxn ang="0">
                  <a:pos x="104" y="24"/>
                </a:cxn>
                <a:cxn ang="0">
                  <a:pos x="118" y="31"/>
                </a:cxn>
                <a:cxn ang="0">
                  <a:pos x="123" y="34"/>
                </a:cxn>
                <a:cxn ang="0">
                  <a:pos x="125" y="27"/>
                </a:cxn>
                <a:cxn ang="0">
                  <a:pos x="120" y="24"/>
                </a:cxn>
                <a:cxn ang="0">
                  <a:pos x="107" y="18"/>
                </a:cxn>
                <a:cxn ang="0">
                  <a:pos x="88" y="9"/>
                </a:cxn>
                <a:cxn ang="0">
                  <a:pos x="65" y="4"/>
                </a:cxn>
                <a:cxn ang="0">
                  <a:pos x="43" y="0"/>
                </a:cxn>
                <a:cxn ang="0">
                  <a:pos x="24" y="1"/>
                </a:cxn>
                <a:cxn ang="0">
                  <a:pos x="6" y="13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36"/>
                </a:cxn>
              </a:cxnLst>
              <a:rect l="0" t="0" r="r" b="b"/>
              <a:pathLst>
                <a:path w="125" h="36">
                  <a:moveTo>
                    <a:pt x="6" y="36"/>
                  </a:moveTo>
                  <a:lnTo>
                    <a:pt x="6" y="36"/>
                  </a:lnTo>
                  <a:lnTo>
                    <a:pt x="13" y="18"/>
                  </a:lnTo>
                  <a:lnTo>
                    <a:pt x="26" y="8"/>
                  </a:lnTo>
                  <a:lnTo>
                    <a:pt x="43" y="7"/>
                  </a:lnTo>
                  <a:lnTo>
                    <a:pt x="65" y="11"/>
                  </a:lnTo>
                  <a:lnTo>
                    <a:pt x="86" y="16"/>
                  </a:lnTo>
                  <a:lnTo>
                    <a:pt x="104" y="24"/>
                  </a:lnTo>
                  <a:lnTo>
                    <a:pt x="118" y="31"/>
                  </a:lnTo>
                  <a:lnTo>
                    <a:pt x="123" y="34"/>
                  </a:lnTo>
                  <a:lnTo>
                    <a:pt x="125" y="27"/>
                  </a:lnTo>
                  <a:lnTo>
                    <a:pt x="120" y="24"/>
                  </a:lnTo>
                  <a:lnTo>
                    <a:pt x="107" y="18"/>
                  </a:lnTo>
                  <a:lnTo>
                    <a:pt x="88" y="9"/>
                  </a:lnTo>
                  <a:lnTo>
                    <a:pt x="65" y="4"/>
                  </a:lnTo>
                  <a:lnTo>
                    <a:pt x="43" y="0"/>
                  </a:lnTo>
                  <a:lnTo>
                    <a:pt x="24" y="1"/>
                  </a:lnTo>
                  <a:lnTo>
                    <a:pt x="6" y="13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19" name="Freeform 167"/>
            <p:cNvSpPr>
              <a:spLocks/>
            </p:cNvSpPr>
            <p:nvPr/>
          </p:nvSpPr>
          <p:spPr bwMode="auto">
            <a:xfrm>
              <a:off x="853" y="3662"/>
              <a:ext cx="5" cy="33"/>
            </a:xfrm>
            <a:custGeom>
              <a:avLst/>
              <a:gdLst/>
              <a:ahLst/>
              <a:cxnLst>
                <a:cxn ang="0">
                  <a:pos x="3" y="69"/>
                </a:cxn>
                <a:cxn ang="0">
                  <a:pos x="7" y="68"/>
                </a:cxn>
                <a:cxn ang="0">
                  <a:pos x="8" y="60"/>
                </a:cxn>
                <a:cxn ang="0">
                  <a:pos x="9" y="40"/>
                </a:cxn>
                <a:cxn ang="0">
                  <a:pos x="11" y="0"/>
                </a:cxn>
                <a:cxn ang="0">
                  <a:pos x="5" y="0"/>
                </a:cxn>
                <a:cxn ang="0">
                  <a:pos x="2" y="40"/>
                </a:cxn>
                <a:cxn ang="0">
                  <a:pos x="1" y="60"/>
                </a:cxn>
                <a:cxn ang="0">
                  <a:pos x="0" y="68"/>
                </a:cxn>
                <a:cxn ang="0">
                  <a:pos x="3" y="69"/>
                </a:cxn>
              </a:cxnLst>
              <a:rect l="0" t="0" r="r" b="b"/>
              <a:pathLst>
                <a:path w="11" h="69">
                  <a:moveTo>
                    <a:pt x="3" y="69"/>
                  </a:moveTo>
                  <a:lnTo>
                    <a:pt x="7" y="68"/>
                  </a:lnTo>
                  <a:lnTo>
                    <a:pt x="8" y="60"/>
                  </a:lnTo>
                  <a:lnTo>
                    <a:pt x="9" y="40"/>
                  </a:lnTo>
                  <a:lnTo>
                    <a:pt x="11" y="0"/>
                  </a:lnTo>
                  <a:lnTo>
                    <a:pt x="5" y="0"/>
                  </a:lnTo>
                  <a:lnTo>
                    <a:pt x="2" y="40"/>
                  </a:lnTo>
                  <a:lnTo>
                    <a:pt x="1" y="60"/>
                  </a:lnTo>
                  <a:lnTo>
                    <a:pt x="0" y="68"/>
                  </a:lnTo>
                  <a:lnTo>
                    <a:pt x="3" y="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20" name="Freeform 168"/>
            <p:cNvSpPr>
              <a:spLocks/>
            </p:cNvSpPr>
            <p:nvPr/>
          </p:nvSpPr>
          <p:spPr bwMode="auto">
            <a:xfrm>
              <a:off x="853" y="3695"/>
              <a:ext cx="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3" y="3"/>
                </a:cxn>
                <a:cxn ang="0">
                  <a:pos x="6" y="2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1" y="2"/>
                  </a:lnTo>
                  <a:lnTo>
                    <a:pt x="3" y="3"/>
                  </a:lnTo>
                  <a:lnTo>
                    <a:pt x="6" y="2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21" name="Freeform 169"/>
            <p:cNvSpPr>
              <a:spLocks/>
            </p:cNvSpPr>
            <p:nvPr/>
          </p:nvSpPr>
          <p:spPr bwMode="auto">
            <a:xfrm>
              <a:off x="735" y="3733"/>
              <a:ext cx="3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3" y="6"/>
                </a:cxn>
                <a:cxn ang="0">
                  <a:pos x="5" y="7"/>
                </a:cxn>
                <a:cxn ang="0">
                  <a:pos x="7" y="4"/>
                </a:cxn>
                <a:cxn ang="0">
                  <a:pos x="0" y="0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3"/>
                  </a:lnTo>
                  <a:lnTo>
                    <a:pt x="3" y="6"/>
                  </a:lnTo>
                  <a:lnTo>
                    <a:pt x="5" y="7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22" name="Freeform 170"/>
            <p:cNvSpPr>
              <a:spLocks/>
            </p:cNvSpPr>
            <p:nvPr/>
          </p:nvSpPr>
          <p:spPr bwMode="auto">
            <a:xfrm>
              <a:off x="735" y="3661"/>
              <a:ext cx="74" cy="75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61" y="0"/>
                </a:cxn>
                <a:cxn ang="0">
                  <a:pos x="149" y="11"/>
                </a:cxn>
                <a:cxn ang="0">
                  <a:pos x="130" y="28"/>
                </a:cxn>
                <a:cxn ang="0">
                  <a:pos x="107" y="49"/>
                </a:cxn>
                <a:cxn ang="0">
                  <a:pos x="83" y="72"/>
                </a:cxn>
                <a:cxn ang="0">
                  <a:pos x="59" y="96"/>
                </a:cxn>
                <a:cxn ang="0">
                  <a:pos x="36" y="119"/>
                </a:cxn>
                <a:cxn ang="0">
                  <a:pos x="16" y="139"/>
                </a:cxn>
                <a:cxn ang="0">
                  <a:pos x="0" y="155"/>
                </a:cxn>
                <a:cxn ang="0">
                  <a:pos x="7" y="159"/>
                </a:cxn>
                <a:cxn ang="0">
                  <a:pos x="21" y="143"/>
                </a:cxn>
                <a:cxn ang="0">
                  <a:pos x="40" y="124"/>
                </a:cxn>
                <a:cxn ang="0">
                  <a:pos x="64" y="101"/>
                </a:cxn>
                <a:cxn ang="0">
                  <a:pos x="88" y="77"/>
                </a:cxn>
                <a:cxn ang="0">
                  <a:pos x="112" y="54"/>
                </a:cxn>
                <a:cxn ang="0">
                  <a:pos x="135" y="33"/>
                </a:cxn>
                <a:cxn ang="0">
                  <a:pos x="153" y="16"/>
                </a:cxn>
                <a:cxn ang="0">
                  <a:pos x="166" y="6"/>
                </a:cxn>
                <a:cxn ang="0">
                  <a:pos x="166" y="6"/>
                </a:cxn>
                <a:cxn ang="0">
                  <a:pos x="161" y="0"/>
                </a:cxn>
              </a:cxnLst>
              <a:rect l="0" t="0" r="r" b="b"/>
              <a:pathLst>
                <a:path w="166" h="159">
                  <a:moveTo>
                    <a:pt x="161" y="0"/>
                  </a:moveTo>
                  <a:lnTo>
                    <a:pt x="161" y="0"/>
                  </a:lnTo>
                  <a:lnTo>
                    <a:pt x="149" y="11"/>
                  </a:lnTo>
                  <a:lnTo>
                    <a:pt x="130" y="28"/>
                  </a:lnTo>
                  <a:lnTo>
                    <a:pt x="107" y="49"/>
                  </a:lnTo>
                  <a:lnTo>
                    <a:pt x="83" y="72"/>
                  </a:lnTo>
                  <a:lnTo>
                    <a:pt x="59" y="96"/>
                  </a:lnTo>
                  <a:lnTo>
                    <a:pt x="36" y="119"/>
                  </a:lnTo>
                  <a:lnTo>
                    <a:pt x="16" y="139"/>
                  </a:lnTo>
                  <a:lnTo>
                    <a:pt x="0" y="155"/>
                  </a:lnTo>
                  <a:lnTo>
                    <a:pt x="7" y="159"/>
                  </a:lnTo>
                  <a:lnTo>
                    <a:pt x="21" y="143"/>
                  </a:lnTo>
                  <a:lnTo>
                    <a:pt x="40" y="124"/>
                  </a:lnTo>
                  <a:lnTo>
                    <a:pt x="64" y="101"/>
                  </a:lnTo>
                  <a:lnTo>
                    <a:pt x="88" y="77"/>
                  </a:lnTo>
                  <a:lnTo>
                    <a:pt x="112" y="54"/>
                  </a:lnTo>
                  <a:lnTo>
                    <a:pt x="135" y="33"/>
                  </a:lnTo>
                  <a:lnTo>
                    <a:pt x="153" y="16"/>
                  </a:lnTo>
                  <a:lnTo>
                    <a:pt x="166" y="6"/>
                  </a:lnTo>
                  <a:lnTo>
                    <a:pt x="166" y="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23" name="Freeform 171"/>
            <p:cNvSpPr>
              <a:spLocks/>
            </p:cNvSpPr>
            <p:nvPr/>
          </p:nvSpPr>
          <p:spPr bwMode="auto">
            <a:xfrm>
              <a:off x="807" y="3649"/>
              <a:ext cx="52" cy="15"/>
            </a:xfrm>
            <a:custGeom>
              <a:avLst/>
              <a:gdLst/>
              <a:ahLst/>
              <a:cxnLst>
                <a:cxn ang="0">
                  <a:pos x="117" y="29"/>
                </a:cxn>
                <a:cxn ang="0">
                  <a:pos x="112" y="13"/>
                </a:cxn>
                <a:cxn ang="0">
                  <a:pos x="99" y="4"/>
                </a:cxn>
                <a:cxn ang="0">
                  <a:pos x="84" y="0"/>
                </a:cxn>
                <a:cxn ang="0">
                  <a:pos x="67" y="1"/>
                </a:cxn>
                <a:cxn ang="0">
                  <a:pos x="49" y="5"/>
                </a:cxn>
                <a:cxn ang="0">
                  <a:pos x="29" y="11"/>
                </a:cxn>
                <a:cxn ang="0">
                  <a:pos x="13" y="17"/>
                </a:cxn>
                <a:cxn ang="0">
                  <a:pos x="0" y="26"/>
                </a:cxn>
                <a:cxn ang="0">
                  <a:pos x="5" y="32"/>
                </a:cxn>
                <a:cxn ang="0">
                  <a:pos x="15" y="24"/>
                </a:cxn>
                <a:cxn ang="0">
                  <a:pos x="31" y="17"/>
                </a:cxn>
                <a:cxn ang="0">
                  <a:pos x="49" y="12"/>
                </a:cxn>
                <a:cxn ang="0">
                  <a:pos x="67" y="8"/>
                </a:cxn>
                <a:cxn ang="0">
                  <a:pos x="84" y="7"/>
                </a:cxn>
                <a:cxn ang="0">
                  <a:pos x="97" y="11"/>
                </a:cxn>
                <a:cxn ang="0">
                  <a:pos x="105" y="17"/>
                </a:cxn>
                <a:cxn ang="0">
                  <a:pos x="107" y="29"/>
                </a:cxn>
                <a:cxn ang="0">
                  <a:pos x="117" y="29"/>
                </a:cxn>
              </a:cxnLst>
              <a:rect l="0" t="0" r="r" b="b"/>
              <a:pathLst>
                <a:path w="117" h="32">
                  <a:moveTo>
                    <a:pt x="117" y="29"/>
                  </a:moveTo>
                  <a:lnTo>
                    <a:pt x="112" y="13"/>
                  </a:lnTo>
                  <a:lnTo>
                    <a:pt x="99" y="4"/>
                  </a:lnTo>
                  <a:lnTo>
                    <a:pt x="84" y="0"/>
                  </a:lnTo>
                  <a:lnTo>
                    <a:pt x="67" y="1"/>
                  </a:lnTo>
                  <a:lnTo>
                    <a:pt x="49" y="5"/>
                  </a:lnTo>
                  <a:lnTo>
                    <a:pt x="29" y="11"/>
                  </a:lnTo>
                  <a:lnTo>
                    <a:pt x="13" y="17"/>
                  </a:lnTo>
                  <a:lnTo>
                    <a:pt x="0" y="26"/>
                  </a:lnTo>
                  <a:lnTo>
                    <a:pt x="5" y="32"/>
                  </a:lnTo>
                  <a:lnTo>
                    <a:pt x="15" y="24"/>
                  </a:lnTo>
                  <a:lnTo>
                    <a:pt x="31" y="17"/>
                  </a:lnTo>
                  <a:lnTo>
                    <a:pt x="49" y="12"/>
                  </a:lnTo>
                  <a:lnTo>
                    <a:pt x="67" y="8"/>
                  </a:lnTo>
                  <a:lnTo>
                    <a:pt x="84" y="7"/>
                  </a:lnTo>
                  <a:lnTo>
                    <a:pt x="97" y="11"/>
                  </a:lnTo>
                  <a:lnTo>
                    <a:pt x="105" y="17"/>
                  </a:lnTo>
                  <a:lnTo>
                    <a:pt x="107" y="29"/>
                  </a:lnTo>
                  <a:lnTo>
                    <a:pt x="117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24" name="Freeform 172"/>
            <p:cNvSpPr>
              <a:spLocks/>
            </p:cNvSpPr>
            <p:nvPr/>
          </p:nvSpPr>
          <p:spPr bwMode="auto">
            <a:xfrm>
              <a:off x="854" y="3662"/>
              <a:ext cx="5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3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0" y="0"/>
                </a:cxn>
                <a:cxn ang="0">
                  <a:pos x="0" y="0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2" y="3"/>
                  </a:lnTo>
                  <a:lnTo>
                    <a:pt x="5" y="5"/>
                  </a:lnTo>
                  <a:lnTo>
                    <a:pt x="8" y="3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25" name="Freeform 173"/>
            <p:cNvSpPr>
              <a:spLocks/>
            </p:cNvSpPr>
            <p:nvPr/>
          </p:nvSpPr>
          <p:spPr bwMode="auto">
            <a:xfrm>
              <a:off x="733" y="3665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0" y="4"/>
                </a:cxn>
                <a:cxn ang="0">
                  <a:pos x="1" y="7"/>
                </a:cxn>
                <a:cxn ang="0">
                  <a:pos x="4" y="7"/>
                </a:cxn>
                <a:cxn ang="0">
                  <a:pos x="2" y="0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0" y="1"/>
                  </a:lnTo>
                  <a:lnTo>
                    <a:pt x="0" y="4"/>
                  </a:lnTo>
                  <a:lnTo>
                    <a:pt x="1" y="7"/>
                  </a:lnTo>
                  <a:lnTo>
                    <a:pt x="4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26" name="Freeform 174"/>
            <p:cNvSpPr>
              <a:spLocks/>
            </p:cNvSpPr>
            <p:nvPr/>
          </p:nvSpPr>
          <p:spPr bwMode="auto">
            <a:xfrm>
              <a:off x="734" y="3646"/>
              <a:ext cx="76" cy="22"/>
            </a:xfrm>
            <a:custGeom>
              <a:avLst/>
              <a:gdLst/>
              <a:ahLst/>
              <a:cxnLst>
                <a:cxn ang="0">
                  <a:pos x="169" y="35"/>
                </a:cxn>
                <a:cxn ang="0">
                  <a:pos x="156" y="13"/>
                </a:cxn>
                <a:cxn ang="0">
                  <a:pos x="138" y="3"/>
                </a:cxn>
                <a:cxn ang="0">
                  <a:pos x="116" y="0"/>
                </a:cxn>
                <a:cxn ang="0">
                  <a:pos x="90" y="5"/>
                </a:cxn>
                <a:cxn ang="0">
                  <a:pos x="64" y="14"/>
                </a:cxn>
                <a:cxn ang="0">
                  <a:pos x="40" y="24"/>
                </a:cxn>
                <a:cxn ang="0">
                  <a:pos x="17" y="34"/>
                </a:cxn>
                <a:cxn ang="0">
                  <a:pos x="0" y="42"/>
                </a:cxn>
                <a:cxn ang="0">
                  <a:pos x="2" y="49"/>
                </a:cxn>
                <a:cxn ang="0">
                  <a:pos x="19" y="41"/>
                </a:cxn>
                <a:cxn ang="0">
                  <a:pos x="42" y="31"/>
                </a:cxn>
                <a:cxn ang="0">
                  <a:pos x="67" y="21"/>
                </a:cxn>
                <a:cxn ang="0">
                  <a:pos x="92" y="12"/>
                </a:cxn>
                <a:cxn ang="0">
                  <a:pos x="116" y="7"/>
                </a:cxn>
                <a:cxn ang="0">
                  <a:pos x="136" y="9"/>
                </a:cxn>
                <a:cxn ang="0">
                  <a:pos x="152" y="18"/>
                </a:cxn>
                <a:cxn ang="0">
                  <a:pos x="162" y="37"/>
                </a:cxn>
                <a:cxn ang="0">
                  <a:pos x="169" y="35"/>
                </a:cxn>
              </a:cxnLst>
              <a:rect l="0" t="0" r="r" b="b"/>
              <a:pathLst>
                <a:path w="169" h="49">
                  <a:moveTo>
                    <a:pt x="169" y="35"/>
                  </a:moveTo>
                  <a:lnTo>
                    <a:pt x="156" y="13"/>
                  </a:lnTo>
                  <a:lnTo>
                    <a:pt x="138" y="3"/>
                  </a:lnTo>
                  <a:lnTo>
                    <a:pt x="116" y="0"/>
                  </a:lnTo>
                  <a:lnTo>
                    <a:pt x="90" y="5"/>
                  </a:lnTo>
                  <a:lnTo>
                    <a:pt x="64" y="14"/>
                  </a:lnTo>
                  <a:lnTo>
                    <a:pt x="40" y="24"/>
                  </a:lnTo>
                  <a:lnTo>
                    <a:pt x="17" y="34"/>
                  </a:lnTo>
                  <a:lnTo>
                    <a:pt x="0" y="42"/>
                  </a:lnTo>
                  <a:lnTo>
                    <a:pt x="2" y="49"/>
                  </a:lnTo>
                  <a:lnTo>
                    <a:pt x="19" y="41"/>
                  </a:lnTo>
                  <a:lnTo>
                    <a:pt x="42" y="31"/>
                  </a:lnTo>
                  <a:lnTo>
                    <a:pt x="67" y="21"/>
                  </a:lnTo>
                  <a:lnTo>
                    <a:pt x="92" y="12"/>
                  </a:lnTo>
                  <a:lnTo>
                    <a:pt x="116" y="7"/>
                  </a:lnTo>
                  <a:lnTo>
                    <a:pt x="136" y="9"/>
                  </a:lnTo>
                  <a:lnTo>
                    <a:pt x="152" y="18"/>
                  </a:lnTo>
                  <a:lnTo>
                    <a:pt x="162" y="37"/>
                  </a:lnTo>
                  <a:lnTo>
                    <a:pt x="169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27" name="Freeform 175"/>
            <p:cNvSpPr>
              <a:spLocks/>
            </p:cNvSpPr>
            <p:nvPr/>
          </p:nvSpPr>
          <p:spPr bwMode="auto">
            <a:xfrm>
              <a:off x="806" y="3662"/>
              <a:ext cx="4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4"/>
                </a:cxn>
                <a:cxn ang="0">
                  <a:pos x="5" y="4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0" y="2"/>
                </a:cxn>
              </a:cxnLst>
              <a:rect l="0" t="0" r="r" b="b"/>
              <a:pathLst>
                <a:path w="7" h="4">
                  <a:moveTo>
                    <a:pt x="0" y="2"/>
                  </a:moveTo>
                  <a:lnTo>
                    <a:pt x="2" y="4"/>
                  </a:lnTo>
                  <a:lnTo>
                    <a:pt x="5" y="4"/>
                  </a:lnTo>
                  <a:lnTo>
                    <a:pt x="7" y="3"/>
                  </a:lnTo>
                  <a:lnTo>
                    <a:pt x="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28" name="Freeform 176"/>
            <p:cNvSpPr>
              <a:spLocks/>
            </p:cNvSpPr>
            <p:nvPr/>
          </p:nvSpPr>
          <p:spPr bwMode="auto">
            <a:xfrm>
              <a:off x="800" y="3630"/>
              <a:ext cx="2" cy="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3" y="7"/>
                </a:cxn>
                <a:cxn ang="0">
                  <a:pos x="5" y="0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3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29" name="Freeform 177"/>
            <p:cNvSpPr>
              <a:spLocks/>
            </p:cNvSpPr>
            <p:nvPr/>
          </p:nvSpPr>
          <p:spPr bwMode="auto">
            <a:xfrm>
              <a:off x="801" y="3630"/>
              <a:ext cx="65" cy="22"/>
            </a:xfrm>
            <a:custGeom>
              <a:avLst/>
              <a:gdLst/>
              <a:ahLst/>
              <a:cxnLst>
                <a:cxn ang="0">
                  <a:pos x="146" y="44"/>
                </a:cxn>
                <a:cxn ang="0">
                  <a:pos x="147" y="40"/>
                </a:cxn>
                <a:cxn ang="0">
                  <a:pos x="2" y="0"/>
                </a:cxn>
                <a:cxn ang="0">
                  <a:pos x="0" y="7"/>
                </a:cxn>
                <a:cxn ang="0">
                  <a:pos x="145" y="47"/>
                </a:cxn>
                <a:cxn ang="0">
                  <a:pos x="146" y="44"/>
                </a:cxn>
              </a:cxnLst>
              <a:rect l="0" t="0" r="r" b="b"/>
              <a:pathLst>
                <a:path w="147" h="47">
                  <a:moveTo>
                    <a:pt x="146" y="44"/>
                  </a:moveTo>
                  <a:lnTo>
                    <a:pt x="147" y="40"/>
                  </a:lnTo>
                  <a:lnTo>
                    <a:pt x="2" y="0"/>
                  </a:lnTo>
                  <a:lnTo>
                    <a:pt x="0" y="7"/>
                  </a:lnTo>
                  <a:lnTo>
                    <a:pt x="145" y="47"/>
                  </a:lnTo>
                  <a:lnTo>
                    <a:pt x="146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30" name="Freeform 178"/>
            <p:cNvSpPr>
              <a:spLocks/>
            </p:cNvSpPr>
            <p:nvPr/>
          </p:nvSpPr>
          <p:spPr bwMode="auto">
            <a:xfrm>
              <a:off x="865" y="3649"/>
              <a:ext cx="3" cy="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4" y="1"/>
                </a:cxn>
                <a:cxn ang="0">
                  <a:pos x="2" y="0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3" y="7"/>
                  </a:lnTo>
                  <a:lnTo>
                    <a:pt x="4" y="5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31" name="Freeform 179"/>
            <p:cNvSpPr>
              <a:spLocks/>
            </p:cNvSpPr>
            <p:nvPr/>
          </p:nvSpPr>
          <p:spPr bwMode="auto">
            <a:xfrm>
              <a:off x="1060" y="3757"/>
              <a:ext cx="3" cy="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7"/>
                </a:cxn>
                <a:cxn ang="0">
                  <a:pos x="6" y="5"/>
                </a:cxn>
                <a:cxn ang="0">
                  <a:pos x="7" y="3"/>
                </a:cxn>
                <a:cxn ang="0">
                  <a:pos x="4" y="0"/>
                </a:cxn>
                <a:cxn ang="0">
                  <a:pos x="0" y="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3" y="7"/>
                  </a:lnTo>
                  <a:lnTo>
                    <a:pt x="6" y="5"/>
                  </a:lnTo>
                  <a:lnTo>
                    <a:pt x="7" y="3"/>
                  </a:lnTo>
                  <a:lnTo>
                    <a:pt x="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32" name="Freeform 180"/>
            <p:cNvSpPr>
              <a:spLocks/>
            </p:cNvSpPr>
            <p:nvPr/>
          </p:nvSpPr>
          <p:spPr bwMode="auto">
            <a:xfrm>
              <a:off x="1026" y="3728"/>
              <a:ext cx="36" cy="3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7"/>
                </a:cxn>
                <a:cxn ang="0">
                  <a:pos x="77" y="68"/>
                </a:cxn>
                <a:cxn ang="0">
                  <a:pos x="81" y="61"/>
                </a:cxn>
                <a:cxn ang="0">
                  <a:pos x="7" y="0"/>
                </a:cxn>
                <a:cxn ang="0">
                  <a:pos x="4" y="7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2" y="7"/>
                </a:cxn>
                <a:cxn ang="0">
                  <a:pos x="4" y="0"/>
                </a:cxn>
              </a:cxnLst>
              <a:rect l="0" t="0" r="r" b="b"/>
              <a:pathLst>
                <a:path w="81" h="68">
                  <a:moveTo>
                    <a:pt x="4" y="0"/>
                  </a:moveTo>
                  <a:lnTo>
                    <a:pt x="2" y="7"/>
                  </a:lnTo>
                  <a:lnTo>
                    <a:pt x="77" y="68"/>
                  </a:lnTo>
                  <a:lnTo>
                    <a:pt x="81" y="61"/>
                  </a:lnTo>
                  <a:lnTo>
                    <a:pt x="7" y="0"/>
                  </a:lnTo>
                  <a:lnTo>
                    <a:pt x="4" y="7"/>
                  </a:lnTo>
                  <a:lnTo>
                    <a:pt x="7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33" name="Freeform 181"/>
            <p:cNvSpPr>
              <a:spLocks/>
            </p:cNvSpPr>
            <p:nvPr/>
          </p:nvSpPr>
          <p:spPr bwMode="auto">
            <a:xfrm>
              <a:off x="1028" y="3728"/>
              <a:ext cx="31" cy="6"/>
            </a:xfrm>
            <a:custGeom>
              <a:avLst/>
              <a:gdLst/>
              <a:ahLst/>
              <a:cxnLst>
                <a:cxn ang="0">
                  <a:pos x="69" y="10"/>
                </a:cxn>
                <a:cxn ang="0">
                  <a:pos x="69" y="6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69" y="13"/>
                </a:cxn>
                <a:cxn ang="0">
                  <a:pos x="69" y="10"/>
                </a:cxn>
              </a:cxnLst>
              <a:rect l="0" t="0" r="r" b="b"/>
              <a:pathLst>
                <a:path w="69" h="13">
                  <a:moveTo>
                    <a:pt x="69" y="10"/>
                  </a:moveTo>
                  <a:lnTo>
                    <a:pt x="69" y="6"/>
                  </a:lnTo>
                  <a:lnTo>
                    <a:pt x="0" y="0"/>
                  </a:lnTo>
                  <a:lnTo>
                    <a:pt x="0" y="7"/>
                  </a:lnTo>
                  <a:lnTo>
                    <a:pt x="69" y="13"/>
                  </a:lnTo>
                  <a:lnTo>
                    <a:pt x="69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34" name="Freeform 182"/>
            <p:cNvSpPr>
              <a:spLocks/>
            </p:cNvSpPr>
            <p:nvPr/>
          </p:nvSpPr>
          <p:spPr bwMode="auto">
            <a:xfrm>
              <a:off x="1059" y="3731"/>
              <a:ext cx="1" cy="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3" y="6"/>
                  </a:lnTo>
                  <a:lnTo>
                    <a:pt x="4" y="4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35" name="Freeform 183"/>
            <p:cNvSpPr>
              <a:spLocks/>
            </p:cNvSpPr>
            <p:nvPr/>
          </p:nvSpPr>
          <p:spPr bwMode="auto">
            <a:xfrm>
              <a:off x="1110" y="3700"/>
              <a:ext cx="1" cy="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" y="5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6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lnTo>
                    <a:pt x="2" y="5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36" name="Freeform 184"/>
            <p:cNvSpPr>
              <a:spLocks/>
            </p:cNvSpPr>
            <p:nvPr/>
          </p:nvSpPr>
          <p:spPr bwMode="auto">
            <a:xfrm>
              <a:off x="965" y="3679"/>
              <a:ext cx="145" cy="2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12" y="10"/>
                </a:cxn>
                <a:cxn ang="0">
                  <a:pos x="27" y="12"/>
                </a:cxn>
                <a:cxn ang="0">
                  <a:pos x="48" y="16"/>
                </a:cxn>
                <a:cxn ang="0">
                  <a:pos x="71" y="20"/>
                </a:cxn>
                <a:cxn ang="0">
                  <a:pos x="96" y="24"/>
                </a:cxn>
                <a:cxn ang="0">
                  <a:pos x="123" y="27"/>
                </a:cxn>
                <a:cxn ang="0">
                  <a:pos x="152" y="31"/>
                </a:cxn>
                <a:cxn ang="0">
                  <a:pos x="180" y="34"/>
                </a:cxn>
                <a:cxn ang="0">
                  <a:pos x="208" y="38"/>
                </a:cxn>
                <a:cxn ang="0">
                  <a:pos x="235" y="41"/>
                </a:cxn>
                <a:cxn ang="0">
                  <a:pos x="259" y="45"/>
                </a:cxn>
                <a:cxn ang="0">
                  <a:pos x="281" y="47"/>
                </a:cxn>
                <a:cxn ang="0">
                  <a:pos x="299" y="49"/>
                </a:cxn>
                <a:cxn ang="0">
                  <a:pos x="313" y="50"/>
                </a:cxn>
                <a:cxn ang="0">
                  <a:pos x="322" y="51"/>
                </a:cxn>
                <a:cxn ang="0">
                  <a:pos x="326" y="51"/>
                </a:cxn>
                <a:cxn ang="0">
                  <a:pos x="326" y="45"/>
                </a:cxn>
                <a:cxn ang="0">
                  <a:pos x="322" y="45"/>
                </a:cxn>
                <a:cxn ang="0">
                  <a:pos x="313" y="43"/>
                </a:cxn>
                <a:cxn ang="0">
                  <a:pos x="299" y="42"/>
                </a:cxn>
                <a:cxn ang="0">
                  <a:pos x="281" y="40"/>
                </a:cxn>
                <a:cxn ang="0">
                  <a:pos x="259" y="38"/>
                </a:cxn>
                <a:cxn ang="0">
                  <a:pos x="235" y="34"/>
                </a:cxn>
                <a:cxn ang="0">
                  <a:pos x="208" y="31"/>
                </a:cxn>
                <a:cxn ang="0">
                  <a:pos x="180" y="27"/>
                </a:cxn>
                <a:cxn ang="0">
                  <a:pos x="152" y="24"/>
                </a:cxn>
                <a:cxn ang="0">
                  <a:pos x="123" y="20"/>
                </a:cxn>
                <a:cxn ang="0">
                  <a:pos x="96" y="17"/>
                </a:cxn>
                <a:cxn ang="0">
                  <a:pos x="71" y="13"/>
                </a:cxn>
                <a:cxn ang="0">
                  <a:pos x="48" y="9"/>
                </a:cxn>
                <a:cxn ang="0">
                  <a:pos x="27" y="5"/>
                </a:cxn>
                <a:cxn ang="0">
                  <a:pos x="1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7"/>
                </a:cxn>
              </a:cxnLst>
              <a:rect l="0" t="0" r="r" b="b"/>
              <a:pathLst>
                <a:path w="326" h="51">
                  <a:moveTo>
                    <a:pt x="0" y="7"/>
                  </a:moveTo>
                  <a:lnTo>
                    <a:pt x="0" y="7"/>
                  </a:lnTo>
                  <a:lnTo>
                    <a:pt x="12" y="10"/>
                  </a:lnTo>
                  <a:lnTo>
                    <a:pt x="27" y="12"/>
                  </a:lnTo>
                  <a:lnTo>
                    <a:pt x="48" y="16"/>
                  </a:lnTo>
                  <a:lnTo>
                    <a:pt x="71" y="20"/>
                  </a:lnTo>
                  <a:lnTo>
                    <a:pt x="96" y="24"/>
                  </a:lnTo>
                  <a:lnTo>
                    <a:pt x="123" y="27"/>
                  </a:lnTo>
                  <a:lnTo>
                    <a:pt x="152" y="31"/>
                  </a:lnTo>
                  <a:lnTo>
                    <a:pt x="180" y="34"/>
                  </a:lnTo>
                  <a:lnTo>
                    <a:pt x="208" y="38"/>
                  </a:lnTo>
                  <a:lnTo>
                    <a:pt x="235" y="41"/>
                  </a:lnTo>
                  <a:lnTo>
                    <a:pt x="259" y="45"/>
                  </a:lnTo>
                  <a:lnTo>
                    <a:pt x="281" y="47"/>
                  </a:lnTo>
                  <a:lnTo>
                    <a:pt x="299" y="49"/>
                  </a:lnTo>
                  <a:lnTo>
                    <a:pt x="313" y="50"/>
                  </a:lnTo>
                  <a:lnTo>
                    <a:pt x="322" y="51"/>
                  </a:lnTo>
                  <a:lnTo>
                    <a:pt x="326" y="51"/>
                  </a:lnTo>
                  <a:lnTo>
                    <a:pt x="326" y="45"/>
                  </a:lnTo>
                  <a:lnTo>
                    <a:pt x="322" y="45"/>
                  </a:lnTo>
                  <a:lnTo>
                    <a:pt x="313" y="43"/>
                  </a:lnTo>
                  <a:lnTo>
                    <a:pt x="299" y="42"/>
                  </a:lnTo>
                  <a:lnTo>
                    <a:pt x="281" y="40"/>
                  </a:lnTo>
                  <a:lnTo>
                    <a:pt x="259" y="38"/>
                  </a:lnTo>
                  <a:lnTo>
                    <a:pt x="235" y="34"/>
                  </a:lnTo>
                  <a:lnTo>
                    <a:pt x="208" y="31"/>
                  </a:lnTo>
                  <a:lnTo>
                    <a:pt x="180" y="27"/>
                  </a:lnTo>
                  <a:lnTo>
                    <a:pt x="152" y="24"/>
                  </a:lnTo>
                  <a:lnTo>
                    <a:pt x="123" y="20"/>
                  </a:lnTo>
                  <a:lnTo>
                    <a:pt x="96" y="17"/>
                  </a:lnTo>
                  <a:lnTo>
                    <a:pt x="71" y="13"/>
                  </a:lnTo>
                  <a:lnTo>
                    <a:pt x="48" y="9"/>
                  </a:lnTo>
                  <a:lnTo>
                    <a:pt x="27" y="5"/>
                  </a:lnTo>
                  <a:lnTo>
                    <a:pt x="1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37" name="Freeform 185"/>
            <p:cNvSpPr>
              <a:spLocks/>
            </p:cNvSpPr>
            <p:nvPr/>
          </p:nvSpPr>
          <p:spPr bwMode="auto">
            <a:xfrm>
              <a:off x="924" y="3676"/>
              <a:ext cx="42" cy="21"/>
            </a:xfrm>
            <a:custGeom>
              <a:avLst/>
              <a:gdLst/>
              <a:ahLst/>
              <a:cxnLst>
                <a:cxn ang="0">
                  <a:pos x="7" y="46"/>
                </a:cxn>
                <a:cxn ang="0">
                  <a:pos x="10" y="34"/>
                </a:cxn>
                <a:cxn ang="0">
                  <a:pos x="16" y="25"/>
                </a:cxn>
                <a:cxn ang="0">
                  <a:pos x="24" y="18"/>
                </a:cxn>
                <a:cxn ang="0">
                  <a:pos x="34" y="12"/>
                </a:cxn>
                <a:cxn ang="0">
                  <a:pos x="46" y="9"/>
                </a:cxn>
                <a:cxn ang="0">
                  <a:pos x="61" y="9"/>
                </a:cxn>
                <a:cxn ang="0">
                  <a:pos x="77" y="9"/>
                </a:cxn>
                <a:cxn ang="0">
                  <a:pos x="92" y="14"/>
                </a:cxn>
                <a:cxn ang="0">
                  <a:pos x="94" y="7"/>
                </a:cxn>
                <a:cxn ang="0">
                  <a:pos x="77" y="2"/>
                </a:cxn>
                <a:cxn ang="0">
                  <a:pos x="61" y="0"/>
                </a:cxn>
                <a:cxn ang="0">
                  <a:pos x="46" y="2"/>
                </a:cxn>
                <a:cxn ang="0">
                  <a:pos x="32" y="5"/>
                </a:cxn>
                <a:cxn ang="0">
                  <a:pos x="19" y="11"/>
                </a:cxn>
                <a:cxn ang="0">
                  <a:pos x="9" y="20"/>
                </a:cxn>
                <a:cxn ang="0">
                  <a:pos x="3" y="32"/>
                </a:cxn>
                <a:cxn ang="0">
                  <a:pos x="0" y="46"/>
                </a:cxn>
                <a:cxn ang="0">
                  <a:pos x="7" y="46"/>
                </a:cxn>
              </a:cxnLst>
              <a:rect l="0" t="0" r="r" b="b"/>
              <a:pathLst>
                <a:path w="94" h="46">
                  <a:moveTo>
                    <a:pt x="7" y="46"/>
                  </a:moveTo>
                  <a:lnTo>
                    <a:pt x="10" y="34"/>
                  </a:lnTo>
                  <a:lnTo>
                    <a:pt x="16" y="25"/>
                  </a:lnTo>
                  <a:lnTo>
                    <a:pt x="24" y="18"/>
                  </a:lnTo>
                  <a:lnTo>
                    <a:pt x="34" y="12"/>
                  </a:lnTo>
                  <a:lnTo>
                    <a:pt x="46" y="9"/>
                  </a:lnTo>
                  <a:lnTo>
                    <a:pt x="61" y="9"/>
                  </a:lnTo>
                  <a:lnTo>
                    <a:pt x="77" y="9"/>
                  </a:lnTo>
                  <a:lnTo>
                    <a:pt x="92" y="14"/>
                  </a:lnTo>
                  <a:lnTo>
                    <a:pt x="94" y="7"/>
                  </a:lnTo>
                  <a:lnTo>
                    <a:pt x="77" y="2"/>
                  </a:lnTo>
                  <a:lnTo>
                    <a:pt x="61" y="0"/>
                  </a:lnTo>
                  <a:lnTo>
                    <a:pt x="46" y="2"/>
                  </a:lnTo>
                  <a:lnTo>
                    <a:pt x="32" y="5"/>
                  </a:lnTo>
                  <a:lnTo>
                    <a:pt x="19" y="11"/>
                  </a:lnTo>
                  <a:lnTo>
                    <a:pt x="9" y="20"/>
                  </a:lnTo>
                  <a:lnTo>
                    <a:pt x="3" y="32"/>
                  </a:lnTo>
                  <a:lnTo>
                    <a:pt x="0" y="46"/>
                  </a:lnTo>
                  <a:lnTo>
                    <a:pt x="7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38" name="Freeform 186"/>
            <p:cNvSpPr>
              <a:spLocks/>
            </p:cNvSpPr>
            <p:nvPr/>
          </p:nvSpPr>
          <p:spPr bwMode="auto">
            <a:xfrm>
              <a:off x="924" y="3697"/>
              <a:ext cx="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1" y="2"/>
                  </a:lnTo>
                  <a:lnTo>
                    <a:pt x="3" y="3"/>
                  </a:lnTo>
                  <a:lnTo>
                    <a:pt x="5" y="2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39" name="Freeform 187"/>
            <p:cNvSpPr>
              <a:spLocks/>
            </p:cNvSpPr>
            <p:nvPr/>
          </p:nvSpPr>
          <p:spPr bwMode="auto">
            <a:xfrm>
              <a:off x="1039" y="3653"/>
              <a:ext cx="2" cy="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3" y="8"/>
                </a:cxn>
                <a:cxn ang="0">
                  <a:pos x="4" y="5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0" y="10"/>
                </a:cxn>
              </a:cxnLst>
              <a:rect l="0" t="0" r="r" b="b"/>
              <a:pathLst>
                <a:path w="4" h="10">
                  <a:moveTo>
                    <a:pt x="0" y="10"/>
                  </a:moveTo>
                  <a:lnTo>
                    <a:pt x="3" y="8"/>
                  </a:lnTo>
                  <a:lnTo>
                    <a:pt x="4" y="5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40" name="Freeform 188"/>
            <p:cNvSpPr>
              <a:spLocks/>
            </p:cNvSpPr>
            <p:nvPr/>
          </p:nvSpPr>
          <p:spPr bwMode="auto">
            <a:xfrm>
              <a:off x="961" y="3652"/>
              <a:ext cx="78" cy="29"/>
            </a:xfrm>
            <a:custGeom>
              <a:avLst/>
              <a:gdLst/>
              <a:ahLst/>
              <a:cxnLst>
                <a:cxn ang="0">
                  <a:pos x="12" y="59"/>
                </a:cxn>
                <a:cxn ang="0">
                  <a:pos x="8" y="47"/>
                </a:cxn>
                <a:cxn ang="0">
                  <a:pos x="7" y="39"/>
                </a:cxn>
                <a:cxn ang="0">
                  <a:pos x="9" y="32"/>
                </a:cxn>
                <a:cxn ang="0">
                  <a:pos x="12" y="27"/>
                </a:cxn>
                <a:cxn ang="0">
                  <a:pos x="19" y="22"/>
                </a:cxn>
                <a:cxn ang="0">
                  <a:pos x="29" y="19"/>
                </a:cxn>
                <a:cxn ang="0">
                  <a:pos x="40" y="15"/>
                </a:cxn>
                <a:cxn ang="0">
                  <a:pos x="53" y="12"/>
                </a:cxn>
                <a:cxn ang="0">
                  <a:pos x="66" y="11"/>
                </a:cxn>
                <a:cxn ang="0">
                  <a:pos x="81" y="11"/>
                </a:cxn>
                <a:cxn ang="0">
                  <a:pos x="98" y="11"/>
                </a:cxn>
                <a:cxn ang="0">
                  <a:pos x="114" y="9"/>
                </a:cxn>
                <a:cxn ang="0">
                  <a:pos x="130" y="11"/>
                </a:cxn>
                <a:cxn ang="0">
                  <a:pos x="145" y="11"/>
                </a:cxn>
                <a:cxn ang="0">
                  <a:pos x="160" y="11"/>
                </a:cxn>
                <a:cxn ang="0">
                  <a:pos x="174" y="11"/>
                </a:cxn>
                <a:cxn ang="0">
                  <a:pos x="174" y="1"/>
                </a:cxn>
                <a:cxn ang="0">
                  <a:pos x="160" y="1"/>
                </a:cxn>
                <a:cxn ang="0">
                  <a:pos x="145" y="1"/>
                </a:cxn>
                <a:cxn ang="0">
                  <a:pos x="130" y="1"/>
                </a:cxn>
                <a:cxn ang="0">
                  <a:pos x="114" y="0"/>
                </a:cxn>
                <a:cxn ang="0">
                  <a:pos x="98" y="1"/>
                </a:cxn>
                <a:cxn ang="0">
                  <a:pos x="81" y="1"/>
                </a:cxn>
                <a:cxn ang="0">
                  <a:pos x="66" y="4"/>
                </a:cxn>
                <a:cxn ang="0">
                  <a:pos x="53" y="5"/>
                </a:cxn>
                <a:cxn ang="0">
                  <a:pos x="38" y="8"/>
                </a:cxn>
                <a:cxn ang="0">
                  <a:pos x="26" y="12"/>
                </a:cxn>
                <a:cxn ang="0">
                  <a:pos x="17" y="15"/>
                </a:cxn>
                <a:cxn ang="0">
                  <a:pos x="8" y="22"/>
                </a:cxn>
                <a:cxn ang="0">
                  <a:pos x="2" y="30"/>
                </a:cxn>
                <a:cxn ang="0">
                  <a:pos x="0" y="39"/>
                </a:cxn>
                <a:cxn ang="0">
                  <a:pos x="1" y="50"/>
                </a:cxn>
                <a:cxn ang="0">
                  <a:pos x="6" y="61"/>
                </a:cxn>
                <a:cxn ang="0">
                  <a:pos x="12" y="59"/>
                </a:cxn>
              </a:cxnLst>
              <a:rect l="0" t="0" r="r" b="b"/>
              <a:pathLst>
                <a:path w="174" h="61">
                  <a:moveTo>
                    <a:pt x="12" y="59"/>
                  </a:moveTo>
                  <a:lnTo>
                    <a:pt x="8" y="47"/>
                  </a:lnTo>
                  <a:lnTo>
                    <a:pt x="7" y="39"/>
                  </a:lnTo>
                  <a:lnTo>
                    <a:pt x="9" y="32"/>
                  </a:lnTo>
                  <a:lnTo>
                    <a:pt x="12" y="27"/>
                  </a:lnTo>
                  <a:lnTo>
                    <a:pt x="19" y="22"/>
                  </a:lnTo>
                  <a:lnTo>
                    <a:pt x="29" y="19"/>
                  </a:lnTo>
                  <a:lnTo>
                    <a:pt x="40" y="15"/>
                  </a:lnTo>
                  <a:lnTo>
                    <a:pt x="53" y="12"/>
                  </a:lnTo>
                  <a:lnTo>
                    <a:pt x="66" y="11"/>
                  </a:lnTo>
                  <a:lnTo>
                    <a:pt x="81" y="11"/>
                  </a:lnTo>
                  <a:lnTo>
                    <a:pt x="98" y="11"/>
                  </a:lnTo>
                  <a:lnTo>
                    <a:pt x="114" y="9"/>
                  </a:lnTo>
                  <a:lnTo>
                    <a:pt x="130" y="11"/>
                  </a:lnTo>
                  <a:lnTo>
                    <a:pt x="145" y="11"/>
                  </a:lnTo>
                  <a:lnTo>
                    <a:pt x="160" y="11"/>
                  </a:lnTo>
                  <a:lnTo>
                    <a:pt x="174" y="11"/>
                  </a:lnTo>
                  <a:lnTo>
                    <a:pt x="174" y="1"/>
                  </a:lnTo>
                  <a:lnTo>
                    <a:pt x="160" y="1"/>
                  </a:lnTo>
                  <a:lnTo>
                    <a:pt x="145" y="1"/>
                  </a:lnTo>
                  <a:lnTo>
                    <a:pt x="130" y="1"/>
                  </a:lnTo>
                  <a:lnTo>
                    <a:pt x="114" y="0"/>
                  </a:lnTo>
                  <a:lnTo>
                    <a:pt x="98" y="1"/>
                  </a:lnTo>
                  <a:lnTo>
                    <a:pt x="81" y="1"/>
                  </a:lnTo>
                  <a:lnTo>
                    <a:pt x="66" y="4"/>
                  </a:lnTo>
                  <a:lnTo>
                    <a:pt x="53" y="5"/>
                  </a:lnTo>
                  <a:lnTo>
                    <a:pt x="38" y="8"/>
                  </a:lnTo>
                  <a:lnTo>
                    <a:pt x="26" y="12"/>
                  </a:lnTo>
                  <a:lnTo>
                    <a:pt x="17" y="15"/>
                  </a:lnTo>
                  <a:lnTo>
                    <a:pt x="8" y="22"/>
                  </a:lnTo>
                  <a:lnTo>
                    <a:pt x="2" y="30"/>
                  </a:lnTo>
                  <a:lnTo>
                    <a:pt x="0" y="39"/>
                  </a:lnTo>
                  <a:lnTo>
                    <a:pt x="1" y="50"/>
                  </a:lnTo>
                  <a:lnTo>
                    <a:pt x="6" y="61"/>
                  </a:lnTo>
                  <a:lnTo>
                    <a:pt x="12" y="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41" name="Freeform 189"/>
            <p:cNvSpPr>
              <a:spLocks/>
            </p:cNvSpPr>
            <p:nvPr/>
          </p:nvSpPr>
          <p:spPr bwMode="auto">
            <a:xfrm>
              <a:off x="964" y="3680"/>
              <a:ext cx="3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5"/>
                </a:cxn>
                <a:cxn ang="0">
                  <a:pos x="4" y="5"/>
                </a:cxn>
                <a:cxn ang="0">
                  <a:pos x="6" y="3"/>
                </a:cxn>
                <a:cxn ang="0">
                  <a:pos x="6" y="0"/>
                </a:cxn>
                <a:cxn ang="0">
                  <a:pos x="0" y="2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lnTo>
                    <a:pt x="2" y="5"/>
                  </a:lnTo>
                  <a:lnTo>
                    <a:pt x="4" y="5"/>
                  </a:lnTo>
                  <a:lnTo>
                    <a:pt x="6" y="3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42" name="Freeform 190"/>
            <p:cNvSpPr>
              <a:spLocks/>
            </p:cNvSpPr>
            <p:nvPr/>
          </p:nvSpPr>
          <p:spPr bwMode="auto">
            <a:xfrm>
              <a:off x="895" y="3625"/>
              <a:ext cx="4" cy="2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lnTo>
                    <a:pt x="6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43" name="Freeform 191"/>
            <p:cNvSpPr>
              <a:spLocks/>
            </p:cNvSpPr>
            <p:nvPr/>
          </p:nvSpPr>
          <p:spPr bwMode="auto">
            <a:xfrm>
              <a:off x="891" y="3627"/>
              <a:ext cx="8" cy="25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7" y="50"/>
                </a:cxn>
                <a:cxn ang="0">
                  <a:pos x="17" y="0"/>
                </a:cxn>
                <a:cxn ang="0">
                  <a:pos x="10" y="0"/>
                </a:cxn>
                <a:cxn ang="0">
                  <a:pos x="0" y="50"/>
                </a:cxn>
                <a:cxn ang="0">
                  <a:pos x="4" y="53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4" y="53"/>
                </a:cxn>
                <a:cxn ang="0">
                  <a:pos x="6" y="52"/>
                </a:cxn>
                <a:cxn ang="0">
                  <a:pos x="7" y="50"/>
                </a:cxn>
                <a:cxn ang="0">
                  <a:pos x="4" y="46"/>
                </a:cxn>
              </a:cxnLst>
              <a:rect l="0" t="0" r="r" b="b"/>
              <a:pathLst>
                <a:path w="17" h="53">
                  <a:moveTo>
                    <a:pt x="4" y="46"/>
                  </a:moveTo>
                  <a:lnTo>
                    <a:pt x="7" y="50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0" y="50"/>
                  </a:lnTo>
                  <a:lnTo>
                    <a:pt x="4" y="53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4" y="53"/>
                  </a:lnTo>
                  <a:lnTo>
                    <a:pt x="6" y="52"/>
                  </a:lnTo>
                  <a:lnTo>
                    <a:pt x="7" y="50"/>
                  </a:lnTo>
                  <a:lnTo>
                    <a:pt x="4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44" name="Freeform 192"/>
            <p:cNvSpPr>
              <a:spLocks/>
            </p:cNvSpPr>
            <p:nvPr/>
          </p:nvSpPr>
          <p:spPr bwMode="auto">
            <a:xfrm>
              <a:off x="893" y="3636"/>
              <a:ext cx="70" cy="16"/>
            </a:xfrm>
            <a:custGeom>
              <a:avLst/>
              <a:gdLst/>
              <a:ahLst/>
              <a:cxnLst>
                <a:cxn ang="0">
                  <a:pos x="158" y="3"/>
                </a:cxn>
                <a:cxn ang="0">
                  <a:pos x="158" y="0"/>
                </a:cxn>
                <a:cxn ang="0">
                  <a:pos x="0" y="25"/>
                </a:cxn>
                <a:cxn ang="0">
                  <a:pos x="0" y="32"/>
                </a:cxn>
                <a:cxn ang="0">
                  <a:pos x="158" y="7"/>
                </a:cxn>
                <a:cxn ang="0">
                  <a:pos x="158" y="3"/>
                </a:cxn>
              </a:cxnLst>
              <a:rect l="0" t="0" r="r" b="b"/>
              <a:pathLst>
                <a:path w="158" h="32">
                  <a:moveTo>
                    <a:pt x="158" y="3"/>
                  </a:moveTo>
                  <a:lnTo>
                    <a:pt x="158" y="0"/>
                  </a:lnTo>
                  <a:lnTo>
                    <a:pt x="0" y="25"/>
                  </a:lnTo>
                  <a:lnTo>
                    <a:pt x="0" y="32"/>
                  </a:lnTo>
                  <a:lnTo>
                    <a:pt x="158" y="7"/>
                  </a:lnTo>
                  <a:lnTo>
                    <a:pt x="158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45" name="Freeform 193"/>
            <p:cNvSpPr>
              <a:spLocks/>
            </p:cNvSpPr>
            <p:nvPr/>
          </p:nvSpPr>
          <p:spPr bwMode="auto">
            <a:xfrm>
              <a:off x="963" y="3636"/>
              <a:ext cx="2" cy="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6"/>
                </a:cxn>
                <a:cxn ang="0">
                  <a:pos x="4" y="3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3" y="6"/>
                  </a:lnTo>
                  <a:lnTo>
                    <a:pt x="4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46" name="Freeform 194"/>
            <p:cNvSpPr>
              <a:spLocks/>
            </p:cNvSpPr>
            <p:nvPr/>
          </p:nvSpPr>
          <p:spPr bwMode="auto">
            <a:xfrm>
              <a:off x="858" y="3776"/>
              <a:ext cx="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1" y="2"/>
                  </a:lnTo>
                  <a:lnTo>
                    <a:pt x="4" y="3"/>
                  </a:lnTo>
                  <a:lnTo>
                    <a:pt x="6" y="2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47" name="Freeform 195"/>
            <p:cNvSpPr>
              <a:spLocks/>
            </p:cNvSpPr>
            <p:nvPr/>
          </p:nvSpPr>
          <p:spPr bwMode="auto">
            <a:xfrm>
              <a:off x="858" y="3679"/>
              <a:ext cx="7" cy="97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" y="0"/>
                </a:cxn>
                <a:cxn ang="0">
                  <a:pos x="0" y="210"/>
                </a:cxn>
                <a:cxn ang="0">
                  <a:pos x="7" y="210"/>
                </a:cxn>
                <a:cxn ang="0">
                  <a:pos x="18" y="0"/>
                </a:cxn>
                <a:cxn ang="0">
                  <a:pos x="14" y="0"/>
                </a:cxn>
              </a:cxnLst>
              <a:rect l="0" t="0" r="r" b="b"/>
              <a:pathLst>
                <a:path w="18" h="210">
                  <a:moveTo>
                    <a:pt x="14" y="0"/>
                  </a:moveTo>
                  <a:lnTo>
                    <a:pt x="11" y="0"/>
                  </a:lnTo>
                  <a:lnTo>
                    <a:pt x="0" y="210"/>
                  </a:lnTo>
                  <a:lnTo>
                    <a:pt x="7" y="210"/>
                  </a:lnTo>
                  <a:lnTo>
                    <a:pt x="18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48" name="Freeform 196"/>
            <p:cNvSpPr>
              <a:spLocks/>
            </p:cNvSpPr>
            <p:nvPr/>
          </p:nvSpPr>
          <p:spPr bwMode="auto">
            <a:xfrm>
              <a:off x="862" y="3677"/>
              <a:ext cx="3" cy="2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lnTo>
                    <a:pt x="5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49" name="Freeform 197"/>
            <p:cNvSpPr>
              <a:spLocks/>
            </p:cNvSpPr>
            <p:nvPr/>
          </p:nvSpPr>
          <p:spPr bwMode="auto">
            <a:xfrm>
              <a:off x="876" y="3760"/>
              <a:ext cx="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1" y="3"/>
                  </a:lnTo>
                  <a:lnTo>
                    <a:pt x="3" y="4"/>
                  </a:lnTo>
                  <a:lnTo>
                    <a:pt x="5" y="3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50" name="Freeform 198"/>
            <p:cNvSpPr>
              <a:spLocks/>
            </p:cNvSpPr>
            <p:nvPr/>
          </p:nvSpPr>
          <p:spPr bwMode="auto">
            <a:xfrm>
              <a:off x="873" y="3695"/>
              <a:ext cx="5" cy="6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6" y="140"/>
                </a:cxn>
                <a:cxn ang="0">
                  <a:pos x="12" y="140"/>
                </a:cxn>
                <a:cxn ang="0">
                  <a:pos x="7" y="0"/>
                </a:cxn>
                <a:cxn ang="0">
                  <a:pos x="3" y="0"/>
                </a:cxn>
              </a:cxnLst>
              <a:rect l="0" t="0" r="r" b="b"/>
              <a:pathLst>
                <a:path w="12" h="140">
                  <a:moveTo>
                    <a:pt x="3" y="0"/>
                  </a:moveTo>
                  <a:lnTo>
                    <a:pt x="0" y="0"/>
                  </a:lnTo>
                  <a:lnTo>
                    <a:pt x="6" y="140"/>
                  </a:lnTo>
                  <a:lnTo>
                    <a:pt x="12" y="140"/>
                  </a:lnTo>
                  <a:lnTo>
                    <a:pt x="7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51" name="Freeform 199"/>
            <p:cNvSpPr>
              <a:spLocks/>
            </p:cNvSpPr>
            <p:nvPr/>
          </p:nvSpPr>
          <p:spPr bwMode="auto">
            <a:xfrm>
              <a:off x="873" y="3693"/>
              <a:ext cx="3" cy="2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6" y="1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lnTo>
                    <a:pt x="6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52" name="Freeform 200"/>
            <p:cNvSpPr>
              <a:spLocks/>
            </p:cNvSpPr>
            <p:nvPr/>
          </p:nvSpPr>
          <p:spPr bwMode="auto">
            <a:xfrm>
              <a:off x="670" y="3745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1" y="5"/>
                </a:cxn>
                <a:cxn ang="0">
                  <a:pos x="4" y="7"/>
                </a:cxn>
                <a:cxn ang="0">
                  <a:pos x="7" y="7"/>
                </a:cxn>
                <a:cxn ang="0">
                  <a:pos x="2" y="0"/>
                </a:cxn>
              </a:cxnLst>
              <a:rect l="0" t="0" r="r" b="b"/>
              <a:pathLst>
                <a:path w="7" h="7">
                  <a:moveTo>
                    <a:pt x="2" y="0"/>
                  </a:moveTo>
                  <a:lnTo>
                    <a:pt x="0" y="2"/>
                  </a:lnTo>
                  <a:lnTo>
                    <a:pt x="1" y="5"/>
                  </a:lnTo>
                  <a:lnTo>
                    <a:pt x="4" y="7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53" name="Freeform 201"/>
            <p:cNvSpPr>
              <a:spLocks/>
            </p:cNvSpPr>
            <p:nvPr/>
          </p:nvSpPr>
          <p:spPr bwMode="auto">
            <a:xfrm>
              <a:off x="671" y="3718"/>
              <a:ext cx="82" cy="30"/>
            </a:xfrm>
            <a:custGeom>
              <a:avLst/>
              <a:gdLst/>
              <a:ahLst/>
              <a:cxnLst>
                <a:cxn ang="0">
                  <a:pos x="183" y="3"/>
                </a:cxn>
                <a:cxn ang="0">
                  <a:pos x="158" y="0"/>
                </a:cxn>
                <a:cxn ang="0">
                  <a:pos x="129" y="5"/>
                </a:cxn>
                <a:cxn ang="0">
                  <a:pos x="98" y="13"/>
                </a:cxn>
                <a:cxn ang="0">
                  <a:pos x="69" y="25"/>
                </a:cxn>
                <a:cxn ang="0">
                  <a:pos x="43" y="36"/>
                </a:cxn>
                <a:cxn ang="0">
                  <a:pos x="21" y="48"/>
                </a:cxn>
                <a:cxn ang="0">
                  <a:pos x="7" y="55"/>
                </a:cxn>
                <a:cxn ang="0">
                  <a:pos x="0" y="58"/>
                </a:cxn>
                <a:cxn ang="0">
                  <a:pos x="5" y="65"/>
                </a:cxn>
                <a:cxn ang="0">
                  <a:pos x="10" y="61"/>
                </a:cxn>
                <a:cxn ang="0">
                  <a:pos x="23" y="55"/>
                </a:cxn>
                <a:cxn ang="0">
                  <a:pos x="45" y="43"/>
                </a:cxn>
                <a:cxn ang="0">
                  <a:pos x="72" y="32"/>
                </a:cxn>
                <a:cxn ang="0">
                  <a:pos x="100" y="20"/>
                </a:cxn>
                <a:cxn ang="0">
                  <a:pos x="129" y="12"/>
                </a:cxn>
                <a:cxn ang="0">
                  <a:pos x="158" y="7"/>
                </a:cxn>
                <a:cxn ang="0">
                  <a:pos x="183" y="10"/>
                </a:cxn>
                <a:cxn ang="0">
                  <a:pos x="183" y="3"/>
                </a:cxn>
              </a:cxnLst>
              <a:rect l="0" t="0" r="r" b="b"/>
              <a:pathLst>
                <a:path w="183" h="65">
                  <a:moveTo>
                    <a:pt x="183" y="3"/>
                  </a:moveTo>
                  <a:lnTo>
                    <a:pt x="158" y="0"/>
                  </a:lnTo>
                  <a:lnTo>
                    <a:pt x="129" y="5"/>
                  </a:lnTo>
                  <a:lnTo>
                    <a:pt x="98" y="13"/>
                  </a:lnTo>
                  <a:lnTo>
                    <a:pt x="69" y="25"/>
                  </a:lnTo>
                  <a:lnTo>
                    <a:pt x="43" y="36"/>
                  </a:lnTo>
                  <a:lnTo>
                    <a:pt x="21" y="48"/>
                  </a:lnTo>
                  <a:lnTo>
                    <a:pt x="7" y="55"/>
                  </a:lnTo>
                  <a:lnTo>
                    <a:pt x="0" y="58"/>
                  </a:lnTo>
                  <a:lnTo>
                    <a:pt x="5" y="65"/>
                  </a:lnTo>
                  <a:lnTo>
                    <a:pt x="10" y="61"/>
                  </a:lnTo>
                  <a:lnTo>
                    <a:pt x="23" y="55"/>
                  </a:lnTo>
                  <a:lnTo>
                    <a:pt x="45" y="43"/>
                  </a:lnTo>
                  <a:lnTo>
                    <a:pt x="72" y="32"/>
                  </a:lnTo>
                  <a:lnTo>
                    <a:pt x="100" y="20"/>
                  </a:lnTo>
                  <a:lnTo>
                    <a:pt x="129" y="12"/>
                  </a:lnTo>
                  <a:lnTo>
                    <a:pt x="158" y="7"/>
                  </a:lnTo>
                  <a:lnTo>
                    <a:pt x="183" y="10"/>
                  </a:lnTo>
                  <a:lnTo>
                    <a:pt x="183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54" name="Freeform 202"/>
            <p:cNvSpPr>
              <a:spLocks/>
            </p:cNvSpPr>
            <p:nvPr/>
          </p:nvSpPr>
          <p:spPr bwMode="auto">
            <a:xfrm>
              <a:off x="753" y="3719"/>
              <a:ext cx="1" cy="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6"/>
                </a:cxn>
                <a:cxn ang="0">
                  <a:pos x="4" y="3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3" y="6"/>
                  </a:lnTo>
                  <a:lnTo>
                    <a:pt x="4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55" name="Freeform 203"/>
            <p:cNvSpPr>
              <a:spLocks/>
            </p:cNvSpPr>
            <p:nvPr/>
          </p:nvSpPr>
          <p:spPr bwMode="auto">
            <a:xfrm>
              <a:off x="1150" y="3667"/>
              <a:ext cx="2" cy="4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4" y="8"/>
                </a:cxn>
                <a:cxn ang="0">
                  <a:pos x="5" y="5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10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4" y="8"/>
                  </a:lnTo>
                  <a:lnTo>
                    <a:pt x="5" y="5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56" name="Freeform 204"/>
            <p:cNvSpPr>
              <a:spLocks/>
            </p:cNvSpPr>
            <p:nvPr/>
          </p:nvSpPr>
          <p:spPr bwMode="auto">
            <a:xfrm>
              <a:off x="968" y="3667"/>
              <a:ext cx="182" cy="4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0"/>
                </a:cxn>
                <a:cxn ang="0">
                  <a:pos x="409" y="10"/>
                </a:cxn>
                <a:cxn ang="0">
                  <a:pos x="409" y="0"/>
                </a:cxn>
                <a:cxn ang="0">
                  <a:pos x="0" y="0"/>
                </a:cxn>
                <a:cxn ang="0">
                  <a:pos x="0" y="5"/>
                </a:cxn>
              </a:cxnLst>
              <a:rect l="0" t="0" r="r" b="b"/>
              <a:pathLst>
                <a:path w="409" h="10">
                  <a:moveTo>
                    <a:pt x="0" y="5"/>
                  </a:moveTo>
                  <a:lnTo>
                    <a:pt x="0" y="10"/>
                  </a:lnTo>
                  <a:lnTo>
                    <a:pt x="409" y="1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57" name="Freeform 205"/>
            <p:cNvSpPr>
              <a:spLocks/>
            </p:cNvSpPr>
            <p:nvPr/>
          </p:nvSpPr>
          <p:spPr bwMode="auto">
            <a:xfrm>
              <a:off x="965" y="3667"/>
              <a:ext cx="3" cy="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1" y="8"/>
                </a:cxn>
                <a:cxn ang="0">
                  <a:pos x="5" y="10"/>
                </a:cxn>
                <a:cxn ang="0">
                  <a:pos x="5" y="0"/>
                </a:cxn>
              </a:cxnLst>
              <a:rect l="0" t="0" r="r" b="b"/>
              <a:pathLst>
                <a:path w="5" h="10">
                  <a:moveTo>
                    <a:pt x="5" y="0"/>
                  </a:moveTo>
                  <a:lnTo>
                    <a:pt x="1" y="1"/>
                  </a:lnTo>
                  <a:lnTo>
                    <a:pt x="0" y="5"/>
                  </a:lnTo>
                  <a:lnTo>
                    <a:pt x="1" y="8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58" name="Freeform 206"/>
            <p:cNvSpPr>
              <a:spLocks/>
            </p:cNvSpPr>
            <p:nvPr/>
          </p:nvSpPr>
          <p:spPr bwMode="auto">
            <a:xfrm>
              <a:off x="620" y="3467"/>
              <a:ext cx="532" cy="251"/>
            </a:xfrm>
            <a:custGeom>
              <a:avLst/>
              <a:gdLst/>
              <a:ahLst/>
              <a:cxnLst>
                <a:cxn ang="0">
                  <a:pos x="106" y="399"/>
                </a:cxn>
                <a:cxn ang="0">
                  <a:pos x="68" y="307"/>
                </a:cxn>
                <a:cxn ang="0">
                  <a:pos x="44" y="248"/>
                </a:cxn>
                <a:cxn ang="0">
                  <a:pos x="0" y="179"/>
                </a:cxn>
                <a:cxn ang="0">
                  <a:pos x="48" y="84"/>
                </a:cxn>
                <a:cxn ang="0">
                  <a:pos x="69" y="173"/>
                </a:cxn>
                <a:cxn ang="0">
                  <a:pos x="143" y="153"/>
                </a:cxn>
                <a:cxn ang="0">
                  <a:pos x="219" y="87"/>
                </a:cxn>
                <a:cxn ang="0">
                  <a:pos x="208" y="138"/>
                </a:cxn>
                <a:cxn ang="0">
                  <a:pos x="231" y="193"/>
                </a:cxn>
                <a:cxn ang="0">
                  <a:pos x="323" y="238"/>
                </a:cxn>
                <a:cxn ang="0">
                  <a:pos x="363" y="239"/>
                </a:cxn>
                <a:cxn ang="0">
                  <a:pos x="396" y="203"/>
                </a:cxn>
                <a:cxn ang="0">
                  <a:pos x="372" y="146"/>
                </a:cxn>
                <a:cxn ang="0">
                  <a:pos x="465" y="37"/>
                </a:cxn>
                <a:cxn ang="0">
                  <a:pos x="515" y="18"/>
                </a:cxn>
                <a:cxn ang="0">
                  <a:pos x="477" y="60"/>
                </a:cxn>
                <a:cxn ang="0">
                  <a:pos x="492" y="115"/>
                </a:cxn>
                <a:cxn ang="0">
                  <a:pos x="531" y="187"/>
                </a:cxn>
                <a:cxn ang="0">
                  <a:pos x="499" y="269"/>
                </a:cxn>
                <a:cxn ang="0">
                  <a:pos x="552" y="318"/>
                </a:cxn>
                <a:cxn ang="0">
                  <a:pos x="557" y="284"/>
                </a:cxn>
                <a:cxn ang="0">
                  <a:pos x="616" y="239"/>
                </a:cxn>
                <a:cxn ang="0">
                  <a:pos x="628" y="160"/>
                </a:cxn>
                <a:cxn ang="0">
                  <a:pos x="686" y="198"/>
                </a:cxn>
                <a:cxn ang="0">
                  <a:pos x="723" y="260"/>
                </a:cxn>
                <a:cxn ang="0">
                  <a:pos x="801" y="177"/>
                </a:cxn>
                <a:cxn ang="0">
                  <a:pos x="839" y="149"/>
                </a:cxn>
                <a:cxn ang="0">
                  <a:pos x="850" y="299"/>
                </a:cxn>
                <a:cxn ang="0">
                  <a:pos x="905" y="230"/>
                </a:cxn>
                <a:cxn ang="0">
                  <a:pos x="952" y="177"/>
                </a:cxn>
                <a:cxn ang="0">
                  <a:pos x="936" y="89"/>
                </a:cxn>
                <a:cxn ang="0">
                  <a:pos x="996" y="127"/>
                </a:cxn>
                <a:cxn ang="0">
                  <a:pos x="979" y="251"/>
                </a:cxn>
                <a:cxn ang="0">
                  <a:pos x="1050" y="150"/>
                </a:cxn>
                <a:cxn ang="0">
                  <a:pos x="1062" y="122"/>
                </a:cxn>
                <a:cxn ang="0">
                  <a:pos x="1080" y="158"/>
                </a:cxn>
                <a:cxn ang="0">
                  <a:pos x="1160" y="60"/>
                </a:cxn>
                <a:cxn ang="0">
                  <a:pos x="1193" y="30"/>
                </a:cxn>
                <a:cxn ang="0">
                  <a:pos x="1166" y="109"/>
                </a:cxn>
                <a:cxn ang="0">
                  <a:pos x="1142" y="269"/>
                </a:cxn>
                <a:cxn ang="0">
                  <a:pos x="1037" y="375"/>
                </a:cxn>
                <a:cxn ang="0">
                  <a:pos x="952" y="482"/>
                </a:cxn>
                <a:cxn ang="0">
                  <a:pos x="820" y="495"/>
                </a:cxn>
                <a:cxn ang="0">
                  <a:pos x="740" y="520"/>
                </a:cxn>
                <a:cxn ang="0">
                  <a:pos x="670" y="504"/>
                </a:cxn>
                <a:cxn ang="0">
                  <a:pos x="628" y="483"/>
                </a:cxn>
                <a:cxn ang="0">
                  <a:pos x="553" y="526"/>
                </a:cxn>
                <a:cxn ang="0">
                  <a:pos x="457" y="523"/>
                </a:cxn>
                <a:cxn ang="0">
                  <a:pos x="371" y="461"/>
                </a:cxn>
                <a:cxn ang="0">
                  <a:pos x="307" y="474"/>
                </a:cxn>
                <a:cxn ang="0">
                  <a:pos x="237" y="469"/>
                </a:cxn>
                <a:cxn ang="0">
                  <a:pos x="182" y="419"/>
                </a:cxn>
              </a:cxnLst>
              <a:rect l="0" t="0" r="r" b="b"/>
              <a:pathLst>
                <a:path w="1194" h="532">
                  <a:moveTo>
                    <a:pt x="182" y="419"/>
                  </a:moveTo>
                  <a:lnTo>
                    <a:pt x="164" y="419"/>
                  </a:lnTo>
                  <a:lnTo>
                    <a:pt x="144" y="415"/>
                  </a:lnTo>
                  <a:lnTo>
                    <a:pt x="125" y="409"/>
                  </a:lnTo>
                  <a:lnTo>
                    <a:pt x="106" y="399"/>
                  </a:lnTo>
                  <a:lnTo>
                    <a:pt x="90" y="386"/>
                  </a:lnTo>
                  <a:lnTo>
                    <a:pt x="76" y="370"/>
                  </a:lnTo>
                  <a:lnTo>
                    <a:pt x="69" y="352"/>
                  </a:lnTo>
                  <a:lnTo>
                    <a:pt x="67" y="329"/>
                  </a:lnTo>
                  <a:lnTo>
                    <a:pt x="68" y="307"/>
                  </a:lnTo>
                  <a:lnTo>
                    <a:pt x="67" y="290"/>
                  </a:lnTo>
                  <a:lnTo>
                    <a:pt x="64" y="276"/>
                  </a:lnTo>
                  <a:lnTo>
                    <a:pt x="59" y="266"/>
                  </a:lnTo>
                  <a:lnTo>
                    <a:pt x="53" y="256"/>
                  </a:lnTo>
                  <a:lnTo>
                    <a:pt x="44" y="248"/>
                  </a:lnTo>
                  <a:lnTo>
                    <a:pt x="34" y="239"/>
                  </a:lnTo>
                  <a:lnTo>
                    <a:pt x="22" y="229"/>
                  </a:lnTo>
                  <a:lnTo>
                    <a:pt x="11" y="215"/>
                  </a:lnTo>
                  <a:lnTo>
                    <a:pt x="4" y="199"/>
                  </a:lnTo>
                  <a:lnTo>
                    <a:pt x="0" y="179"/>
                  </a:lnTo>
                  <a:lnTo>
                    <a:pt x="2" y="158"/>
                  </a:lnTo>
                  <a:lnTo>
                    <a:pt x="6" y="138"/>
                  </a:lnTo>
                  <a:lnTo>
                    <a:pt x="15" y="117"/>
                  </a:lnTo>
                  <a:lnTo>
                    <a:pt x="29" y="99"/>
                  </a:lnTo>
                  <a:lnTo>
                    <a:pt x="48" y="84"/>
                  </a:lnTo>
                  <a:lnTo>
                    <a:pt x="44" y="101"/>
                  </a:lnTo>
                  <a:lnTo>
                    <a:pt x="44" y="121"/>
                  </a:lnTo>
                  <a:lnTo>
                    <a:pt x="49" y="140"/>
                  </a:lnTo>
                  <a:lnTo>
                    <a:pt x="57" y="157"/>
                  </a:lnTo>
                  <a:lnTo>
                    <a:pt x="69" y="173"/>
                  </a:lnTo>
                  <a:lnTo>
                    <a:pt x="87" y="185"/>
                  </a:lnTo>
                  <a:lnTo>
                    <a:pt x="110" y="193"/>
                  </a:lnTo>
                  <a:lnTo>
                    <a:pt x="137" y="194"/>
                  </a:lnTo>
                  <a:lnTo>
                    <a:pt x="139" y="172"/>
                  </a:lnTo>
                  <a:lnTo>
                    <a:pt x="143" y="153"/>
                  </a:lnTo>
                  <a:lnTo>
                    <a:pt x="151" y="134"/>
                  </a:lnTo>
                  <a:lnTo>
                    <a:pt x="163" y="118"/>
                  </a:lnTo>
                  <a:lnTo>
                    <a:pt x="178" y="106"/>
                  </a:lnTo>
                  <a:lnTo>
                    <a:pt x="196" y="95"/>
                  </a:lnTo>
                  <a:lnTo>
                    <a:pt x="219" y="87"/>
                  </a:lnTo>
                  <a:lnTo>
                    <a:pt x="247" y="84"/>
                  </a:lnTo>
                  <a:lnTo>
                    <a:pt x="229" y="97"/>
                  </a:lnTo>
                  <a:lnTo>
                    <a:pt x="217" y="111"/>
                  </a:lnTo>
                  <a:lnTo>
                    <a:pt x="211" y="124"/>
                  </a:lnTo>
                  <a:lnTo>
                    <a:pt x="208" y="138"/>
                  </a:lnTo>
                  <a:lnTo>
                    <a:pt x="209" y="150"/>
                  </a:lnTo>
                  <a:lnTo>
                    <a:pt x="211" y="162"/>
                  </a:lnTo>
                  <a:lnTo>
                    <a:pt x="216" y="173"/>
                  </a:lnTo>
                  <a:lnTo>
                    <a:pt x="221" y="184"/>
                  </a:lnTo>
                  <a:lnTo>
                    <a:pt x="231" y="193"/>
                  </a:lnTo>
                  <a:lnTo>
                    <a:pt x="246" y="200"/>
                  </a:lnTo>
                  <a:lnTo>
                    <a:pt x="265" y="208"/>
                  </a:lnTo>
                  <a:lnTo>
                    <a:pt x="286" y="216"/>
                  </a:lnTo>
                  <a:lnTo>
                    <a:pt x="305" y="225"/>
                  </a:lnTo>
                  <a:lnTo>
                    <a:pt x="323" y="238"/>
                  </a:lnTo>
                  <a:lnTo>
                    <a:pt x="336" y="254"/>
                  </a:lnTo>
                  <a:lnTo>
                    <a:pt x="342" y="274"/>
                  </a:lnTo>
                  <a:lnTo>
                    <a:pt x="349" y="259"/>
                  </a:lnTo>
                  <a:lnTo>
                    <a:pt x="356" y="248"/>
                  </a:lnTo>
                  <a:lnTo>
                    <a:pt x="363" y="239"/>
                  </a:lnTo>
                  <a:lnTo>
                    <a:pt x="370" y="233"/>
                  </a:lnTo>
                  <a:lnTo>
                    <a:pt x="376" y="226"/>
                  </a:lnTo>
                  <a:lnTo>
                    <a:pt x="383" y="221"/>
                  </a:lnTo>
                  <a:lnTo>
                    <a:pt x="389" y="213"/>
                  </a:lnTo>
                  <a:lnTo>
                    <a:pt x="396" y="203"/>
                  </a:lnTo>
                  <a:lnTo>
                    <a:pt x="400" y="193"/>
                  </a:lnTo>
                  <a:lnTo>
                    <a:pt x="395" y="183"/>
                  </a:lnTo>
                  <a:lnTo>
                    <a:pt x="386" y="172"/>
                  </a:lnTo>
                  <a:lnTo>
                    <a:pt x="378" y="160"/>
                  </a:lnTo>
                  <a:lnTo>
                    <a:pt x="372" y="146"/>
                  </a:lnTo>
                  <a:lnTo>
                    <a:pt x="374" y="127"/>
                  </a:lnTo>
                  <a:lnTo>
                    <a:pt x="386" y="106"/>
                  </a:lnTo>
                  <a:lnTo>
                    <a:pt x="411" y="79"/>
                  </a:lnTo>
                  <a:lnTo>
                    <a:pt x="441" y="54"/>
                  </a:lnTo>
                  <a:lnTo>
                    <a:pt x="465" y="37"/>
                  </a:lnTo>
                  <a:lnTo>
                    <a:pt x="484" y="25"/>
                  </a:lnTo>
                  <a:lnTo>
                    <a:pt x="498" y="19"/>
                  </a:lnTo>
                  <a:lnTo>
                    <a:pt x="507" y="17"/>
                  </a:lnTo>
                  <a:lnTo>
                    <a:pt x="513" y="17"/>
                  </a:lnTo>
                  <a:lnTo>
                    <a:pt x="515" y="18"/>
                  </a:lnTo>
                  <a:lnTo>
                    <a:pt x="516" y="19"/>
                  </a:lnTo>
                  <a:lnTo>
                    <a:pt x="503" y="27"/>
                  </a:lnTo>
                  <a:lnTo>
                    <a:pt x="493" y="38"/>
                  </a:lnTo>
                  <a:lnTo>
                    <a:pt x="484" y="48"/>
                  </a:lnTo>
                  <a:lnTo>
                    <a:pt x="477" y="60"/>
                  </a:lnTo>
                  <a:lnTo>
                    <a:pt x="472" y="71"/>
                  </a:lnTo>
                  <a:lnTo>
                    <a:pt x="471" y="84"/>
                  </a:lnTo>
                  <a:lnTo>
                    <a:pt x="475" y="94"/>
                  </a:lnTo>
                  <a:lnTo>
                    <a:pt x="481" y="104"/>
                  </a:lnTo>
                  <a:lnTo>
                    <a:pt x="492" y="115"/>
                  </a:lnTo>
                  <a:lnTo>
                    <a:pt x="503" y="126"/>
                  </a:lnTo>
                  <a:lnTo>
                    <a:pt x="514" y="140"/>
                  </a:lnTo>
                  <a:lnTo>
                    <a:pt x="523" y="154"/>
                  </a:lnTo>
                  <a:lnTo>
                    <a:pt x="530" y="170"/>
                  </a:lnTo>
                  <a:lnTo>
                    <a:pt x="531" y="187"/>
                  </a:lnTo>
                  <a:lnTo>
                    <a:pt x="528" y="206"/>
                  </a:lnTo>
                  <a:lnTo>
                    <a:pt x="516" y="224"/>
                  </a:lnTo>
                  <a:lnTo>
                    <a:pt x="504" y="241"/>
                  </a:lnTo>
                  <a:lnTo>
                    <a:pt x="499" y="256"/>
                  </a:lnTo>
                  <a:lnTo>
                    <a:pt x="499" y="269"/>
                  </a:lnTo>
                  <a:lnTo>
                    <a:pt x="502" y="280"/>
                  </a:lnTo>
                  <a:lnTo>
                    <a:pt x="510" y="291"/>
                  </a:lnTo>
                  <a:lnTo>
                    <a:pt x="522" y="300"/>
                  </a:lnTo>
                  <a:lnTo>
                    <a:pt x="536" y="309"/>
                  </a:lnTo>
                  <a:lnTo>
                    <a:pt x="552" y="318"/>
                  </a:lnTo>
                  <a:lnTo>
                    <a:pt x="547" y="308"/>
                  </a:lnTo>
                  <a:lnTo>
                    <a:pt x="546" y="301"/>
                  </a:lnTo>
                  <a:lnTo>
                    <a:pt x="547" y="294"/>
                  </a:lnTo>
                  <a:lnTo>
                    <a:pt x="552" y="289"/>
                  </a:lnTo>
                  <a:lnTo>
                    <a:pt x="557" y="284"/>
                  </a:lnTo>
                  <a:lnTo>
                    <a:pt x="567" y="278"/>
                  </a:lnTo>
                  <a:lnTo>
                    <a:pt x="578" y="271"/>
                  </a:lnTo>
                  <a:lnTo>
                    <a:pt x="592" y="263"/>
                  </a:lnTo>
                  <a:lnTo>
                    <a:pt x="606" y="253"/>
                  </a:lnTo>
                  <a:lnTo>
                    <a:pt x="616" y="239"/>
                  </a:lnTo>
                  <a:lnTo>
                    <a:pt x="624" y="223"/>
                  </a:lnTo>
                  <a:lnTo>
                    <a:pt x="629" y="206"/>
                  </a:lnTo>
                  <a:lnTo>
                    <a:pt x="631" y="190"/>
                  </a:lnTo>
                  <a:lnTo>
                    <a:pt x="631" y="173"/>
                  </a:lnTo>
                  <a:lnTo>
                    <a:pt x="628" y="160"/>
                  </a:lnTo>
                  <a:lnTo>
                    <a:pt x="622" y="149"/>
                  </a:lnTo>
                  <a:lnTo>
                    <a:pt x="640" y="157"/>
                  </a:lnTo>
                  <a:lnTo>
                    <a:pt x="658" y="168"/>
                  </a:lnTo>
                  <a:lnTo>
                    <a:pt x="673" y="182"/>
                  </a:lnTo>
                  <a:lnTo>
                    <a:pt x="686" y="198"/>
                  </a:lnTo>
                  <a:lnTo>
                    <a:pt x="697" y="215"/>
                  </a:lnTo>
                  <a:lnTo>
                    <a:pt x="704" y="233"/>
                  </a:lnTo>
                  <a:lnTo>
                    <a:pt x="706" y="252"/>
                  </a:lnTo>
                  <a:lnTo>
                    <a:pt x="705" y="269"/>
                  </a:lnTo>
                  <a:lnTo>
                    <a:pt x="723" y="260"/>
                  </a:lnTo>
                  <a:lnTo>
                    <a:pt x="745" y="249"/>
                  </a:lnTo>
                  <a:lnTo>
                    <a:pt x="766" y="238"/>
                  </a:lnTo>
                  <a:lnTo>
                    <a:pt x="784" y="222"/>
                  </a:lnTo>
                  <a:lnTo>
                    <a:pt x="797" y="202"/>
                  </a:lnTo>
                  <a:lnTo>
                    <a:pt x="801" y="177"/>
                  </a:lnTo>
                  <a:lnTo>
                    <a:pt x="797" y="145"/>
                  </a:lnTo>
                  <a:lnTo>
                    <a:pt x="780" y="104"/>
                  </a:lnTo>
                  <a:lnTo>
                    <a:pt x="800" y="115"/>
                  </a:lnTo>
                  <a:lnTo>
                    <a:pt x="821" y="130"/>
                  </a:lnTo>
                  <a:lnTo>
                    <a:pt x="839" y="149"/>
                  </a:lnTo>
                  <a:lnTo>
                    <a:pt x="854" y="173"/>
                  </a:lnTo>
                  <a:lnTo>
                    <a:pt x="865" y="201"/>
                  </a:lnTo>
                  <a:lnTo>
                    <a:pt x="868" y="231"/>
                  </a:lnTo>
                  <a:lnTo>
                    <a:pt x="864" y="264"/>
                  </a:lnTo>
                  <a:lnTo>
                    <a:pt x="850" y="299"/>
                  </a:lnTo>
                  <a:lnTo>
                    <a:pt x="864" y="282"/>
                  </a:lnTo>
                  <a:lnTo>
                    <a:pt x="876" y="266"/>
                  </a:lnTo>
                  <a:lnTo>
                    <a:pt x="887" y="252"/>
                  </a:lnTo>
                  <a:lnTo>
                    <a:pt x="896" y="240"/>
                  </a:lnTo>
                  <a:lnTo>
                    <a:pt x="905" y="230"/>
                  </a:lnTo>
                  <a:lnTo>
                    <a:pt x="914" y="219"/>
                  </a:lnTo>
                  <a:lnTo>
                    <a:pt x="925" y="211"/>
                  </a:lnTo>
                  <a:lnTo>
                    <a:pt x="935" y="203"/>
                  </a:lnTo>
                  <a:lnTo>
                    <a:pt x="945" y="193"/>
                  </a:lnTo>
                  <a:lnTo>
                    <a:pt x="952" y="177"/>
                  </a:lnTo>
                  <a:lnTo>
                    <a:pt x="957" y="158"/>
                  </a:lnTo>
                  <a:lnTo>
                    <a:pt x="957" y="138"/>
                  </a:lnTo>
                  <a:lnTo>
                    <a:pt x="954" y="119"/>
                  </a:lnTo>
                  <a:lnTo>
                    <a:pt x="948" y="102"/>
                  </a:lnTo>
                  <a:lnTo>
                    <a:pt x="936" y="89"/>
                  </a:lnTo>
                  <a:lnTo>
                    <a:pt x="920" y="84"/>
                  </a:lnTo>
                  <a:lnTo>
                    <a:pt x="942" y="85"/>
                  </a:lnTo>
                  <a:lnTo>
                    <a:pt x="963" y="94"/>
                  </a:lnTo>
                  <a:lnTo>
                    <a:pt x="982" y="108"/>
                  </a:lnTo>
                  <a:lnTo>
                    <a:pt x="996" y="127"/>
                  </a:lnTo>
                  <a:lnTo>
                    <a:pt x="1004" y="153"/>
                  </a:lnTo>
                  <a:lnTo>
                    <a:pt x="1002" y="183"/>
                  </a:lnTo>
                  <a:lnTo>
                    <a:pt x="988" y="216"/>
                  </a:lnTo>
                  <a:lnTo>
                    <a:pt x="960" y="254"/>
                  </a:lnTo>
                  <a:lnTo>
                    <a:pt x="979" y="251"/>
                  </a:lnTo>
                  <a:lnTo>
                    <a:pt x="998" y="239"/>
                  </a:lnTo>
                  <a:lnTo>
                    <a:pt x="1018" y="222"/>
                  </a:lnTo>
                  <a:lnTo>
                    <a:pt x="1034" y="201"/>
                  </a:lnTo>
                  <a:lnTo>
                    <a:pt x="1045" y="177"/>
                  </a:lnTo>
                  <a:lnTo>
                    <a:pt x="1050" y="150"/>
                  </a:lnTo>
                  <a:lnTo>
                    <a:pt x="1045" y="124"/>
                  </a:lnTo>
                  <a:lnTo>
                    <a:pt x="1029" y="99"/>
                  </a:lnTo>
                  <a:lnTo>
                    <a:pt x="1042" y="104"/>
                  </a:lnTo>
                  <a:lnTo>
                    <a:pt x="1052" y="112"/>
                  </a:lnTo>
                  <a:lnTo>
                    <a:pt x="1062" y="122"/>
                  </a:lnTo>
                  <a:lnTo>
                    <a:pt x="1068" y="132"/>
                  </a:lnTo>
                  <a:lnTo>
                    <a:pt x="1073" y="142"/>
                  </a:lnTo>
                  <a:lnTo>
                    <a:pt x="1076" y="150"/>
                  </a:lnTo>
                  <a:lnTo>
                    <a:pt x="1079" y="156"/>
                  </a:lnTo>
                  <a:lnTo>
                    <a:pt x="1080" y="158"/>
                  </a:lnTo>
                  <a:lnTo>
                    <a:pt x="1089" y="134"/>
                  </a:lnTo>
                  <a:lnTo>
                    <a:pt x="1104" y="114"/>
                  </a:lnTo>
                  <a:lnTo>
                    <a:pt x="1124" y="95"/>
                  </a:lnTo>
                  <a:lnTo>
                    <a:pt x="1143" y="77"/>
                  </a:lnTo>
                  <a:lnTo>
                    <a:pt x="1160" y="60"/>
                  </a:lnTo>
                  <a:lnTo>
                    <a:pt x="1174" y="42"/>
                  </a:lnTo>
                  <a:lnTo>
                    <a:pt x="1182" y="23"/>
                  </a:lnTo>
                  <a:lnTo>
                    <a:pt x="1180" y="0"/>
                  </a:lnTo>
                  <a:lnTo>
                    <a:pt x="1188" y="16"/>
                  </a:lnTo>
                  <a:lnTo>
                    <a:pt x="1193" y="30"/>
                  </a:lnTo>
                  <a:lnTo>
                    <a:pt x="1194" y="42"/>
                  </a:lnTo>
                  <a:lnTo>
                    <a:pt x="1193" y="56"/>
                  </a:lnTo>
                  <a:lnTo>
                    <a:pt x="1188" y="71"/>
                  </a:lnTo>
                  <a:lnTo>
                    <a:pt x="1179" y="88"/>
                  </a:lnTo>
                  <a:lnTo>
                    <a:pt x="1166" y="109"/>
                  </a:lnTo>
                  <a:lnTo>
                    <a:pt x="1150" y="134"/>
                  </a:lnTo>
                  <a:lnTo>
                    <a:pt x="1142" y="160"/>
                  </a:lnTo>
                  <a:lnTo>
                    <a:pt x="1140" y="193"/>
                  </a:lnTo>
                  <a:lnTo>
                    <a:pt x="1142" y="231"/>
                  </a:lnTo>
                  <a:lnTo>
                    <a:pt x="1142" y="269"/>
                  </a:lnTo>
                  <a:lnTo>
                    <a:pt x="1135" y="303"/>
                  </a:lnTo>
                  <a:lnTo>
                    <a:pt x="1119" y="331"/>
                  </a:lnTo>
                  <a:lnTo>
                    <a:pt x="1089" y="347"/>
                  </a:lnTo>
                  <a:lnTo>
                    <a:pt x="1040" y="348"/>
                  </a:lnTo>
                  <a:lnTo>
                    <a:pt x="1037" y="375"/>
                  </a:lnTo>
                  <a:lnTo>
                    <a:pt x="1032" y="402"/>
                  </a:lnTo>
                  <a:lnTo>
                    <a:pt x="1021" y="430"/>
                  </a:lnTo>
                  <a:lnTo>
                    <a:pt x="1006" y="453"/>
                  </a:lnTo>
                  <a:lnTo>
                    <a:pt x="983" y="471"/>
                  </a:lnTo>
                  <a:lnTo>
                    <a:pt x="952" y="482"/>
                  </a:lnTo>
                  <a:lnTo>
                    <a:pt x="912" y="482"/>
                  </a:lnTo>
                  <a:lnTo>
                    <a:pt x="860" y="468"/>
                  </a:lnTo>
                  <a:lnTo>
                    <a:pt x="849" y="477"/>
                  </a:lnTo>
                  <a:lnTo>
                    <a:pt x="835" y="486"/>
                  </a:lnTo>
                  <a:lnTo>
                    <a:pt x="820" y="495"/>
                  </a:lnTo>
                  <a:lnTo>
                    <a:pt x="805" y="501"/>
                  </a:lnTo>
                  <a:lnTo>
                    <a:pt x="789" y="508"/>
                  </a:lnTo>
                  <a:lnTo>
                    <a:pt x="773" y="514"/>
                  </a:lnTo>
                  <a:lnTo>
                    <a:pt x="757" y="518"/>
                  </a:lnTo>
                  <a:lnTo>
                    <a:pt x="740" y="520"/>
                  </a:lnTo>
                  <a:lnTo>
                    <a:pt x="724" y="521"/>
                  </a:lnTo>
                  <a:lnTo>
                    <a:pt x="709" y="520"/>
                  </a:lnTo>
                  <a:lnTo>
                    <a:pt x="694" y="516"/>
                  </a:lnTo>
                  <a:lnTo>
                    <a:pt x="682" y="511"/>
                  </a:lnTo>
                  <a:lnTo>
                    <a:pt x="670" y="504"/>
                  </a:lnTo>
                  <a:lnTo>
                    <a:pt x="660" y="493"/>
                  </a:lnTo>
                  <a:lnTo>
                    <a:pt x="652" y="480"/>
                  </a:lnTo>
                  <a:lnTo>
                    <a:pt x="646" y="463"/>
                  </a:lnTo>
                  <a:lnTo>
                    <a:pt x="638" y="473"/>
                  </a:lnTo>
                  <a:lnTo>
                    <a:pt x="628" y="483"/>
                  </a:lnTo>
                  <a:lnTo>
                    <a:pt x="615" y="493"/>
                  </a:lnTo>
                  <a:lnTo>
                    <a:pt x="601" y="503"/>
                  </a:lnTo>
                  <a:lnTo>
                    <a:pt x="586" y="512"/>
                  </a:lnTo>
                  <a:lnTo>
                    <a:pt x="570" y="519"/>
                  </a:lnTo>
                  <a:lnTo>
                    <a:pt x="553" y="526"/>
                  </a:lnTo>
                  <a:lnTo>
                    <a:pt x="534" y="530"/>
                  </a:lnTo>
                  <a:lnTo>
                    <a:pt x="516" y="532"/>
                  </a:lnTo>
                  <a:lnTo>
                    <a:pt x="496" y="532"/>
                  </a:lnTo>
                  <a:lnTo>
                    <a:pt x="477" y="529"/>
                  </a:lnTo>
                  <a:lnTo>
                    <a:pt x="457" y="523"/>
                  </a:lnTo>
                  <a:lnTo>
                    <a:pt x="438" y="514"/>
                  </a:lnTo>
                  <a:lnTo>
                    <a:pt x="418" y="500"/>
                  </a:lnTo>
                  <a:lnTo>
                    <a:pt x="400" y="482"/>
                  </a:lnTo>
                  <a:lnTo>
                    <a:pt x="381" y="459"/>
                  </a:lnTo>
                  <a:lnTo>
                    <a:pt x="371" y="461"/>
                  </a:lnTo>
                  <a:lnTo>
                    <a:pt x="359" y="463"/>
                  </a:lnTo>
                  <a:lnTo>
                    <a:pt x="347" y="466"/>
                  </a:lnTo>
                  <a:lnTo>
                    <a:pt x="334" y="469"/>
                  </a:lnTo>
                  <a:lnTo>
                    <a:pt x="320" y="471"/>
                  </a:lnTo>
                  <a:lnTo>
                    <a:pt x="307" y="474"/>
                  </a:lnTo>
                  <a:lnTo>
                    <a:pt x="293" y="475"/>
                  </a:lnTo>
                  <a:lnTo>
                    <a:pt x="279" y="476"/>
                  </a:lnTo>
                  <a:lnTo>
                    <a:pt x="264" y="475"/>
                  </a:lnTo>
                  <a:lnTo>
                    <a:pt x="250" y="473"/>
                  </a:lnTo>
                  <a:lnTo>
                    <a:pt x="237" y="469"/>
                  </a:lnTo>
                  <a:lnTo>
                    <a:pt x="225" y="463"/>
                  </a:lnTo>
                  <a:lnTo>
                    <a:pt x="212" y="457"/>
                  </a:lnTo>
                  <a:lnTo>
                    <a:pt x="202" y="446"/>
                  </a:lnTo>
                  <a:lnTo>
                    <a:pt x="191" y="434"/>
                  </a:lnTo>
                  <a:lnTo>
                    <a:pt x="182" y="419"/>
                  </a:lnTo>
                  <a:close/>
                </a:path>
              </a:pathLst>
            </a:custGeom>
            <a:solidFill>
              <a:srgbClr val="FF7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59" name="Freeform 207"/>
            <p:cNvSpPr>
              <a:spLocks/>
            </p:cNvSpPr>
            <p:nvPr/>
          </p:nvSpPr>
          <p:spPr bwMode="auto">
            <a:xfrm>
              <a:off x="648" y="3622"/>
              <a:ext cx="53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3"/>
                </a:cxn>
                <a:cxn ang="0">
                  <a:pos x="9" y="44"/>
                </a:cxn>
                <a:cxn ang="0">
                  <a:pos x="24" y="60"/>
                </a:cxn>
                <a:cxn ang="0">
                  <a:pos x="40" y="73"/>
                </a:cxn>
                <a:cxn ang="0">
                  <a:pos x="60" y="84"/>
                </a:cxn>
                <a:cxn ang="0">
                  <a:pos x="80" y="90"/>
                </a:cxn>
                <a:cxn ang="0">
                  <a:pos x="100" y="93"/>
                </a:cxn>
                <a:cxn ang="0">
                  <a:pos x="118" y="93"/>
                </a:cxn>
                <a:cxn ang="0">
                  <a:pos x="118" y="86"/>
                </a:cxn>
                <a:cxn ang="0">
                  <a:pos x="100" y="86"/>
                </a:cxn>
                <a:cxn ang="0">
                  <a:pos x="80" y="83"/>
                </a:cxn>
                <a:cxn ang="0">
                  <a:pos x="62" y="77"/>
                </a:cxn>
                <a:cxn ang="0">
                  <a:pos x="45" y="67"/>
                </a:cxn>
                <a:cxn ang="0">
                  <a:pos x="28" y="55"/>
                </a:cxn>
                <a:cxn ang="0">
                  <a:pos x="16" y="39"/>
                </a:cxn>
                <a:cxn ang="0">
                  <a:pos x="9" y="23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18" h="93">
                  <a:moveTo>
                    <a:pt x="0" y="0"/>
                  </a:moveTo>
                  <a:lnTo>
                    <a:pt x="0" y="0"/>
                  </a:lnTo>
                  <a:lnTo>
                    <a:pt x="2" y="23"/>
                  </a:lnTo>
                  <a:lnTo>
                    <a:pt x="9" y="44"/>
                  </a:lnTo>
                  <a:lnTo>
                    <a:pt x="24" y="60"/>
                  </a:lnTo>
                  <a:lnTo>
                    <a:pt x="40" y="73"/>
                  </a:lnTo>
                  <a:lnTo>
                    <a:pt x="60" y="84"/>
                  </a:lnTo>
                  <a:lnTo>
                    <a:pt x="80" y="90"/>
                  </a:lnTo>
                  <a:lnTo>
                    <a:pt x="100" y="93"/>
                  </a:lnTo>
                  <a:lnTo>
                    <a:pt x="118" y="93"/>
                  </a:lnTo>
                  <a:lnTo>
                    <a:pt x="118" y="86"/>
                  </a:lnTo>
                  <a:lnTo>
                    <a:pt x="100" y="86"/>
                  </a:lnTo>
                  <a:lnTo>
                    <a:pt x="80" y="83"/>
                  </a:lnTo>
                  <a:lnTo>
                    <a:pt x="62" y="77"/>
                  </a:lnTo>
                  <a:lnTo>
                    <a:pt x="45" y="67"/>
                  </a:lnTo>
                  <a:lnTo>
                    <a:pt x="28" y="55"/>
                  </a:lnTo>
                  <a:lnTo>
                    <a:pt x="16" y="39"/>
                  </a:lnTo>
                  <a:lnTo>
                    <a:pt x="9" y="23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60" name="Freeform 208"/>
            <p:cNvSpPr>
              <a:spLocks/>
            </p:cNvSpPr>
            <p:nvPr/>
          </p:nvSpPr>
          <p:spPr bwMode="auto">
            <a:xfrm>
              <a:off x="629" y="3573"/>
              <a:ext cx="23" cy="4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11" y="16"/>
                </a:cxn>
                <a:cxn ang="0">
                  <a:pos x="22" y="26"/>
                </a:cxn>
                <a:cxn ang="0">
                  <a:pos x="30" y="34"/>
                </a:cxn>
                <a:cxn ang="0">
                  <a:pos x="36" y="42"/>
                </a:cxn>
                <a:cxn ang="0">
                  <a:pos x="40" y="52"/>
                </a:cxn>
                <a:cxn ang="0">
                  <a:pos x="44" y="65"/>
                </a:cxn>
                <a:cxn ang="0">
                  <a:pos x="44" y="82"/>
                </a:cxn>
                <a:cxn ang="0">
                  <a:pos x="44" y="104"/>
                </a:cxn>
                <a:cxn ang="0">
                  <a:pos x="51" y="104"/>
                </a:cxn>
                <a:cxn ang="0">
                  <a:pos x="53" y="82"/>
                </a:cxn>
                <a:cxn ang="0">
                  <a:pos x="51" y="65"/>
                </a:cxn>
                <a:cxn ang="0">
                  <a:pos x="47" y="50"/>
                </a:cxn>
                <a:cxn ang="0">
                  <a:pos x="43" y="39"/>
                </a:cxn>
                <a:cxn ang="0">
                  <a:pos x="37" y="29"/>
                </a:cxn>
                <a:cxn ang="0">
                  <a:pos x="26" y="21"/>
                </a:cxn>
                <a:cxn ang="0">
                  <a:pos x="16" y="1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7"/>
                </a:cxn>
              </a:cxnLst>
              <a:rect l="0" t="0" r="r" b="b"/>
              <a:pathLst>
                <a:path w="53" h="104">
                  <a:moveTo>
                    <a:pt x="0" y="7"/>
                  </a:moveTo>
                  <a:lnTo>
                    <a:pt x="0" y="7"/>
                  </a:lnTo>
                  <a:lnTo>
                    <a:pt x="11" y="16"/>
                  </a:lnTo>
                  <a:lnTo>
                    <a:pt x="22" y="26"/>
                  </a:lnTo>
                  <a:lnTo>
                    <a:pt x="30" y="34"/>
                  </a:lnTo>
                  <a:lnTo>
                    <a:pt x="36" y="42"/>
                  </a:lnTo>
                  <a:lnTo>
                    <a:pt x="40" y="52"/>
                  </a:lnTo>
                  <a:lnTo>
                    <a:pt x="44" y="65"/>
                  </a:lnTo>
                  <a:lnTo>
                    <a:pt x="44" y="82"/>
                  </a:lnTo>
                  <a:lnTo>
                    <a:pt x="44" y="104"/>
                  </a:lnTo>
                  <a:lnTo>
                    <a:pt x="51" y="104"/>
                  </a:lnTo>
                  <a:lnTo>
                    <a:pt x="53" y="82"/>
                  </a:lnTo>
                  <a:lnTo>
                    <a:pt x="51" y="65"/>
                  </a:lnTo>
                  <a:lnTo>
                    <a:pt x="47" y="50"/>
                  </a:lnTo>
                  <a:lnTo>
                    <a:pt x="43" y="39"/>
                  </a:lnTo>
                  <a:lnTo>
                    <a:pt x="37" y="29"/>
                  </a:lnTo>
                  <a:lnTo>
                    <a:pt x="26" y="21"/>
                  </a:lnTo>
                  <a:lnTo>
                    <a:pt x="16" y="12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61" name="Freeform 209"/>
            <p:cNvSpPr>
              <a:spLocks/>
            </p:cNvSpPr>
            <p:nvPr/>
          </p:nvSpPr>
          <p:spPr bwMode="auto">
            <a:xfrm>
              <a:off x="618" y="3506"/>
              <a:ext cx="25" cy="71"/>
            </a:xfrm>
            <a:custGeom>
              <a:avLst/>
              <a:gdLst/>
              <a:ahLst/>
              <a:cxnLst>
                <a:cxn ang="0">
                  <a:pos x="54" y="5"/>
                </a:cxn>
                <a:cxn ang="0">
                  <a:pos x="48" y="0"/>
                </a:cxn>
                <a:cxn ang="0">
                  <a:pos x="30" y="16"/>
                </a:cxn>
                <a:cxn ang="0">
                  <a:pos x="15" y="35"/>
                </a:cxn>
                <a:cxn ang="0">
                  <a:pos x="6" y="57"/>
                </a:cxn>
                <a:cxn ang="0">
                  <a:pos x="1" y="78"/>
                </a:cxn>
                <a:cxn ang="0">
                  <a:pos x="0" y="99"/>
                </a:cxn>
                <a:cxn ang="0">
                  <a:pos x="3" y="120"/>
                </a:cxn>
                <a:cxn ang="0">
                  <a:pos x="10" y="137"/>
                </a:cxn>
                <a:cxn ang="0">
                  <a:pos x="23" y="152"/>
                </a:cxn>
                <a:cxn ang="0">
                  <a:pos x="28" y="145"/>
                </a:cxn>
                <a:cxn ang="0">
                  <a:pos x="17" y="133"/>
                </a:cxn>
                <a:cxn ang="0">
                  <a:pos x="10" y="118"/>
                </a:cxn>
                <a:cxn ang="0">
                  <a:pos x="7" y="99"/>
                </a:cxn>
                <a:cxn ang="0">
                  <a:pos x="8" y="78"/>
                </a:cxn>
                <a:cxn ang="0">
                  <a:pos x="13" y="59"/>
                </a:cxn>
                <a:cxn ang="0">
                  <a:pos x="22" y="39"/>
                </a:cxn>
                <a:cxn ang="0">
                  <a:pos x="34" y="21"/>
                </a:cxn>
                <a:cxn ang="0">
                  <a:pos x="53" y="7"/>
                </a:cxn>
                <a:cxn ang="0">
                  <a:pos x="47" y="3"/>
                </a:cxn>
                <a:cxn ang="0">
                  <a:pos x="53" y="7"/>
                </a:cxn>
                <a:cxn ang="0">
                  <a:pos x="55" y="5"/>
                </a:cxn>
                <a:cxn ang="0">
                  <a:pos x="54" y="1"/>
                </a:cxn>
                <a:cxn ang="0">
                  <a:pos x="52" y="0"/>
                </a:cxn>
                <a:cxn ang="0">
                  <a:pos x="48" y="0"/>
                </a:cxn>
                <a:cxn ang="0">
                  <a:pos x="54" y="5"/>
                </a:cxn>
              </a:cxnLst>
              <a:rect l="0" t="0" r="r" b="b"/>
              <a:pathLst>
                <a:path w="55" h="152">
                  <a:moveTo>
                    <a:pt x="54" y="5"/>
                  </a:moveTo>
                  <a:lnTo>
                    <a:pt x="48" y="0"/>
                  </a:lnTo>
                  <a:lnTo>
                    <a:pt x="30" y="16"/>
                  </a:lnTo>
                  <a:lnTo>
                    <a:pt x="15" y="35"/>
                  </a:lnTo>
                  <a:lnTo>
                    <a:pt x="6" y="57"/>
                  </a:lnTo>
                  <a:lnTo>
                    <a:pt x="1" y="78"/>
                  </a:lnTo>
                  <a:lnTo>
                    <a:pt x="0" y="99"/>
                  </a:lnTo>
                  <a:lnTo>
                    <a:pt x="3" y="120"/>
                  </a:lnTo>
                  <a:lnTo>
                    <a:pt x="10" y="137"/>
                  </a:lnTo>
                  <a:lnTo>
                    <a:pt x="23" y="152"/>
                  </a:lnTo>
                  <a:lnTo>
                    <a:pt x="28" y="145"/>
                  </a:lnTo>
                  <a:lnTo>
                    <a:pt x="17" y="133"/>
                  </a:lnTo>
                  <a:lnTo>
                    <a:pt x="10" y="118"/>
                  </a:lnTo>
                  <a:lnTo>
                    <a:pt x="7" y="99"/>
                  </a:lnTo>
                  <a:lnTo>
                    <a:pt x="8" y="78"/>
                  </a:lnTo>
                  <a:lnTo>
                    <a:pt x="13" y="59"/>
                  </a:lnTo>
                  <a:lnTo>
                    <a:pt x="22" y="39"/>
                  </a:lnTo>
                  <a:lnTo>
                    <a:pt x="34" y="21"/>
                  </a:lnTo>
                  <a:lnTo>
                    <a:pt x="53" y="7"/>
                  </a:lnTo>
                  <a:lnTo>
                    <a:pt x="47" y="3"/>
                  </a:lnTo>
                  <a:lnTo>
                    <a:pt x="53" y="7"/>
                  </a:lnTo>
                  <a:lnTo>
                    <a:pt x="55" y="5"/>
                  </a:lnTo>
                  <a:lnTo>
                    <a:pt x="54" y="1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54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62" name="Freeform 210"/>
            <p:cNvSpPr>
              <a:spLocks/>
            </p:cNvSpPr>
            <p:nvPr/>
          </p:nvSpPr>
          <p:spPr bwMode="auto">
            <a:xfrm>
              <a:off x="638" y="3507"/>
              <a:ext cx="45" cy="53"/>
            </a:xfrm>
            <a:custGeom>
              <a:avLst/>
              <a:gdLst/>
              <a:ahLst/>
              <a:cxnLst>
                <a:cxn ang="0">
                  <a:pos x="92" y="111"/>
                </a:cxn>
                <a:cxn ang="0">
                  <a:pos x="96" y="108"/>
                </a:cxn>
                <a:cxn ang="0">
                  <a:pos x="69" y="107"/>
                </a:cxn>
                <a:cxn ang="0">
                  <a:pos x="47" y="99"/>
                </a:cxn>
                <a:cxn ang="0">
                  <a:pos x="31" y="88"/>
                </a:cxn>
                <a:cxn ang="0">
                  <a:pos x="19" y="72"/>
                </a:cxn>
                <a:cxn ang="0">
                  <a:pos x="11" y="56"/>
                </a:cxn>
                <a:cxn ang="0">
                  <a:pos x="7" y="38"/>
                </a:cxn>
                <a:cxn ang="0">
                  <a:pos x="7" y="18"/>
                </a:cxn>
                <a:cxn ang="0">
                  <a:pos x="10" y="2"/>
                </a:cxn>
                <a:cxn ang="0">
                  <a:pos x="3" y="0"/>
                </a:cxn>
                <a:cxn ang="0">
                  <a:pos x="0" y="18"/>
                </a:cxn>
                <a:cxn ang="0">
                  <a:pos x="0" y="38"/>
                </a:cxn>
                <a:cxn ang="0">
                  <a:pos x="4" y="58"/>
                </a:cxn>
                <a:cxn ang="0">
                  <a:pos x="12" y="77"/>
                </a:cxn>
                <a:cxn ang="0">
                  <a:pos x="26" y="93"/>
                </a:cxn>
                <a:cxn ang="0">
                  <a:pos x="45" y="105"/>
                </a:cxn>
                <a:cxn ang="0">
                  <a:pos x="69" y="113"/>
                </a:cxn>
                <a:cxn ang="0">
                  <a:pos x="96" y="115"/>
                </a:cxn>
                <a:cxn ang="0">
                  <a:pos x="101" y="111"/>
                </a:cxn>
                <a:cxn ang="0">
                  <a:pos x="96" y="115"/>
                </a:cxn>
                <a:cxn ang="0">
                  <a:pos x="99" y="113"/>
                </a:cxn>
                <a:cxn ang="0">
                  <a:pos x="100" y="111"/>
                </a:cxn>
                <a:cxn ang="0">
                  <a:pos x="99" y="109"/>
                </a:cxn>
                <a:cxn ang="0">
                  <a:pos x="96" y="108"/>
                </a:cxn>
                <a:cxn ang="0">
                  <a:pos x="92" y="111"/>
                </a:cxn>
              </a:cxnLst>
              <a:rect l="0" t="0" r="r" b="b"/>
              <a:pathLst>
                <a:path w="101" h="115">
                  <a:moveTo>
                    <a:pt x="92" y="111"/>
                  </a:moveTo>
                  <a:lnTo>
                    <a:pt x="96" y="108"/>
                  </a:lnTo>
                  <a:lnTo>
                    <a:pt x="69" y="107"/>
                  </a:lnTo>
                  <a:lnTo>
                    <a:pt x="47" y="99"/>
                  </a:lnTo>
                  <a:lnTo>
                    <a:pt x="31" y="88"/>
                  </a:lnTo>
                  <a:lnTo>
                    <a:pt x="19" y="72"/>
                  </a:lnTo>
                  <a:lnTo>
                    <a:pt x="11" y="56"/>
                  </a:lnTo>
                  <a:lnTo>
                    <a:pt x="7" y="38"/>
                  </a:lnTo>
                  <a:lnTo>
                    <a:pt x="7" y="18"/>
                  </a:lnTo>
                  <a:lnTo>
                    <a:pt x="10" y="2"/>
                  </a:lnTo>
                  <a:lnTo>
                    <a:pt x="3" y="0"/>
                  </a:lnTo>
                  <a:lnTo>
                    <a:pt x="0" y="18"/>
                  </a:lnTo>
                  <a:lnTo>
                    <a:pt x="0" y="38"/>
                  </a:lnTo>
                  <a:lnTo>
                    <a:pt x="4" y="58"/>
                  </a:lnTo>
                  <a:lnTo>
                    <a:pt x="12" y="77"/>
                  </a:lnTo>
                  <a:lnTo>
                    <a:pt x="26" y="93"/>
                  </a:lnTo>
                  <a:lnTo>
                    <a:pt x="45" y="105"/>
                  </a:lnTo>
                  <a:lnTo>
                    <a:pt x="69" y="113"/>
                  </a:lnTo>
                  <a:lnTo>
                    <a:pt x="96" y="115"/>
                  </a:lnTo>
                  <a:lnTo>
                    <a:pt x="101" y="111"/>
                  </a:lnTo>
                  <a:lnTo>
                    <a:pt x="96" y="115"/>
                  </a:lnTo>
                  <a:lnTo>
                    <a:pt x="99" y="113"/>
                  </a:lnTo>
                  <a:lnTo>
                    <a:pt x="100" y="111"/>
                  </a:lnTo>
                  <a:lnTo>
                    <a:pt x="99" y="109"/>
                  </a:lnTo>
                  <a:lnTo>
                    <a:pt x="96" y="108"/>
                  </a:lnTo>
                  <a:lnTo>
                    <a:pt x="92" y="1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63" name="Freeform 211"/>
            <p:cNvSpPr>
              <a:spLocks/>
            </p:cNvSpPr>
            <p:nvPr/>
          </p:nvSpPr>
          <p:spPr bwMode="auto">
            <a:xfrm>
              <a:off x="679" y="3506"/>
              <a:ext cx="52" cy="53"/>
            </a:xfrm>
            <a:custGeom>
              <a:avLst/>
              <a:gdLst/>
              <a:ahLst/>
              <a:cxnLst>
                <a:cxn ang="0">
                  <a:pos x="116" y="7"/>
                </a:cxn>
                <a:cxn ang="0">
                  <a:pos x="114" y="0"/>
                </a:cxn>
                <a:cxn ang="0">
                  <a:pos x="86" y="4"/>
                </a:cxn>
                <a:cxn ang="0">
                  <a:pos x="62" y="12"/>
                </a:cxn>
                <a:cxn ang="0">
                  <a:pos x="42" y="22"/>
                </a:cxn>
                <a:cxn ang="0">
                  <a:pos x="27" y="36"/>
                </a:cxn>
                <a:cxn ang="0">
                  <a:pos x="15" y="53"/>
                </a:cxn>
                <a:cxn ang="0">
                  <a:pos x="7" y="72"/>
                </a:cxn>
                <a:cxn ang="0">
                  <a:pos x="2" y="92"/>
                </a:cxn>
                <a:cxn ang="0">
                  <a:pos x="0" y="114"/>
                </a:cxn>
                <a:cxn ang="0">
                  <a:pos x="9" y="114"/>
                </a:cxn>
                <a:cxn ang="0">
                  <a:pos x="9" y="92"/>
                </a:cxn>
                <a:cxn ang="0">
                  <a:pos x="14" y="74"/>
                </a:cxn>
                <a:cxn ang="0">
                  <a:pos x="22" y="55"/>
                </a:cxn>
                <a:cxn ang="0">
                  <a:pos x="32" y="41"/>
                </a:cxn>
                <a:cxn ang="0">
                  <a:pos x="47" y="29"/>
                </a:cxn>
                <a:cxn ang="0">
                  <a:pos x="64" y="19"/>
                </a:cxn>
                <a:cxn ang="0">
                  <a:pos x="86" y="11"/>
                </a:cxn>
                <a:cxn ang="0">
                  <a:pos x="114" y="7"/>
                </a:cxn>
                <a:cxn ang="0">
                  <a:pos x="111" y="0"/>
                </a:cxn>
                <a:cxn ang="0">
                  <a:pos x="114" y="7"/>
                </a:cxn>
                <a:cxn ang="0">
                  <a:pos x="116" y="6"/>
                </a:cxn>
                <a:cxn ang="0">
                  <a:pos x="117" y="4"/>
                </a:cxn>
                <a:cxn ang="0">
                  <a:pos x="116" y="1"/>
                </a:cxn>
                <a:cxn ang="0">
                  <a:pos x="114" y="0"/>
                </a:cxn>
                <a:cxn ang="0">
                  <a:pos x="116" y="7"/>
                </a:cxn>
              </a:cxnLst>
              <a:rect l="0" t="0" r="r" b="b"/>
              <a:pathLst>
                <a:path w="117" h="114">
                  <a:moveTo>
                    <a:pt x="116" y="7"/>
                  </a:moveTo>
                  <a:lnTo>
                    <a:pt x="114" y="0"/>
                  </a:lnTo>
                  <a:lnTo>
                    <a:pt x="86" y="4"/>
                  </a:lnTo>
                  <a:lnTo>
                    <a:pt x="62" y="12"/>
                  </a:lnTo>
                  <a:lnTo>
                    <a:pt x="42" y="22"/>
                  </a:lnTo>
                  <a:lnTo>
                    <a:pt x="27" y="36"/>
                  </a:lnTo>
                  <a:lnTo>
                    <a:pt x="15" y="53"/>
                  </a:lnTo>
                  <a:lnTo>
                    <a:pt x="7" y="72"/>
                  </a:lnTo>
                  <a:lnTo>
                    <a:pt x="2" y="92"/>
                  </a:lnTo>
                  <a:lnTo>
                    <a:pt x="0" y="114"/>
                  </a:lnTo>
                  <a:lnTo>
                    <a:pt x="9" y="114"/>
                  </a:lnTo>
                  <a:lnTo>
                    <a:pt x="9" y="92"/>
                  </a:lnTo>
                  <a:lnTo>
                    <a:pt x="14" y="74"/>
                  </a:lnTo>
                  <a:lnTo>
                    <a:pt x="22" y="55"/>
                  </a:lnTo>
                  <a:lnTo>
                    <a:pt x="32" y="41"/>
                  </a:lnTo>
                  <a:lnTo>
                    <a:pt x="47" y="29"/>
                  </a:lnTo>
                  <a:lnTo>
                    <a:pt x="64" y="19"/>
                  </a:lnTo>
                  <a:lnTo>
                    <a:pt x="86" y="11"/>
                  </a:lnTo>
                  <a:lnTo>
                    <a:pt x="114" y="7"/>
                  </a:lnTo>
                  <a:lnTo>
                    <a:pt x="111" y="0"/>
                  </a:lnTo>
                  <a:lnTo>
                    <a:pt x="114" y="7"/>
                  </a:lnTo>
                  <a:lnTo>
                    <a:pt x="116" y="6"/>
                  </a:lnTo>
                  <a:lnTo>
                    <a:pt x="117" y="4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16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64" name="Freeform 212"/>
            <p:cNvSpPr>
              <a:spLocks/>
            </p:cNvSpPr>
            <p:nvPr/>
          </p:nvSpPr>
          <p:spPr bwMode="auto">
            <a:xfrm>
              <a:off x="711" y="3506"/>
              <a:ext cx="20" cy="49"/>
            </a:xfrm>
            <a:custGeom>
              <a:avLst/>
              <a:gdLst/>
              <a:ahLst/>
              <a:cxnLst>
                <a:cxn ang="0">
                  <a:pos x="21" y="102"/>
                </a:cxn>
                <a:cxn ang="0">
                  <a:pos x="21" y="102"/>
                </a:cxn>
                <a:cxn ang="0">
                  <a:pos x="15" y="92"/>
                </a:cxn>
                <a:cxn ang="0">
                  <a:pos x="10" y="81"/>
                </a:cxn>
                <a:cxn ang="0">
                  <a:pos x="8" y="70"/>
                </a:cxn>
                <a:cxn ang="0">
                  <a:pos x="7" y="58"/>
                </a:cxn>
                <a:cxn ang="0">
                  <a:pos x="10" y="45"/>
                </a:cxn>
                <a:cxn ang="0">
                  <a:pos x="16" y="34"/>
                </a:cxn>
                <a:cxn ang="0">
                  <a:pos x="28" y="20"/>
                </a:cxn>
                <a:cxn ang="0">
                  <a:pos x="45" y="7"/>
                </a:cxn>
                <a:cxn ang="0">
                  <a:pos x="40" y="0"/>
                </a:cxn>
                <a:cxn ang="0">
                  <a:pos x="23" y="15"/>
                </a:cxn>
                <a:cxn ang="0">
                  <a:pos x="9" y="29"/>
                </a:cxn>
                <a:cxn ang="0">
                  <a:pos x="4" y="43"/>
                </a:cxn>
                <a:cxn ang="0">
                  <a:pos x="0" y="58"/>
                </a:cxn>
                <a:cxn ang="0">
                  <a:pos x="1" y="70"/>
                </a:cxn>
                <a:cxn ang="0">
                  <a:pos x="4" y="83"/>
                </a:cxn>
                <a:cxn ang="0">
                  <a:pos x="8" y="95"/>
                </a:cxn>
                <a:cxn ang="0">
                  <a:pos x="14" y="106"/>
                </a:cxn>
                <a:cxn ang="0">
                  <a:pos x="14" y="106"/>
                </a:cxn>
                <a:cxn ang="0">
                  <a:pos x="21" y="102"/>
                </a:cxn>
              </a:cxnLst>
              <a:rect l="0" t="0" r="r" b="b"/>
              <a:pathLst>
                <a:path w="45" h="106">
                  <a:moveTo>
                    <a:pt x="21" y="102"/>
                  </a:moveTo>
                  <a:lnTo>
                    <a:pt x="21" y="102"/>
                  </a:lnTo>
                  <a:lnTo>
                    <a:pt x="15" y="92"/>
                  </a:lnTo>
                  <a:lnTo>
                    <a:pt x="10" y="81"/>
                  </a:lnTo>
                  <a:lnTo>
                    <a:pt x="8" y="70"/>
                  </a:lnTo>
                  <a:lnTo>
                    <a:pt x="7" y="58"/>
                  </a:lnTo>
                  <a:lnTo>
                    <a:pt x="10" y="45"/>
                  </a:lnTo>
                  <a:lnTo>
                    <a:pt x="16" y="34"/>
                  </a:lnTo>
                  <a:lnTo>
                    <a:pt x="28" y="20"/>
                  </a:lnTo>
                  <a:lnTo>
                    <a:pt x="45" y="7"/>
                  </a:lnTo>
                  <a:lnTo>
                    <a:pt x="40" y="0"/>
                  </a:lnTo>
                  <a:lnTo>
                    <a:pt x="23" y="15"/>
                  </a:lnTo>
                  <a:lnTo>
                    <a:pt x="9" y="29"/>
                  </a:lnTo>
                  <a:lnTo>
                    <a:pt x="4" y="43"/>
                  </a:lnTo>
                  <a:lnTo>
                    <a:pt x="0" y="58"/>
                  </a:lnTo>
                  <a:lnTo>
                    <a:pt x="1" y="70"/>
                  </a:lnTo>
                  <a:lnTo>
                    <a:pt x="4" y="83"/>
                  </a:lnTo>
                  <a:lnTo>
                    <a:pt x="8" y="95"/>
                  </a:lnTo>
                  <a:lnTo>
                    <a:pt x="14" y="106"/>
                  </a:lnTo>
                  <a:lnTo>
                    <a:pt x="14" y="106"/>
                  </a:lnTo>
                  <a:lnTo>
                    <a:pt x="21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65" name="Freeform 213"/>
            <p:cNvSpPr>
              <a:spLocks/>
            </p:cNvSpPr>
            <p:nvPr/>
          </p:nvSpPr>
          <p:spPr bwMode="auto">
            <a:xfrm>
              <a:off x="717" y="3553"/>
              <a:ext cx="57" cy="45"/>
            </a:xfrm>
            <a:custGeom>
              <a:avLst/>
              <a:gdLst/>
              <a:ahLst/>
              <a:cxnLst>
                <a:cxn ang="0">
                  <a:pos x="121" y="90"/>
                </a:cxn>
                <a:cxn ang="0">
                  <a:pos x="128" y="92"/>
                </a:cxn>
                <a:cxn ang="0">
                  <a:pos x="122" y="71"/>
                </a:cxn>
                <a:cxn ang="0">
                  <a:pos x="107" y="54"/>
                </a:cxn>
                <a:cxn ang="0">
                  <a:pos x="90" y="40"/>
                </a:cxn>
                <a:cxn ang="0">
                  <a:pos x="69" y="31"/>
                </a:cxn>
                <a:cxn ang="0">
                  <a:pos x="48" y="23"/>
                </a:cxn>
                <a:cxn ang="0">
                  <a:pos x="29" y="14"/>
                </a:cxn>
                <a:cxn ang="0">
                  <a:pos x="15" y="8"/>
                </a:cxn>
                <a:cxn ang="0">
                  <a:pos x="7" y="0"/>
                </a:cxn>
                <a:cxn ang="0">
                  <a:pos x="0" y="4"/>
                </a:cxn>
                <a:cxn ang="0">
                  <a:pos x="10" y="14"/>
                </a:cxn>
                <a:cxn ang="0">
                  <a:pos x="26" y="21"/>
                </a:cxn>
                <a:cxn ang="0">
                  <a:pos x="46" y="29"/>
                </a:cxn>
                <a:cxn ang="0">
                  <a:pos x="67" y="37"/>
                </a:cxn>
                <a:cxn ang="0">
                  <a:pos x="85" y="47"/>
                </a:cxn>
                <a:cxn ang="0">
                  <a:pos x="102" y="58"/>
                </a:cxn>
                <a:cxn ang="0">
                  <a:pos x="115" y="73"/>
                </a:cxn>
                <a:cxn ang="0">
                  <a:pos x="121" y="92"/>
                </a:cxn>
                <a:cxn ang="0">
                  <a:pos x="128" y="93"/>
                </a:cxn>
                <a:cxn ang="0">
                  <a:pos x="121" y="92"/>
                </a:cxn>
                <a:cxn ang="0">
                  <a:pos x="122" y="94"/>
                </a:cxn>
                <a:cxn ang="0">
                  <a:pos x="124" y="95"/>
                </a:cxn>
                <a:cxn ang="0">
                  <a:pos x="127" y="94"/>
                </a:cxn>
                <a:cxn ang="0">
                  <a:pos x="128" y="92"/>
                </a:cxn>
                <a:cxn ang="0">
                  <a:pos x="121" y="90"/>
                </a:cxn>
              </a:cxnLst>
              <a:rect l="0" t="0" r="r" b="b"/>
              <a:pathLst>
                <a:path w="128" h="95">
                  <a:moveTo>
                    <a:pt x="121" y="90"/>
                  </a:moveTo>
                  <a:lnTo>
                    <a:pt x="128" y="92"/>
                  </a:lnTo>
                  <a:lnTo>
                    <a:pt x="122" y="71"/>
                  </a:lnTo>
                  <a:lnTo>
                    <a:pt x="107" y="54"/>
                  </a:lnTo>
                  <a:lnTo>
                    <a:pt x="90" y="40"/>
                  </a:lnTo>
                  <a:lnTo>
                    <a:pt x="69" y="31"/>
                  </a:lnTo>
                  <a:lnTo>
                    <a:pt x="48" y="23"/>
                  </a:lnTo>
                  <a:lnTo>
                    <a:pt x="29" y="14"/>
                  </a:lnTo>
                  <a:lnTo>
                    <a:pt x="15" y="8"/>
                  </a:lnTo>
                  <a:lnTo>
                    <a:pt x="7" y="0"/>
                  </a:lnTo>
                  <a:lnTo>
                    <a:pt x="0" y="4"/>
                  </a:lnTo>
                  <a:lnTo>
                    <a:pt x="10" y="14"/>
                  </a:lnTo>
                  <a:lnTo>
                    <a:pt x="26" y="21"/>
                  </a:lnTo>
                  <a:lnTo>
                    <a:pt x="46" y="29"/>
                  </a:lnTo>
                  <a:lnTo>
                    <a:pt x="67" y="37"/>
                  </a:lnTo>
                  <a:lnTo>
                    <a:pt x="85" y="47"/>
                  </a:lnTo>
                  <a:lnTo>
                    <a:pt x="102" y="58"/>
                  </a:lnTo>
                  <a:lnTo>
                    <a:pt x="115" y="73"/>
                  </a:lnTo>
                  <a:lnTo>
                    <a:pt x="121" y="92"/>
                  </a:lnTo>
                  <a:lnTo>
                    <a:pt x="128" y="93"/>
                  </a:lnTo>
                  <a:lnTo>
                    <a:pt x="121" y="92"/>
                  </a:lnTo>
                  <a:lnTo>
                    <a:pt x="122" y="94"/>
                  </a:lnTo>
                  <a:lnTo>
                    <a:pt x="124" y="95"/>
                  </a:lnTo>
                  <a:lnTo>
                    <a:pt x="127" y="94"/>
                  </a:lnTo>
                  <a:lnTo>
                    <a:pt x="128" y="92"/>
                  </a:lnTo>
                  <a:lnTo>
                    <a:pt x="121" y="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66" name="Freeform 214"/>
            <p:cNvSpPr>
              <a:spLocks/>
            </p:cNvSpPr>
            <p:nvPr/>
          </p:nvSpPr>
          <p:spPr bwMode="auto">
            <a:xfrm>
              <a:off x="771" y="3562"/>
              <a:ext cx="27" cy="3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7" y="9"/>
                </a:cxn>
                <a:cxn ang="0">
                  <a:pos x="41" y="17"/>
                </a:cxn>
                <a:cxn ang="0">
                  <a:pos x="34" y="23"/>
                </a:cxn>
                <a:cxn ang="0">
                  <a:pos x="29" y="30"/>
                </a:cxn>
                <a:cxn ang="0">
                  <a:pos x="22" y="36"/>
                </a:cxn>
                <a:cxn ang="0">
                  <a:pos x="14" y="45"/>
                </a:cxn>
                <a:cxn ang="0">
                  <a:pos x="7" y="56"/>
                </a:cxn>
                <a:cxn ang="0">
                  <a:pos x="0" y="71"/>
                </a:cxn>
                <a:cxn ang="0">
                  <a:pos x="7" y="74"/>
                </a:cxn>
                <a:cxn ang="0">
                  <a:pos x="14" y="59"/>
                </a:cxn>
                <a:cxn ang="0">
                  <a:pos x="20" y="50"/>
                </a:cxn>
                <a:cxn ang="0">
                  <a:pos x="26" y="40"/>
                </a:cxn>
                <a:cxn ang="0">
                  <a:pos x="33" y="35"/>
                </a:cxn>
                <a:cxn ang="0">
                  <a:pos x="39" y="28"/>
                </a:cxn>
                <a:cxn ang="0">
                  <a:pos x="46" y="22"/>
                </a:cxn>
                <a:cxn ang="0">
                  <a:pos x="54" y="14"/>
                </a:cxn>
                <a:cxn ang="0">
                  <a:pos x="61" y="5"/>
                </a:cxn>
                <a:cxn ang="0">
                  <a:pos x="61" y="5"/>
                </a:cxn>
                <a:cxn ang="0">
                  <a:pos x="54" y="0"/>
                </a:cxn>
              </a:cxnLst>
              <a:rect l="0" t="0" r="r" b="b"/>
              <a:pathLst>
                <a:path w="61" h="74">
                  <a:moveTo>
                    <a:pt x="54" y="0"/>
                  </a:moveTo>
                  <a:lnTo>
                    <a:pt x="54" y="0"/>
                  </a:lnTo>
                  <a:lnTo>
                    <a:pt x="47" y="9"/>
                  </a:lnTo>
                  <a:lnTo>
                    <a:pt x="41" y="17"/>
                  </a:lnTo>
                  <a:lnTo>
                    <a:pt x="34" y="23"/>
                  </a:lnTo>
                  <a:lnTo>
                    <a:pt x="29" y="30"/>
                  </a:lnTo>
                  <a:lnTo>
                    <a:pt x="22" y="36"/>
                  </a:lnTo>
                  <a:lnTo>
                    <a:pt x="14" y="45"/>
                  </a:lnTo>
                  <a:lnTo>
                    <a:pt x="7" y="56"/>
                  </a:lnTo>
                  <a:lnTo>
                    <a:pt x="0" y="71"/>
                  </a:lnTo>
                  <a:lnTo>
                    <a:pt x="7" y="74"/>
                  </a:lnTo>
                  <a:lnTo>
                    <a:pt x="14" y="59"/>
                  </a:lnTo>
                  <a:lnTo>
                    <a:pt x="20" y="50"/>
                  </a:lnTo>
                  <a:lnTo>
                    <a:pt x="26" y="40"/>
                  </a:lnTo>
                  <a:lnTo>
                    <a:pt x="33" y="35"/>
                  </a:lnTo>
                  <a:lnTo>
                    <a:pt x="39" y="28"/>
                  </a:lnTo>
                  <a:lnTo>
                    <a:pt x="46" y="22"/>
                  </a:lnTo>
                  <a:lnTo>
                    <a:pt x="54" y="14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67" name="Freeform 215"/>
            <p:cNvSpPr>
              <a:spLocks/>
            </p:cNvSpPr>
            <p:nvPr/>
          </p:nvSpPr>
          <p:spPr bwMode="auto">
            <a:xfrm>
              <a:off x="784" y="3504"/>
              <a:ext cx="20" cy="6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14" y="26"/>
                </a:cxn>
                <a:cxn ang="0">
                  <a:pos x="2" y="49"/>
                </a:cxn>
                <a:cxn ang="0">
                  <a:pos x="0" y="69"/>
                </a:cxn>
                <a:cxn ang="0">
                  <a:pos x="5" y="84"/>
                </a:cxn>
                <a:cxn ang="0">
                  <a:pos x="14" y="98"/>
                </a:cxn>
                <a:cxn ang="0">
                  <a:pos x="23" y="108"/>
                </a:cxn>
                <a:cxn ang="0">
                  <a:pos x="26" y="116"/>
                </a:cxn>
                <a:cxn ang="0">
                  <a:pos x="24" y="124"/>
                </a:cxn>
                <a:cxn ang="0">
                  <a:pos x="31" y="129"/>
                </a:cxn>
                <a:cxn ang="0">
                  <a:pos x="35" y="116"/>
                </a:cxn>
                <a:cxn ang="0">
                  <a:pos x="30" y="103"/>
                </a:cxn>
                <a:cxn ang="0">
                  <a:pos x="20" y="93"/>
                </a:cxn>
                <a:cxn ang="0">
                  <a:pos x="12" y="81"/>
                </a:cxn>
                <a:cxn ang="0">
                  <a:pos x="7" y="69"/>
                </a:cxn>
                <a:cxn ang="0">
                  <a:pos x="9" y="52"/>
                </a:cxn>
                <a:cxn ang="0">
                  <a:pos x="20" y="31"/>
                </a:cxn>
                <a:cxn ang="0">
                  <a:pos x="45" y="4"/>
                </a:cxn>
                <a:cxn ang="0">
                  <a:pos x="45" y="4"/>
                </a:cxn>
                <a:cxn ang="0">
                  <a:pos x="40" y="0"/>
                </a:cxn>
              </a:cxnLst>
              <a:rect l="0" t="0" r="r" b="b"/>
              <a:pathLst>
                <a:path w="45" h="129">
                  <a:moveTo>
                    <a:pt x="40" y="0"/>
                  </a:moveTo>
                  <a:lnTo>
                    <a:pt x="40" y="0"/>
                  </a:lnTo>
                  <a:lnTo>
                    <a:pt x="14" y="26"/>
                  </a:lnTo>
                  <a:lnTo>
                    <a:pt x="2" y="49"/>
                  </a:lnTo>
                  <a:lnTo>
                    <a:pt x="0" y="69"/>
                  </a:lnTo>
                  <a:lnTo>
                    <a:pt x="5" y="84"/>
                  </a:lnTo>
                  <a:lnTo>
                    <a:pt x="14" y="98"/>
                  </a:lnTo>
                  <a:lnTo>
                    <a:pt x="23" y="108"/>
                  </a:lnTo>
                  <a:lnTo>
                    <a:pt x="26" y="116"/>
                  </a:lnTo>
                  <a:lnTo>
                    <a:pt x="24" y="124"/>
                  </a:lnTo>
                  <a:lnTo>
                    <a:pt x="31" y="129"/>
                  </a:lnTo>
                  <a:lnTo>
                    <a:pt x="35" y="116"/>
                  </a:lnTo>
                  <a:lnTo>
                    <a:pt x="30" y="103"/>
                  </a:lnTo>
                  <a:lnTo>
                    <a:pt x="20" y="93"/>
                  </a:lnTo>
                  <a:lnTo>
                    <a:pt x="12" y="81"/>
                  </a:lnTo>
                  <a:lnTo>
                    <a:pt x="7" y="69"/>
                  </a:lnTo>
                  <a:lnTo>
                    <a:pt x="9" y="52"/>
                  </a:lnTo>
                  <a:lnTo>
                    <a:pt x="20" y="31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68" name="Freeform 216"/>
            <p:cNvSpPr>
              <a:spLocks/>
            </p:cNvSpPr>
            <p:nvPr/>
          </p:nvSpPr>
          <p:spPr bwMode="auto">
            <a:xfrm>
              <a:off x="802" y="3474"/>
              <a:ext cx="50" cy="32"/>
            </a:xfrm>
            <a:custGeom>
              <a:avLst/>
              <a:gdLst/>
              <a:ahLst/>
              <a:cxnLst>
                <a:cxn ang="0">
                  <a:pos x="108" y="10"/>
                </a:cxn>
                <a:cxn ang="0">
                  <a:pos x="110" y="4"/>
                </a:cxn>
                <a:cxn ang="0">
                  <a:pos x="108" y="2"/>
                </a:cxn>
                <a:cxn ang="0">
                  <a:pos x="104" y="0"/>
                </a:cxn>
                <a:cxn ang="0">
                  <a:pos x="98" y="0"/>
                </a:cxn>
                <a:cxn ang="0">
                  <a:pos x="87" y="3"/>
                </a:cxn>
                <a:cxn ang="0">
                  <a:pos x="74" y="9"/>
                </a:cxn>
                <a:cxn ang="0">
                  <a:pos x="54" y="20"/>
                </a:cxn>
                <a:cxn ang="0">
                  <a:pos x="30" y="37"/>
                </a:cxn>
                <a:cxn ang="0">
                  <a:pos x="0" y="64"/>
                </a:cxn>
                <a:cxn ang="0">
                  <a:pos x="5" y="68"/>
                </a:cxn>
                <a:cxn ang="0">
                  <a:pos x="35" y="44"/>
                </a:cxn>
                <a:cxn ang="0">
                  <a:pos x="59" y="27"/>
                </a:cxn>
                <a:cxn ang="0">
                  <a:pos x="76" y="15"/>
                </a:cxn>
                <a:cxn ang="0">
                  <a:pos x="90" y="10"/>
                </a:cxn>
                <a:cxn ang="0">
                  <a:pos x="98" y="7"/>
                </a:cxn>
                <a:cxn ang="0">
                  <a:pos x="104" y="7"/>
                </a:cxn>
                <a:cxn ang="0">
                  <a:pos x="104" y="9"/>
                </a:cxn>
                <a:cxn ang="0">
                  <a:pos x="104" y="9"/>
                </a:cxn>
                <a:cxn ang="0">
                  <a:pos x="106" y="3"/>
                </a:cxn>
                <a:cxn ang="0">
                  <a:pos x="104" y="9"/>
                </a:cxn>
                <a:cxn ang="0">
                  <a:pos x="106" y="11"/>
                </a:cxn>
                <a:cxn ang="0">
                  <a:pos x="109" y="10"/>
                </a:cxn>
                <a:cxn ang="0">
                  <a:pos x="110" y="7"/>
                </a:cxn>
                <a:cxn ang="0">
                  <a:pos x="110" y="4"/>
                </a:cxn>
                <a:cxn ang="0">
                  <a:pos x="108" y="10"/>
                </a:cxn>
              </a:cxnLst>
              <a:rect l="0" t="0" r="r" b="b"/>
              <a:pathLst>
                <a:path w="110" h="68">
                  <a:moveTo>
                    <a:pt x="108" y="10"/>
                  </a:moveTo>
                  <a:lnTo>
                    <a:pt x="110" y="4"/>
                  </a:lnTo>
                  <a:lnTo>
                    <a:pt x="108" y="2"/>
                  </a:lnTo>
                  <a:lnTo>
                    <a:pt x="104" y="0"/>
                  </a:lnTo>
                  <a:lnTo>
                    <a:pt x="98" y="0"/>
                  </a:lnTo>
                  <a:lnTo>
                    <a:pt x="87" y="3"/>
                  </a:lnTo>
                  <a:lnTo>
                    <a:pt x="74" y="9"/>
                  </a:lnTo>
                  <a:lnTo>
                    <a:pt x="54" y="20"/>
                  </a:lnTo>
                  <a:lnTo>
                    <a:pt x="30" y="37"/>
                  </a:lnTo>
                  <a:lnTo>
                    <a:pt x="0" y="64"/>
                  </a:lnTo>
                  <a:lnTo>
                    <a:pt x="5" y="68"/>
                  </a:lnTo>
                  <a:lnTo>
                    <a:pt x="35" y="44"/>
                  </a:lnTo>
                  <a:lnTo>
                    <a:pt x="59" y="27"/>
                  </a:lnTo>
                  <a:lnTo>
                    <a:pt x="76" y="15"/>
                  </a:lnTo>
                  <a:lnTo>
                    <a:pt x="90" y="10"/>
                  </a:lnTo>
                  <a:lnTo>
                    <a:pt x="98" y="7"/>
                  </a:lnTo>
                  <a:lnTo>
                    <a:pt x="104" y="7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6" y="3"/>
                  </a:lnTo>
                  <a:lnTo>
                    <a:pt x="104" y="9"/>
                  </a:lnTo>
                  <a:lnTo>
                    <a:pt x="106" y="11"/>
                  </a:lnTo>
                  <a:lnTo>
                    <a:pt x="109" y="10"/>
                  </a:lnTo>
                  <a:lnTo>
                    <a:pt x="110" y="7"/>
                  </a:lnTo>
                  <a:lnTo>
                    <a:pt x="110" y="4"/>
                  </a:lnTo>
                  <a:lnTo>
                    <a:pt x="108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69" name="Freeform 217"/>
            <p:cNvSpPr>
              <a:spLocks/>
            </p:cNvSpPr>
            <p:nvPr/>
          </p:nvSpPr>
          <p:spPr bwMode="auto">
            <a:xfrm>
              <a:off x="828" y="3475"/>
              <a:ext cx="23" cy="43"/>
            </a:xfrm>
            <a:custGeom>
              <a:avLst/>
              <a:gdLst/>
              <a:ahLst/>
              <a:cxnLst>
                <a:cxn ang="0">
                  <a:pos x="16" y="86"/>
                </a:cxn>
                <a:cxn ang="0">
                  <a:pos x="16" y="86"/>
                </a:cxn>
                <a:cxn ang="0">
                  <a:pos x="10" y="77"/>
                </a:cxn>
                <a:cxn ang="0">
                  <a:pos x="7" y="68"/>
                </a:cxn>
                <a:cxn ang="0">
                  <a:pos x="8" y="55"/>
                </a:cxn>
                <a:cxn ang="0">
                  <a:pos x="12" y="45"/>
                </a:cxn>
                <a:cxn ang="0">
                  <a:pos x="19" y="34"/>
                </a:cxn>
                <a:cxn ang="0">
                  <a:pos x="27" y="24"/>
                </a:cxn>
                <a:cxn ang="0">
                  <a:pos x="38" y="15"/>
                </a:cxn>
                <a:cxn ang="0">
                  <a:pos x="49" y="7"/>
                </a:cxn>
                <a:cxn ang="0">
                  <a:pos x="47" y="0"/>
                </a:cxn>
                <a:cxn ang="0">
                  <a:pos x="33" y="8"/>
                </a:cxn>
                <a:cxn ang="0">
                  <a:pos x="23" y="19"/>
                </a:cxn>
                <a:cxn ang="0">
                  <a:pos x="12" y="30"/>
                </a:cxn>
                <a:cxn ang="0">
                  <a:pos x="5" y="42"/>
                </a:cxn>
                <a:cxn ang="0">
                  <a:pos x="1" y="55"/>
                </a:cxn>
                <a:cxn ang="0">
                  <a:pos x="0" y="68"/>
                </a:cxn>
                <a:cxn ang="0">
                  <a:pos x="3" y="79"/>
                </a:cxn>
                <a:cxn ang="0">
                  <a:pos x="11" y="91"/>
                </a:cxn>
                <a:cxn ang="0">
                  <a:pos x="11" y="91"/>
                </a:cxn>
                <a:cxn ang="0">
                  <a:pos x="16" y="86"/>
                </a:cxn>
              </a:cxnLst>
              <a:rect l="0" t="0" r="r" b="b"/>
              <a:pathLst>
                <a:path w="49" h="91">
                  <a:moveTo>
                    <a:pt x="16" y="86"/>
                  </a:moveTo>
                  <a:lnTo>
                    <a:pt x="16" y="86"/>
                  </a:lnTo>
                  <a:lnTo>
                    <a:pt x="10" y="77"/>
                  </a:lnTo>
                  <a:lnTo>
                    <a:pt x="7" y="68"/>
                  </a:lnTo>
                  <a:lnTo>
                    <a:pt x="8" y="55"/>
                  </a:lnTo>
                  <a:lnTo>
                    <a:pt x="12" y="45"/>
                  </a:lnTo>
                  <a:lnTo>
                    <a:pt x="19" y="34"/>
                  </a:lnTo>
                  <a:lnTo>
                    <a:pt x="27" y="24"/>
                  </a:lnTo>
                  <a:lnTo>
                    <a:pt x="38" y="15"/>
                  </a:lnTo>
                  <a:lnTo>
                    <a:pt x="49" y="7"/>
                  </a:lnTo>
                  <a:lnTo>
                    <a:pt x="47" y="0"/>
                  </a:lnTo>
                  <a:lnTo>
                    <a:pt x="33" y="8"/>
                  </a:lnTo>
                  <a:lnTo>
                    <a:pt x="23" y="19"/>
                  </a:lnTo>
                  <a:lnTo>
                    <a:pt x="12" y="30"/>
                  </a:lnTo>
                  <a:lnTo>
                    <a:pt x="5" y="42"/>
                  </a:lnTo>
                  <a:lnTo>
                    <a:pt x="1" y="55"/>
                  </a:lnTo>
                  <a:lnTo>
                    <a:pt x="0" y="68"/>
                  </a:lnTo>
                  <a:lnTo>
                    <a:pt x="3" y="79"/>
                  </a:lnTo>
                  <a:lnTo>
                    <a:pt x="11" y="91"/>
                  </a:lnTo>
                  <a:lnTo>
                    <a:pt x="11" y="91"/>
                  </a:lnTo>
                  <a:lnTo>
                    <a:pt x="16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70" name="Freeform 218"/>
            <p:cNvSpPr>
              <a:spLocks/>
            </p:cNvSpPr>
            <p:nvPr/>
          </p:nvSpPr>
          <p:spPr bwMode="auto">
            <a:xfrm>
              <a:off x="834" y="3516"/>
              <a:ext cx="24" cy="58"/>
            </a:xfrm>
            <a:custGeom>
              <a:avLst/>
              <a:gdLst/>
              <a:ahLst/>
              <a:cxnLst>
                <a:cxn ang="0">
                  <a:pos x="40" y="124"/>
                </a:cxn>
                <a:cxn ang="0">
                  <a:pos x="40" y="124"/>
                </a:cxn>
                <a:cxn ang="0">
                  <a:pos x="52" y="105"/>
                </a:cxn>
                <a:cxn ang="0">
                  <a:pos x="55" y="85"/>
                </a:cxn>
                <a:cxn ang="0">
                  <a:pos x="54" y="68"/>
                </a:cxn>
                <a:cxn ang="0">
                  <a:pos x="47" y="51"/>
                </a:cxn>
                <a:cxn ang="0">
                  <a:pos x="38" y="36"/>
                </a:cxn>
                <a:cxn ang="0">
                  <a:pos x="28" y="22"/>
                </a:cxn>
                <a:cxn ang="0">
                  <a:pos x="15" y="1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11" y="15"/>
                </a:cxn>
                <a:cxn ang="0">
                  <a:pos x="21" y="27"/>
                </a:cxn>
                <a:cxn ang="0">
                  <a:pos x="31" y="40"/>
                </a:cxn>
                <a:cxn ang="0">
                  <a:pos x="40" y="53"/>
                </a:cxn>
                <a:cxn ang="0">
                  <a:pos x="47" y="68"/>
                </a:cxn>
                <a:cxn ang="0">
                  <a:pos x="49" y="85"/>
                </a:cxn>
                <a:cxn ang="0">
                  <a:pos x="45" y="103"/>
                </a:cxn>
                <a:cxn ang="0">
                  <a:pos x="34" y="120"/>
                </a:cxn>
                <a:cxn ang="0">
                  <a:pos x="34" y="120"/>
                </a:cxn>
                <a:cxn ang="0">
                  <a:pos x="40" y="124"/>
                </a:cxn>
              </a:cxnLst>
              <a:rect l="0" t="0" r="r" b="b"/>
              <a:pathLst>
                <a:path w="55" h="124">
                  <a:moveTo>
                    <a:pt x="40" y="124"/>
                  </a:moveTo>
                  <a:lnTo>
                    <a:pt x="40" y="124"/>
                  </a:lnTo>
                  <a:lnTo>
                    <a:pt x="52" y="105"/>
                  </a:lnTo>
                  <a:lnTo>
                    <a:pt x="55" y="85"/>
                  </a:lnTo>
                  <a:lnTo>
                    <a:pt x="54" y="68"/>
                  </a:lnTo>
                  <a:lnTo>
                    <a:pt x="47" y="51"/>
                  </a:lnTo>
                  <a:lnTo>
                    <a:pt x="38" y="36"/>
                  </a:lnTo>
                  <a:lnTo>
                    <a:pt x="28" y="22"/>
                  </a:lnTo>
                  <a:lnTo>
                    <a:pt x="15" y="10"/>
                  </a:lnTo>
                  <a:lnTo>
                    <a:pt x="5" y="0"/>
                  </a:lnTo>
                  <a:lnTo>
                    <a:pt x="0" y="5"/>
                  </a:lnTo>
                  <a:lnTo>
                    <a:pt x="11" y="15"/>
                  </a:lnTo>
                  <a:lnTo>
                    <a:pt x="21" y="27"/>
                  </a:lnTo>
                  <a:lnTo>
                    <a:pt x="31" y="40"/>
                  </a:lnTo>
                  <a:lnTo>
                    <a:pt x="40" y="53"/>
                  </a:lnTo>
                  <a:lnTo>
                    <a:pt x="47" y="68"/>
                  </a:lnTo>
                  <a:lnTo>
                    <a:pt x="49" y="85"/>
                  </a:lnTo>
                  <a:lnTo>
                    <a:pt x="45" y="103"/>
                  </a:lnTo>
                  <a:lnTo>
                    <a:pt x="34" y="120"/>
                  </a:lnTo>
                  <a:lnTo>
                    <a:pt x="34" y="120"/>
                  </a:lnTo>
                  <a:lnTo>
                    <a:pt x="40" y="1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71" name="Freeform 219"/>
            <p:cNvSpPr>
              <a:spLocks/>
            </p:cNvSpPr>
            <p:nvPr/>
          </p:nvSpPr>
          <p:spPr bwMode="auto">
            <a:xfrm>
              <a:off x="841" y="3571"/>
              <a:ext cx="27" cy="47"/>
            </a:xfrm>
            <a:custGeom>
              <a:avLst/>
              <a:gdLst/>
              <a:ahLst/>
              <a:cxnLst>
                <a:cxn ang="0">
                  <a:pos x="53" y="98"/>
                </a:cxn>
                <a:cxn ang="0">
                  <a:pos x="58" y="93"/>
                </a:cxn>
                <a:cxn ang="0">
                  <a:pos x="43" y="84"/>
                </a:cxn>
                <a:cxn ang="0">
                  <a:pos x="29" y="75"/>
                </a:cxn>
                <a:cxn ang="0">
                  <a:pos x="18" y="67"/>
                </a:cxn>
                <a:cxn ang="0">
                  <a:pos x="11" y="57"/>
                </a:cxn>
                <a:cxn ang="0">
                  <a:pos x="7" y="47"/>
                </a:cxn>
                <a:cxn ang="0">
                  <a:pos x="7" y="34"/>
                </a:cxn>
                <a:cxn ang="0">
                  <a:pos x="13" y="20"/>
                </a:cxn>
                <a:cxn ang="0">
                  <a:pos x="24" y="4"/>
                </a:cxn>
                <a:cxn ang="0">
                  <a:pos x="18" y="0"/>
                </a:cxn>
                <a:cxn ang="0">
                  <a:pos x="6" y="18"/>
                </a:cxn>
                <a:cxn ang="0">
                  <a:pos x="0" y="34"/>
                </a:cxn>
                <a:cxn ang="0">
                  <a:pos x="0" y="47"/>
                </a:cxn>
                <a:cxn ang="0">
                  <a:pos x="4" y="60"/>
                </a:cxn>
                <a:cxn ang="0">
                  <a:pos x="13" y="71"/>
                </a:cxn>
                <a:cxn ang="0">
                  <a:pos x="24" y="81"/>
                </a:cxn>
                <a:cxn ang="0">
                  <a:pos x="38" y="91"/>
                </a:cxn>
                <a:cxn ang="0">
                  <a:pos x="56" y="100"/>
                </a:cxn>
                <a:cxn ang="0">
                  <a:pos x="60" y="95"/>
                </a:cxn>
                <a:cxn ang="0">
                  <a:pos x="56" y="100"/>
                </a:cxn>
                <a:cxn ang="0">
                  <a:pos x="59" y="100"/>
                </a:cxn>
                <a:cxn ang="0">
                  <a:pos x="60" y="98"/>
                </a:cxn>
                <a:cxn ang="0">
                  <a:pos x="60" y="94"/>
                </a:cxn>
                <a:cxn ang="0">
                  <a:pos x="58" y="93"/>
                </a:cxn>
                <a:cxn ang="0">
                  <a:pos x="53" y="98"/>
                </a:cxn>
              </a:cxnLst>
              <a:rect l="0" t="0" r="r" b="b"/>
              <a:pathLst>
                <a:path w="60" h="100">
                  <a:moveTo>
                    <a:pt x="53" y="98"/>
                  </a:moveTo>
                  <a:lnTo>
                    <a:pt x="58" y="93"/>
                  </a:lnTo>
                  <a:lnTo>
                    <a:pt x="43" y="84"/>
                  </a:lnTo>
                  <a:lnTo>
                    <a:pt x="29" y="75"/>
                  </a:lnTo>
                  <a:lnTo>
                    <a:pt x="18" y="67"/>
                  </a:lnTo>
                  <a:lnTo>
                    <a:pt x="11" y="57"/>
                  </a:lnTo>
                  <a:lnTo>
                    <a:pt x="7" y="47"/>
                  </a:lnTo>
                  <a:lnTo>
                    <a:pt x="7" y="34"/>
                  </a:lnTo>
                  <a:lnTo>
                    <a:pt x="13" y="20"/>
                  </a:lnTo>
                  <a:lnTo>
                    <a:pt x="24" y="4"/>
                  </a:lnTo>
                  <a:lnTo>
                    <a:pt x="18" y="0"/>
                  </a:lnTo>
                  <a:lnTo>
                    <a:pt x="6" y="18"/>
                  </a:lnTo>
                  <a:lnTo>
                    <a:pt x="0" y="34"/>
                  </a:lnTo>
                  <a:lnTo>
                    <a:pt x="0" y="47"/>
                  </a:lnTo>
                  <a:lnTo>
                    <a:pt x="4" y="60"/>
                  </a:lnTo>
                  <a:lnTo>
                    <a:pt x="13" y="71"/>
                  </a:lnTo>
                  <a:lnTo>
                    <a:pt x="24" y="81"/>
                  </a:lnTo>
                  <a:lnTo>
                    <a:pt x="38" y="91"/>
                  </a:lnTo>
                  <a:lnTo>
                    <a:pt x="56" y="100"/>
                  </a:lnTo>
                  <a:lnTo>
                    <a:pt x="60" y="95"/>
                  </a:lnTo>
                  <a:lnTo>
                    <a:pt x="56" y="100"/>
                  </a:lnTo>
                  <a:lnTo>
                    <a:pt x="59" y="100"/>
                  </a:lnTo>
                  <a:lnTo>
                    <a:pt x="60" y="98"/>
                  </a:lnTo>
                  <a:lnTo>
                    <a:pt x="60" y="94"/>
                  </a:lnTo>
                  <a:lnTo>
                    <a:pt x="58" y="93"/>
                  </a:lnTo>
                  <a:lnTo>
                    <a:pt x="53" y="9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72" name="Freeform 220"/>
            <p:cNvSpPr>
              <a:spLocks/>
            </p:cNvSpPr>
            <p:nvPr/>
          </p:nvSpPr>
          <p:spPr bwMode="auto">
            <a:xfrm>
              <a:off x="861" y="3589"/>
              <a:ext cx="24" cy="2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49" y="0"/>
                </a:cxn>
                <a:cxn ang="0">
                  <a:pos x="35" y="8"/>
                </a:cxn>
                <a:cxn ang="0">
                  <a:pos x="23" y="15"/>
                </a:cxn>
                <a:cxn ang="0">
                  <a:pos x="14" y="20"/>
                </a:cxn>
                <a:cxn ang="0">
                  <a:pos x="8" y="26"/>
                </a:cxn>
                <a:cxn ang="0">
                  <a:pos x="3" y="33"/>
                </a:cxn>
                <a:cxn ang="0">
                  <a:pos x="0" y="41"/>
                </a:cxn>
                <a:cxn ang="0">
                  <a:pos x="3" y="49"/>
                </a:cxn>
                <a:cxn ang="0">
                  <a:pos x="7" y="60"/>
                </a:cxn>
                <a:cxn ang="0">
                  <a:pos x="14" y="57"/>
                </a:cxn>
                <a:cxn ang="0">
                  <a:pos x="10" y="47"/>
                </a:cxn>
                <a:cxn ang="0">
                  <a:pos x="10" y="41"/>
                </a:cxn>
                <a:cxn ang="0">
                  <a:pos x="10" y="35"/>
                </a:cxn>
                <a:cxn ang="0">
                  <a:pos x="13" y="31"/>
                </a:cxn>
                <a:cxn ang="0">
                  <a:pos x="19" y="27"/>
                </a:cxn>
                <a:cxn ang="0">
                  <a:pos x="28" y="22"/>
                </a:cxn>
                <a:cxn ang="0">
                  <a:pos x="39" y="15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49" y="0"/>
                </a:cxn>
              </a:cxnLst>
              <a:rect l="0" t="0" r="r" b="b"/>
              <a:pathLst>
                <a:path w="53" h="60">
                  <a:moveTo>
                    <a:pt x="49" y="0"/>
                  </a:moveTo>
                  <a:lnTo>
                    <a:pt x="49" y="0"/>
                  </a:lnTo>
                  <a:lnTo>
                    <a:pt x="35" y="8"/>
                  </a:lnTo>
                  <a:lnTo>
                    <a:pt x="23" y="15"/>
                  </a:lnTo>
                  <a:lnTo>
                    <a:pt x="14" y="20"/>
                  </a:lnTo>
                  <a:lnTo>
                    <a:pt x="8" y="26"/>
                  </a:lnTo>
                  <a:lnTo>
                    <a:pt x="3" y="33"/>
                  </a:lnTo>
                  <a:lnTo>
                    <a:pt x="0" y="41"/>
                  </a:lnTo>
                  <a:lnTo>
                    <a:pt x="3" y="49"/>
                  </a:lnTo>
                  <a:lnTo>
                    <a:pt x="7" y="60"/>
                  </a:lnTo>
                  <a:lnTo>
                    <a:pt x="14" y="57"/>
                  </a:lnTo>
                  <a:lnTo>
                    <a:pt x="10" y="47"/>
                  </a:lnTo>
                  <a:lnTo>
                    <a:pt x="10" y="41"/>
                  </a:lnTo>
                  <a:lnTo>
                    <a:pt x="10" y="35"/>
                  </a:lnTo>
                  <a:lnTo>
                    <a:pt x="13" y="31"/>
                  </a:lnTo>
                  <a:lnTo>
                    <a:pt x="19" y="27"/>
                  </a:lnTo>
                  <a:lnTo>
                    <a:pt x="28" y="22"/>
                  </a:lnTo>
                  <a:lnTo>
                    <a:pt x="39" y="15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73" name="Freeform 221"/>
            <p:cNvSpPr>
              <a:spLocks/>
            </p:cNvSpPr>
            <p:nvPr/>
          </p:nvSpPr>
          <p:spPr bwMode="auto">
            <a:xfrm>
              <a:off x="883" y="3536"/>
              <a:ext cx="20" cy="57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28" y="7"/>
                </a:cxn>
                <a:cxn ang="0">
                  <a:pos x="34" y="16"/>
                </a:cxn>
                <a:cxn ang="0">
                  <a:pos x="38" y="28"/>
                </a:cxn>
                <a:cxn ang="0">
                  <a:pos x="38" y="45"/>
                </a:cxn>
                <a:cxn ang="0">
                  <a:pos x="35" y="61"/>
                </a:cxn>
                <a:cxn ang="0">
                  <a:pos x="31" y="77"/>
                </a:cxn>
                <a:cxn ang="0">
                  <a:pos x="23" y="92"/>
                </a:cxn>
                <a:cxn ang="0">
                  <a:pos x="13" y="106"/>
                </a:cxn>
                <a:cxn ang="0">
                  <a:pos x="0" y="115"/>
                </a:cxn>
                <a:cxn ang="0">
                  <a:pos x="4" y="122"/>
                </a:cxn>
                <a:cxn ang="0">
                  <a:pos x="18" y="110"/>
                </a:cxn>
                <a:cxn ang="0">
                  <a:pos x="30" y="96"/>
                </a:cxn>
                <a:cxn ang="0">
                  <a:pos x="38" y="79"/>
                </a:cxn>
                <a:cxn ang="0">
                  <a:pos x="42" y="61"/>
                </a:cxn>
                <a:cxn ang="0">
                  <a:pos x="45" y="45"/>
                </a:cxn>
                <a:cxn ang="0">
                  <a:pos x="45" y="28"/>
                </a:cxn>
                <a:cxn ang="0">
                  <a:pos x="41" y="13"/>
                </a:cxn>
                <a:cxn ang="0">
                  <a:pos x="35" y="2"/>
                </a:cxn>
                <a:cxn ang="0">
                  <a:pos x="31" y="8"/>
                </a:cxn>
                <a:cxn ang="0">
                  <a:pos x="35" y="2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28" y="3"/>
                </a:cxn>
                <a:cxn ang="0">
                  <a:pos x="28" y="7"/>
                </a:cxn>
                <a:cxn ang="0">
                  <a:pos x="33" y="1"/>
                </a:cxn>
              </a:cxnLst>
              <a:rect l="0" t="0" r="r" b="b"/>
              <a:pathLst>
                <a:path w="45" h="122">
                  <a:moveTo>
                    <a:pt x="33" y="1"/>
                  </a:moveTo>
                  <a:lnTo>
                    <a:pt x="28" y="7"/>
                  </a:lnTo>
                  <a:lnTo>
                    <a:pt x="34" y="16"/>
                  </a:lnTo>
                  <a:lnTo>
                    <a:pt x="38" y="28"/>
                  </a:lnTo>
                  <a:lnTo>
                    <a:pt x="38" y="45"/>
                  </a:lnTo>
                  <a:lnTo>
                    <a:pt x="35" y="61"/>
                  </a:lnTo>
                  <a:lnTo>
                    <a:pt x="31" y="77"/>
                  </a:lnTo>
                  <a:lnTo>
                    <a:pt x="23" y="92"/>
                  </a:lnTo>
                  <a:lnTo>
                    <a:pt x="13" y="106"/>
                  </a:lnTo>
                  <a:lnTo>
                    <a:pt x="0" y="115"/>
                  </a:lnTo>
                  <a:lnTo>
                    <a:pt x="4" y="122"/>
                  </a:lnTo>
                  <a:lnTo>
                    <a:pt x="18" y="110"/>
                  </a:lnTo>
                  <a:lnTo>
                    <a:pt x="30" y="96"/>
                  </a:lnTo>
                  <a:lnTo>
                    <a:pt x="38" y="79"/>
                  </a:lnTo>
                  <a:lnTo>
                    <a:pt x="42" y="61"/>
                  </a:lnTo>
                  <a:lnTo>
                    <a:pt x="45" y="45"/>
                  </a:lnTo>
                  <a:lnTo>
                    <a:pt x="45" y="28"/>
                  </a:lnTo>
                  <a:lnTo>
                    <a:pt x="41" y="13"/>
                  </a:lnTo>
                  <a:lnTo>
                    <a:pt x="35" y="2"/>
                  </a:lnTo>
                  <a:lnTo>
                    <a:pt x="31" y="8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28" y="3"/>
                  </a:lnTo>
                  <a:lnTo>
                    <a:pt x="28" y="7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74" name="Freeform 222"/>
            <p:cNvSpPr>
              <a:spLocks/>
            </p:cNvSpPr>
            <p:nvPr/>
          </p:nvSpPr>
          <p:spPr bwMode="auto">
            <a:xfrm>
              <a:off x="896" y="3536"/>
              <a:ext cx="40" cy="60"/>
            </a:xfrm>
            <a:custGeom>
              <a:avLst/>
              <a:gdLst/>
              <a:ahLst/>
              <a:cxnLst>
                <a:cxn ang="0">
                  <a:pos x="83" y="120"/>
                </a:cxn>
                <a:cxn ang="0">
                  <a:pos x="87" y="123"/>
                </a:cxn>
                <a:cxn ang="0">
                  <a:pos x="90" y="106"/>
                </a:cxn>
                <a:cxn ang="0">
                  <a:pos x="86" y="87"/>
                </a:cxn>
                <a:cxn ang="0">
                  <a:pos x="79" y="68"/>
                </a:cxn>
                <a:cxn ang="0">
                  <a:pos x="69" y="49"/>
                </a:cxn>
                <a:cxn ang="0">
                  <a:pos x="54" y="33"/>
                </a:cxn>
                <a:cxn ang="0">
                  <a:pos x="39" y="18"/>
                </a:cxn>
                <a:cxn ang="0">
                  <a:pos x="20" y="8"/>
                </a:cxn>
                <a:cxn ang="0">
                  <a:pos x="2" y="0"/>
                </a:cxn>
                <a:cxn ang="0">
                  <a:pos x="0" y="7"/>
                </a:cxn>
                <a:cxn ang="0">
                  <a:pos x="18" y="15"/>
                </a:cxn>
                <a:cxn ang="0">
                  <a:pos x="34" y="25"/>
                </a:cxn>
                <a:cxn ang="0">
                  <a:pos x="49" y="38"/>
                </a:cxn>
                <a:cxn ang="0">
                  <a:pos x="62" y="54"/>
                </a:cxn>
                <a:cxn ang="0">
                  <a:pos x="72" y="70"/>
                </a:cxn>
                <a:cxn ang="0">
                  <a:pos x="79" y="87"/>
                </a:cxn>
                <a:cxn ang="0">
                  <a:pos x="80" y="106"/>
                </a:cxn>
                <a:cxn ang="0">
                  <a:pos x="80" y="123"/>
                </a:cxn>
                <a:cxn ang="0">
                  <a:pos x="85" y="126"/>
                </a:cxn>
                <a:cxn ang="0">
                  <a:pos x="80" y="123"/>
                </a:cxn>
                <a:cxn ang="0">
                  <a:pos x="81" y="125"/>
                </a:cxn>
                <a:cxn ang="0">
                  <a:pos x="84" y="126"/>
                </a:cxn>
                <a:cxn ang="0">
                  <a:pos x="86" y="125"/>
                </a:cxn>
                <a:cxn ang="0">
                  <a:pos x="87" y="123"/>
                </a:cxn>
                <a:cxn ang="0">
                  <a:pos x="83" y="120"/>
                </a:cxn>
              </a:cxnLst>
              <a:rect l="0" t="0" r="r" b="b"/>
              <a:pathLst>
                <a:path w="90" h="126">
                  <a:moveTo>
                    <a:pt x="83" y="120"/>
                  </a:moveTo>
                  <a:lnTo>
                    <a:pt x="87" y="123"/>
                  </a:lnTo>
                  <a:lnTo>
                    <a:pt x="90" y="106"/>
                  </a:lnTo>
                  <a:lnTo>
                    <a:pt x="86" y="87"/>
                  </a:lnTo>
                  <a:lnTo>
                    <a:pt x="79" y="68"/>
                  </a:lnTo>
                  <a:lnTo>
                    <a:pt x="69" y="49"/>
                  </a:lnTo>
                  <a:lnTo>
                    <a:pt x="54" y="33"/>
                  </a:lnTo>
                  <a:lnTo>
                    <a:pt x="39" y="18"/>
                  </a:lnTo>
                  <a:lnTo>
                    <a:pt x="20" y="8"/>
                  </a:lnTo>
                  <a:lnTo>
                    <a:pt x="2" y="0"/>
                  </a:lnTo>
                  <a:lnTo>
                    <a:pt x="0" y="7"/>
                  </a:lnTo>
                  <a:lnTo>
                    <a:pt x="18" y="15"/>
                  </a:lnTo>
                  <a:lnTo>
                    <a:pt x="34" y="25"/>
                  </a:lnTo>
                  <a:lnTo>
                    <a:pt x="49" y="38"/>
                  </a:lnTo>
                  <a:lnTo>
                    <a:pt x="62" y="54"/>
                  </a:lnTo>
                  <a:lnTo>
                    <a:pt x="72" y="70"/>
                  </a:lnTo>
                  <a:lnTo>
                    <a:pt x="79" y="87"/>
                  </a:lnTo>
                  <a:lnTo>
                    <a:pt x="80" y="106"/>
                  </a:lnTo>
                  <a:lnTo>
                    <a:pt x="80" y="123"/>
                  </a:lnTo>
                  <a:lnTo>
                    <a:pt x="85" y="126"/>
                  </a:lnTo>
                  <a:lnTo>
                    <a:pt x="80" y="123"/>
                  </a:lnTo>
                  <a:lnTo>
                    <a:pt x="81" y="125"/>
                  </a:lnTo>
                  <a:lnTo>
                    <a:pt x="84" y="126"/>
                  </a:lnTo>
                  <a:lnTo>
                    <a:pt x="86" y="125"/>
                  </a:lnTo>
                  <a:lnTo>
                    <a:pt x="87" y="123"/>
                  </a:lnTo>
                  <a:lnTo>
                    <a:pt x="83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75" name="Freeform 223"/>
            <p:cNvSpPr>
              <a:spLocks/>
            </p:cNvSpPr>
            <p:nvPr/>
          </p:nvSpPr>
          <p:spPr bwMode="auto">
            <a:xfrm>
              <a:off x="934" y="3515"/>
              <a:ext cx="45" cy="81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72" y="5"/>
                </a:cxn>
                <a:cxn ang="0">
                  <a:pos x="89" y="45"/>
                </a:cxn>
                <a:cxn ang="0">
                  <a:pos x="93" y="76"/>
                </a:cxn>
                <a:cxn ang="0">
                  <a:pos x="89" y="100"/>
                </a:cxn>
                <a:cxn ang="0">
                  <a:pos x="77" y="118"/>
                </a:cxn>
                <a:cxn ang="0">
                  <a:pos x="59" y="133"/>
                </a:cxn>
                <a:cxn ang="0">
                  <a:pos x="40" y="145"/>
                </a:cxn>
                <a:cxn ang="0">
                  <a:pos x="18" y="155"/>
                </a:cxn>
                <a:cxn ang="0">
                  <a:pos x="0" y="165"/>
                </a:cxn>
                <a:cxn ang="0">
                  <a:pos x="2" y="171"/>
                </a:cxn>
                <a:cxn ang="0">
                  <a:pos x="20" y="162"/>
                </a:cxn>
                <a:cxn ang="0">
                  <a:pos x="42" y="152"/>
                </a:cxn>
                <a:cxn ang="0">
                  <a:pos x="64" y="140"/>
                </a:cxn>
                <a:cxn ang="0">
                  <a:pos x="84" y="123"/>
                </a:cxn>
                <a:cxn ang="0">
                  <a:pos x="96" y="102"/>
                </a:cxn>
                <a:cxn ang="0">
                  <a:pos x="102" y="76"/>
                </a:cxn>
                <a:cxn ang="0">
                  <a:pos x="96" y="43"/>
                </a:cxn>
                <a:cxn ang="0">
                  <a:pos x="79" y="2"/>
                </a:cxn>
                <a:cxn ang="0">
                  <a:pos x="74" y="7"/>
                </a:cxn>
                <a:cxn ang="0">
                  <a:pos x="79" y="2"/>
                </a:cxn>
                <a:cxn ang="0">
                  <a:pos x="78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2" y="5"/>
                </a:cxn>
                <a:cxn ang="0">
                  <a:pos x="77" y="0"/>
                </a:cxn>
              </a:cxnLst>
              <a:rect l="0" t="0" r="r" b="b"/>
              <a:pathLst>
                <a:path w="102" h="171">
                  <a:moveTo>
                    <a:pt x="77" y="0"/>
                  </a:moveTo>
                  <a:lnTo>
                    <a:pt x="72" y="5"/>
                  </a:lnTo>
                  <a:lnTo>
                    <a:pt x="89" y="45"/>
                  </a:lnTo>
                  <a:lnTo>
                    <a:pt x="93" y="76"/>
                  </a:lnTo>
                  <a:lnTo>
                    <a:pt x="89" y="100"/>
                  </a:lnTo>
                  <a:lnTo>
                    <a:pt x="77" y="118"/>
                  </a:lnTo>
                  <a:lnTo>
                    <a:pt x="59" y="133"/>
                  </a:lnTo>
                  <a:lnTo>
                    <a:pt x="40" y="145"/>
                  </a:lnTo>
                  <a:lnTo>
                    <a:pt x="18" y="155"/>
                  </a:lnTo>
                  <a:lnTo>
                    <a:pt x="0" y="165"/>
                  </a:lnTo>
                  <a:lnTo>
                    <a:pt x="2" y="171"/>
                  </a:lnTo>
                  <a:lnTo>
                    <a:pt x="20" y="162"/>
                  </a:lnTo>
                  <a:lnTo>
                    <a:pt x="42" y="152"/>
                  </a:lnTo>
                  <a:lnTo>
                    <a:pt x="64" y="140"/>
                  </a:lnTo>
                  <a:lnTo>
                    <a:pt x="84" y="123"/>
                  </a:lnTo>
                  <a:lnTo>
                    <a:pt x="96" y="102"/>
                  </a:lnTo>
                  <a:lnTo>
                    <a:pt x="102" y="76"/>
                  </a:lnTo>
                  <a:lnTo>
                    <a:pt x="96" y="43"/>
                  </a:lnTo>
                  <a:lnTo>
                    <a:pt x="79" y="2"/>
                  </a:lnTo>
                  <a:lnTo>
                    <a:pt x="74" y="7"/>
                  </a:lnTo>
                  <a:lnTo>
                    <a:pt x="79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2" y="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76" name="Freeform 224"/>
            <p:cNvSpPr>
              <a:spLocks/>
            </p:cNvSpPr>
            <p:nvPr/>
          </p:nvSpPr>
          <p:spPr bwMode="auto">
            <a:xfrm>
              <a:off x="967" y="3515"/>
              <a:ext cx="42" cy="95"/>
            </a:xfrm>
            <a:custGeom>
              <a:avLst/>
              <a:gdLst/>
              <a:ahLst/>
              <a:cxnLst>
                <a:cxn ang="0">
                  <a:pos x="68" y="196"/>
                </a:cxn>
                <a:cxn ang="0">
                  <a:pos x="75" y="199"/>
                </a:cxn>
                <a:cxn ang="0">
                  <a:pos x="89" y="165"/>
                </a:cxn>
                <a:cxn ang="0">
                  <a:pos x="95" y="130"/>
                </a:cxn>
                <a:cxn ang="0">
                  <a:pos x="90" y="100"/>
                </a:cxn>
                <a:cxn ang="0">
                  <a:pos x="80" y="71"/>
                </a:cxn>
                <a:cxn ang="0">
                  <a:pos x="65" y="46"/>
                </a:cxn>
                <a:cxn ang="0">
                  <a:pos x="45" y="25"/>
                </a:cxn>
                <a:cxn ang="0">
                  <a:pos x="25" y="10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20" y="17"/>
                </a:cxn>
                <a:cxn ang="0">
                  <a:pos x="41" y="32"/>
                </a:cxn>
                <a:cxn ang="0">
                  <a:pos x="58" y="51"/>
                </a:cxn>
                <a:cxn ang="0">
                  <a:pos x="73" y="74"/>
                </a:cxn>
                <a:cxn ang="0">
                  <a:pos x="83" y="100"/>
                </a:cxn>
                <a:cxn ang="0">
                  <a:pos x="86" y="130"/>
                </a:cxn>
                <a:cxn ang="0">
                  <a:pos x="82" y="162"/>
                </a:cxn>
                <a:cxn ang="0">
                  <a:pos x="68" y="197"/>
                </a:cxn>
                <a:cxn ang="0">
                  <a:pos x="75" y="200"/>
                </a:cxn>
                <a:cxn ang="0">
                  <a:pos x="68" y="197"/>
                </a:cxn>
                <a:cxn ang="0">
                  <a:pos x="68" y="200"/>
                </a:cxn>
                <a:cxn ang="0">
                  <a:pos x="71" y="201"/>
                </a:cxn>
                <a:cxn ang="0">
                  <a:pos x="74" y="201"/>
                </a:cxn>
                <a:cxn ang="0">
                  <a:pos x="75" y="199"/>
                </a:cxn>
                <a:cxn ang="0">
                  <a:pos x="68" y="196"/>
                </a:cxn>
              </a:cxnLst>
              <a:rect l="0" t="0" r="r" b="b"/>
              <a:pathLst>
                <a:path w="95" h="201">
                  <a:moveTo>
                    <a:pt x="68" y="196"/>
                  </a:moveTo>
                  <a:lnTo>
                    <a:pt x="75" y="199"/>
                  </a:lnTo>
                  <a:lnTo>
                    <a:pt x="89" y="165"/>
                  </a:lnTo>
                  <a:lnTo>
                    <a:pt x="95" y="130"/>
                  </a:lnTo>
                  <a:lnTo>
                    <a:pt x="90" y="100"/>
                  </a:lnTo>
                  <a:lnTo>
                    <a:pt x="80" y="71"/>
                  </a:lnTo>
                  <a:lnTo>
                    <a:pt x="65" y="46"/>
                  </a:lnTo>
                  <a:lnTo>
                    <a:pt x="45" y="25"/>
                  </a:lnTo>
                  <a:lnTo>
                    <a:pt x="25" y="10"/>
                  </a:lnTo>
                  <a:lnTo>
                    <a:pt x="3" y="0"/>
                  </a:lnTo>
                  <a:lnTo>
                    <a:pt x="0" y="7"/>
                  </a:lnTo>
                  <a:lnTo>
                    <a:pt x="20" y="17"/>
                  </a:lnTo>
                  <a:lnTo>
                    <a:pt x="41" y="32"/>
                  </a:lnTo>
                  <a:lnTo>
                    <a:pt x="58" y="51"/>
                  </a:lnTo>
                  <a:lnTo>
                    <a:pt x="73" y="74"/>
                  </a:lnTo>
                  <a:lnTo>
                    <a:pt x="83" y="100"/>
                  </a:lnTo>
                  <a:lnTo>
                    <a:pt x="86" y="130"/>
                  </a:lnTo>
                  <a:lnTo>
                    <a:pt x="82" y="162"/>
                  </a:lnTo>
                  <a:lnTo>
                    <a:pt x="68" y="197"/>
                  </a:lnTo>
                  <a:lnTo>
                    <a:pt x="75" y="200"/>
                  </a:lnTo>
                  <a:lnTo>
                    <a:pt x="68" y="197"/>
                  </a:lnTo>
                  <a:lnTo>
                    <a:pt x="68" y="200"/>
                  </a:lnTo>
                  <a:lnTo>
                    <a:pt x="71" y="201"/>
                  </a:lnTo>
                  <a:lnTo>
                    <a:pt x="74" y="201"/>
                  </a:lnTo>
                  <a:lnTo>
                    <a:pt x="75" y="199"/>
                  </a:lnTo>
                  <a:lnTo>
                    <a:pt x="68" y="19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77" name="Freeform 225"/>
            <p:cNvSpPr>
              <a:spLocks/>
            </p:cNvSpPr>
            <p:nvPr/>
          </p:nvSpPr>
          <p:spPr bwMode="auto">
            <a:xfrm>
              <a:off x="997" y="3561"/>
              <a:ext cx="41" cy="48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0"/>
                </a:cxn>
                <a:cxn ang="0">
                  <a:pos x="76" y="8"/>
                </a:cxn>
                <a:cxn ang="0">
                  <a:pos x="66" y="17"/>
                </a:cxn>
                <a:cxn ang="0">
                  <a:pos x="57" y="28"/>
                </a:cxn>
                <a:cxn ang="0">
                  <a:pos x="46" y="38"/>
                </a:cxn>
                <a:cxn ang="0">
                  <a:pos x="37" y="49"/>
                </a:cxn>
                <a:cxn ang="0">
                  <a:pos x="27" y="63"/>
                </a:cxn>
                <a:cxn ang="0">
                  <a:pos x="14" y="79"/>
                </a:cxn>
                <a:cxn ang="0">
                  <a:pos x="0" y="97"/>
                </a:cxn>
                <a:cxn ang="0">
                  <a:pos x="7" y="101"/>
                </a:cxn>
                <a:cxn ang="0">
                  <a:pos x="21" y="84"/>
                </a:cxn>
                <a:cxn ang="0">
                  <a:pos x="34" y="68"/>
                </a:cxn>
                <a:cxn ang="0">
                  <a:pos x="44" y="54"/>
                </a:cxn>
                <a:cxn ang="0">
                  <a:pos x="53" y="42"/>
                </a:cxn>
                <a:cxn ang="0">
                  <a:pos x="61" y="32"/>
                </a:cxn>
                <a:cxn ang="0">
                  <a:pos x="71" y="22"/>
                </a:cxn>
                <a:cxn ang="0">
                  <a:pos x="81" y="15"/>
                </a:cxn>
                <a:cxn ang="0">
                  <a:pos x="91" y="7"/>
                </a:cxn>
                <a:cxn ang="0">
                  <a:pos x="91" y="7"/>
                </a:cxn>
                <a:cxn ang="0">
                  <a:pos x="87" y="0"/>
                </a:cxn>
              </a:cxnLst>
              <a:rect l="0" t="0" r="r" b="b"/>
              <a:pathLst>
                <a:path w="91" h="101">
                  <a:moveTo>
                    <a:pt x="87" y="0"/>
                  </a:moveTo>
                  <a:lnTo>
                    <a:pt x="87" y="0"/>
                  </a:lnTo>
                  <a:lnTo>
                    <a:pt x="76" y="8"/>
                  </a:lnTo>
                  <a:lnTo>
                    <a:pt x="66" y="17"/>
                  </a:lnTo>
                  <a:lnTo>
                    <a:pt x="57" y="28"/>
                  </a:lnTo>
                  <a:lnTo>
                    <a:pt x="46" y="38"/>
                  </a:lnTo>
                  <a:lnTo>
                    <a:pt x="37" y="49"/>
                  </a:lnTo>
                  <a:lnTo>
                    <a:pt x="27" y="63"/>
                  </a:lnTo>
                  <a:lnTo>
                    <a:pt x="14" y="79"/>
                  </a:lnTo>
                  <a:lnTo>
                    <a:pt x="0" y="97"/>
                  </a:lnTo>
                  <a:lnTo>
                    <a:pt x="7" y="101"/>
                  </a:lnTo>
                  <a:lnTo>
                    <a:pt x="21" y="84"/>
                  </a:lnTo>
                  <a:lnTo>
                    <a:pt x="34" y="68"/>
                  </a:lnTo>
                  <a:lnTo>
                    <a:pt x="44" y="54"/>
                  </a:lnTo>
                  <a:lnTo>
                    <a:pt x="53" y="42"/>
                  </a:lnTo>
                  <a:lnTo>
                    <a:pt x="61" y="32"/>
                  </a:lnTo>
                  <a:lnTo>
                    <a:pt x="71" y="22"/>
                  </a:lnTo>
                  <a:lnTo>
                    <a:pt x="81" y="15"/>
                  </a:lnTo>
                  <a:lnTo>
                    <a:pt x="91" y="7"/>
                  </a:lnTo>
                  <a:lnTo>
                    <a:pt x="91" y="7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78" name="Freeform 226"/>
            <p:cNvSpPr>
              <a:spLocks/>
            </p:cNvSpPr>
            <p:nvPr/>
          </p:nvSpPr>
          <p:spPr bwMode="auto">
            <a:xfrm>
              <a:off x="1028" y="3506"/>
              <a:ext cx="20" cy="5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7"/>
                </a:cxn>
                <a:cxn ang="0">
                  <a:pos x="17" y="13"/>
                </a:cxn>
                <a:cxn ang="0">
                  <a:pos x="27" y="24"/>
                </a:cxn>
                <a:cxn ang="0">
                  <a:pos x="34" y="41"/>
                </a:cxn>
                <a:cxn ang="0">
                  <a:pos x="36" y="58"/>
                </a:cxn>
                <a:cxn ang="0">
                  <a:pos x="36" y="78"/>
                </a:cxn>
                <a:cxn ang="0">
                  <a:pos x="32" y="96"/>
                </a:cxn>
                <a:cxn ang="0">
                  <a:pos x="25" y="111"/>
                </a:cxn>
                <a:cxn ang="0">
                  <a:pos x="16" y="120"/>
                </a:cxn>
                <a:cxn ang="0">
                  <a:pos x="20" y="127"/>
                </a:cxn>
                <a:cxn ang="0">
                  <a:pos x="32" y="115"/>
                </a:cxn>
                <a:cxn ang="0">
                  <a:pos x="39" y="98"/>
                </a:cxn>
                <a:cxn ang="0">
                  <a:pos x="43" y="78"/>
                </a:cxn>
                <a:cxn ang="0">
                  <a:pos x="43" y="58"/>
                </a:cxn>
                <a:cxn ang="0">
                  <a:pos x="41" y="38"/>
                </a:cxn>
                <a:cxn ang="0">
                  <a:pos x="34" y="20"/>
                </a:cxn>
                <a:cxn ang="0">
                  <a:pos x="21" y="6"/>
                </a:cxn>
                <a:cxn ang="0">
                  <a:pos x="3" y="0"/>
                </a:cxn>
                <a:cxn ang="0">
                  <a:pos x="3" y="7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3" y="0"/>
                </a:cxn>
              </a:cxnLst>
              <a:rect l="0" t="0" r="r" b="b"/>
              <a:pathLst>
                <a:path w="43" h="127">
                  <a:moveTo>
                    <a:pt x="3" y="0"/>
                  </a:moveTo>
                  <a:lnTo>
                    <a:pt x="3" y="7"/>
                  </a:lnTo>
                  <a:lnTo>
                    <a:pt x="17" y="13"/>
                  </a:lnTo>
                  <a:lnTo>
                    <a:pt x="27" y="24"/>
                  </a:lnTo>
                  <a:lnTo>
                    <a:pt x="34" y="41"/>
                  </a:lnTo>
                  <a:lnTo>
                    <a:pt x="36" y="58"/>
                  </a:lnTo>
                  <a:lnTo>
                    <a:pt x="36" y="78"/>
                  </a:lnTo>
                  <a:lnTo>
                    <a:pt x="32" y="96"/>
                  </a:lnTo>
                  <a:lnTo>
                    <a:pt x="25" y="111"/>
                  </a:lnTo>
                  <a:lnTo>
                    <a:pt x="16" y="120"/>
                  </a:lnTo>
                  <a:lnTo>
                    <a:pt x="20" y="127"/>
                  </a:lnTo>
                  <a:lnTo>
                    <a:pt x="32" y="115"/>
                  </a:lnTo>
                  <a:lnTo>
                    <a:pt x="39" y="98"/>
                  </a:lnTo>
                  <a:lnTo>
                    <a:pt x="43" y="78"/>
                  </a:lnTo>
                  <a:lnTo>
                    <a:pt x="43" y="58"/>
                  </a:lnTo>
                  <a:lnTo>
                    <a:pt x="41" y="38"/>
                  </a:lnTo>
                  <a:lnTo>
                    <a:pt x="34" y="20"/>
                  </a:lnTo>
                  <a:lnTo>
                    <a:pt x="21" y="6"/>
                  </a:lnTo>
                  <a:lnTo>
                    <a:pt x="3" y="0"/>
                  </a:lnTo>
                  <a:lnTo>
                    <a:pt x="3" y="7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79" name="Freeform 227"/>
            <p:cNvSpPr>
              <a:spLocks/>
            </p:cNvSpPr>
            <p:nvPr/>
          </p:nvSpPr>
          <p:spPr bwMode="auto">
            <a:xfrm>
              <a:off x="1030" y="3506"/>
              <a:ext cx="39" cy="83"/>
            </a:xfrm>
            <a:custGeom>
              <a:avLst/>
              <a:gdLst/>
              <a:ahLst/>
              <a:cxnLst>
                <a:cxn ang="0">
                  <a:pos x="40" y="169"/>
                </a:cxn>
                <a:cxn ang="0">
                  <a:pos x="43" y="176"/>
                </a:cxn>
                <a:cxn ang="0">
                  <a:pos x="71" y="138"/>
                </a:cxn>
                <a:cxn ang="0">
                  <a:pos x="85" y="103"/>
                </a:cxn>
                <a:cxn ang="0">
                  <a:pos x="87" y="73"/>
                </a:cxn>
                <a:cxn ang="0">
                  <a:pos x="79" y="46"/>
                </a:cxn>
                <a:cxn ang="0">
                  <a:pos x="64" y="26"/>
                </a:cxn>
                <a:cxn ang="0">
                  <a:pos x="44" y="11"/>
                </a:cxn>
                <a:cxn ang="0">
                  <a:pos x="22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2" y="8"/>
                </a:cxn>
                <a:cxn ang="0">
                  <a:pos x="41" y="17"/>
                </a:cxn>
                <a:cxn ang="0">
                  <a:pos x="60" y="30"/>
                </a:cxn>
                <a:cxn ang="0">
                  <a:pos x="72" y="49"/>
                </a:cxn>
                <a:cxn ang="0">
                  <a:pos x="81" y="73"/>
                </a:cxn>
                <a:cxn ang="0">
                  <a:pos x="78" y="103"/>
                </a:cxn>
                <a:cxn ang="0">
                  <a:pos x="64" y="134"/>
                </a:cxn>
                <a:cxn ang="0">
                  <a:pos x="38" y="172"/>
                </a:cxn>
                <a:cxn ang="0">
                  <a:pos x="40" y="179"/>
                </a:cxn>
                <a:cxn ang="0">
                  <a:pos x="38" y="172"/>
                </a:cxn>
                <a:cxn ang="0">
                  <a:pos x="38" y="174"/>
                </a:cxn>
                <a:cxn ang="0">
                  <a:pos x="39" y="175"/>
                </a:cxn>
                <a:cxn ang="0">
                  <a:pos x="40" y="176"/>
                </a:cxn>
                <a:cxn ang="0">
                  <a:pos x="43" y="176"/>
                </a:cxn>
                <a:cxn ang="0">
                  <a:pos x="40" y="169"/>
                </a:cxn>
              </a:cxnLst>
              <a:rect l="0" t="0" r="r" b="b"/>
              <a:pathLst>
                <a:path w="87" h="179">
                  <a:moveTo>
                    <a:pt x="40" y="169"/>
                  </a:moveTo>
                  <a:lnTo>
                    <a:pt x="43" y="176"/>
                  </a:lnTo>
                  <a:lnTo>
                    <a:pt x="71" y="138"/>
                  </a:lnTo>
                  <a:lnTo>
                    <a:pt x="85" y="103"/>
                  </a:lnTo>
                  <a:lnTo>
                    <a:pt x="87" y="73"/>
                  </a:lnTo>
                  <a:lnTo>
                    <a:pt x="79" y="46"/>
                  </a:lnTo>
                  <a:lnTo>
                    <a:pt x="64" y="26"/>
                  </a:lnTo>
                  <a:lnTo>
                    <a:pt x="44" y="11"/>
                  </a:lnTo>
                  <a:lnTo>
                    <a:pt x="22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22" y="8"/>
                  </a:lnTo>
                  <a:lnTo>
                    <a:pt x="41" y="17"/>
                  </a:lnTo>
                  <a:lnTo>
                    <a:pt x="60" y="30"/>
                  </a:lnTo>
                  <a:lnTo>
                    <a:pt x="72" y="49"/>
                  </a:lnTo>
                  <a:lnTo>
                    <a:pt x="81" y="73"/>
                  </a:lnTo>
                  <a:lnTo>
                    <a:pt x="78" y="103"/>
                  </a:lnTo>
                  <a:lnTo>
                    <a:pt x="64" y="134"/>
                  </a:lnTo>
                  <a:lnTo>
                    <a:pt x="38" y="172"/>
                  </a:lnTo>
                  <a:lnTo>
                    <a:pt x="40" y="179"/>
                  </a:lnTo>
                  <a:lnTo>
                    <a:pt x="38" y="172"/>
                  </a:lnTo>
                  <a:lnTo>
                    <a:pt x="38" y="174"/>
                  </a:lnTo>
                  <a:lnTo>
                    <a:pt x="39" y="175"/>
                  </a:lnTo>
                  <a:lnTo>
                    <a:pt x="40" y="176"/>
                  </a:lnTo>
                  <a:lnTo>
                    <a:pt x="43" y="176"/>
                  </a:lnTo>
                  <a:lnTo>
                    <a:pt x="40" y="1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80" name="Freeform 228"/>
            <p:cNvSpPr>
              <a:spLocks/>
            </p:cNvSpPr>
            <p:nvPr/>
          </p:nvSpPr>
          <p:spPr bwMode="auto">
            <a:xfrm>
              <a:off x="1048" y="3512"/>
              <a:ext cx="42" cy="77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7" y="6"/>
                </a:cxn>
                <a:cxn ang="0">
                  <a:pos x="82" y="30"/>
                </a:cxn>
                <a:cxn ang="0">
                  <a:pos x="85" y="55"/>
                </a:cxn>
                <a:cxn ang="0">
                  <a:pos x="82" y="81"/>
                </a:cxn>
                <a:cxn ang="0">
                  <a:pos x="70" y="104"/>
                </a:cxn>
                <a:cxn ang="0">
                  <a:pos x="55" y="124"/>
                </a:cxn>
                <a:cxn ang="0">
                  <a:pos x="36" y="141"/>
                </a:cxn>
                <a:cxn ang="0">
                  <a:pos x="18" y="152"/>
                </a:cxn>
                <a:cxn ang="0">
                  <a:pos x="0" y="154"/>
                </a:cxn>
                <a:cxn ang="0">
                  <a:pos x="0" y="164"/>
                </a:cxn>
                <a:cxn ang="0">
                  <a:pos x="20" y="159"/>
                </a:cxn>
                <a:cxn ang="0">
                  <a:pos x="41" y="147"/>
                </a:cxn>
                <a:cxn ang="0">
                  <a:pos x="60" y="129"/>
                </a:cxn>
                <a:cxn ang="0">
                  <a:pos x="77" y="108"/>
                </a:cxn>
                <a:cxn ang="0">
                  <a:pos x="89" y="83"/>
                </a:cxn>
                <a:cxn ang="0">
                  <a:pos x="95" y="55"/>
                </a:cxn>
                <a:cxn ang="0">
                  <a:pos x="89" y="28"/>
                </a:cxn>
                <a:cxn ang="0">
                  <a:pos x="72" y="1"/>
                </a:cxn>
                <a:cxn ang="0">
                  <a:pos x="68" y="7"/>
                </a:cxn>
                <a:cxn ang="0">
                  <a:pos x="72" y="1"/>
                </a:cxn>
                <a:cxn ang="0">
                  <a:pos x="69" y="0"/>
                </a:cxn>
                <a:cxn ang="0">
                  <a:pos x="68" y="1"/>
                </a:cxn>
                <a:cxn ang="0">
                  <a:pos x="67" y="4"/>
                </a:cxn>
                <a:cxn ang="0">
                  <a:pos x="67" y="6"/>
                </a:cxn>
                <a:cxn ang="0">
                  <a:pos x="70" y="0"/>
                </a:cxn>
              </a:cxnLst>
              <a:rect l="0" t="0" r="r" b="b"/>
              <a:pathLst>
                <a:path w="95" h="164">
                  <a:moveTo>
                    <a:pt x="70" y="0"/>
                  </a:moveTo>
                  <a:lnTo>
                    <a:pt x="67" y="6"/>
                  </a:lnTo>
                  <a:lnTo>
                    <a:pt x="82" y="30"/>
                  </a:lnTo>
                  <a:lnTo>
                    <a:pt x="85" y="55"/>
                  </a:lnTo>
                  <a:lnTo>
                    <a:pt x="82" y="81"/>
                  </a:lnTo>
                  <a:lnTo>
                    <a:pt x="70" y="104"/>
                  </a:lnTo>
                  <a:lnTo>
                    <a:pt x="55" y="124"/>
                  </a:lnTo>
                  <a:lnTo>
                    <a:pt x="36" y="141"/>
                  </a:lnTo>
                  <a:lnTo>
                    <a:pt x="18" y="152"/>
                  </a:lnTo>
                  <a:lnTo>
                    <a:pt x="0" y="154"/>
                  </a:lnTo>
                  <a:lnTo>
                    <a:pt x="0" y="164"/>
                  </a:lnTo>
                  <a:lnTo>
                    <a:pt x="20" y="159"/>
                  </a:lnTo>
                  <a:lnTo>
                    <a:pt x="41" y="147"/>
                  </a:lnTo>
                  <a:lnTo>
                    <a:pt x="60" y="129"/>
                  </a:lnTo>
                  <a:lnTo>
                    <a:pt x="77" y="108"/>
                  </a:lnTo>
                  <a:lnTo>
                    <a:pt x="89" y="83"/>
                  </a:lnTo>
                  <a:lnTo>
                    <a:pt x="95" y="55"/>
                  </a:lnTo>
                  <a:lnTo>
                    <a:pt x="89" y="28"/>
                  </a:lnTo>
                  <a:lnTo>
                    <a:pt x="72" y="1"/>
                  </a:lnTo>
                  <a:lnTo>
                    <a:pt x="68" y="7"/>
                  </a:lnTo>
                  <a:lnTo>
                    <a:pt x="72" y="1"/>
                  </a:lnTo>
                  <a:lnTo>
                    <a:pt x="69" y="0"/>
                  </a:lnTo>
                  <a:lnTo>
                    <a:pt x="68" y="1"/>
                  </a:lnTo>
                  <a:lnTo>
                    <a:pt x="67" y="4"/>
                  </a:lnTo>
                  <a:lnTo>
                    <a:pt x="67" y="6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81" name="Freeform 229"/>
            <p:cNvSpPr>
              <a:spLocks/>
            </p:cNvSpPr>
            <p:nvPr/>
          </p:nvSpPr>
          <p:spPr bwMode="auto">
            <a:xfrm>
              <a:off x="1078" y="3512"/>
              <a:ext cx="25" cy="31"/>
            </a:xfrm>
            <a:custGeom>
              <a:avLst/>
              <a:gdLst/>
              <a:ahLst/>
              <a:cxnLst>
                <a:cxn ang="0">
                  <a:pos x="48" y="63"/>
                </a:cxn>
                <a:cxn ang="0">
                  <a:pos x="55" y="62"/>
                </a:cxn>
                <a:cxn ang="0">
                  <a:pos x="54" y="60"/>
                </a:cxn>
                <a:cxn ang="0">
                  <a:pos x="52" y="54"/>
                </a:cxn>
                <a:cxn ang="0">
                  <a:pos x="48" y="46"/>
                </a:cxn>
                <a:cxn ang="0">
                  <a:pos x="44" y="36"/>
                </a:cxn>
                <a:cxn ang="0">
                  <a:pos x="37" y="24"/>
                </a:cxn>
                <a:cxn ang="0">
                  <a:pos x="27" y="15"/>
                </a:cxn>
                <a:cxn ang="0">
                  <a:pos x="16" y="6"/>
                </a:cxn>
                <a:cxn ang="0">
                  <a:pos x="2" y="0"/>
                </a:cxn>
                <a:cxn ang="0">
                  <a:pos x="0" y="7"/>
                </a:cxn>
                <a:cxn ang="0">
                  <a:pos x="12" y="13"/>
                </a:cxn>
                <a:cxn ang="0">
                  <a:pos x="22" y="20"/>
                </a:cxn>
                <a:cxn ang="0">
                  <a:pos x="30" y="29"/>
                </a:cxn>
                <a:cxn ang="0">
                  <a:pos x="37" y="38"/>
                </a:cxn>
                <a:cxn ang="0">
                  <a:pos x="42" y="49"/>
                </a:cxn>
                <a:cxn ang="0">
                  <a:pos x="45" y="57"/>
                </a:cxn>
                <a:cxn ang="0">
                  <a:pos x="47" y="62"/>
                </a:cxn>
                <a:cxn ang="0">
                  <a:pos x="48" y="65"/>
                </a:cxn>
                <a:cxn ang="0">
                  <a:pos x="55" y="63"/>
                </a:cxn>
                <a:cxn ang="0">
                  <a:pos x="48" y="65"/>
                </a:cxn>
                <a:cxn ang="0">
                  <a:pos x="51" y="67"/>
                </a:cxn>
                <a:cxn ang="0">
                  <a:pos x="53" y="67"/>
                </a:cxn>
                <a:cxn ang="0">
                  <a:pos x="55" y="66"/>
                </a:cxn>
                <a:cxn ang="0">
                  <a:pos x="55" y="62"/>
                </a:cxn>
                <a:cxn ang="0">
                  <a:pos x="48" y="63"/>
                </a:cxn>
              </a:cxnLst>
              <a:rect l="0" t="0" r="r" b="b"/>
              <a:pathLst>
                <a:path w="55" h="67">
                  <a:moveTo>
                    <a:pt x="48" y="63"/>
                  </a:moveTo>
                  <a:lnTo>
                    <a:pt x="55" y="62"/>
                  </a:lnTo>
                  <a:lnTo>
                    <a:pt x="54" y="60"/>
                  </a:lnTo>
                  <a:lnTo>
                    <a:pt x="52" y="54"/>
                  </a:lnTo>
                  <a:lnTo>
                    <a:pt x="48" y="46"/>
                  </a:lnTo>
                  <a:lnTo>
                    <a:pt x="44" y="36"/>
                  </a:lnTo>
                  <a:lnTo>
                    <a:pt x="37" y="24"/>
                  </a:lnTo>
                  <a:lnTo>
                    <a:pt x="27" y="15"/>
                  </a:lnTo>
                  <a:lnTo>
                    <a:pt x="16" y="6"/>
                  </a:lnTo>
                  <a:lnTo>
                    <a:pt x="2" y="0"/>
                  </a:lnTo>
                  <a:lnTo>
                    <a:pt x="0" y="7"/>
                  </a:lnTo>
                  <a:lnTo>
                    <a:pt x="12" y="13"/>
                  </a:lnTo>
                  <a:lnTo>
                    <a:pt x="22" y="20"/>
                  </a:lnTo>
                  <a:lnTo>
                    <a:pt x="30" y="29"/>
                  </a:lnTo>
                  <a:lnTo>
                    <a:pt x="37" y="38"/>
                  </a:lnTo>
                  <a:lnTo>
                    <a:pt x="42" y="49"/>
                  </a:lnTo>
                  <a:lnTo>
                    <a:pt x="45" y="57"/>
                  </a:lnTo>
                  <a:lnTo>
                    <a:pt x="47" y="62"/>
                  </a:lnTo>
                  <a:lnTo>
                    <a:pt x="48" y="65"/>
                  </a:lnTo>
                  <a:lnTo>
                    <a:pt x="55" y="63"/>
                  </a:lnTo>
                  <a:lnTo>
                    <a:pt x="48" y="65"/>
                  </a:lnTo>
                  <a:lnTo>
                    <a:pt x="51" y="67"/>
                  </a:lnTo>
                  <a:lnTo>
                    <a:pt x="53" y="67"/>
                  </a:lnTo>
                  <a:lnTo>
                    <a:pt x="55" y="66"/>
                  </a:lnTo>
                  <a:lnTo>
                    <a:pt x="55" y="62"/>
                  </a:lnTo>
                  <a:lnTo>
                    <a:pt x="48" y="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82" name="Freeform 230"/>
            <p:cNvSpPr>
              <a:spLocks/>
            </p:cNvSpPr>
            <p:nvPr/>
          </p:nvSpPr>
          <p:spPr bwMode="auto">
            <a:xfrm>
              <a:off x="1100" y="3466"/>
              <a:ext cx="49" cy="76"/>
            </a:xfrm>
            <a:custGeom>
              <a:avLst/>
              <a:gdLst/>
              <a:ahLst/>
              <a:cxnLst>
                <a:cxn ang="0">
                  <a:pos x="108" y="3"/>
                </a:cxn>
                <a:cxn ang="0">
                  <a:pos x="101" y="5"/>
                </a:cxn>
                <a:cxn ang="0">
                  <a:pos x="103" y="27"/>
                </a:cxn>
                <a:cxn ang="0">
                  <a:pos x="95" y="44"/>
                </a:cxn>
                <a:cxn ang="0">
                  <a:pos x="82" y="61"/>
                </a:cxn>
                <a:cxn ang="0">
                  <a:pos x="65" y="78"/>
                </a:cxn>
                <a:cxn ang="0">
                  <a:pos x="45" y="97"/>
                </a:cxn>
                <a:cxn ang="0">
                  <a:pos x="25" y="115"/>
                </a:cxn>
                <a:cxn ang="0">
                  <a:pos x="10" y="137"/>
                </a:cxn>
                <a:cxn ang="0">
                  <a:pos x="0" y="162"/>
                </a:cxn>
                <a:cxn ang="0">
                  <a:pos x="7" y="162"/>
                </a:cxn>
                <a:cxn ang="0">
                  <a:pos x="17" y="139"/>
                </a:cxn>
                <a:cxn ang="0">
                  <a:pos x="32" y="120"/>
                </a:cxn>
                <a:cxn ang="0">
                  <a:pos x="50" y="101"/>
                </a:cxn>
                <a:cxn ang="0">
                  <a:pos x="70" y="83"/>
                </a:cxn>
                <a:cxn ang="0">
                  <a:pos x="87" y="66"/>
                </a:cxn>
                <a:cxn ang="0">
                  <a:pos x="102" y="49"/>
                </a:cxn>
                <a:cxn ang="0">
                  <a:pos x="110" y="27"/>
                </a:cxn>
                <a:cxn ang="0">
                  <a:pos x="108" y="3"/>
                </a:cxn>
                <a:cxn ang="0">
                  <a:pos x="101" y="5"/>
                </a:cxn>
                <a:cxn ang="0">
                  <a:pos x="108" y="3"/>
                </a:cxn>
                <a:cxn ang="0">
                  <a:pos x="106" y="0"/>
                </a:cxn>
                <a:cxn ang="0">
                  <a:pos x="103" y="0"/>
                </a:cxn>
                <a:cxn ang="0">
                  <a:pos x="101" y="1"/>
                </a:cxn>
                <a:cxn ang="0">
                  <a:pos x="101" y="5"/>
                </a:cxn>
                <a:cxn ang="0">
                  <a:pos x="108" y="3"/>
                </a:cxn>
              </a:cxnLst>
              <a:rect l="0" t="0" r="r" b="b"/>
              <a:pathLst>
                <a:path w="110" h="162">
                  <a:moveTo>
                    <a:pt x="108" y="3"/>
                  </a:moveTo>
                  <a:lnTo>
                    <a:pt x="101" y="5"/>
                  </a:lnTo>
                  <a:lnTo>
                    <a:pt x="103" y="27"/>
                  </a:lnTo>
                  <a:lnTo>
                    <a:pt x="95" y="44"/>
                  </a:lnTo>
                  <a:lnTo>
                    <a:pt x="82" y="61"/>
                  </a:lnTo>
                  <a:lnTo>
                    <a:pt x="65" y="78"/>
                  </a:lnTo>
                  <a:lnTo>
                    <a:pt x="45" y="97"/>
                  </a:lnTo>
                  <a:lnTo>
                    <a:pt x="25" y="115"/>
                  </a:lnTo>
                  <a:lnTo>
                    <a:pt x="10" y="137"/>
                  </a:lnTo>
                  <a:lnTo>
                    <a:pt x="0" y="162"/>
                  </a:lnTo>
                  <a:lnTo>
                    <a:pt x="7" y="162"/>
                  </a:lnTo>
                  <a:lnTo>
                    <a:pt x="17" y="139"/>
                  </a:lnTo>
                  <a:lnTo>
                    <a:pt x="32" y="120"/>
                  </a:lnTo>
                  <a:lnTo>
                    <a:pt x="50" y="101"/>
                  </a:lnTo>
                  <a:lnTo>
                    <a:pt x="70" y="83"/>
                  </a:lnTo>
                  <a:lnTo>
                    <a:pt x="87" y="66"/>
                  </a:lnTo>
                  <a:lnTo>
                    <a:pt x="102" y="49"/>
                  </a:lnTo>
                  <a:lnTo>
                    <a:pt x="110" y="27"/>
                  </a:lnTo>
                  <a:lnTo>
                    <a:pt x="108" y="3"/>
                  </a:lnTo>
                  <a:lnTo>
                    <a:pt x="101" y="5"/>
                  </a:lnTo>
                  <a:lnTo>
                    <a:pt x="108" y="3"/>
                  </a:lnTo>
                  <a:lnTo>
                    <a:pt x="106" y="0"/>
                  </a:lnTo>
                  <a:lnTo>
                    <a:pt x="103" y="0"/>
                  </a:lnTo>
                  <a:lnTo>
                    <a:pt x="101" y="1"/>
                  </a:lnTo>
                  <a:lnTo>
                    <a:pt x="101" y="5"/>
                  </a:lnTo>
                  <a:lnTo>
                    <a:pt x="108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83" name="Freeform 231"/>
            <p:cNvSpPr>
              <a:spLocks/>
            </p:cNvSpPr>
            <p:nvPr/>
          </p:nvSpPr>
          <p:spPr bwMode="auto">
            <a:xfrm>
              <a:off x="1131" y="3467"/>
              <a:ext cx="23" cy="65"/>
            </a:xfrm>
            <a:custGeom>
              <a:avLst/>
              <a:gdLst/>
              <a:ahLst/>
              <a:cxnLst>
                <a:cxn ang="0">
                  <a:pos x="7" y="138"/>
                </a:cxn>
                <a:cxn ang="0">
                  <a:pos x="7" y="138"/>
                </a:cxn>
                <a:cxn ang="0">
                  <a:pos x="23" y="112"/>
                </a:cxn>
                <a:cxn ang="0">
                  <a:pos x="35" y="90"/>
                </a:cxn>
                <a:cxn ang="0">
                  <a:pos x="45" y="73"/>
                </a:cxn>
                <a:cxn ang="0">
                  <a:pos x="49" y="57"/>
                </a:cxn>
                <a:cxn ang="0">
                  <a:pos x="51" y="43"/>
                </a:cxn>
                <a:cxn ang="0">
                  <a:pos x="49" y="31"/>
                </a:cxn>
                <a:cxn ang="0">
                  <a:pos x="45" y="16"/>
                </a:cxn>
                <a:cxn ang="0">
                  <a:pos x="37" y="0"/>
                </a:cxn>
                <a:cxn ang="0">
                  <a:pos x="30" y="2"/>
                </a:cxn>
                <a:cxn ang="0">
                  <a:pos x="38" y="18"/>
                </a:cxn>
                <a:cxn ang="0">
                  <a:pos x="42" y="31"/>
                </a:cxn>
                <a:cxn ang="0">
                  <a:pos x="42" y="43"/>
                </a:cxn>
                <a:cxn ang="0">
                  <a:pos x="42" y="57"/>
                </a:cxn>
                <a:cxn ang="0">
                  <a:pos x="38" y="71"/>
                </a:cxn>
                <a:cxn ang="0">
                  <a:pos x="28" y="88"/>
                </a:cxn>
                <a:cxn ang="0">
                  <a:pos x="16" y="108"/>
                </a:cxn>
                <a:cxn ang="0">
                  <a:pos x="0" y="133"/>
                </a:cxn>
                <a:cxn ang="0">
                  <a:pos x="0" y="133"/>
                </a:cxn>
                <a:cxn ang="0">
                  <a:pos x="7" y="138"/>
                </a:cxn>
              </a:cxnLst>
              <a:rect l="0" t="0" r="r" b="b"/>
              <a:pathLst>
                <a:path w="51" h="138">
                  <a:moveTo>
                    <a:pt x="7" y="138"/>
                  </a:moveTo>
                  <a:lnTo>
                    <a:pt x="7" y="138"/>
                  </a:lnTo>
                  <a:lnTo>
                    <a:pt x="23" y="112"/>
                  </a:lnTo>
                  <a:lnTo>
                    <a:pt x="35" y="90"/>
                  </a:lnTo>
                  <a:lnTo>
                    <a:pt x="45" y="73"/>
                  </a:lnTo>
                  <a:lnTo>
                    <a:pt x="49" y="57"/>
                  </a:lnTo>
                  <a:lnTo>
                    <a:pt x="51" y="43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37" y="0"/>
                  </a:lnTo>
                  <a:lnTo>
                    <a:pt x="30" y="2"/>
                  </a:lnTo>
                  <a:lnTo>
                    <a:pt x="38" y="18"/>
                  </a:lnTo>
                  <a:lnTo>
                    <a:pt x="42" y="31"/>
                  </a:lnTo>
                  <a:lnTo>
                    <a:pt x="42" y="43"/>
                  </a:lnTo>
                  <a:lnTo>
                    <a:pt x="42" y="57"/>
                  </a:lnTo>
                  <a:lnTo>
                    <a:pt x="38" y="71"/>
                  </a:lnTo>
                  <a:lnTo>
                    <a:pt x="28" y="88"/>
                  </a:lnTo>
                  <a:lnTo>
                    <a:pt x="16" y="10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7" y="1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84" name="Freeform 232"/>
            <p:cNvSpPr>
              <a:spLocks/>
            </p:cNvSpPr>
            <p:nvPr/>
          </p:nvSpPr>
          <p:spPr bwMode="auto">
            <a:xfrm>
              <a:off x="1082" y="3530"/>
              <a:ext cx="52" cy="103"/>
            </a:xfrm>
            <a:custGeom>
              <a:avLst/>
              <a:gdLst/>
              <a:ahLst/>
              <a:cxnLst>
                <a:cxn ang="0">
                  <a:pos x="7" y="216"/>
                </a:cxn>
                <a:cxn ang="0">
                  <a:pos x="4" y="220"/>
                </a:cxn>
                <a:cxn ang="0">
                  <a:pos x="53" y="219"/>
                </a:cxn>
                <a:cxn ang="0">
                  <a:pos x="85" y="201"/>
                </a:cxn>
                <a:cxn ang="0">
                  <a:pos x="103" y="173"/>
                </a:cxn>
                <a:cxn ang="0">
                  <a:pos x="110" y="137"/>
                </a:cxn>
                <a:cxn ang="0">
                  <a:pos x="111" y="99"/>
                </a:cxn>
                <a:cxn ang="0">
                  <a:pos x="108" y="61"/>
                </a:cxn>
                <a:cxn ang="0">
                  <a:pos x="110" y="28"/>
                </a:cxn>
                <a:cxn ang="0">
                  <a:pos x="118" y="5"/>
                </a:cxn>
                <a:cxn ang="0">
                  <a:pos x="111" y="0"/>
                </a:cxn>
                <a:cxn ang="0">
                  <a:pos x="103" y="28"/>
                </a:cxn>
                <a:cxn ang="0">
                  <a:pos x="99" y="61"/>
                </a:cxn>
                <a:cxn ang="0">
                  <a:pos x="101" y="99"/>
                </a:cxn>
                <a:cxn ang="0">
                  <a:pos x="103" y="137"/>
                </a:cxn>
                <a:cxn ang="0">
                  <a:pos x="96" y="170"/>
                </a:cxn>
                <a:cxn ang="0">
                  <a:pos x="81" y="197"/>
                </a:cxn>
                <a:cxn ang="0">
                  <a:pos x="53" y="212"/>
                </a:cxn>
                <a:cxn ang="0">
                  <a:pos x="4" y="213"/>
                </a:cxn>
                <a:cxn ang="0">
                  <a:pos x="0" y="216"/>
                </a:cxn>
                <a:cxn ang="0">
                  <a:pos x="4" y="213"/>
                </a:cxn>
                <a:cxn ang="0">
                  <a:pos x="1" y="214"/>
                </a:cxn>
                <a:cxn ang="0">
                  <a:pos x="0" y="216"/>
                </a:cxn>
                <a:cxn ang="0">
                  <a:pos x="1" y="219"/>
                </a:cxn>
                <a:cxn ang="0">
                  <a:pos x="4" y="220"/>
                </a:cxn>
                <a:cxn ang="0">
                  <a:pos x="7" y="216"/>
                </a:cxn>
              </a:cxnLst>
              <a:rect l="0" t="0" r="r" b="b"/>
              <a:pathLst>
                <a:path w="118" h="220">
                  <a:moveTo>
                    <a:pt x="7" y="216"/>
                  </a:moveTo>
                  <a:lnTo>
                    <a:pt x="4" y="220"/>
                  </a:lnTo>
                  <a:lnTo>
                    <a:pt x="53" y="219"/>
                  </a:lnTo>
                  <a:lnTo>
                    <a:pt x="85" y="201"/>
                  </a:lnTo>
                  <a:lnTo>
                    <a:pt x="103" y="173"/>
                  </a:lnTo>
                  <a:lnTo>
                    <a:pt x="110" y="137"/>
                  </a:lnTo>
                  <a:lnTo>
                    <a:pt x="111" y="99"/>
                  </a:lnTo>
                  <a:lnTo>
                    <a:pt x="108" y="61"/>
                  </a:lnTo>
                  <a:lnTo>
                    <a:pt x="110" y="28"/>
                  </a:lnTo>
                  <a:lnTo>
                    <a:pt x="118" y="5"/>
                  </a:lnTo>
                  <a:lnTo>
                    <a:pt x="111" y="0"/>
                  </a:lnTo>
                  <a:lnTo>
                    <a:pt x="103" y="28"/>
                  </a:lnTo>
                  <a:lnTo>
                    <a:pt x="99" y="61"/>
                  </a:lnTo>
                  <a:lnTo>
                    <a:pt x="101" y="99"/>
                  </a:lnTo>
                  <a:lnTo>
                    <a:pt x="103" y="137"/>
                  </a:lnTo>
                  <a:lnTo>
                    <a:pt x="96" y="170"/>
                  </a:lnTo>
                  <a:lnTo>
                    <a:pt x="81" y="197"/>
                  </a:lnTo>
                  <a:lnTo>
                    <a:pt x="53" y="212"/>
                  </a:lnTo>
                  <a:lnTo>
                    <a:pt x="4" y="213"/>
                  </a:lnTo>
                  <a:lnTo>
                    <a:pt x="0" y="216"/>
                  </a:lnTo>
                  <a:lnTo>
                    <a:pt x="4" y="213"/>
                  </a:lnTo>
                  <a:lnTo>
                    <a:pt x="1" y="214"/>
                  </a:lnTo>
                  <a:lnTo>
                    <a:pt x="0" y="216"/>
                  </a:lnTo>
                  <a:lnTo>
                    <a:pt x="1" y="219"/>
                  </a:lnTo>
                  <a:lnTo>
                    <a:pt x="4" y="220"/>
                  </a:lnTo>
                  <a:lnTo>
                    <a:pt x="7" y="2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85" name="Freeform 233"/>
            <p:cNvSpPr>
              <a:spLocks/>
            </p:cNvSpPr>
            <p:nvPr/>
          </p:nvSpPr>
          <p:spPr bwMode="auto">
            <a:xfrm>
              <a:off x="1002" y="3632"/>
              <a:ext cx="83" cy="64"/>
            </a:xfrm>
            <a:custGeom>
              <a:avLst/>
              <a:gdLst/>
              <a:ahLst/>
              <a:cxnLst>
                <a:cxn ang="0">
                  <a:pos x="5" y="123"/>
                </a:cxn>
                <a:cxn ang="0">
                  <a:pos x="2" y="123"/>
                </a:cxn>
                <a:cxn ang="0">
                  <a:pos x="55" y="137"/>
                </a:cxn>
                <a:cxn ang="0">
                  <a:pos x="95" y="137"/>
                </a:cxn>
                <a:cxn ang="0">
                  <a:pos x="127" y="127"/>
                </a:cxn>
                <a:cxn ang="0">
                  <a:pos x="152" y="107"/>
                </a:cxn>
                <a:cxn ang="0">
                  <a:pos x="168" y="83"/>
                </a:cxn>
                <a:cxn ang="0">
                  <a:pos x="178" y="56"/>
                </a:cxn>
                <a:cxn ang="0">
                  <a:pos x="184" y="27"/>
                </a:cxn>
                <a:cxn ang="0">
                  <a:pos x="186" y="0"/>
                </a:cxn>
                <a:cxn ang="0">
                  <a:pos x="179" y="0"/>
                </a:cxn>
                <a:cxn ang="0">
                  <a:pos x="177" y="27"/>
                </a:cxn>
                <a:cxn ang="0">
                  <a:pos x="171" y="53"/>
                </a:cxn>
                <a:cxn ang="0">
                  <a:pos x="161" y="81"/>
                </a:cxn>
                <a:cxn ang="0">
                  <a:pos x="147" y="103"/>
                </a:cxn>
                <a:cxn ang="0">
                  <a:pos x="125" y="120"/>
                </a:cxn>
                <a:cxn ang="0">
                  <a:pos x="95" y="130"/>
                </a:cxn>
                <a:cxn ang="0">
                  <a:pos x="55" y="130"/>
                </a:cxn>
                <a:cxn ang="0">
                  <a:pos x="4" y="117"/>
                </a:cxn>
                <a:cxn ang="0">
                  <a:pos x="1" y="117"/>
                </a:cxn>
                <a:cxn ang="0">
                  <a:pos x="4" y="117"/>
                </a:cxn>
                <a:cxn ang="0">
                  <a:pos x="1" y="117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2" y="123"/>
                </a:cxn>
                <a:cxn ang="0">
                  <a:pos x="5" y="123"/>
                </a:cxn>
              </a:cxnLst>
              <a:rect l="0" t="0" r="r" b="b"/>
              <a:pathLst>
                <a:path w="186" h="137">
                  <a:moveTo>
                    <a:pt x="5" y="123"/>
                  </a:moveTo>
                  <a:lnTo>
                    <a:pt x="2" y="123"/>
                  </a:lnTo>
                  <a:lnTo>
                    <a:pt x="55" y="137"/>
                  </a:lnTo>
                  <a:lnTo>
                    <a:pt x="95" y="137"/>
                  </a:lnTo>
                  <a:lnTo>
                    <a:pt x="127" y="127"/>
                  </a:lnTo>
                  <a:lnTo>
                    <a:pt x="152" y="107"/>
                  </a:lnTo>
                  <a:lnTo>
                    <a:pt x="168" y="83"/>
                  </a:lnTo>
                  <a:lnTo>
                    <a:pt x="178" y="56"/>
                  </a:lnTo>
                  <a:lnTo>
                    <a:pt x="184" y="27"/>
                  </a:lnTo>
                  <a:lnTo>
                    <a:pt x="186" y="0"/>
                  </a:lnTo>
                  <a:lnTo>
                    <a:pt x="179" y="0"/>
                  </a:lnTo>
                  <a:lnTo>
                    <a:pt x="177" y="27"/>
                  </a:lnTo>
                  <a:lnTo>
                    <a:pt x="171" y="53"/>
                  </a:lnTo>
                  <a:lnTo>
                    <a:pt x="161" y="81"/>
                  </a:lnTo>
                  <a:lnTo>
                    <a:pt x="147" y="103"/>
                  </a:lnTo>
                  <a:lnTo>
                    <a:pt x="125" y="120"/>
                  </a:lnTo>
                  <a:lnTo>
                    <a:pt x="95" y="130"/>
                  </a:lnTo>
                  <a:lnTo>
                    <a:pt x="55" y="130"/>
                  </a:lnTo>
                  <a:lnTo>
                    <a:pt x="4" y="117"/>
                  </a:lnTo>
                  <a:lnTo>
                    <a:pt x="1" y="117"/>
                  </a:lnTo>
                  <a:lnTo>
                    <a:pt x="4" y="117"/>
                  </a:lnTo>
                  <a:lnTo>
                    <a:pt x="1" y="117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2" y="123"/>
                  </a:lnTo>
                  <a:lnTo>
                    <a:pt x="5" y="1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86" name="Freeform 234"/>
            <p:cNvSpPr>
              <a:spLocks/>
            </p:cNvSpPr>
            <p:nvPr/>
          </p:nvSpPr>
          <p:spPr bwMode="auto">
            <a:xfrm>
              <a:off x="906" y="3683"/>
              <a:ext cx="98" cy="31"/>
            </a:xfrm>
            <a:custGeom>
              <a:avLst/>
              <a:gdLst/>
              <a:ahLst/>
              <a:cxnLst>
                <a:cxn ang="0">
                  <a:pos x="7" y="6"/>
                </a:cxn>
                <a:cxn ang="0">
                  <a:pos x="0" y="5"/>
                </a:cxn>
                <a:cxn ang="0">
                  <a:pos x="5" y="21"/>
                </a:cxn>
                <a:cxn ang="0">
                  <a:pos x="13" y="36"/>
                </a:cxn>
                <a:cxn ang="0">
                  <a:pos x="25" y="47"/>
                </a:cxn>
                <a:cxn ang="0">
                  <a:pos x="38" y="54"/>
                </a:cxn>
                <a:cxn ang="0">
                  <a:pos x="50" y="60"/>
                </a:cxn>
                <a:cxn ang="0">
                  <a:pos x="66" y="63"/>
                </a:cxn>
                <a:cxn ang="0">
                  <a:pos x="81" y="66"/>
                </a:cxn>
                <a:cxn ang="0">
                  <a:pos x="97" y="63"/>
                </a:cxn>
                <a:cxn ang="0">
                  <a:pos x="114" y="61"/>
                </a:cxn>
                <a:cxn ang="0">
                  <a:pos x="131" y="58"/>
                </a:cxn>
                <a:cxn ang="0">
                  <a:pos x="147" y="52"/>
                </a:cxn>
                <a:cxn ang="0">
                  <a:pos x="163" y="45"/>
                </a:cxn>
                <a:cxn ang="0">
                  <a:pos x="178" y="38"/>
                </a:cxn>
                <a:cxn ang="0">
                  <a:pos x="194" y="30"/>
                </a:cxn>
                <a:cxn ang="0">
                  <a:pos x="208" y="21"/>
                </a:cxn>
                <a:cxn ang="0">
                  <a:pos x="219" y="11"/>
                </a:cxn>
                <a:cxn ang="0">
                  <a:pos x="215" y="5"/>
                </a:cxn>
                <a:cxn ang="0">
                  <a:pos x="203" y="14"/>
                </a:cxn>
                <a:cxn ang="0">
                  <a:pos x="189" y="23"/>
                </a:cxn>
                <a:cxn ang="0">
                  <a:pos x="176" y="31"/>
                </a:cxn>
                <a:cxn ang="0">
                  <a:pos x="161" y="38"/>
                </a:cxn>
                <a:cxn ang="0">
                  <a:pos x="145" y="45"/>
                </a:cxn>
                <a:cxn ang="0">
                  <a:pos x="129" y="51"/>
                </a:cxn>
                <a:cxn ang="0">
                  <a:pos x="114" y="54"/>
                </a:cxn>
                <a:cxn ang="0">
                  <a:pos x="97" y="56"/>
                </a:cxn>
                <a:cxn ang="0">
                  <a:pos x="81" y="56"/>
                </a:cxn>
                <a:cxn ang="0">
                  <a:pos x="66" y="56"/>
                </a:cxn>
                <a:cxn ang="0">
                  <a:pos x="53" y="53"/>
                </a:cxn>
                <a:cxn ang="0">
                  <a:pos x="40" y="47"/>
                </a:cxn>
                <a:cxn ang="0">
                  <a:pos x="30" y="40"/>
                </a:cxn>
                <a:cxn ang="0">
                  <a:pos x="20" y="31"/>
                </a:cxn>
                <a:cxn ang="0">
                  <a:pos x="12" y="18"/>
                </a:cxn>
                <a:cxn ang="0">
                  <a:pos x="7" y="2"/>
                </a:cxn>
                <a:cxn ang="0">
                  <a:pos x="0" y="1"/>
                </a:cxn>
                <a:cxn ang="0">
                  <a:pos x="7" y="2"/>
                </a:cxn>
                <a:cxn ang="0">
                  <a:pos x="5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5"/>
                </a:cxn>
                <a:cxn ang="0">
                  <a:pos x="7" y="6"/>
                </a:cxn>
              </a:cxnLst>
              <a:rect l="0" t="0" r="r" b="b"/>
              <a:pathLst>
                <a:path w="219" h="66">
                  <a:moveTo>
                    <a:pt x="7" y="6"/>
                  </a:moveTo>
                  <a:lnTo>
                    <a:pt x="0" y="5"/>
                  </a:lnTo>
                  <a:lnTo>
                    <a:pt x="5" y="21"/>
                  </a:lnTo>
                  <a:lnTo>
                    <a:pt x="13" y="36"/>
                  </a:lnTo>
                  <a:lnTo>
                    <a:pt x="25" y="47"/>
                  </a:lnTo>
                  <a:lnTo>
                    <a:pt x="38" y="54"/>
                  </a:lnTo>
                  <a:lnTo>
                    <a:pt x="50" y="60"/>
                  </a:lnTo>
                  <a:lnTo>
                    <a:pt x="66" y="63"/>
                  </a:lnTo>
                  <a:lnTo>
                    <a:pt x="81" y="66"/>
                  </a:lnTo>
                  <a:lnTo>
                    <a:pt x="97" y="63"/>
                  </a:lnTo>
                  <a:lnTo>
                    <a:pt x="114" y="61"/>
                  </a:lnTo>
                  <a:lnTo>
                    <a:pt x="131" y="58"/>
                  </a:lnTo>
                  <a:lnTo>
                    <a:pt x="147" y="52"/>
                  </a:lnTo>
                  <a:lnTo>
                    <a:pt x="163" y="45"/>
                  </a:lnTo>
                  <a:lnTo>
                    <a:pt x="178" y="38"/>
                  </a:lnTo>
                  <a:lnTo>
                    <a:pt x="194" y="30"/>
                  </a:lnTo>
                  <a:lnTo>
                    <a:pt x="208" y="21"/>
                  </a:lnTo>
                  <a:lnTo>
                    <a:pt x="219" y="11"/>
                  </a:lnTo>
                  <a:lnTo>
                    <a:pt x="215" y="5"/>
                  </a:lnTo>
                  <a:lnTo>
                    <a:pt x="203" y="14"/>
                  </a:lnTo>
                  <a:lnTo>
                    <a:pt x="189" y="23"/>
                  </a:lnTo>
                  <a:lnTo>
                    <a:pt x="176" y="31"/>
                  </a:lnTo>
                  <a:lnTo>
                    <a:pt x="161" y="38"/>
                  </a:lnTo>
                  <a:lnTo>
                    <a:pt x="145" y="45"/>
                  </a:lnTo>
                  <a:lnTo>
                    <a:pt x="129" y="51"/>
                  </a:lnTo>
                  <a:lnTo>
                    <a:pt x="114" y="54"/>
                  </a:lnTo>
                  <a:lnTo>
                    <a:pt x="97" y="56"/>
                  </a:lnTo>
                  <a:lnTo>
                    <a:pt x="81" y="56"/>
                  </a:lnTo>
                  <a:lnTo>
                    <a:pt x="66" y="56"/>
                  </a:lnTo>
                  <a:lnTo>
                    <a:pt x="53" y="53"/>
                  </a:lnTo>
                  <a:lnTo>
                    <a:pt x="40" y="47"/>
                  </a:lnTo>
                  <a:lnTo>
                    <a:pt x="30" y="40"/>
                  </a:lnTo>
                  <a:lnTo>
                    <a:pt x="20" y="31"/>
                  </a:lnTo>
                  <a:lnTo>
                    <a:pt x="12" y="18"/>
                  </a:lnTo>
                  <a:lnTo>
                    <a:pt x="7" y="2"/>
                  </a:lnTo>
                  <a:lnTo>
                    <a:pt x="0" y="1"/>
                  </a:lnTo>
                  <a:lnTo>
                    <a:pt x="7" y="2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87" name="Freeform 235"/>
            <p:cNvSpPr>
              <a:spLocks/>
            </p:cNvSpPr>
            <p:nvPr/>
          </p:nvSpPr>
          <p:spPr bwMode="auto">
            <a:xfrm>
              <a:off x="788" y="3681"/>
              <a:ext cx="122" cy="38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0" y="7"/>
                </a:cxn>
                <a:cxn ang="0">
                  <a:pos x="19" y="30"/>
                </a:cxn>
                <a:cxn ang="0">
                  <a:pos x="38" y="50"/>
                </a:cxn>
                <a:cxn ang="0">
                  <a:pos x="57" y="64"/>
                </a:cxn>
                <a:cxn ang="0">
                  <a:pos x="78" y="73"/>
                </a:cxn>
                <a:cxn ang="0">
                  <a:pos x="99" y="78"/>
                </a:cxn>
                <a:cxn ang="0">
                  <a:pos x="118" y="82"/>
                </a:cxn>
                <a:cxn ang="0">
                  <a:pos x="138" y="82"/>
                </a:cxn>
                <a:cxn ang="0">
                  <a:pos x="156" y="80"/>
                </a:cxn>
                <a:cxn ang="0">
                  <a:pos x="176" y="75"/>
                </a:cxn>
                <a:cxn ang="0">
                  <a:pos x="193" y="68"/>
                </a:cxn>
                <a:cxn ang="0">
                  <a:pos x="209" y="61"/>
                </a:cxn>
                <a:cxn ang="0">
                  <a:pos x="225" y="52"/>
                </a:cxn>
                <a:cxn ang="0">
                  <a:pos x="239" y="43"/>
                </a:cxn>
                <a:cxn ang="0">
                  <a:pos x="252" y="31"/>
                </a:cxn>
                <a:cxn ang="0">
                  <a:pos x="262" y="21"/>
                </a:cxn>
                <a:cxn ang="0">
                  <a:pos x="272" y="12"/>
                </a:cxn>
                <a:cxn ang="0">
                  <a:pos x="265" y="7"/>
                </a:cxn>
                <a:cxn ang="0">
                  <a:pos x="258" y="16"/>
                </a:cxn>
                <a:cxn ang="0">
                  <a:pos x="247" y="27"/>
                </a:cxn>
                <a:cxn ang="0">
                  <a:pos x="235" y="36"/>
                </a:cxn>
                <a:cxn ang="0">
                  <a:pos x="221" y="45"/>
                </a:cxn>
                <a:cxn ang="0">
                  <a:pos x="207" y="54"/>
                </a:cxn>
                <a:cxn ang="0">
                  <a:pos x="191" y="61"/>
                </a:cxn>
                <a:cxn ang="0">
                  <a:pos x="174" y="68"/>
                </a:cxn>
                <a:cxn ang="0">
                  <a:pos x="156" y="73"/>
                </a:cxn>
                <a:cxn ang="0">
                  <a:pos x="138" y="75"/>
                </a:cxn>
                <a:cxn ang="0">
                  <a:pos x="118" y="75"/>
                </a:cxn>
                <a:cxn ang="0">
                  <a:pos x="99" y="72"/>
                </a:cxn>
                <a:cxn ang="0">
                  <a:pos x="80" y="66"/>
                </a:cxn>
                <a:cxn ang="0">
                  <a:pos x="62" y="57"/>
                </a:cxn>
                <a:cxn ang="0">
                  <a:pos x="42" y="43"/>
                </a:cxn>
                <a:cxn ang="0">
                  <a:pos x="24" y="26"/>
                </a:cxn>
                <a:cxn ang="0">
                  <a:pos x="7" y="3"/>
                </a:cxn>
                <a:cxn ang="0">
                  <a:pos x="3" y="1"/>
                </a:cxn>
                <a:cxn ang="0">
                  <a:pos x="7" y="3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3" y="8"/>
                </a:cxn>
              </a:cxnLst>
              <a:rect l="0" t="0" r="r" b="b"/>
              <a:pathLst>
                <a:path w="272" h="82">
                  <a:moveTo>
                    <a:pt x="3" y="8"/>
                  </a:moveTo>
                  <a:lnTo>
                    <a:pt x="0" y="7"/>
                  </a:lnTo>
                  <a:lnTo>
                    <a:pt x="19" y="30"/>
                  </a:lnTo>
                  <a:lnTo>
                    <a:pt x="38" y="50"/>
                  </a:lnTo>
                  <a:lnTo>
                    <a:pt x="57" y="64"/>
                  </a:lnTo>
                  <a:lnTo>
                    <a:pt x="78" y="73"/>
                  </a:lnTo>
                  <a:lnTo>
                    <a:pt x="99" y="78"/>
                  </a:lnTo>
                  <a:lnTo>
                    <a:pt x="118" y="82"/>
                  </a:lnTo>
                  <a:lnTo>
                    <a:pt x="138" y="82"/>
                  </a:lnTo>
                  <a:lnTo>
                    <a:pt x="156" y="80"/>
                  </a:lnTo>
                  <a:lnTo>
                    <a:pt x="176" y="75"/>
                  </a:lnTo>
                  <a:lnTo>
                    <a:pt x="193" y="68"/>
                  </a:lnTo>
                  <a:lnTo>
                    <a:pt x="209" y="61"/>
                  </a:lnTo>
                  <a:lnTo>
                    <a:pt x="225" y="52"/>
                  </a:lnTo>
                  <a:lnTo>
                    <a:pt x="239" y="43"/>
                  </a:lnTo>
                  <a:lnTo>
                    <a:pt x="252" y="31"/>
                  </a:lnTo>
                  <a:lnTo>
                    <a:pt x="262" y="21"/>
                  </a:lnTo>
                  <a:lnTo>
                    <a:pt x="272" y="12"/>
                  </a:lnTo>
                  <a:lnTo>
                    <a:pt x="265" y="7"/>
                  </a:lnTo>
                  <a:lnTo>
                    <a:pt x="258" y="16"/>
                  </a:lnTo>
                  <a:lnTo>
                    <a:pt x="247" y="27"/>
                  </a:lnTo>
                  <a:lnTo>
                    <a:pt x="235" y="36"/>
                  </a:lnTo>
                  <a:lnTo>
                    <a:pt x="221" y="45"/>
                  </a:lnTo>
                  <a:lnTo>
                    <a:pt x="207" y="54"/>
                  </a:lnTo>
                  <a:lnTo>
                    <a:pt x="191" y="61"/>
                  </a:lnTo>
                  <a:lnTo>
                    <a:pt x="174" y="68"/>
                  </a:lnTo>
                  <a:lnTo>
                    <a:pt x="156" y="73"/>
                  </a:lnTo>
                  <a:lnTo>
                    <a:pt x="138" y="75"/>
                  </a:lnTo>
                  <a:lnTo>
                    <a:pt x="118" y="75"/>
                  </a:lnTo>
                  <a:lnTo>
                    <a:pt x="99" y="72"/>
                  </a:lnTo>
                  <a:lnTo>
                    <a:pt x="80" y="66"/>
                  </a:lnTo>
                  <a:lnTo>
                    <a:pt x="62" y="57"/>
                  </a:lnTo>
                  <a:lnTo>
                    <a:pt x="42" y="43"/>
                  </a:lnTo>
                  <a:lnTo>
                    <a:pt x="24" y="26"/>
                  </a:lnTo>
                  <a:lnTo>
                    <a:pt x="7" y="3"/>
                  </a:lnTo>
                  <a:lnTo>
                    <a:pt x="3" y="1"/>
                  </a:lnTo>
                  <a:lnTo>
                    <a:pt x="7" y="3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88" name="Freeform 236"/>
            <p:cNvSpPr>
              <a:spLocks/>
            </p:cNvSpPr>
            <p:nvPr/>
          </p:nvSpPr>
          <p:spPr bwMode="auto">
            <a:xfrm>
              <a:off x="699" y="3663"/>
              <a:ext cx="91" cy="31"/>
            </a:xfrm>
            <a:custGeom>
              <a:avLst/>
              <a:gdLst/>
              <a:ahLst/>
              <a:cxnLst>
                <a:cxn ang="0">
                  <a:pos x="3" y="7"/>
                </a:cxn>
                <a:cxn ang="0">
                  <a:pos x="0" y="5"/>
                </a:cxn>
                <a:cxn ang="0">
                  <a:pos x="9" y="21"/>
                </a:cxn>
                <a:cxn ang="0">
                  <a:pos x="21" y="33"/>
                </a:cxn>
                <a:cxn ang="0">
                  <a:pos x="31" y="45"/>
                </a:cxn>
                <a:cxn ang="0">
                  <a:pos x="45" y="52"/>
                </a:cxn>
                <a:cxn ang="0">
                  <a:pos x="57" y="58"/>
                </a:cxn>
                <a:cxn ang="0">
                  <a:pos x="71" y="61"/>
                </a:cxn>
                <a:cxn ang="0">
                  <a:pos x="85" y="63"/>
                </a:cxn>
                <a:cxn ang="0">
                  <a:pos x="100" y="66"/>
                </a:cxn>
                <a:cxn ang="0">
                  <a:pos x="114" y="63"/>
                </a:cxn>
                <a:cxn ang="0">
                  <a:pos x="128" y="62"/>
                </a:cxn>
                <a:cxn ang="0">
                  <a:pos x="141" y="60"/>
                </a:cxn>
                <a:cxn ang="0">
                  <a:pos x="155" y="58"/>
                </a:cxn>
                <a:cxn ang="0">
                  <a:pos x="168" y="54"/>
                </a:cxn>
                <a:cxn ang="0">
                  <a:pos x="180" y="52"/>
                </a:cxn>
                <a:cxn ang="0">
                  <a:pos x="192" y="50"/>
                </a:cxn>
                <a:cxn ang="0">
                  <a:pos x="202" y="47"/>
                </a:cxn>
                <a:cxn ang="0">
                  <a:pos x="202" y="40"/>
                </a:cxn>
                <a:cxn ang="0">
                  <a:pos x="192" y="43"/>
                </a:cxn>
                <a:cxn ang="0">
                  <a:pos x="180" y="45"/>
                </a:cxn>
                <a:cxn ang="0">
                  <a:pos x="168" y="47"/>
                </a:cxn>
                <a:cxn ang="0">
                  <a:pos x="155" y="51"/>
                </a:cxn>
                <a:cxn ang="0">
                  <a:pos x="141" y="53"/>
                </a:cxn>
                <a:cxn ang="0">
                  <a:pos x="128" y="55"/>
                </a:cxn>
                <a:cxn ang="0">
                  <a:pos x="114" y="56"/>
                </a:cxn>
                <a:cxn ang="0">
                  <a:pos x="100" y="56"/>
                </a:cxn>
                <a:cxn ang="0">
                  <a:pos x="85" y="56"/>
                </a:cxn>
                <a:cxn ang="0">
                  <a:pos x="71" y="54"/>
                </a:cxn>
                <a:cxn ang="0">
                  <a:pos x="60" y="51"/>
                </a:cxn>
                <a:cxn ang="0">
                  <a:pos x="47" y="45"/>
                </a:cxn>
                <a:cxn ang="0">
                  <a:pos x="35" y="38"/>
                </a:cxn>
                <a:cxn ang="0">
                  <a:pos x="25" y="29"/>
                </a:cxn>
                <a:cxn ang="0">
                  <a:pos x="16" y="16"/>
                </a:cxn>
                <a:cxn ang="0">
                  <a:pos x="7" y="2"/>
                </a:cxn>
                <a:cxn ang="0">
                  <a:pos x="3" y="0"/>
                </a:cxn>
                <a:cxn ang="0">
                  <a:pos x="7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5"/>
                </a:cxn>
                <a:cxn ang="0">
                  <a:pos x="3" y="7"/>
                </a:cxn>
              </a:cxnLst>
              <a:rect l="0" t="0" r="r" b="b"/>
              <a:pathLst>
                <a:path w="202" h="66">
                  <a:moveTo>
                    <a:pt x="3" y="7"/>
                  </a:moveTo>
                  <a:lnTo>
                    <a:pt x="0" y="5"/>
                  </a:lnTo>
                  <a:lnTo>
                    <a:pt x="9" y="21"/>
                  </a:lnTo>
                  <a:lnTo>
                    <a:pt x="21" y="33"/>
                  </a:lnTo>
                  <a:lnTo>
                    <a:pt x="31" y="45"/>
                  </a:lnTo>
                  <a:lnTo>
                    <a:pt x="45" y="52"/>
                  </a:lnTo>
                  <a:lnTo>
                    <a:pt x="57" y="58"/>
                  </a:lnTo>
                  <a:lnTo>
                    <a:pt x="71" y="61"/>
                  </a:lnTo>
                  <a:lnTo>
                    <a:pt x="85" y="63"/>
                  </a:lnTo>
                  <a:lnTo>
                    <a:pt x="100" y="66"/>
                  </a:lnTo>
                  <a:lnTo>
                    <a:pt x="114" y="63"/>
                  </a:lnTo>
                  <a:lnTo>
                    <a:pt x="128" y="62"/>
                  </a:lnTo>
                  <a:lnTo>
                    <a:pt x="141" y="60"/>
                  </a:lnTo>
                  <a:lnTo>
                    <a:pt x="155" y="58"/>
                  </a:lnTo>
                  <a:lnTo>
                    <a:pt x="168" y="54"/>
                  </a:lnTo>
                  <a:lnTo>
                    <a:pt x="180" y="52"/>
                  </a:lnTo>
                  <a:lnTo>
                    <a:pt x="192" y="50"/>
                  </a:lnTo>
                  <a:lnTo>
                    <a:pt x="202" y="47"/>
                  </a:lnTo>
                  <a:lnTo>
                    <a:pt x="202" y="40"/>
                  </a:lnTo>
                  <a:lnTo>
                    <a:pt x="192" y="43"/>
                  </a:lnTo>
                  <a:lnTo>
                    <a:pt x="180" y="45"/>
                  </a:lnTo>
                  <a:lnTo>
                    <a:pt x="168" y="47"/>
                  </a:lnTo>
                  <a:lnTo>
                    <a:pt x="155" y="51"/>
                  </a:lnTo>
                  <a:lnTo>
                    <a:pt x="141" y="53"/>
                  </a:lnTo>
                  <a:lnTo>
                    <a:pt x="128" y="55"/>
                  </a:lnTo>
                  <a:lnTo>
                    <a:pt x="114" y="56"/>
                  </a:lnTo>
                  <a:lnTo>
                    <a:pt x="100" y="56"/>
                  </a:lnTo>
                  <a:lnTo>
                    <a:pt x="85" y="56"/>
                  </a:lnTo>
                  <a:lnTo>
                    <a:pt x="71" y="54"/>
                  </a:lnTo>
                  <a:lnTo>
                    <a:pt x="60" y="51"/>
                  </a:lnTo>
                  <a:lnTo>
                    <a:pt x="47" y="45"/>
                  </a:lnTo>
                  <a:lnTo>
                    <a:pt x="35" y="38"/>
                  </a:lnTo>
                  <a:lnTo>
                    <a:pt x="25" y="29"/>
                  </a:lnTo>
                  <a:lnTo>
                    <a:pt x="16" y="16"/>
                  </a:lnTo>
                  <a:lnTo>
                    <a:pt x="7" y="2"/>
                  </a:lnTo>
                  <a:lnTo>
                    <a:pt x="3" y="0"/>
                  </a:lnTo>
                  <a:lnTo>
                    <a:pt x="7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89" name="Freeform 237"/>
            <p:cNvSpPr>
              <a:spLocks/>
            </p:cNvSpPr>
            <p:nvPr/>
          </p:nvSpPr>
          <p:spPr bwMode="auto">
            <a:xfrm>
              <a:off x="771" y="3595"/>
              <a:ext cx="3" cy="2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1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7" y="5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7" y="1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90" name="Freeform 238"/>
            <p:cNvSpPr>
              <a:spLocks/>
            </p:cNvSpPr>
            <p:nvPr/>
          </p:nvSpPr>
          <p:spPr bwMode="auto">
            <a:xfrm>
              <a:off x="769" y="3596"/>
              <a:ext cx="22" cy="88"/>
            </a:xfrm>
            <a:custGeom>
              <a:avLst/>
              <a:gdLst/>
              <a:ahLst/>
              <a:cxnLst>
                <a:cxn ang="0">
                  <a:pos x="52" y="185"/>
                </a:cxn>
                <a:cxn ang="0">
                  <a:pos x="38" y="166"/>
                </a:cxn>
                <a:cxn ang="0">
                  <a:pos x="28" y="141"/>
                </a:cxn>
                <a:cxn ang="0">
                  <a:pos x="18" y="113"/>
                </a:cxn>
                <a:cxn ang="0">
                  <a:pos x="13" y="86"/>
                </a:cxn>
                <a:cxn ang="0">
                  <a:pos x="9" y="58"/>
                </a:cxn>
                <a:cxn ang="0">
                  <a:pos x="9" y="34"/>
                </a:cxn>
                <a:cxn ang="0">
                  <a:pos x="9" y="14"/>
                </a:cxn>
                <a:cxn ang="0">
                  <a:pos x="13" y="3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0" y="34"/>
                </a:cxn>
                <a:cxn ang="0">
                  <a:pos x="2" y="58"/>
                </a:cxn>
                <a:cxn ang="0">
                  <a:pos x="6" y="86"/>
                </a:cxn>
                <a:cxn ang="0">
                  <a:pos x="12" y="115"/>
                </a:cxn>
                <a:cxn ang="0">
                  <a:pos x="21" y="143"/>
                </a:cxn>
                <a:cxn ang="0">
                  <a:pos x="31" y="168"/>
                </a:cxn>
                <a:cxn ang="0">
                  <a:pos x="45" y="189"/>
                </a:cxn>
                <a:cxn ang="0">
                  <a:pos x="52" y="185"/>
                </a:cxn>
              </a:cxnLst>
              <a:rect l="0" t="0" r="r" b="b"/>
              <a:pathLst>
                <a:path w="52" h="189">
                  <a:moveTo>
                    <a:pt x="52" y="185"/>
                  </a:moveTo>
                  <a:lnTo>
                    <a:pt x="38" y="166"/>
                  </a:lnTo>
                  <a:lnTo>
                    <a:pt x="28" y="141"/>
                  </a:lnTo>
                  <a:lnTo>
                    <a:pt x="18" y="113"/>
                  </a:lnTo>
                  <a:lnTo>
                    <a:pt x="13" y="86"/>
                  </a:lnTo>
                  <a:lnTo>
                    <a:pt x="9" y="58"/>
                  </a:lnTo>
                  <a:lnTo>
                    <a:pt x="9" y="34"/>
                  </a:lnTo>
                  <a:lnTo>
                    <a:pt x="9" y="14"/>
                  </a:lnTo>
                  <a:lnTo>
                    <a:pt x="13" y="3"/>
                  </a:lnTo>
                  <a:lnTo>
                    <a:pt x="6" y="0"/>
                  </a:lnTo>
                  <a:lnTo>
                    <a:pt x="2" y="14"/>
                  </a:lnTo>
                  <a:lnTo>
                    <a:pt x="0" y="34"/>
                  </a:lnTo>
                  <a:lnTo>
                    <a:pt x="2" y="58"/>
                  </a:lnTo>
                  <a:lnTo>
                    <a:pt x="6" y="86"/>
                  </a:lnTo>
                  <a:lnTo>
                    <a:pt x="12" y="115"/>
                  </a:lnTo>
                  <a:lnTo>
                    <a:pt x="21" y="143"/>
                  </a:lnTo>
                  <a:lnTo>
                    <a:pt x="31" y="168"/>
                  </a:lnTo>
                  <a:lnTo>
                    <a:pt x="45" y="189"/>
                  </a:lnTo>
                  <a:lnTo>
                    <a:pt x="52" y="1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91" name="Freeform 239"/>
            <p:cNvSpPr>
              <a:spLocks/>
            </p:cNvSpPr>
            <p:nvPr/>
          </p:nvSpPr>
          <p:spPr bwMode="auto">
            <a:xfrm>
              <a:off x="788" y="3682"/>
              <a:ext cx="3" cy="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" y="6"/>
                </a:cxn>
                <a:cxn ang="0">
                  <a:pos x="6" y="5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0" y="4"/>
                </a:cxn>
              </a:cxnLst>
              <a:rect l="0" t="0" r="r" b="b"/>
              <a:pathLst>
                <a:path w="7" h="6">
                  <a:moveTo>
                    <a:pt x="0" y="4"/>
                  </a:moveTo>
                  <a:lnTo>
                    <a:pt x="2" y="6"/>
                  </a:lnTo>
                  <a:lnTo>
                    <a:pt x="6" y="5"/>
                  </a:lnTo>
                  <a:lnTo>
                    <a:pt x="7" y="3"/>
                  </a:lnTo>
                  <a:lnTo>
                    <a:pt x="7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92" name="Freeform 240"/>
            <p:cNvSpPr>
              <a:spLocks/>
            </p:cNvSpPr>
            <p:nvPr/>
          </p:nvSpPr>
          <p:spPr bwMode="auto">
            <a:xfrm>
              <a:off x="933" y="3592"/>
              <a:ext cx="3" cy="2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lnTo>
                    <a:pt x="6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93" name="Freeform 241"/>
            <p:cNvSpPr>
              <a:spLocks/>
            </p:cNvSpPr>
            <p:nvPr/>
          </p:nvSpPr>
          <p:spPr bwMode="auto">
            <a:xfrm>
              <a:off x="907" y="3594"/>
              <a:ext cx="29" cy="92"/>
            </a:xfrm>
            <a:custGeom>
              <a:avLst/>
              <a:gdLst/>
              <a:ahLst/>
              <a:cxnLst>
                <a:cxn ang="0">
                  <a:pos x="4" y="197"/>
                </a:cxn>
                <a:cxn ang="0">
                  <a:pos x="26" y="173"/>
                </a:cxn>
                <a:cxn ang="0">
                  <a:pos x="40" y="145"/>
                </a:cxn>
                <a:cxn ang="0">
                  <a:pos x="50" y="120"/>
                </a:cxn>
                <a:cxn ang="0">
                  <a:pos x="57" y="92"/>
                </a:cxn>
                <a:cxn ang="0">
                  <a:pos x="61" y="67"/>
                </a:cxn>
                <a:cxn ang="0">
                  <a:pos x="63" y="44"/>
                </a:cxn>
                <a:cxn ang="0">
                  <a:pos x="64" y="21"/>
                </a:cxn>
                <a:cxn ang="0">
                  <a:pos x="64" y="0"/>
                </a:cxn>
                <a:cxn ang="0">
                  <a:pos x="57" y="0"/>
                </a:cxn>
                <a:cxn ang="0">
                  <a:pos x="55" y="21"/>
                </a:cxn>
                <a:cxn ang="0">
                  <a:pos x="56" y="44"/>
                </a:cxn>
                <a:cxn ang="0">
                  <a:pos x="54" y="67"/>
                </a:cxn>
                <a:cxn ang="0">
                  <a:pos x="50" y="92"/>
                </a:cxn>
                <a:cxn ang="0">
                  <a:pos x="43" y="117"/>
                </a:cxn>
                <a:cxn ang="0">
                  <a:pos x="33" y="143"/>
                </a:cxn>
                <a:cxn ang="0">
                  <a:pos x="19" y="168"/>
                </a:cxn>
                <a:cxn ang="0">
                  <a:pos x="0" y="192"/>
                </a:cxn>
                <a:cxn ang="0">
                  <a:pos x="4" y="197"/>
                </a:cxn>
              </a:cxnLst>
              <a:rect l="0" t="0" r="r" b="b"/>
              <a:pathLst>
                <a:path w="64" h="197">
                  <a:moveTo>
                    <a:pt x="4" y="197"/>
                  </a:moveTo>
                  <a:lnTo>
                    <a:pt x="26" y="173"/>
                  </a:lnTo>
                  <a:lnTo>
                    <a:pt x="40" y="145"/>
                  </a:lnTo>
                  <a:lnTo>
                    <a:pt x="50" y="120"/>
                  </a:lnTo>
                  <a:lnTo>
                    <a:pt x="57" y="92"/>
                  </a:lnTo>
                  <a:lnTo>
                    <a:pt x="61" y="67"/>
                  </a:lnTo>
                  <a:lnTo>
                    <a:pt x="63" y="44"/>
                  </a:lnTo>
                  <a:lnTo>
                    <a:pt x="64" y="21"/>
                  </a:lnTo>
                  <a:lnTo>
                    <a:pt x="64" y="0"/>
                  </a:lnTo>
                  <a:lnTo>
                    <a:pt x="57" y="0"/>
                  </a:lnTo>
                  <a:lnTo>
                    <a:pt x="55" y="21"/>
                  </a:lnTo>
                  <a:lnTo>
                    <a:pt x="56" y="44"/>
                  </a:lnTo>
                  <a:lnTo>
                    <a:pt x="54" y="67"/>
                  </a:lnTo>
                  <a:lnTo>
                    <a:pt x="50" y="92"/>
                  </a:lnTo>
                  <a:lnTo>
                    <a:pt x="43" y="117"/>
                  </a:lnTo>
                  <a:lnTo>
                    <a:pt x="33" y="143"/>
                  </a:lnTo>
                  <a:lnTo>
                    <a:pt x="19" y="168"/>
                  </a:lnTo>
                  <a:lnTo>
                    <a:pt x="0" y="192"/>
                  </a:lnTo>
                  <a:lnTo>
                    <a:pt x="4" y="19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94" name="Freeform 242"/>
            <p:cNvSpPr>
              <a:spLocks/>
            </p:cNvSpPr>
            <p:nvPr/>
          </p:nvSpPr>
          <p:spPr bwMode="auto">
            <a:xfrm>
              <a:off x="907" y="3684"/>
              <a:ext cx="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4" y="5"/>
                </a:cxn>
                <a:cxn ang="0">
                  <a:pos x="0" y="0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95" name="Freeform 243"/>
            <p:cNvSpPr>
              <a:spLocks/>
            </p:cNvSpPr>
            <p:nvPr/>
          </p:nvSpPr>
          <p:spPr bwMode="auto">
            <a:xfrm>
              <a:off x="997" y="3606"/>
              <a:ext cx="4" cy="3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2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7" y="5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7" y="2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96" name="Freeform 244"/>
            <p:cNvSpPr>
              <a:spLocks/>
            </p:cNvSpPr>
            <p:nvPr/>
          </p:nvSpPr>
          <p:spPr bwMode="auto">
            <a:xfrm>
              <a:off x="991" y="3607"/>
              <a:ext cx="10" cy="26"/>
            </a:xfrm>
            <a:custGeom>
              <a:avLst/>
              <a:gdLst/>
              <a:ahLst/>
              <a:cxnLst>
                <a:cxn ang="0">
                  <a:pos x="15" y="48"/>
                </a:cxn>
                <a:cxn ang="0">
                  <a:pos x="15" y="48"/>
                </a:cxn>
                <a:cxn ang="0">
                  <a:pos x="9" y="39"/>
                </a:cxn>
                <a:cxn ang="0">
                  <a:pos x="7" y="31"/>
                </a:cxn>
                <a:cxn ang="0">
                  <a:pos x="12" y="19"/>
                </a:cxn>
                <a:cxn ang="0">
                  <a:pos x="21" y="2"/>
                </a:cxn>
                <a:cxn ang="0">
                  <a:pos x="14" y="0"/>
                </a:cxn>
                <a:cxn ang="0">
                  <a:pos x="5" y="17"/>
                </a:cxn>
                <a:cxn ang="0">
                  <a:pos x="0" y="31"/>
                </a:cxn>
                <a:cxn ang="0">
                  <a:pos x="2" y="41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5" y="48"/>
                </a:cxn>
              </a:cxnLst>
              <a:rect l="0" t="0" r="r" b="b"/>
              <a:pathLst>
                <a:path w="21" h="53">
                  <a:moveTo>
                    <a:pt x="15" y="48"/>
                  </a:moveTo>
                  <a:lnTo>
                    <a:pt x="15" y="48"/>
                  </a:lnTo>
                  <a:lnTo>
                    <a:pt x="9" y="39"/>
                  </a:lnTo>
                  <a:lnTo>
                    <a:pt x="7" y="31"/>
                  </a:lnTo>
                  <a:lnTo>
                    <a:pt x="12" y="19"/>
                  </a:lnTo>
                  <a:lnTo>
                    <a:pt x="21" y="2"/>
                  </a:lnTo>
                  <a:lnTo>
                    <a:pt x="14" y="0"/>
                  </a:lnTo>
                  <a:lnTo>
                    <a:pt x="5" y="17"/>
                  </a:lnTo>
                  <a:lnTo>
                    <a:pt x="0" y="31"/>
                  </a:lnTo>
                  <a:lnTo>
                    <a:pt x="2" y="41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5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97" name="Freeform 245"/>
            <p:cNvSpPr>
              <a:spLocks/>
            </p:cNvSpPr>
            <p:nvPr/>
          </p:nvSpPr>
          <p:spPr bwMode="auto">
            <a:xfrm>
              <a:off x="995" y="3631"/>
              <a:ext cx="16" cy="58"/>
            </a:xfrm>
            <a:custGeom>
              <a:avLst/>
              <a:gdLst/>
              <a:ahLst/>
              <a:cxnLst>
                <a:cxn ang="0">
                  <a:pos x="19" y="124"/>
                </a:cxn>
                <a:cxn ang="0">
                  <a:pos x="31" y="108"/>
                </a:cxn>
                <a:cxn ang="0">
                  <a:pos x="36" y="91"/>
                </a:cxn>
                <a:cxn ang="0">
                  <a:pos x="36" y="73"/>
                </a:cxn>
                <a:cxn ang="0">
                  <a:pos x="32" y="54"/>
                </a:cxn>
                <a:cxn ang="0">
                  <a:pos x="26" y="37"/>
                </a:cxn>
                <a:cxn ang="0">
                  <a:pos x="19" y="22"/>
                </a:cxn>
                <a:cxn ang="0">
                  <a:pos x="13" y="8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6" y="13"/>
                </a:cxn>
                <a:cxn ang="0">
                  <a:pos x="13" y="24"/>
                </a:cxn>
                <a:cxn ang="0">
                  <a:pos x="19" y="39"/>
                </a:cxn>
                <a:cxn ang="0">
                  <a:pos x="25" y="56"/>
                </a:cxn>
                <a:cxn ang="0">
                  <a:pos x="29" y="73"/>
                </a:cxn>
                <a:cxn ang="0">
                  <a:pos x="29" y="91"/>
                </a:cxn>
                <a:cxn ang="0">
                  <a:pos x="24" y="106"/>
                </a:cxn>
                <a:cxn ang="0">
                  <a:pos x="15" y="120"/>
                </a:cxn>
                <a:cxn ang="0">
                  <a:pos x="19" y="124"/>
                </a:cxn>
              </a:cxnLst>
              <a:rect l="0" t="0" r="r" b="b"/>
              <a:pathLst>
                <a:path w="36" h="124">
                  <a:moveTo>
                    <a:pt x="19" y="124"/>
                  </a:moveTo>
                  <a:lnTo>
                    <a:pt x="31" y="108"/>
                  </a:lnTo>
                  <a:lnTo>
                    <a:pt x="36" y="91"/>
                  </a:lnTo>
                  <a:lnTo>
                    <a:pt x="36" y="73"/>
                  </a:lnTo>
                  <a:lnTo>
                    <a:pt x="32" y="54"/>
                  </a:lnTo>
                  <a:lnTo>
                    <a:pt x="26" y="37"/>
                  </a:lnTo>
                  <a:lnTo>
                    <a:pt x="19" y="22"/>
                  </a:lnTo>
                  <a:lnTo>
                    <a:pt x="13" y="8"/>
                  </a:lnTo>
                  <a:lnTo>
                    <a:pt x="4" y="0"/>
                  </a:lnTo>
                  <a:lnTo>
                    <a:pt x="0" y="5"/>
                  </a:lnTo>
                  <a:lnTo>
                    <a:pt x="6" y="13"/>
                  </a:lnTo>
                  <a:lnTo>
                    <a:pt x="13" y="24"/>
                  </a:lnTo>
                  <a:lnTo>
                    <a:pt x="19" y="39"/>
                  </a:lnTo>
                  <a:lnTo>
                    <a:pt x="25" y="56"/>
                  </a:lnTo>
                  <a:lnTo>
                    <a:pt x="29" y="73"/>
                  </a:lnTo>
                  <a:lnTo>
                    <a:pt x="29" y="91"/>
                  </a:lnTo>
                  <a:lnTo>
                    <a:pt x="24" y="106"/>
                  </a:lnTo>
                  <a:lnTo>
                    <a:pt x="15" y="120"/>
                  </a:lnTo>
                  <a:lnTo>
                    <a:pt x="19" y="1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98" name="Freeform 246"/>
            <p:cNvSpPr>
              <a:spLocks/>
            </p:cNvSpPr>
            <p:nvPr/>
          </p:nvSpPr>
          <p:spPr bwMode="auto">
            <a:xfrm>
              <a:off x="1002" y="3686"/>
              <a:ext cx="2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399" name="Freeform 247"/>
            <p:cNvSpPr>
              <a:spLocks/>
            </p:cNvSpPr>
            <p:nvPr/>
          </p:nvSpPr>
          <p:spPr bwMode="auto">
            <a:xfrm>
              <a:off x="1100" y="3540"/>
              <a:ext cx="3" cy="2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0" y="5"/>
                </a:cxn>
                <a:cxn ang="0">
                  <a:pos x="7" y="2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6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00" name="Freeform 248"/>
            <p:cNvSpPr>
              <a:spLocks/>
            </p:cNvSpPr>
            <p:nvPr/>
          </p:nvSpPr>
          <p:spPr bwMode="auto">
            <a:xfrm>
              <a:off x="1090" y="3541"/>
              <a:ext cx="16" cy="61"/>
            </a:xfrm>
            <a:custGeom>
              <a:avLst/>
              <a:gdLst/>
              <a:ahLst/>
              <a:cxnLst>
                <a:cxn ang="0">
                  <a:pos x="4" y="129"/>
                </a:cxn>
                <a:cxn ang="0">
                  <a:pos x="4" y="129"/>
                </a:cxn>
                <a:cxn ang="0">
                  <a:pos x="15" y="118"/>
                </a:cxn>
                <a:cxn ang="0">
                  <a:pos x="23" y="103"/>
                </a:cxn>
                <a:cxn ang="0">
                  <a:pos x="28" y="88"/>
                </a:cxn>
                <a:cxn ang="0">
                  <a:pos x="32" y="71"/>
                </a:cxn>
                <a:cxn ang="0">
                  <a:pos x="34" y="54"/>
                </a:cxn>
                <a:cxn ang="0">
                  <a:pos x="34" y="37"/>
                </a:cxn>
                <a:cxn ang="0">
                  <a:pos x="32" y="20"/>
                </a:cxn>
                <a:cxn ang="0">
                  <a:pos x="28" y="0"/>
                </a:cxn>
                <a:cxn ang="0">
                  <a:pos x="21" y="3"/>
                </a:cxn>
                <a:cxn ang="0">
                  <a:pos x="25" y="20"/>
                </a:cxn>
                <a:cxn ang="0">
                  <a:pos x="27" y="37"/>
                </a:cxn>
                <a:cxn ang="0">
                  <a:pos x="27" y="54"/>
                </a:cxn>
                <a:cxn ang="0">
                  <a:pos x="25" y="71"/>
                </a:cxn>
                <a:cxn ang="0">
                  <a:pos x="21" y="85"/>
                </a:cxn>
                <a:cxn ang="0">
                  <a:pos x="16" y="100"/>
                </a:cxn>
                <a:cxn ang="0">
                  <a:pos x="8" y="113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4" y="129"/>
                </a:cxn>
              </a:cxnLst>
              <a:rect l="0" t="0" r="r" b="b"/>
              <a:pathLst>
                <a:path w="34" h="129">
                  <a:moveTo>
                    <a:pt x="4" y="129"/>
                  </a:moveTo>
                  <a:lnTo>
                    <a:pt x="4" y="129"/>
                  </a:lnTo>
                  <a:lnTo>
                    <a:pt x="15" y="118"/>
                  </a:lnTo>
                  <a:lnTo>
                    <a:pt x="23" y="103"/>
                  </a:lnTo>
                  <a:lnTo>
                    <a:pt x="28" y="88"/>
                  </a:lnTo>
                  <a:lnTo>
                    <a:pt x="32" y="71"/>
                  </a:lnTo>
                  <a:lnTo>
                    <a:pt x="34" y="54"/>
                  </a:lnTo>
                  <a:lnTo>
                    <a:pt x="34" y="37"/>
                  </a:lnTo>
                  <a:lnTo>
                    <a:pt x="32" y="20"/>
                  </a:lnTo>
                  <a:lnTo>
                    <a:pt x="28" y="0"/>
                  </a:lnTo>
                  <a:lnTo>
                    <a:pt x="21" y="3"/>
                  </a:lnTo>
                  <a:lnTo>
                    <a:pt x="25" y="20"/>
                  </a:lnTo>
                  <a:lnTo>
                    <a:pt x="27" y="37"/>
                  </a:lnTo>
                  <a:lnTo>
                    <a:pt x="27" y="54"/>
                  </a:lnTo>
                  <a:lnTo>
                    <a:pt x="25" y="71"/>
                  </a:lnTo>
                  <a:lnTo>
                    <a:pt x="21" y="85"/>
                  </a:lnTo>
                  <a:lnTo>
                    <a:pt x="16" y="100"/>
                  </a:lnTo>
                  <a:lnTo>
                    <a:pt x="8" y="11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4" y="1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01" name="Freeform 249"/>
            <p:cNvSpPr>
              <a:spLocks/>
            </p:cNvSpPr>
            <p:nvPr/>
          </p:nvSpPr>
          <p:spPr bwMode="auto">
            <a:xfrm>
              <a:off x="1079" y="3600"/>
              <a:ext cx="13" cy="32"/>
            </a:xfrm>
            <a:custGeom>
              <a:avLst/>
              <a:gdLst/>
              <a:ahLst/>
              <a:cxnLst>
                <a:cxn ang="0">
                  <a:pos x="13" y="65"/>
                </a:cxn>
                <a:cxn ang="0">
                  <a:pos x="7" y="53"/>
                </a:cxn>
                <a:cxn ang="0">
                  <a:pos x="7" y="38"/>
                </a:cxn>
                <a:cxn ang="0">
                  <a:pos x="14" y="24"/>
                </a:cxn>
                <a:cxn ang="0">
                  <a:pos x="29" y="4"/>
                </a:cxn>
                <a:cxn ang="0">
                  <a:pos x="25" y="0"/>
                </a:cxn>
                <a:cxn ang="0">
                  <a:pos x="7" y="19"/>
                </a:cxn>
                <a:cxn ang="0">
                  <a:pos x="0" y="38"/>
                </a:cxn>
                <a:cxn ang="0">
                  <a:pos x="0" y="53"/>
                </a:cxn>
                <a:cxn ang="0">
                  <a:pos x="6" y="68"/>
                </a:cxn>
                <a:cxn ang="0">
                  <a:pos x="13" y="65"/>
                </a:cxn>
              </a:cxnLst>
              <a:rect l="0" t="0" r="r" b="b"/>
              <a:pathLst>
                <a:path w="29" h="68">
                  <a:moveTo>
                    <a:pt x="13" y="65"/>
                  </a:moveTo>
                  <a:lnTo>
                    <a:pt x="7" y="53"/>
                  </a:lnTo>
                  <a:lnTo>
                    <a:pt x="7" y="38"/>
                  </a:lnTo>
                  <a:lnTo>
                    <a:pt x="14" y="24"/>
                  </a:lnTo>
                  <a:lnTo>
                    <a:pt x="29" y="4"/>
                  </a:lnTo>
                  <a:lnTo>
                    <a:pt x="25" y="0"/>
                  </a:lnTo>
                  <a:lnTo>
                    <a:pt x="7" y="19"/>
                  </a:lnTo>
                  <a:lnTo>
                    <a:pt x="0" y="38"/>
                  </a:lnTo>
                  <a:lnTo>
                    <a:pt x="0" y="53"/>
                  </a:lnTo>
                  <a:lnTo>
                    <a:pt x="6" y="68"/>
                  </a:lnTo>
                  <a:lnTo>
                    <a:pt x="13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02" name="Freeform 250"/>
            <p:cNvSpPr>
              <a:spLocks/>
            </p:cNvSpPr>
            <p:nvPr/>
          </p:nvSpPr>
          <p:spPr bwMode="auto">
            <a:xfrm>
              <a:off x="1082" y="3631"/>
              <a:ext cx="3" cy="2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5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0" y="3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lnTo>
                    <a:pt x="3" y="5"/>
                  </a:lnTo>
                  <a:lnTo>
                    <a:pt x="5" y="5"/>
                  </a:lnTo>
                  <a:lnTo>
                    <a:pt x="7" y="4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03" name="Freeform 251"/>
            <p:cNvSpPr>
              <a:spLocks/>
            </p:cNvSpPr>
            <p:nvPr/>
          </p:nvSpPr>
          <p:spPr bwMode="auto">
            <a:xfrm>
              <a:off x="680" y="3557"/>
              <a:ext cx="2" cy="2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6" y="1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lnTo>
                    <a:pt x="6" y="1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04" name="Freeform 252"/>
            <p:cNvSpPr>
              <a:spLocks/>
            </p:cNvSpPr>
            <p:nvPr/>
          </p:nvSpPr>
          <p:spPr bwMode="auto">
            <a:xfrm>
              <a:off x="679" y="3559"/>
              <a:ext cx="22" cy="37"/>
            </a:xfrm>
            <a:custGeom>
              <a:avLst/>
              <a:gdLst/>
              <a:ahLst/>
              <a:cxnLst>
                <a:cxn ang="0">
                  <a:pos x="50" y="72"/>
                </a:cxn>
                <a:cxn ang="0">
                  <a:pos x="50" y="72"/>
                </a:cxn>
                <a:cxn ang="0">
                  <a:pos x="41" y="65"/>
                </a:cxn>
                <a:cxn ang="0">
                  <a:pos x="32" y="58"/>
                </a:cxn>
                <a:cxn ang="0">
                  <a:pos x="25" y="51"/>
                </a:cxn>
                <a:cxn ang="0">
                  <a:pos x="18" y="42"/>
                </a:cxn>
                <a:cxn ang="0">
                  <a:pos x="13" y="34"/>
                </a:cxn>
                <a:cxn ang="0">
                  <a:pos x="10" y="23"/>
                </a:cxn>
                <a:cxn ang="0">
                  <a:pos x="9" y="13"/>
                </a:cxn>
                <a:cxn ang="0">
                  <a:pos x="9" y="0"/>
                </a:cxn>
                <a:cxn ang="0">
                  <a:pos x="2" y="0"/>
                </a:cxn>
                <a:cxn ang="0">
                  <a:pos x="0" y="13"/>
                </a:cxn>
                <a:cxn ang="0">
                  <a:pos x="3" y="25"/>
                </a:cxn>
                <a:cxn ang="0">
                  <a:pos x="7" y="36"/>
                </a:cxn>
                <a:cxn ang="0">
                  <a:pos x="11" y="46"/>
                </a:cxn>
                <a:cxn ang="0">
                  <a:pos x="18" y="55"/>
                </a:cxn>
                <a:cxn ang="0">
                  <a:pos x="27" y="65"/>
                </a:cxn>
                <a:cxn ang="0">
                  <a:pos x="36" y="72"/>
                </a:cxn>
                <a:cxn ang="0">
                  <a:pos x="46" y="78"/>
                </a:cxn>
                <a:cxn ang="0">
                  <a:pos x="46" y="78"/>
                </a:cxn>
                <a:cxn ang="0">
                  <a:pos x="50" y="72"/>
                </a:cxn>
              </a:cxnLst>
              <a:rect l="0" t="0" r="r" b="b"/>
              <a:pathLst>
                <a:path w="50" h="78">
                  <a:moveTo>
                    <a:pt x="50" y="72"/>
                  </a:moveTo>
                  <a:lnTo>
                    <a:pt x="50" y="72"/>
                  </a:lnTo>
                  <a:lnTo>
                    <a:pt x="41" y="65"/>
                  </a:lnTo>
                  <a:lnTo>
                    <a:pt x="32" y="58"/>
                  </a:lnTo>
                  <a:lnTo>
                    <a:pt x="25" y="51"/>
                  </a:lnTo>
                  <a:lnTo>
                    <a:pt x="18" y="42"/>
                  </a:lnTo>
                  <a:lnTo>
                    <a:pt x="13" y="34"/>
                  </a:lnTo>
                  <a:lnTo>
                    <a:pt x="10" y="23"/>
                  </a:lnTo>
                  <a:lnTo>
                    <a:pt x="9" y="13"/>
                  </a:lnTo>
                  <a:lnTo>
                    <a:pt x="9" y="0"/>
                  </a:lnTo>
                  <a:lnTo>
                    <a:pt x="2" y="0"/>
                  </a:lnTo>
                  <a:lnTo>
                    <a:pt x="0" y="13"/>
                  </a:lnTo>
                  <a:lnTo>
                    <a:pt x="3" y="25"/>
                  </a:lnTo>
                  <a:lnTo>
                    <a:pt x="7" y="36"/>
                  </a:lnTo>
                  <a:lnTo>
                    <a:pt x="11" y="46"/>
                  </a:lnTo>
                  <a:lnTo>
                    <a:pt x="18" y="55"/>
                  </a:lnTo>
                  <a:lnTo>
                    <a:pt x="27" y="65"/>
                  </a:lnTo>
                  <a:lnTo>
                    <a:pt x="36" y="72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50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05" name="Freeform 253"/>
            <p:cNvSpPr>
              <a:spLocks/>
            </p:cNvSpPr>
            <p:nvPr/>
          </p:nvSpPr>
          <p:spPr bwMode="auto">
            <a:xfrm>
              <a:off x="699" y="3592"/>
              <a:ext cx="15" cy="40"/>
            </a:xfrm>
            <a:custGeom>
              <a:avLst/>
              <a:gdLst/>
              <a:ahLst/>
              <a:cxnLst>
                <a:cxn ang="0">
                  <a:pos x="23" y="82"/>
                </a:cxn>
                <a:cxn ang="0">
                  <a:pos x="23" y="82"/>
                </a:cxn>
                <a:cxn ang="0">
                  <a:pos x="28" y="71"/>
                </a:cxn>
                <a:cxn ang="0">
                  <a:pos x="32" y="59"/>
                </a:cxn>
                <a:cxn ang="0">
                  <a:pos x="33" y="49"/>
                </a:cxn>
                <a:cxn ang="0">
                  <a:pos x="31" y="37"/>
                </a:cxn>
                <a:cxn ang="0">
                  <a:pos x="26" y="27"/>
                </a:cxn>
                <a:cxn ang="0">
                  <a:pos x="22" y="17"/>
                </a:cxn>
                <a:cxn ang="0">
                  <a:pos x="12" y="8"/>
                </a:cxn>
                <a:cxn ang="0">
                  <a:pos x="4" y="0"/>
                </a:cxn>
                <a:cxn ang="0">
                  <a:pos x="0" y="6"/>
                </a:cxn>
                <a:cxn ang="0">
                  <a:pos x="8" y="12"/>
                </a:cxn>
                <a:cxn ang="0">
                  <a:pos x="15" y="21"/>
                </a:cxn>
                <a:cxn ang="0">
                  <a:pos x="19" y="29"/>
                </a:cxn>
                <a:cxn ang="0">
                  <a:pos x="24" y="40"/>
                </a:cxn>
                <a:cxn ang="0">
                  <a:pos x="24" y="49"/>
                </a:cxn>
                <a:cxn ang="0">
                  <a:pos x="25" y="59"/>
                </a:cxn>
                <a:cxn ang="0">
                  <a:pos x="22" y="69"/>
                </a:cxn>
                <a:cxn ang="0">
                  <a:pos x="16" y="78"/>
                </a:cxn>
                <a:cxn ang="0">
                  <a:pos x="16" y="78"/>
                </a:cxn>
                <a:cxn ang="0">
                  <a:pos x="23" y="82"/>
                </a:cxn>
              </a:cxnLst>
              <a:rect l="0" t="0" r="r" b="b"/>
              <a:pathLst>
                <a:path w="33" h="82">
                  <a:moveTo>
                    <a:pt x="23" y="82"/>
                  </a:moveTo>
                  <a:lnTo>
                    <a:pt x="23" y="82"/>
                  </a:lnTo>
                  <a:lnTo>
                    <a:pt x="28" y="71"/>
                  </a:lnTo>
                  <a:lnTo>
                    <a:pt x="32" y="59"/>
                  </a:lnTo>
                  <a:lnTo>
                    <a:pt x="33" y="49"/>
                  </a:lnTo>
                  <a:lnTo>
                    <a:pt x="31" y="37"/>
                  </a:lnTo>
                  <a:lnTo>
                    <a:pt x="26" y="27"/>
                  </a:lnTo>
                  <a:lnTo>
                    <a:pt x="22" y="17"/>
                  </a:lnTo>
                  <a:lnTo>
                    <a:pt x="12" y="8"/>
                  </a:lnTo>
                  <a:lnTo>
                    <a:pt x="4" y="0"/>
                  </a:lnTo>
                  <a:lnTo>
                    <a:pt x="0" y="6"/>
                  </a:lnTo>
                  <a:lnTo>
                    <a:pt x="8" y="12"/>
                  </a:lnTo>
                  <a:lnTo>
                    <a:pt x="15" y="21"/>
                  </a:lnTo>
                  <a:lnTo>
                    <a:pt x="19" y="29"/>
                  </a:lnTo>
                  <a:lnTo>
                    <a:pt x="24" y="40"/>
                  </a:lnTo>
                  <a:lnTo>
                    <a:pt x="24" y="49"/>
                  </a:lnTo>
                  <a:lnTo>
                    <a:pt x="25" y="59"/>
                  </a:lnTo>
                  <a:lnTo>
                    <a:pt x="22" y="69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23" y="8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06" name="Freeform 254"/>
            <p:cNvSpPr>
              <a:spLocks/>
            </p:cNvSpPr>
            <p:nvPr/>
          </p:nvSpPr>
          <p:spPr bwMode="auto">
            <a:xfrm>
              <a:off x="698" y="3629"/>
              <a:ext cx="11" cy="36"/>
            </a:xfrm>
            <a:custGeom>
              <a:avLst/>
              <a:gdLst/>
              <a:ahLst/>
              <a:cxnLst>
                <a:cxn ang="0">
                  <a:pos x="11" y="73"/>
                </a:cxn>
                <a:cxn ang="0">
                  <a:pos x="7" y="62"/>
                </a:cxn>
                <a:cxn ang="0">
                  <a:pos x="8" y="43"/>
                </a:cxn>
                <a:cxn ang="0">
                  <a:pos x="14" y="24"/>
                </a:cxn>
                <a:cxn ang="0">
                  <a:pos x="26" y="4"/>
                </a:cxn>
                <a:cxn ang="0">
                  <a:pos x="19" y="0"/>
                </a:cxn>
                <a:cxn ang="0">
                  <a:pos x="7" y="22"/>
                </a:cxn>
                <a:cxn ang="0">
                  <a:pos x="1" y="43"/>
                </a:cxn>
                <a:cxn ang="0">
                  <a:pos x="0" y="62"/>
                </a:cxn>
                <a:cxn ang="0">
                  <a:pos x="4" y="76"/>
                </a:cxn>
                <a:cxn ang="0">
                  <a:pos x="11" y="73"/>
                </a:cxn>
              </a:cxnLst>
              <a:rect l="0" t="0" r="r" b="b"/>
              <a:pathLst>
                <a:path w="26" h="76">
                  <a:moveTo>
                    <a:pt x="11" y="73"/>
                  </a:moveTo>
                  <a:lnTo>
                    <a:pt x="7" y="62"/>
                  </a:lnTo>
                  <a:lnTo>
                    <a:pt x="8" y="43"/>
                  </a:lnTo>
                  <a:lnTo>
                    <a:pt x="14" y="24"/>
                  </a:lnTo>
                  <a:lnTo>
                    <a:pt x="26" y="4"/>
                  </a:lnTo>
                  <a:lnTo>
                    <a:pt x="19" y="0"/>
                  </a:lnTo>
                  <a:lnTo>
                    <a:pt x="7" y="22"/>
                  </a:lnTo>
                  <a:lnTo>
                    <a:pt x="1" y="43"/>
                  </a:lnTo>
                  <a:lnTo>
                    <a:pt x="0" y="62"/>
                  </a:lnTo>
                  <a:lnTo>
                    <a:pt x="4" y="76"/>
                  </a:lnTo>
                  <a:lnTo>
                    <a:pt x="11" y="7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07" name="Freeform 255"/>
            <p:cNvSpPr>
              <a:spLocks/>
            </p:cNvSpPr>
            <p:nvPr/>
          </p:nvSpPr>
          <p:spPr bwMode="auto">
            <a:xfrm>
              <a:off x="699" y="3664"/>
              <a:ext cx="4" cy="2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5"/>
                </a:cxn>
                <a:cxn ang="0">
                  <a:pos x="4" y="5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0" y="3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lnTo>
                    <a:pt x="2" y="5"/>
                  </a:lnTo>
                  <a:lnTo>
                    <a:pt x="4" y="5"/>
                  </a:lnTo>
                  <a:lnTo>
                    <a:pt x="7" y="4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08" name="Freeform 256"/>
            <p:cNvSpPr>
              <a:spLocks/>
            </p:cNvSpPr>
            <p:nvPr/>
          </p:nvSpPr>
          <p:spPr bwMode="auto">
            <a:xfrm>
              <a:off x="825" y="3634"/>
              <a:ext cx="63" cy="78"/>
            </a:xfrm>
            <a:custGeom>
              <a:avLst/>
              <a:gdLst/>
              <a:ahLst/>
              <a:cxnLst>
                <a:cxn ang="0">
                  <a:pos x="56" y="165"/>
                </a:cxn>
                <a:cxn ang="0">
                  <a:pos x="24" y="149"/>
                </a:cxn>
                <a:cxn ang="0">
                  <a:pos x="7" y="131"/>
                </a:cxn>
                <a:cxn ang="0">
                  <a:pos x="0" y="112"/>
                </a:cxn>
                <a:cxn ang="0">
                  <a:pos x="1" y="91"/>
                </a:cxn>
                <a:cxn ang="0">
                  <a:pos x="8" y="70"/>
                </a:cxn>
                <a:cxn ang="0">
                  <a:pos x="16" y="47"/>
                </a:cxn>
                <a:cxn ang="0">
                  <a:pos x="23" y="24"/>
                </a:cxn>
                <a:cxn ang="0">
                  <a:pos x="26" y="0"/>
                </a:cxn>
                <a:cxn ang="0">
                  <a:pos x="35" y="8"/>
                </a:cxn>
                <a:cxn ang="0">
                  <a:pos x="44" y="20"/>
                </a:cxn>
                <a:cxn ang="0">
                  <a:pos x="53" y="31"/>
                </a:cxn>
                <a:cxn ang="0">
                  <a:pos x="59" y="45"/>
                </a:cxn>
                <a:cxn ang="0">
                  <a:pos x="64" y="61"/>
                </a:cxn>
                <a:cxn ang="0">
                  <a:pos x="68" y="77"/>
                </a:cxn>
                <a:cxn ang="0">
                  <a:pos x="70" y="94"/>
                </a:cxn>
                <a:cxn ang="0">
                  <a:pos x="69" y="112"/>
                </a:cxn>
                <a:cxn ang="0">
                  <a:pos x="76" y="103"/>
                </a:cxn>
                <a:cxn ang="0">
                  <a:pos x="85" y="92"/>
                </a:cxn>
                <a:cxn ang="0">
                  <a:pos x="97" y="82"/>
                </a:cxn>
                <a:cxn ang="0">
                  <a:pos x="110" y="71"/>
                </a:cxn>
                <a:cxn ang="0">
                  <a:pos x="122" y="60"/>
                </a:cxn>
                <a:cxn ang="0">
                  <a:pos x="132" y="48"/>
                </a:cxn>
                <a:cxn ang="0">
                  <a:pos x="139" y="36"/>
                </a:cxn>
                <a:cxn ang="0">
                  <a:pos x="141" y="22"/>
                </a:cxn>
                <a:cxn ang="0">
                  <a:pos x="142" y="40"/>
                </a:cxn>
                <a:cxn ang="0">
                  <a:pos x="140" y="58"/>
                </a:cxn>
                <a:cxn ang="0">
                  <a:pos x="135" y="76"/>
                </a:cxn>
                <a:cxn ang="0">
                  <a:pos x="129" y="94"/>
                </a:cxn>
                <a:cxn ang="0">
                  <a:pos x="116" y="113"/>
                </a:cxn>
                <a:cxn ang="0">
                  <a:pos x="101" y="131"/>
                </a:cxn>
                <a:cxn ang="0">
                  <a:pos x="80" y="149"/>
                </a:cxn>
                <a:cxn ang="0">
                  <a:pos x="56" y="165"/>
                </a:cxn>
              </a:cxnLst>
              <a:rect l="0" t="0" r="r" b="b"/>
              <a:pathLst>
                <a:path w="142" h="165">
                  <a:moveTo>
                    <a:pt x="56" y="165"/>
                  </a:moveTo>
                  <a:lnTo>
                    <a:pt x="24" y="149"/>
                  </a:lnTo>
                  <a:lnTo>
                    <a:pt x="7" y="131"/>
                  </a:lnTo>
                  <a:lnTo>
                    <a:pt x="0" y="112"/>
                  </a:lnTo>
                  <a:lnTo>
                    <a:pt x="1" y="91"/>
                  </a:lnTo>
                  <a:lnTo>
                    <a:pt x="8" y="70"/>
                  </a:lnTo>
                  <a:lnTo>
                    <a:pt x="16" y="47"/>
                  </a:lnTo>
                  <a:lnTo>
                    <a:pt x="23" y="24"/>
                  </a:lnTo>
                  <a:lnTo>
                    <a:pt x="26" y="0"/>
                  </a:lnTo>
                  <a:lnTo>
                    <a:pt x="35" y="8"/>
                  </a:lnTo>
                  <a:lnTo>
                    <a:pt x="44" y="20"/>
                  </a:lnTo>
                  <a:lnTo>
                    <a:pt x="53" y="31"/>
                  </a:lnTo>
                  <a:lnTo>
                    <a:pt x="59" y="45"/>
                  </a:lnTo>
                  <a:lnTo>
                    <a:pt x="64" y="61"/>
                  </a:lnTo>
                  <a:lnTo>
                    <a:pt x="68" y="77"/>
                  </a:lnTo>
                  <a:lnTo>
                    <a:pt x="70" y="94"/>
                  </a:lnTo>
                  <a:lnTo>
                    <a:pt x="69" y="112"/>
                  </a:lnTo>
                  <a:lnTo>
                    <a:pt x="76" y="103"/>
                  </a:lnTo>
                  <a:lnTo>
                    <a:pt x="85" y="92"/>
                  </a:lnTo>
                  <a:lnTo>
                    <a:pt x="97" y="82"/>
                  </a:lnTo>
                  <a:lnTo>
                    <a:pt x="110" y="71"/>
                  </a:lnTo>
                  <a:lnTo>
                    <a:pt x="122" y="60"/>
                  </a:lnTo>
                  <a:lnTo>
                    <a:pt x="132" y="48"/>
                  </a:lnTo>
                  <a:lnTo>
                    <a:pt x="139" y="36"/>
                  </a:lnTo>
                  <a:lnTo>
                    <a:pt x="141" y="22"/>
                  </a:lnTo>
                  <a:lnTo>
                    <a:pt x="142" y="40"/>
                  </a:lnTo>
                  <a:lnTo>
                    <a:pt x="140" y="58"/>
                  </a:lnTo>
                  <a:lnTo>
                    <a:pt x="135" y="76"/>
                  </a:lnTo>
                  <a:lnTo>
                    <a:pt x="129" y="94"/>
                  </a:lnTo>
                  <a:lnTo>
                    <a:pt x="116" y="113"/>
                  </a:lnTo>
                  <a:lnTo>
                    <a:pt x="101" y="131"/>
                  </a:lnTo>
                  <a:lnTo>
                    <a:pt x="80" y="149"/>
                  </a:lnTo>
                  <a:lnTo>
                    <a:pt x="56" y="165"/>
                  </a:lnTo>
                  <a:close/>
                </a:path>
              </a:pathLst>
            </a:custGeom>
            <a:solidFill>
              <a:srgbClr val="FFE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09" name="Freeform 257"/>
            <p:cNvSpPr>
              <a:spLocks/>
            </p:cNvSpPr>
            <p:nvPr/>
          </p:nvSpPr>
          <p:spPr bwMode="auto">
            <a:xfrm>
              <a:off x="823" y="3632"/>
              <a:ext cx="28" cy="81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25" y="4"/>
                </a:cxn>
                <a:cxn ang="0">
                  <a:pos x="23" y="28"/>
                </a:cxn>
                <a:cxn ang="0">
                  <a:pos x="16" y="50"/>
                </a:cxn>
                <a:cxn ang="0">
                  <a:pos x="8" y="73"/>
                </a:cxn>
                <a:cxn ang="0">
                  <a:pos x="1" y="95"/>
                </a:cxn>
                <a:cxn ang="0">
                  <a:pos x="0" y="116"/>
                </a:cxn>
                <a:cxn ang="0">
                  <a:pos x="7" y="138"/>
                </a:cxn>
                <a:cxn ang="0">
                  <a:pos x="25" y="156"/>
                </a:cxn>
                <a:cxn ang="0">
                  <a:pos x="59" y="172"/>
                </a:cxn>
                <a:cxn ang="0">
                  <a:pos x="61" y="165"/>
                </a:cxn>
                <a:cxn ang="0">
                  <a:pos x="30" y="149"/>
                </a:cxn>
                <a:cxn ang="0">
                  <a:pos x="14" y="133"/>
                </a:cxn>
                <a:cxn ang="0">
                  <a:pos x="7" y="116"/>
                </a:cxn>
                <a:cxn ang="0">
                  <a:pos x="8" y="95"/>
                </a:cxn>
                <a:cxn ang="0">
                  <a:pos x="15" y="75"/>
                </a:cxn>
                <a:cxn ang="0">
                  <a:pos x="23" y="52"/>
                </a:cxn>
                <a:cxn ang="0">
                  <a:pos x="30" y="28"/>
                </a:cxn>
                <a:cxn ang="0">
                  <a:pos x="35" y="4"/>
                </a:cxn>
                <a:cxn ang="0">
                  <a:pos x="28" y="8"/>
                </a:cxn>
                <a:cxn ang="0">
                  <a:pos x="35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7" y="1"/>
                </a:cxn>
                <a:cxn ang="0">
                  <a:pos x="25" y="4"/>
                </a:cxn>
                <a:cxn ang="0">
                  <a:pos x="32" y="1"/>
                </a:cxn>
              </a:cxnLst>
              <a:rect l="0" t="0" r="r" b="b"/>
              <a:pathLst>
                <a:path w="61" h="172">
                  <a:moveTo>
                    <a:pt x="32" y="1"/>
                  </a:moveTo>
                  <a:lnTo>
                    <a:pt x="25" y="4"/>
                  </a:lnTo>
                  <a:lnTo>
                    <a:pt x="23" y="28"/>
                  </a:lnTo>
                  <a:lnTo>
                    <a:pt x="16" y="50"/>
                  </a:lnTo>
                  <a:lnTo>
                    <a:pt x="8" y="73"/>
                  </a:lnTo>
                  <a:lnTo>
                    <a:pt x="1" y="95"/>
                  </a:lnTo>
                  <a:lnTo>
                    <a:pt x="0" y="116"/>
                  </a:lnTo>
                  <a:lnTo>
                    <a:pt x="7" y="138"/>
                  </a:lnTo>
                  <a:lnTo>
                    <a:pt x="25" y="156"/>
                  </a:lnTo>
                  <a:lnTo>
                    <a:pt x="59" y="172"/>
                  </a:lnTo>
                  <a:lnTo>
                    <a:pt x="61" y="165"/>
                  </a:lnTo>
                  <a:lnTo>
                    <a:pt x="30" y="149"/>
                  </a:lnTo>
                  <a:lnTo>
                    <a:pt x="14" y="133"/>
                  </a:lnTo>
                  <a:lnTo>
                    <a:pt x="7" y="116"/>
                  </a:lnTo>
                  <a:lnTo>
                    <a:pt x="8" y="95"/>
                  </a:lnTo>
                  <a:lnTo>
                    <a:pt x="15" y="75"/>
                  </a:lnTo>
                  <a:lnTo>
                    <a:pt x="23" y="52"/>
                  </a:lnTo>
                  <a:lnTo>
                    <a:pt x="30" y="28"/>
                  </a:lnTo>
                  <a:lnTo>
                    <a:pt x="35" y="4"/>
                  </a:lnTo>
                  <a:lnTo>
                    <a:pt x="28" y="8"/>
                  </a:lnTo>
                  <a:lnTo>
                    <a:pt x="35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7" y="1"/>
                  </a:lnTo>
                  <a:lnTo>
                    <a:pt x="25" y="4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10" name="Freeform 258"/>
            <p:cNvSpPr>
              <a:spLocks/>
            </p:cNvSpPr>
            <p:nvPr/>
          </p:nvSpPr>
          <p:spPr bwMode="auto">
            <a:xfrm>
              <a:off x="836" y="3633"/>
              <a:ext cx="22" cy="55"/>
            </a:xfrm>
            <a:custGeom>
              <a:avLst/>
              <a:gdLst/>
              <a:ahLst/>
              <a:cxnLst>
                <a:cxn ang="0">
                  <a:pos x="41" y="114"/>
                </a:cxn>
                <a:cxn ang="0">
                  <a:pos x="48" y="115"/>
                </a:cxn>
                <a:cxn ang="0">
                  <a:pos x="50" y="97"/>
                </a:cxn>
                <a:cxn ang="0">
                  <a:pos x="47" y="80"/>
                </a:cxn>
                <a:cxn ang="0">
                  <a:pos x="44" y="64"/>
                </a:cxn>
                <a:cxn ang="0">
                  <a:pos x="39" y="47"/>
                </a:cxn>
                <a:cxn ang="0">
                  <a:pos x="32" y="32"/>
                </a:cxn>
                <a:cxn ang="0">
                  <a:pos x="24" y="20"/>
                </a:cxn>
                <a:cxn ang="0">
                  <a:pos x="14" y="9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9" y="13"/>
                </a:cxn>
                <a:cxn ang="0">
                  <a:pos x="17" y="25"/>
                </a:cxn>
                <a:cxn ang="0">
                  <a:pos x="25" y="36"/>
                </a:cxn>
                <a:cxn ang="0">
                  <a:pos x="32" y="49"/>
                </a:cxn>
                <a:cxn ang="0">
                  <a:pos x="37" y="64"/>
                </a:cxn>
                <a:cxn ang="0">
                  <a:pos x="40" y="80"/>
                </a:cxn>
                <a:cxn ang="0">
                  <a:pos x="41" y="97"/>
                </a:cxn>
                <a:cxn ang="0">
                  <a:pos x="41" y="115"/>
                </a:cxn>
                <a:cxn ang="0">
                  <a:pos x="48" y="116"/>
                </a:cxn>
                <a:cxn ang="0">
                  <a:pos x="41" y="115"/>
                </a:cxn>
                <a:cxn ang="0">
                  <a:pos x="42" y="117"/>
                </a:cxn>
                <a:cxn ang="0">
                  <a:pos x="45" y="118"/>
                </a:cxn>
                <a:cxn ang="0">
                  <a:pos x="47" y="117"/>
                </a:cxn>
                <a:cxn ang="0">
                  <a:pos x="48" y="115"/>
                </a:cxn>
                <a:cxn ang="0">
                  <a:pos x="41" y="114"/>
                </a:cxn>
              </a:cxnLst>
              <a:rect l="0" t="0" r="r" b="b"/>
              <a:pathLst>
                <a:path w="50" h="118">
                  <a:moveTo>
                    <a:pt x="41" y="114"/>
                  </a:moveTo>
                  <a:lnTo>
                    <a:pt x="48" y="115"/>
                  </a:lnTo>
                  <a:lnTo>
                    <a:pt x="50" y="97"/>
                  </a:lnTo>
                  <a:lnTo>
                    <a:pt x="47" y="80"/>
                  </a:lnTo>
                  <a:lnTo>
                    <a:pt x="44" y="64"/>
                  </a:lnTo>
                  <a:lnTo>
                    <a:pt x="39" y="47"/>
                  </a:lnTo>
                  <a:lnTo>
                    <a:pt x="32" y="32"/>
                  </a:lnTo>
                  <a:lnTo>
                    <a:pt x="24" y="20"/>
                  </a:lnTo>
                  <a:lnTo>
                    <a:pt x="14" y="9"/>
                  </a:lnTo>
                  <a:lnTo>
                    <a:pt x="4" y="0"/>
                  </a:lnTo>
                  <a:lnTo>
                    <a:pt x="0" y="7"/>
                  </a:lnTo>
                  <a:lnTo>
                    <a:pt x="9" y="13"/>
                  </a:lnTo>
                  <a:lnTo>
                    <a:pt x="17" y="25"/>
                  </a:lnTo>
                  <a:lnTo>
                    <a:pt x="25" y="36"/>
                  </a:lnTo>
                  <a:lnTo>
                    <a:pt x="32" y="49"/>
                  </a:lnTo>
                  <a:lnTo>
                    <a:pt x="37" y="64"/>
                  </a:lnTo>
                  <a:lnTo>
                    <a:pt x="40" y="80"/>
                  </a:lnTo>
                  <a:lnTo>
                    <a:pt x="41" y="97"/>
                  </a:lnTo>
                  <a:lnTo>
                    <a:pt x="41" y="115"/>
                  </a:lnTo>
                  <a:lnTo>
                    <a:pt x="48" y="116"/>
                  </a:lnTo>
                  <a:lnTo>
                    <a:pt x="41" y="115"/>
                  </a:lnTo>
                  <a:lnTo>
                    <a:pt x="42" y="117"/>
                  </a:lnTo>
                  <a:lnTo>
                    <a:pt x="45" y="118"/>
                  </a:lnTo>
                  <a:lnTo>
                    <a:pt x="47" y="117"/>
                  </a:lnTo>
                  <a:lnTo>
                    <a:pt x="48" y="115"/>
                  </a:lnTo>
                  <a:lnTo>
                    <a:pt x="41" y="1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11" name="Freeform 259"/>
            <p:cNvSpPr>
              <a:spLocks/>
            </p:cNvSpPr>
            <p:nvPr/>
          </p:nvSpPr>
          <p:spPr bwMode="auto">
            <a:xfrm>
              <a:off x="854" y="3642"/>
              <a:ext cx="36" cy="45"/>
            </a:xfrm>
            <a:custGeom>
              <a:avLst/>
              <a:gdLst/>
              <a:ahLst/>
              <a:cxnLst>
                <a:cxn ang="0">
                  <a:pos x="80" y="5"/>
                </a:cxn>
                <a:cxn ang="0">
                  <a:pos x="72" y="5"/>
                </a:cxn>
                <a:cxn ang="0">
                  <a:pos x="70" y="18"/>
                </a:cxn>
                <a:cxn ang="0">
                  <a:pos x="64" y="29"/>
                </a:cxn>
                <a:cxn ang="0">
                  <a:pos x="54" y="41"/>
                </a:cxn>
                <a:cxn ang="0">
                  <a:pos x="43" y="52"/>
                </a:cxn>
                <a:cxn ang="0">
                  <a:pos x="30" y="61"/>
                </a:cxn>
                <a:cxn ang="0">
                  <a:pos x="17" y="73"/>
                </a:cxn>
                <a:cxn ang="0">
                  <a:pos x="7" y="83"/>
                </a:cxn>
                <a:cxn ang="0">
                  <a:pos x="0" y="94"/>
                </a:cxn>
                <a:cxn ang="0">
                  <a:pos x="7" y="96"/>
                </a:cxn>
                <a:cxn ang="0">
                  <a:pos x="14" y="88"/>
                </a:cxn>
                <a:cxn ang="0">
                  <a:pos x="22" y="77"/>
                </a:cxn>
                <a:cxn ang="0">
                  <a:pos x="35" y="68"/>
                </a:cxn>
                <a:cxn ang="0">
                  <a:pos x="47" y="57"/>
                </a:cxn>
                <a:cxn ang="0">
                  <a:pos x="59" y="45"/>
                </a:cxn>
                <a:cxn ang="0">
                  <a:pos x="70" y="34"/>
                </a:cxn>
                <a:cxn ang="0">
                  <a:pos x="77" y="20"/>
                </a:cxn>
                <a:cxn ang="0">
                  <a:pos x="81" y="5"/>
                </a:cxn>
                <a:cxn ang="0">
                  <a:pos x="73" y="5"/>
                </a:cxn>
                <a:cxn ang="0">
                  <a:pos x="81" y="5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3" y="2"/>
                </a:cxn>
                <a:cxn ang="0">
                  <a:pos x="72" y="5"/>
                </a:cxn>
                <a:cxn ang="0">
                  <a:pos x="80" y="5"/>
                </a:cxn>
              </a:cxnLst>
              <a:rect l="0" t="0" r="r" b="b"/>
              <a:pathLst>
                <a:path w="81" h="96">
                  <a:moveTo>
                    <a:pt x="80" y="5"/>
                  </a:moveTo>
                  <a:lnTo>
                    <a:pt x="72" y="5"/>
                  </a:lnTo>
                  <a:lnTo>
                    <a:pt x="70" y="18"/>
                  </a:lnTo>
                  <a:lnTo>
                    <a:pt x="64" y="29"/>
                  </a:lnTo>
                  <a:lnTo>
                    <a:pt x="54" y="41"/>
                  </a:lnTo>
                  <a:lnTo>
                    <a:pt x="43" y="52"/>
                  </a:lnTo>
                  <a:lnTo>
                    <a:pt x="30" y="61"/>
                  </a:lnTo>
                  <a:lnTo>
                    <a:pt x="17" y="73"/>
                  </a:lnTo>
                  <a:lnTo>
                    <a:pt x="7" y="83"/>
                  </a:lnTo>
                  <a:lnTo>
                    <a:pt x="0" y="94"/>
                  </a:lnTo>
                  <a:lnTo>
                    <a:pt x="7" y="96"/>
                  </a:lnTo>
                  <a:lnTo>
                    <a:pt x="14" y="88"/>
                  </a:lnTo>
                  <a:lnTo>
                    <a:pt x="22" y="77"/>
                  </a:lnTo>
                  <a:lnTo>
                    <a:pt x="35" y="68"/>
                  </a:lnTo>
                  <a:lnTo>
                    <a:pt x="47" y="57"/>
                  </a:lnTo>
                  <a:lnTo>
                    <a:pt x="59" y="45"/>
                  </a:lnTo>
                  <a:lnTo>
                    <a:pt x="70" y="34"/>
                  </a:lnTo>
                  <a:lnTo>
                    <a:pt x="77" y="20"/>
                  </a:lnTo>
                  <a:lnTo>
                    <a:pt x="81" y="5"/>
                  </a:lnTo>
                  <a:lnTo>
                    <a:pt x="73" y="5"/>
                  </a:lnTo>
                  <a:lnTo>
                    <a:pt x="81" y="5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3" y="2"/>
                  </a:lnTo>
                  <a:lnTo>
                    <a:pt x="72" y="5"/>
                  </a:lnTo>
                  <a:lnTo>
                    <a:pt x="8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12" name="Freeform 260"/>
            <p:cNvSpPr>
              <a:spLocks/>
            </p:cNvSpPr>
            <p:nvPr/>
          </p:nvSpPr>
          <p:spPr bwMode="auto">
            <a:xfrm>
              <a:off x="848" y="3644"/>
              <a:ext cx="42" cy="69"/>
            </a:xfrm>
            <a:custGeom>
              <a:avLst/>
              <a:gdLst/>
              <a:ahLst/>
              <a:cxnLst>
                <a:cxn ang="0">
                  <a:pos x="4" y="146"/>
                </a:cxn>
                <a:cxn ang="0">
                  <a:pos x="7" y="146"/>
                </a:cxn>
                <a:cxn ang="0">
                  <a:pos x="31" y="130"/>
                </a:cxn>
                <a:cxn ang="0">
                  <a:pos x="52" y="112"/>
                </a:cxn>
                <a:cxn ang="0">
                  <a:pos x="68" y="93"/>
                </a:cxn>
                <a:cxn ang="0">
                  <a:pos x="81" y="74"/>
                </a:cxn>
                <a:cxn ang="0">
                  <a:pos x="88" y="55"/>
                </a:cxn>
                <a:cxn ang="0">
                  <a:pos x="92" y="36"/>
                </a:cxn>
                <a:cxn ang="0">
                  <a:pos x="96" y="18"/>
                </a:cxn>
                <a:cxn ang="0">
                  <a:pos x="94" y="0"/>
                </a:cxn>
                <a:cxn ang="0">
                  <a:pos x="87" y="0"/>
                </a:cxn>
                <a:cxn ang="0">
                  <a:pos x="87" y="18"/>
                </a:cxn>
                <a:cxn ang="0">
                  <a:pos x="86" y="36"/>
                </a:cxn>
                <a:cxn ang="0">
                  <a:pos x="81" y="53"/>
                </a:cxn>
                <a:cxn ang="0">
                  <a:pos x="74" y="71"/>
                </a:cxn>
                <a:cxn ang="0">
                  <a:pos x="61" y="89"/>
                </a:cxn>
                <a:cxn ang="0">
                  <a:pos x="48" y="107"/>
                </a:cxn>
                <a:cxn ang="0">
                  <a:pos x="27" y="123"/>
                </a:cxn>
                <a:cxn ang="0">
                  <a:pos x="3" y="139"/>
                </a:cxn>
                <a:cxn ang="0">
                  <a:pos x="6" y="139"/>
                </a:cxn>
                <a:cxn ang="0">
                  <a:pos x="3" y="139"/>
                </a:cxn>
                <a:cxn ang="0">
                  <a:pos x="0" y="142"/>
                </a:cxn>
                <a:cxn ang="0">
                  <a:pos x="2" y="144"/>
                </a:cxn>
                <a:cxn ang="0">
                  <a:pos x="4" y="146"/>
                </a:cxn>
                <a:cxn ang="0">
                  <a:pos x="7" y="146"/>
                </a:cxn>
                <a:cxn ang="0">
                  <a:pos x="4" y="146"/>
                </a:cxn>
              </a:cxnLst>
              <a:rect l="0" t="0" r="r" b="b"/>
              <a:pathLst>
                <a:path w="96" h="146">
                  <a:moveTo>
                    <a:pt x="4" y="146"/>
                  </a:moveTo>
                  <a:lnTo>
                    <a:pt x="7" y="146"/>
                  </a:lnTo>
                  <a:lnTo>
                    <a:pt x="31" y="130"/>
                  </a:lnTo>
                  <a:lnTo>
                    <a:pt x="52" y="112"/>
                  </a:lnTo>
                  <a:lnTo>
                    <a:pt x="68" y="93"/>
                  </a:lnTo>
                  <a:lnTo>
                    <a:pt x="81" y="74"/>
                  </a:lnTo>
                  <a:lnTo>
                    <a:pt x="88" y="55"/>
                  </a:lnTo>
                  <a:lnTo>
                    <a:pt x="92" y="36"/>
                  </a:lnTo>
                  <a:lnTo>
                    <a:pt x="96" y="18"/>
                  </a:lnTo>
                  <a:lnTo>
                    <a:pt x="94" y="0"/>
                  </a:lnTo>
                  <a:lnTo>
                    <a:pt x="87" y="0"/>
                  </a:lnTo>
                  <a:lnTo>
                    <a:pt x="87" y="18"/>
                  </a:lnTo>
                  <a:lnTo>
                    <a:pt x="86" y="36"/>
                  </a:lnTo>
                  <a:lnTo>
                    <a:pt x="81" y="53"/>
                  </a:lnTo>
                  <a:lnTo>
                    <a:pt x="74" y="71"/>
                  </a:lnTo>
                  <a:lnTo>
                    <a:pt x="61" y="89"/>
                  </a:lnTo>
                  <a:lnTo>
                    <a:pt x="48" y="107"/>
                  </a:lnTo>
                  <a:lnTo>
                    <a:pt x="27" y="123"/>
                  </a:lnTo>
                  <a:lnTo>
                    <a:pt x="3" y="139"/>
                  </a:lnTo>
                  <a:lnTo>
                    <a:pt x="6" y="139"/>
                  </a:lnTo>
                  <a:lnTo>
                    <a:pt x="3" y="139"/>
                  </a:lnTo>
                  <a:lnTo>
                    <a:pt x="0" y="142"/>
                  </a:lnTo>
                  <a:lnTo>
                    <a:pt x="2" y="144"/>
                  </a:lnTo>
                  <a:lnTo>
                    <a:pt x="4" y="146"/>
                  </a:lnTo>
                  <a:lnTo>
                    <a:pt x="7" y="146"/>
                  </a:lnTo>
                  <a:lnTo>
                    <a:pt x="4" y="1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13" name="Freeform 261"/>
            <p:cNvSpPr>
              <a:spLocks/>
            </p:cNvSpPr>
            <p:nvPr/>
          </p:nvSpPr>
          <p:spPr bwMode="auto">
            <a:xfrm>
              <a:off x="738" y="3610"/>
              <a:ext cx="48" cy="69"/>
            </a:xfrm>
            <a:custGeom>
              <a:avLst/>
              <a:gdLst/>
              <a:ahLst/>
              <a:cxnLst>
                <a:cxn ang="0">
                  <a:pos x="108" y="137"/>
                </a:cxn>
                <a:cxn ang="0">
                  <a:pos x="94" y="141"/>
                </a:cxn>
                <a:cxn ang="0">
                  <a:pos x="79" y="143"/>
                </a:cxn>
                <a:cxn ang="0">
                  <a:pos x="64" y="145"/>
                </a:cxn>
                <a:cxn ang="0">
                  <a:pos x="49" y="144"/>
                </a:cxn>
                <a:cxn ang="0">
                  <a:pos x="34" y="141"/>
                </a:cxn>
                <a:cxn ang="0">
                  <a:pos x="22" y="133"/>
                </a:cxn>
                <a:cxn ang="0">
                  <a:pos x="10" y="120"/>
                </a:cxn>
                <a:cxn ang="0">
                  <a:pos x="3" y="101"/>
                </a:cxn>
                <a:cxn ang="0">
                  <a:pos x="0" y="80"/>
                </a:cxn>
                <a:cxn ang="0">
                  <a:pos x="0" y="64"/>
                </a:cxn>
                <a:cxn ang="0">
                  <a:pos x="2" y="50"/>
                </a:cxn>
                <a:cxn ang="0">
                  <a:pos x="6" y="38"/>
                </a:cxn>
                <a:cxn ang="0">
                  <a:pos x="9" y="28"/>
                </a:cxn>
                <a:cxn ang="0">
                  <a:pos x="10" y="19"/>
                </a:cxn>
                <a:cxn ang="0">
                  <a:pos x="9" y="10"/>
                </a:cxn>
                <a:cxn ang="0">
                  <a:pos x="3" y="0"/>
                </a:cxn>
                <a:cxn ang="0">
                  <a:pos x="13" y="6"/>
                </a:cxn>
                <a:cxn ang="0">
                  <a:pos x="20" y="13"/>
                </a:cxn>
                <a:cxn ang="0">
                  <a:pos x="28" y="21"/>
                </a:cxn>
                <a:cxn ang="0">
                  <a:pos x="33" y="32"/>
                </a:cxn>
                <a:cxn ang="0">
                  <a:pos x="38" y="42"/>
                </a:cxn>
                <a:cxn ang="0">
                  <a:pos x="40" y="55"/>
                </a:cxn>
                <a:cxn ang="0">
                  <a:pos x="43" y="67"/>
                </a:cxn>
                <a:cxn ang="0">
                  <a:pos x="43" y="81"/>
                </a:cxn>
                <a:cxn ang="0">
                  <a:pos x="44" y="93"/>
                </a:cxn>
                <a:cxn ang="0">
                  <a:pos x="49" y="101"/>
                </a:cxn>
                <a:cxn ang="0">
                  <a:pos x="58" y="108"/>
                </a:cxn>
                <a:cxn ang="0">
                  <a:pos x="68" y="112"/>
                </a:cxn>
                <a:cxn ang="0">
                  <a:pos x="78" y="117"/>
                </a:cxn>
                <a:cxn ang="0">
                  <a:pos x="90" y="121"/>
                </a:cxn>
                <a:cxn ang="0">
                  <a:pos x="100" y="128"/>
                </a:cxn>
                <a:cxn ang="0">
                  <a:pos x="108" y="137"/>
                </a:cxn>
              </a:cxnLst>
              <a:rect l="0" t="0" r="r" b="b"/>
              <a:pathLst>
                <a:path w="108" h="145">
                  <a:moveTo>
                    <a:pt x="108" y="137"/>
                  </a:moveTo>
                  <a:lnTo>
                    <a:pt x="94" y="141"/>
                  </a:lnTo>
                  <a:lnTo>
                    <a:pt x="79" y="143"/>
                  </a:lnTo>
                  <a:lnTo>
                    <a:pt x="64" y="145"/>
                  </a:lnTo>
                  <a:lnTo>
                    <a:pt x="49" y="144"/>
                  </a:lnTo>
                  <a:lnTo>
                    <a:pt x="34" y="141"/>
                  </a:lnTo>
                  <a:lnTo>
                    <a:pt x="22" y="133"/>
                  </a:lnTo>
                  <a:lnTo>
                    <a:pt x="10" y="120"/>
                  </a:lnTo>
                  <a:lnTo>
                    <a:pt x="3" y="101"/>
                  </a:lnTo>
                  <a:lnTo>
                    <a:pt x="0" y="80"/>
                  </a:lnTo>
                  <a:lnTo>
                    <a:pt x="0" y="64"/>
                  </a:lnTo>
                  <a:lnTo>
                    <a:pt x="2" y="50"/>
                  </a:lnTo>
                  <a:lnTo>
                    <a:pt x="6" y="38"/>
                  </a:lnTo>
                  <a:lnTo>
                    <a:pt x="9" y="28"/>
                  </a:lnTo>
                  <a:lnTo>
                    <a:pt x="10" y="19"/>
                  </a:lnTo>
                  <a:lnTo>
                    <a:pt x="9" y="10"/>
                  </a:lnTo>
                  <a:lnTo>
                    <a:pt x="3" y="0"/>
                  </a:lnTo>
                  <a:lnTo>
                    <a:pt x="13" y="6"/>
                  </a:lnTo>
                  <a:lnTo>
                    <a:pt x="20" y="13"/>
                  </a:lnTo>
                  <a:lnTo>
                    <a:pt x="28" y="21"/>
                  </a:lnTo>
                  <a:lnTo>
                    <a:pt x="33" y="32"/>
                  </a:lnTo>
                  <a:lnTo>
                    <a:pt x="38" y="42"/>
                  </a:lnTo>
                  <a:lnTo>
                    <a:pt x="40" y="55"/>
                  </a:lnTo>
                  <a:lnTo>
                    <a:pt x="43" y="67"/>
                  </a:lnTo>
                  <a:lnTo>
                    <a:pt x="43" y="81"/>
                  </a:lnTo>
                  <a:lnTo>
                    <a:pt x="44" y="93"/>
                  </a:lnTo>
                  <a:lnTo>
                    <a:pt x="49" y="101"/>
                  </a:lnTo>
                  <a:lnTo>
                    <a:pt x="58" y="108"/>
                  </a:lnTo>
                  <a:lnTo>
                    <a:pt x="68" y="112"/>
                  </a:lnTo>
                  <a:lnTo>
                    <a:pt x="78" y="117"/>
                  </a:lnTo>
                  <a:lnTo>
                    <a:pt x="90" y="121"/>
                  </a:lnTo>
                  <a:lnTo>
                    <a:pt x="100" y="128"/>
                  </a:lnTo>
                  <a:lnTo>
                    <a:pt x="108" y="137"/>
                  </a:lnTo>
                  <a:close/>
                </a:path>
              </a:pathLst>
            </a:custGeom>
            <a:solidFill>
              <a:srgbClr val="FFE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14" name="Freeform 262"/>
            <p:cNvSpPr>
              <a:spLocks/>
            </p:cNvSpPr>
            <p:nvPr/>
          </p:nvSpPr>
          <p:spPr bwMode="auto">
            <a:xfrm>
              <a:off x="738" y="3657"/>
              <a:ext cx="4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7" y="20"/>
                </a:cxn>
                <a:cxn ang="0">
                  <a:pos x="20" y="35"/>
                </a:cxn>
                <a:cxn ang="0">
                  <a:pos x="33" y="43"/>
                </a:cxn>
                <a:cxn ang="0">
                  <a:pos x="49" y="47"/>
                </a:cxn>
                <a:cxn ang="0">
                  <a:pos x="64" y="49"/>
                </a:cxn>
                <a:cxn ang="0">
                  <a:pos x="79" y="46"/>
                </a:cxn>
                <a:cxn ang="0">
                  <a:pos x="94" y="43"/>
                </a:cxn>
                <a:cxn ang="0">
                  <a:pos x="108" y="40"/>
                </a:cxn>
                <a:cxn ang="0">
                  <a:pos x="108" y="33"/>
                </a:cxn>
                <a:cxn ang="0">
                  <a:pos x="94" y="36"/>
                </a:cxn>
                <a:cxn ang="0">
                  <a:pos x="79" y="39"/>
                </a:cxn>
                <a:cxn ang="0">
                  <a:pos x="64" y="40"/>
                </a:cxn>
                <a:cxn ang="0">
                  <a:pos x="49" y="40"/>
                </a:cxn>
                <a:cxn ang="0">
                  <a:pos x="36" y="36"/>
                </a:cxn>
                <a:cxn ang="0">
                  <a:pos x="24" y="28"/>
                </a:cxn>
                <a:cxn ang="0">
                  <a:pos x="14" y="18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08" h="49">
                  <a:moveTo>
                    <a:pt x="0" y="0"/>
                  </a:moveTo>
                  <a:lnTo>
                    <a:pt x="0" y="0"/>
                  </a:lnTo>
                  <a:lnTo>
                    <a:pt x="7" y="20"/>
                  </a:lnTo>
                  <a:lnTo>
                    <a:pt x="20" y="35"/>
                  </a:lnTo>
                  <a:lnTo>
                    <a:pt x="33" y="43"/>
                  </a:lnTo>
                  <a:lnTo>
                    <a:pt x="49" y="47"/>
                  </a:lnTo>
                  <a:lnTo>
                    <a:pt x="64" y="49"/>
                  </a:lnTo>
                  <a:lnTo>
                    <a:pt x="79" y="46"/>
                  </a:lnTo>
                  <a:lnTo>
                    <a:pt x="94" y="43"/>
                  </a:lnTo>
                  <a:lnTo>
                    <a:pt x="108" y="40"/>
                  </a:lnTo>
                  <a:lnTo>
                    <a:pt x="108" y="33"/>
                  </a:lnTo>
                  <a:lnTo>
                    <a:pt x="94" y="36"/>
                  </a:lnTo>
                  <a:lnTo>
                    <a:pt x="79" y="39"/>
                  </a:lnTo>
                  <a:lnTo>
                    <a:pt x="64" y="40"/>
                  </a:lnTo>
                  <a:lnTo>
                    <a:pt x="49" y="40"/>
                  </a:lnTo>
                  <a:lnTo>
                    <a:pt x="36" y="36"/>
                  </a:lnTo>
                  <a:lnTo>
                    <a:pt x="24" y="28"/>
                  </a:lnTo>
                  <a:lnTo>
                    <a:pt x="14" y="18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15" name="Freeform 263"/>
            <p:cNvSpPr>
              <a:spLocks/>
            </p:cNvSpPr>
            <p:nvPr/>
          </p:nvSpPr>
          <p:spPr bwMode="auto">
            <a:xfrm>
              <a:off x="736" y="3608"/>
              <a:ext cx="8" cy="49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3" y="7"/>
                </a:cxn>
                <a:cxn ang="0">
                  <a:pos x="9" y="15"/>
                </a:cxn>
                <a:cxn ang="0">
                  <a:pos x="9" y="23"/>
                </a:cxn>
                <a:cxn ang="0">
                  <a:pos x="9" y="32"/>
                </a:cxn>
                <a:cxn ang="0">
                  <a:pos x="5" y="41"/>
                </a:cxn>
                <a:cxn ang="0">
                  <a:pos x="2" y="54"/>
                </a:cxn>
                <a:cxn ang="0">
                  <a:pos x="0" y="68"/>
                </a:cxn>
                <a:cxn ang="0">
                  <a:pos x="0" y="84"/>
                </a:cxn>
                <a:cxn ang="0">
                  <a:pos x="3" y="105"/>
                </a:cxn>
                <a:cxn ang="0">
                  <a:pos x="10" y="105"/>
                </a:cxn>
                <a:cxn ang="0">
                  <a:pos x="6" y="84"/>
                </a:cxn>
                <a:cxn ang="0">
                  <a:pos x="6" y="68"/>
                </a:cxn>
                <a:cxn ang="0">
                  <a:pos x="9" y="54"/>
                </a:cxn>
                <a:cxn ang="0">
                  <a:pos x="12" y="44"/>
                </a:cxn>
                <a:cxn ang="0">
                  <a:pos x="16" y="32"/>
                </a:cxn>
                <a:cxn ang="0">
                  <a:pos x="18" y="23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5" y="8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3" y="3"/>
                </a:cxn>
                <a:cxn ang="0">
                  <a:pos x="3" y="7"/>
                </a:cxn>
                <a:cxn ang="0">
                  <a:pos x="8" y="1"/>
                </a:cxn>
              </a:cxnLst>
              <a:rect l="0" t="0" r="r" b="b"/>
              <a:pathLst>
                <a:path w="18" h="105">
                  <a:moveTo>
                    <a:pt x="8" y="1"/>
                  </a:moveTo>
                  <a:lnTo>
                    <a:pt x="3" y="7"/>
                  </a:lnTo>
                  <a:lnTo>
                    <a:pt x="9" y="15"/>
                  </a:lnTo>
                  <a:lnTo>
                    <a:pt x="9" y="23"/>
                  </a:lnTo>
                  <a:lnTo>
                    <a:pt x="9" y="32"/>
                  </a:lnTo>
                  <a:lnTo>
                    <a:pt x="5" y="41"/>
                  </a:lnTo>
                  <a:lnTo>
                    <a:pt x="2" y="54"/>
                  </a:lnTo>
                  <a:lnTo>
                    <a:pt x="0" y="68"/>
                  </a:lnTo>
                  <a:lnTo>
                    <a:pt x="0" y="84"/>
                  </a:lnTo>
                  <a:lnTo>
                    <a:pt x="3" y="105"/>
                  </a:lnTo>
                  <a:lnTo>
                    <a:pt x="10" y="105"/>
                  </a:lnTo>
                  <a:lnTo>
                    <a:pt x="6" y="84"/>
                  </a:lnTo>
                  <a:lnTo>
                    <a:pt x="6" y="68"/>
                  </a:lnTo>
                  <a:lnTo>
                    <a:pt x="9" y="54"/>
                  </a:lnTo>
                  <a:lnTo>
                    <a:pt x="12" y="44"/>
                  </a:lnTo>
                  <a:lnTo>
                    <a:pt x="16" y="32"/>
                  </a:lnTo>
                  <a:lnTo>
                    <a:pt x="18" y="23"/>
                  </a:lnTo>
                  <a:lnTo>
                    <a:pt x="16" y="13"/>
                  </a:lnTo>
                  <a:lnTo>
                    <a:pt x="10" y="2"/>
                  </a:lnTo>
                  <a:lnTo>
                    <a:pt x="5" y="8"/>
                  </a:lnTo>
                  <a:lnTo>
                    <a:pt x="10" y="2"/>
                  </a:lnTo>
                  <a:lnTo>
                    <a:pt x="8" y="0"/>
                  </a:lnTo>
                  <a:lnTo>
                    <a:pt x="5" y="1"/>
                  </a:lnTo>
                  <a:lnTo>
                    <a:pt x="3" y="3"/>
                  </a:lnTo>
                  <a:lnTo>
                    <a:pt x="3" y="7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16" name="Freeform 264"/>
            <p:cNvSpPr>
              <a:spLocks/>
            </p:cNvSpPr>
            <p:nvPr/>
          </p:nvSpPr>
          <p:spPr bwMode="auto">
            <a:xfrm>
              <a:off x="738" y="3609"/>
              <a:ext cx="20" cy="40"/>
            </a:xfrm>
            <a:custGeom>
              <a:avLst/>
              <a:gdLst/>
              <a:ahLst/>
              <a:cxnLst>
                <a:cxn ang="0">
                  <a:pos x="44" y="84"/>
                </a:cxn>
                <a:cxn ang="0">
                  <a:pos x="44" y="84"/>
                </a:cxn>
                <a:cxn ang="0">
                  <a:pos x="44" y="70"/>
                </a:cxn>
                <a:cxn ang="0">
                  <a:pos x="42" y="58"/>
                </a:cxn>
                <a:cxn ang="0">
                  <a:pos x="39" y="44"/>
                </a:cxn>
                <a:cxn ang="0">
                  <a:pos x="35" y="33"/>
                </a:cxn>
                <a:cxn ang="0">
                  <a:pos x="29" y="22"/>
                </a:cxn>
                <a:cxn ang="0">
                  <a:pos x="20" y="14"/>
                </a:cxn>
                <a:cxn ang="0">
                  <a:pos x="13" y="6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8" y="13"/>
                </a:cxn>
                <a:cxn ang="0">
                  <a:pos x="15" y="18"/>
                </a:cxn>
                <a:cxn ang="0">
                  <a:pos x="22" y="26"/>
                </a:cxn>
                <a:cxn ang="0">
                  <a:pos x="28" y="36"/>
                </a:cxn>
                <a:cxn ang="0">
                  <a:pos x="32" y="46"/>
                </a:cxn>
                <a:cxn ang="0">
                  <a:pos x="35" y="58"/>
                </a:cxn>
                <a:cxn ang="0">
                  <a:pos x="37" y="70"/>
                </a:cxn>
                <a:cxn ang="0">
                  <a:pos x="37" y="84"/>
                </a:cxn>
                <a:cxn ang="0">
                  <a:pos x="37" y="84"/>
                </a:cxn>
                <a:cxn ang="0">
                  <a:pos x="44" y="84"/>
                </a:cxn>
              </a:cxnLst>
              <a:rect l="0" t="0" r="r" b="b"/>
              <a:pathLst>
                <a:path w="44" h="84">
                  <a:moveTo>
                    <a:pt x="44" y="84"/>
                  </a:moveTo>
                  <a:lnTo>
                    <a:pt x="44" y="84"/>
                  </a:lnTo>
                  <a:lnTo>
                    <a:pt x="44" y="70"/>
                  </a:lnTo>
                  <a:lnTo>
                    <a:pt x="42" y="58"/>
                  </a:lnTo>
                  <a:lnTo>
                    <a:pt x="39" y="44"/>
                  </a:lnTo>
                  <a:lnTo>
                    <a:pt x="35" y="33"/>
                  </a:lnTo>
                  <a:lnTo>
                    <a:pt x="29" y="22"/>
                  </a:lnTo>
                  <a:lnTo>
                    <a:pt x="20" y="14"/>
                  </a:lnTo>
                  <a:lnTo>
                    <a:pt x="13" y="6"/>
                  </a:lnTo>
                  <a:lnTo>
                    <a:pt x="3" y="0"/>
                  </a:lnTo>
                  <a:lnTo>
                    <a:pt x="0" y="7"/>
                  </a:lnTo>
                  <a:lnTo>
                    <a:pt x="8" y="13"/>
                  </a:lnTo>
                  <a:lnTo>
                    <a:pt x="15" y="18"/>
                  </a:lnTo>
                  <a:lnTo>
                    <a:pt x="22" y="26"/>
                  </a:lnTo>
                  <a:lnTo>
                    <a:pt x="28" y="36"/>
                  </a:lnTo>
                  <a:lnTo>
                    <a:pt x="32" y="46"/>
                  </a:lnTo>
                  <a:lnTo>
                    <a:pt x="35" y="58"/>
                  </a:lnTo>
                  <a:lnTo>
                    <a:pt x="37" y="70"/>
                  </a:lnTo>
                  <a:lnTo>
                    <a:pt x="37" y="84"/>
                  </a:lnTo>
                  <a:lnTo>
                    <a:pt x="37" y="84"/>
                  </a:lnTo>
                  <a:lnTo>
                    <a:pt x="44" y="8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17" name="Freeform 265"/>
            <p:cNvSpPr>
              <a:spLocks/>
            </p:cNvSpPr>
            <p:nvPr/>
          </p:nvSpPr>
          <p:spPr bwMode="auto">
            <a:xfrm>
              <a:off x="755" y="3649"/>
              <a:ext cx="32" cy="28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73" y="54"/>
                </a:cxn>
                <a:cxn ang="0">
                  <a:pos x="63" y="44"/>
                </a:cxn>
                <a:cxn ang="0">
                  <a:pos x="52" y="37"/>
                </a:cxn>
                <a:cxn ang="0">
                  <a:pos x="40" y="32"/>
                </a:cxn>
                <a:cxn ang="0">
                  <a:pos x="30" y="28"/>
                </a:cxn>
                <a:cxn ang="0">
                  <a:pos x="21" y="23"/>
                </a:cxn>
                <a:cxn ang="0">
                  <a:pos x="13" y="17"/>
                </a:cxn>
                <a:cxn ang="0">
                  <a:pos x="8" y="10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1" y="13"/>
                </a:cxn>
                <a:cxn ang="0">
                  <a:pos x="8" y="22"/>
                </a:cxn>
                <a:cxn ang="0">
                  <a:pos x="16" y="30"/>
                </a:cxn>
                <a:cxn ang="0">
                  <a:pos x="28" y="35"/>
                </a:cxn>
                <a:cxn ang="0">
                  <a:pos x="38" y="39"/>
                </a:cxn>
                <a:cxn ang="0">
                  <a:pos x="50" y="44"/>
                </a:cxn>
                <a:cxn ang="0">
                  <a:pos x="59" y="51"/>
                </a:cxn>
                <a:cxn ang="0">
                  <a:pos x="66" y="59"/>
                </a:cxn>
                <a:cxn ang="0">
                  <a:pos x="69" y="53"/>
                </a:cxn>
                <a:cxn ang="0">
                  <a:pos x="66" y="59"/>
                </a:cxn>
                <a:cxn ang="0">
                  <a:pos x="68" y="61"/>
                </a:cxn>
                <a:cxn ang="0">
                  <a:pos x="71" y="60"/>
                </a:cxn>
                <a:cxn ang="0">
                  <a:pos x="73" y="58"/>
                </a:cxn>
                <a:cxn ang="0">
                  <a:pos x="73" y="54"/>
                </a:cxn>
                <a:cxn ang="0">
                  <a:pos x="69" y="60"/>
                </a:cxn>
              </a:cxnLst>
              <a:rect l="0" t="0" r="r" b="b"/>
              <a:pathLst>
                <a:path w="73" h="61">
                  <a:moveTo>
                    <a:pt x="69" y="60"/>
                  </a:moveTo>
                  <a:lnTo>
                    <a:pt x="73" y="54"/>
                  </a:lnTo>
                  <a:lnTo>
                    <a:pt x="63" y="44"/>
                  </a:lnTo>
                  <a:lnTo>
                    <a:pt x="52" y="37"/>
                  </a:lnTo>
                  <a:lnTo>
                    <a:pt x="40" y="32"/>
                  </a:lnTo>
                  <a:lnTo>
                    <a:pt x="30" y="28"/>
                  </a:lnTo>
                  <a:lnTo>
                    <a:pt x="21" y="23"/>
                  </a:lnTo>
                  <a:lnTo>
                    <a:pt x="13" y="17"/>
                  </a:lnTo>
                  <a:lnTo>
                    <a:pt x="8" y="10"/>
                  </a:lnTo>
                  <a:lnTo>
                    <a:pt x="7" y="0"/>
                  </a:lnTo>
                  <a:lnTo>
                    <a:pt x="0" y="0"/>
                  </a:lnTo>
                  <a:lnTo>
                    <a:pt x="1" y="13"/>
                  </a:lnTo>
                  <a:lnTo>
                    <a:pt x="8" y="22"/>
                  </a:lnTo>
                  <a:lnTo>
                    <a:pt x="16" y="30"/>
                  </a:lnTo>
                  <a:lnTo>
                    <a:pt x="28" y="35"/>
                  </a:lnTo>
                  <a:lnTo>
                    <a:pt x="38" y="39"/>
                  </a:lnTo>
                  <a:lnTo>
                    <a:pt x="50" y="44"/>
                  </a:lnTo>
                  <a:lnTo>
                    <a:pt x="59" y="51"/>
                  </a:lnTo>
                  <a:lnTo>
                    <a:pt x="66" y="59"/>
                  </a:lnTo>
                  <a:lnTo>
                    <a:pt x="69" y="53"/>
                  </a:lnTo>
                  <a:lnTo>
                    <a:pt x="66" y="59"/>
                  </a:lnTo>
                  <a:lnTo>
                    <a:pt x="68" y="61"/>
                  </a:lnTo>
                  <a:lnTo>
                    <a:pt x="71" y="60"/>
                  </a:lnTo>
                  <a:lnTo>
                    <a:pt x="73" y="58"/>
                  </a:lnTo>
                  <a:lnTo>
                    <a:pt x="73" y="54"/>
                  </a:lnTo>
                  <a:lnTo>
                    <a:pt x="69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18" name="Freeform 266"/>
            <p:cNvSpPr>
              <a:spLocks/>
            </p:cNvSpPr>
            <p:nvPr/>
          </p:nvSpPr>
          <p:spPr bwMode="auto">
            <a:xfrm>
              <a:off x="924" y="3625"/>
              <a:ext cx="53" cy="71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0" y="146"/>
                </a:cxn>
                <a:cxn ang="0">
                  <a:pos x="24" y="149"/>
                </a:cxn>
                <a:cxn ang="0">
                  <a:pos x="40" y="149"/>
                </a:cxn>
                <a:cxn ang="0">
                  <a:pos x="56" y="146"/>
                </a:cxn>
                <a:cxn ang="0">
                  <a:pos x="72" y="140"/>
                </a:cxn>
                <a:cxn ang="0">
                  <a:pos x="86" y="129"/>
                </a:cxn>
                <a:cxn ang="0">
                  <a:pos x="97" y="114"/>
                </a:cxn>
                <a:cxn ang="0">
                  <a:pos x="102" y="93"/>
                </a:cxn>
                <a:cxn ang="0">
                  <a:pos x="106" y="54"/>
                </a:cxn>
                <a:cxn ang="0">
                  <a:pos x="107" y="27"/>
                </a:cxn>
                <a:cxn ang="0">
                  <a:pos x="110" y="11"/>
                </a:cxn>
                <a:cxn ang="0">
                  <a:pos x="120" y="0"/>
                </a:cxn>
                <a:cxn ang="0">
                  <a:pos x="106" y="4"/>
                </a:cxn>
                <a:cxn ang="0">
                  <a:pos x="93" y="10"/>
                </a:cxn>
                <a:cxn ang="0">
                  <a:pos x="83" y="19"/>
                </a:cxn>
                <a:cxn ang="0">
                  <a:pos x="72" y="30"/>
                </a:cxn>
                <a:cxn ang="0">
                  <a:pos x="64" y="42"/>
                </a:cxn>
                <a:cxn ang="0">
                  <a:pos x="56" y="56"/>
                </a:cxn>
                <a:cxn ang="0">
                  <a:pos x="51" y="71"/>
                </a:cxn>
                <a:cxn ang="0">
                  <a:pos x="45" y="87"/>
                </a:cxn>
                <a:cxn ang="0">
                  <a:pos x="40" y="102"/>
                </a:cxn>
                <a:cxn ang="0">
                  <a:pos x="37" y="114"/>
                </a:cxn>
                <a:cxn ang="0">
                  <a:pos x="33" y="123"/>
                </a:cxn>
                <a:cxn ang="0">
                  <a:pos x="29" y="130"/>
                </a:cxn>
                <a:cxn ang="0">
                  <a:pos x="24" y="134"/>
                </a:cxn>
                <a:cxn ang="0">
                  <a:pos x="18" y="137"/>
                </a:cxn>
                <a:cxn ang="0">
                  <a:pos x="10" y="139"/>
                </a:cxn>
                <a:cxn ang="0">
                  <a:pos x="0" y="140"/>
                </a:cxn>
              </a:cxnLst>
              <a:rect l="0" t="0" r="r" b="b"/>
              <a:pathLst>
                <a:path w="120" h="149">
                  <a:moveTo>
                    <a:pt x="0" y="140"/>
                  </a:moveTo>
                  <a:lnTo>
                    <a:pt x="10" y="146"/>
                  </a:lnTo>
                  <a:lnTo>
                    <a:pt x="24" y="149"/>
                  </a:lnTo>
                  <a:lnTo>
                    <a:pt x="40" y="149"/>
                  </a:lnTo>
                  <a:lnTo>
                    <a:pt x="56" y="146"/>
                  </a:lnTo>
                  <a:lnTo>
                    <a:pt x="72" y="140"/>
                  </a:lnTo>
                  <a:lnTo>
                    <a:pt x="86" y="129"/>
                  </a:lnTo>
                  <a:lnTo>
                    <a:pt x="97" y="114"/>
                  </a:lnTo>
                  <a:lnTo>
                    <a:pt x="102" y="93"/>
                  </a:lnTo>
                  <a:lnTo>
                    <a:pt x="106" y="54"/>
                  </a:lnTo>
                  <a:lnTo>
                    <a:pt x="107" y="27"/>
                  </a:lnTo>
                  <a:lnTo>
                    <a:pt x="110" y="11"/>
                  </a:lnTo>
                  <a:lnTo>
                    <a:pt x="120" y="0"/>
                  </a:lnTo>
                  <a:lnTo>
                    <a:pt x="106" y="4"/>
                  </a:lnTo>
                  <a:lnTo>
                    <a:pt x="93" y="10"/>
                  </a:lnTo>
                  <a:lnTo>
                    <a:pt x="83" y="19"/>
                  </a:lnTo>
                  <a:lnTo>
                    <a:pt x="72" y="30"/>
                  </a:lnTo>
                  <a:lnTo>
                    <a:pt x="64" y="42"/>
                  </a:lnTo>
                  <a:lnTo>
                    <a:pt x="56" y="56"/>
                  </a:lnTo>
                  <a:lnTo>
                    <a:pt x="51" y="71"/>
                  </a:lnTo>
                  <a:lnTo>
                    <a:pt x="45" y="87"/>
                  </a:lnTo>
                  <a:lnTo>
                    <a:pt x="40" y="102"/>
                  </a:lnTo>
                  <a:lnTo>
                    <a:pt x="37" y="114"/>
                  </a:lnTo>
                  <a:lnTo>
                    <a:pt x="33" y="123"/>
                  </a:lnTo>
                  <a:lnTo>
                    <a:pt x="29" y="130"/>
                  </a:lnTo>
                  <a:lnTo>
                    <a:pt x="24" y="134"/>
                  </a:lnTo>
                  <a:lnTo>
                    <a:pt x="18" y="137"/>
                  </a:lnTo>
                  <a:lnTo>
                    <a:pt x="10" y="139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FFE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19" name="Freeform 267"/>
            <p:cNvSpPr>
              <a:spLocks/>
            </p:cNvSpPr>
            <p:nvPr/>
          </p:nvSpPr>
          <p:spPr bwMode="auto">
            <a:xfrm>
              <a:off x="923" y="3669"/>
              <a:ext cx="48" cy="28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101" y="0"/>
                </a:cxn>
                <a:cxn ang="0">
                  <a:pos x="95" y="19"/>
                </a:cxn>
                <a:cxn ang="0">
                  <a:pos x="86" y="33"/>
                </a:cxn>
                <a:cxn ang="0">
                  <a:pos x="72" y="44"/>
                </a:cxn>
                <a:cxn ang="0">
                  <a:pos x="57" y="49"/>
                </a:cxn>
                <a:cxn ang="0">
                  <a:pos x="42" y="53"/>
                </a:cxn>
                <a:cxn ang="0">
                  <a:pos x="26" y="53"/>
                </a:cxn>
                <a:cxn ang="0">
                  <a:pos x="13" y="49"/>
                </a:cxn>
                <a:cxn ang="0">
                  <a:pos x="4" y="44"/>
                </a:cxn>
                <a:cxn ang="0">
                  <a:pos x="0" y="51"/>
                </a:cxn>
                <a:cxn ang="0">
                  <a:pos x="11" y="56"/>
                </a:cxn>
                <a:cxn ang="0">
                  <a:pos x="26" y="60"/>
                </a:cxn>
                <a:cxn ang="0">
                  <a:pos x="42" y="60"/>
                </a:cxn>
                <a:cxn ang="0">
                  <a:pos x="59" y="56"/>
                </a:cxn>
                <a:cxn ang="0">
                  <a:pos x="77" y="51"/>
                </a:cxn>
                <a:cxn ang="0">
                  <a:pos x="91" y="38"/>
                </a:cxn>
                <a:cxn ang="0">
                  <a:pos x="102" y="22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101" y="0"/>
                </a:cxn>
              </a:cxnLst>
              <a:rect l="0" t="0" r="r" b="b"/>
              <a:pathLst>
                <a:path w="108" h="60">
                  <a:moveTo>
                    <a:pt x="101" y="0"/>
                  </a:moveTo>
                  <a:lnTo>
                    <a:pt x="101" y="0"/>
                  </a:lnTo>
                  <a:lnTo>
                    <a:pt x="95" y="19"/>
                  </a:lnTo>
                  <a:lnTo>
                    <a:pt x="86" y="33"/>
                  </a:lnTo>
                  <a:lnTo>
                    <a:pt x="72" y="44"/>
                  </a:lnTo>
                  <a:lnTo>
                    <a:pt x="57" y="49"/>
                  </a:lnTo>
                  <a:lnTo>
                    <a:pt x="42" y="53"/>
                  </a:lnTo>
                  <a:lnTo>
                    <a:pt x="26" y="53"/>
                  </a:lnTo>
                  <a:lnTo>
                    <a:pt x="13" y="49"/>
                  </a:lnTo>
                  <a:lnTo>
                    <a:pt x="4" y="44"/>
                  </a:lnTo>
                  <a:lnTo>
                    <a:pt x="0" y="51"/>
                  </a:lnTo>
                  <a:lnTo>
                    <a:pt x="11" y="56"/>
                  </a:lnTo>
                  <a:lnTo>
                    <a:pt x="26" y="60"/>
                  </a:lnTo>
                  <a:lnTo>
                    <a:pt x="42" y="60"/>
                  </a:lnTo>
                  <a:lnTo>
                    <a:pt x="59" y="56"/>
                  </a:lnTo>
                  <a:lnTo>
                    <a:pt x="77" y="51"/>
                  </a:lnTo>
                  <a:lnTo>
                    <a:pt x="91" y="38"/>
                  </a:lnTo>
                  <a:lnTo>
                    <a:pt x="102" y="22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20" name="Freeform 268"/>
            <p:cNvSpPr>
              <a:spLocks/>
            </p:cNvSpPr>
            <p:nvPr/>
          </p:nvSpPr>
          <p:spPr bwMode="auto">
            <a:xfrm>
              <a:off x="969" y="3624"/>
              <a:ext cx="11" cy="45"/>
            </a:xfrm>
            <a:custGeom>
              <a:avLst/>
              <a:gdLst/>
              <a:ahLst/>
              <a:cxnLst>
                <a:cxn ang="0">
                  <a:pos x="21" y="7"/>
                </a:cxn>
                <a:cxn ang="0">
                  <a:pos x="18" y="0"/>
                </a:cxn>
                <a:cxn ang="0">
                  <a:pos x="8" y="14"/>
                </a:cxn>
                <a:cxn ang="0">
                  <a:pos x="4" y="31"/>
                </a:cxn>
                <a:cxn ang="0">
                  <a:pos x="3" y="58"/>
                </a:cxn>
                <a:cxn ang="0">
                  <a:pos x="0" y="97"/>
                </a:cxn>
                <a:cxn ang="0">
                  <a:pos x="7" y="97"/>
                </a:cxn>
                <a:cxn ang="0">
                  <a:pos x="10" y="58"/>
                </a:cxn>
                <a:cxn ang="0">
                  <a:pos x="11" y="31"/>
                </a:cxn>
                <a:cxn ang="0">
                  <a:pos x="15" y="16"/>
                </a:cxn>
                <a:cxn ang="0">
                  <a:pos x="23" y="7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25" y="5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18" y="0"/>
                </a:cxn>
                <a:cxn ang="0">
                  <a:pos x="21" y="7"/>
                </a:cxn>
              </a:cxnLst>
              <a:rect l="0" t="0" r="r" b="b"/>
              <a:pathLst>
                <a:path w="25" h="97">
                  <a:moveTo>
                    <a:pt x="21" y="7"/>
                  </a:moveTo>
                  <a:lnTo>
                    <a:pt x="18" y="0"/>
                  </a:lnTo>
                  <a:lnTo>
                    <a:pt x="8" y="14"/>
                  </a:lnTo>
                  <a:lnTo>
                    <a:pt x="4" y="31"/>
                  </a:lnTo>
                  <a:lnTo>
                    <a:pt x="3" y="58"/>
                  </a:lnTo>
                  <a:lnTo>
                    <a:pt x="0" y="97"/>
                  </a:lnTo>
                  <a:lnTo>
                    <a:pt x="7" y="97"/>
                  </a:lnTo>
                  <a:lnTo>
                    <a:pt x="10" y="58"/>
                  </a:lnTo>
                  <a:lnTo>
                    <a:pt x="11" y="31"/>
                  </a:lnTo>
                  <a:lnTo>
                    <a:pt x="15" y="16"/>
                  </a:lnTo>
                  <a:lnTo>
                    <a:pt x="23" y="7"/>
                  </a:lnTo>
                  <a:lnTo>
                    <a:pt x="21" y="0"/>
                  </a:lnTo>
                  <a:lnTo>
                    <a:pt x="23" y="7"/>
                  </a:lnTo>
                  <a:lnTo>
                    <a:pt x="25" y="5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21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21" name="Freeform 269"/>
            <p:cNvSpPr>
              <a:spLocks/>
            </p:cNvSpPr>
            <p:nvPr/>
          </p:nvSpPr>
          <p:spPr bwMode="auto">
            <a:xfrm>
              <a:off x="943" y="3624"/>
              <a:ext cx="34" cy="43"/>
            </a:xfrm>
            <a:custGeom>
              <a:avLst/>
              <a:gdLst/>
              <a:ahLst/>
              <a:cxnLst>
                <a:cxn ang="0">
                  <a:pos x="7" y="92"/>
                </a:cxn>
                <a:cxn ang="0">
                  <a:pos x="7" y="92"/>
                </a:cxn>
                <a:cxn ang="0">
                  <a:pos x="13" y="76"/>
                </a:cxn>
                <a:cxn ang="0">
                  <a:pos x="19" y="61"/>
                </a:cxn>
                <a:cxn ang="0">
                  <a:pos x="27" y="49"/>
                </a:cxn>
                <a:cxn ang="0">
                  <a:pos x="35" y="36"/>
                </a:cxn>
                <a:cxn ang="0">
                  <a:pos x="44" y="26"/>
                </a:cxn>
                <a:cxn ang="0">
                  <a:pos x="54" y="18"/>
                </a:cxn>
                <a:cxn ang="0">
                  <a:pos x="66" y="12"/>
                </a:cxn>
                <a:cxn ang="0">
                  <a:pos x="79" y="7"/>
                </a:cxn>
                <a:cxn ang="0">
                  <a:pos x="79" y="0"/>
                </a:cxn>
                <a:cxn ang="0">
                  <a:pos x="64" y="5"/>
                </a:cxn>
                <a:cxn ang="0">
                  <a:pos x="50" y="11"/>
                </a:cxn>
                <a:cxn ang="0">
                  <a:pos x="39" y="21"/>
                </a:cxn>
                <a:cxn ang="0">
                  <a:pos x="28" y="31"/>
                </a:cxn>
                <a:cxn ang="0">
                  <a:pos x="20" y="44"/>
                </a:cxn>
                <a:cxn ang="0">
                  <a:pos x="12" y="59"/>
                </a:cxn>
                <a:cxn ang="0">
                  <a:pos x="6" y="74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7" y="92"/>
                </a:cxn>
              </a:cxnLst>
              <a:rect l="0" t="0" r="r" b="b"/>
              <a:pathLst>
                <a:path w="79" h="92">
                  <a:moveTo>
                    <a:pt x="7" y="92"/>
                  </a:moveTo>
                  <a:lnTo>
                    <a:pt x="7" y="92"/>
                  </a:lnTo>
                  <a:lnTo>
                    <a:pt x="13" y="76"/>
                  </a:lnTo>
                  <a:lnTo>
                    <a:pt x="19" y="61"/>
                  </a:lnTo>
                  <a:lnTo>
                    <a:pt x="27" y="49"/>
                  </a:lnTo>
                  <a:lnTo>
                    <a:pt x="35" y="36"/>
                  </a:lnTo>
                  <a:lnTo>
                    <a:pt x="44" y="26"/>
                  </a:lnTo>
                  <a:lnTo>
                    <a:pt x="54" y="18"/>
                  </a:lnTo>
                  <a:lnTo>
                    <a:pt x="66" y="12"/>
                  </a:lnTo>
                  <a:lnTo>
                    <a:pt x="79" y="7"/>
                  </a:lnTo>
                  <a:lnTo>
                    <a:pt x="79" y="0"/>
                  </a:lnTo>
                  <a:lnTo>
                    <a:pt x="64" y="5"/>
                  </a:lnTo>
                  <a:lnTo>
                    <a:pt x="50" y="11"/>
                  </a:lnTo>
                  <a:lnTo>
                    <a:pt x="39" y="21"/>
                  </a:lnTo>
                  <a:lnTo>
                    <a:pt x="28" y="31"/>
                  </a:lnTo>
                  <a:lnTo>
                    <a:pt x="20" y="44"/>
                  </a:lnTo>
                  <a:lnTo>
                    <a:pt x="12" y="59"/>
                  </a:lnTo>
                  <a:lnTo>
                    <a:pt x="6" y="74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22" name="Freeform 270"/>
            <p:cNvSpPr>
              <a:spLocks/>
            </p:cNvSpPr>
            <p:nvPr/>
          </p:nvSpPr>
          <p:spPr bwMode="auto">
            <a:xfrm>
              <a:off x="923" y="3666"/>
              <a:ext cx="23" cy="27"/>
            </a:xfrm>
            <a:custGeom>
              <a:avLst/>
              <a:gdLst/>
              <a:ahLst/>
              <a:cxnLst>
                <a:cxn ang="0">
                  <a:pos x="6" y="51"/>
                </a:cxn>
                <a:cxn ang="0">
                  <a:pos x="4" y="58"/>
                </a:cxn>
                <a:cxn ang="0">
                  <a:pos x="14" y="56"/>
                </a:cxn>
                <a:cxn ang="0">
                  <a:pos x="23" y="54"/>
                </a:cxn>
                <a:cxn ang="0">
                  <a:pos x="30" y="52"/>
                </a:cxn>
                <a:cxn ang="0">
                  <a:pos x="36" y="46"/>
                </a:cxn>
                <a:cxn ang="0">
                  <a:pos x="41" y="38"/>
                </a:cxn>
                <a:cxn ang="0">
                  <a:pos x="44" y="29"/>
                </a:cxn>
                <a:cxn ang="0">
                  <a:pos x="48" y="17"/>
                </a:cxn>
                <a:cxn ang="0">
                  <a:pos x="52" y="2"/>
                </a:cxn>
                <a:cxn ang="0">
                  <a:pos x="45" y="0"/>
                </a:cxn>
                <a:cxn ang="0">
                  <a:pos x="41" y="15"/>
                </a:cxn>
                <a:cxn ang="0">
                  <a:pos x="37" y="26"/>
                </a:cxn>
                <a:cxn ang="0">
                  <a:pos x="34" y="36"/>
                </a:cxn>
                <a:cxn ang="0">
                  <a:pos x="29" y="41"/>
                </a:cxn>
                <a:cxn ang="0">
                  <a:pos x="26" y="45"/>
                </a:cxn>
                <a:cxn ang="0">
                  <a:pos x="21" y="47"/>
                </a:cxn>
                <a:cxn ang="0">
                  <a:pos x="14" y="49"/>
                </a:cxn>
                <a:cxn ang="0">
                  <a:pos x="4" y="51"/>
                </a:cxn>
                <a:cxn ang="0">
                  <a:pos x="2" y="58"/>
                </a:cxn>
                <a:cxn ang="0">
                  <a:pos x="4" y="51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4" y="58"/>
                </a:cxn>
                <a:cxn ang="0">
                  <a:pos x="6" y="51"/>
                </a:cxn>
              </a:cxnLst>
              <a:rect l="0" t="0" r="r" b="b"/>
              <a:pathLst>
                <a:path w="52" h="58">
                  <a:moveTo>
                    <a:pt x="6" y="51"/>
                  </a:moveTo>
                  <a:lnTo>
                    <a:pt x="4" y="58"/>
                  </a:lnTo>
                  <a:lnTo>
                    <a:pt x="14" y="56"/>
                  </a:lnTo>
                  <a:lnTo>
                    <a:pt x="23" y="54"/>
                  </a:lnTo>
                  <a:lnTo>
                    <a:pt x="30" y="52"/>
                  </a:lnTo>
                  <a:lnTo>
                    <a:pt x="36" y="46"/>
                  </a:lnTo>
                  <a:lnTo>
                    <a:pt x="41" y="38"/>
                  </a:lnTo>
                  <a:lnTo>
                    <a:pt x="44" y="29"/>
                  </a:lnTo>
                  <a:lnTo>
                    <a:pt x="48" y="17"/>
                  </a:lnTo>
                  <a:lnTo>
                    <a:pt x="52" y="2"/>
                  </a:lnTo>
                  <a:lnTo>
                    <a:pt x="45" y="0"/>
                  </a:lnTo>
                  <a:lnTo>
                    <a:pt x="41" y="15"/>
                  </a:lnTo>
                  <a:lnTo>
                    <a:pt x="37" y="26"/>
                  </a:lnTo>
                  <a:lnTo>
                    <a:pt x="34" y="36"/>
                  </a:lnTo>
                  <a:lnTo>
                    <a:pt x="29" y="41"/>
                  </a:lnTo>
                  <a:lnTo>
                    <a:pt x="26" y="45"/>
                  </a:lnTo>
                  <a:lnTo>
                    <a:pt x="21" y="47"/>
                  </a:lnTo>
                  <a:lnTo>
                    <a:pt x="14" y="49"/>
                  </a:lnTo>
                  <a:lnTo>
                    <a:pt x="4" y="51"/>
                  </a:lnTo>
                  <a:lnTo>
                    <a:pt x="2" y="58"/>
                  </a:lnTo>
                  <a:lnTo>
                    <a:pt x="4" y="51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4" y="58"/>
                  </a:lnTo>
                  <a:lnTo>
                    <a:pt x="6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23" name="Freeform 271"/>
            <p:cNvSpPr>
              <a:spLocks/>
            </p:cNvSpPr>
            <p:nvPr/>
          </p:nvSpPr>
          <p:spPr bwMode="auto">
            <a:xfrm>
              <a:off x="1008" y="3622"/>
              <a:ext cx="48" cy="59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1" y="124"/>
                </a:cxn>
                <a:cxn ang="0">
                  <a:pos x="22" y="123"/>
                </a:cxn>
                <a:cxn ang="0">
                  <a:pos x="34" y="121"/>
                </a:cxn>
                <a:cxn ang="0">
                  <a:pos x="45" y="116"/>
                </a:cxn>
                <a:cxn ang="0">
                  <a:pos x="57" y="110"/>
                </a:cxn>
                <a:cxn ang="0">
                  <a:pos x="66" y="101"/>
                </a:cxn>
                <a:cxn ang="0">
                  <a:pos x="72" y="91"/>
                </a:cxn>
                <a:cxn ang="0">
                  <a:pos x="75" y="77"/>
                </a:cxn>
                <a:cxn ang="0">
                  <a:pos x="79" y="48"/>
                </a:cxn>
                <a:cxn ang="0">
                  <a:pos x="87" y="25"/>
                </a:cxn>
                <a:cxn ang="0">
                  <a:pos x="96" y="8"/>
                </a:cxn>
                <a:cxn ang="0">
                  <a:pos x="108" y="0"/>
                </a:cxn>
                <a:cxn ang="0">
                  <a:pos x="96" y="1"/>
                </a:cxn>
                <a:cxn ang="0">
                  <a:pos x="81" y="4"/>
                </a:cxn>
                <a:cxn ang="0">
                  <a:pos x="66" y="10"/>
                </a:cxn>
                <a:cxn ang="0">
                  <a:pos x="50" y="18"/>
                </a:cxn>
                <a:cxn ang="0">
                  <a:pos x="35" y="29"/>
                </a:cxn>
                <a:cxn ang="0">
                  <a:pos x="22" y="40"/>
                </a:cxn>
                <a:cxn ang="0">
                  <a:pos x="13" y="53"/>
                </a:cxn>
                <a:cxn ang="0">
                  <a:pos x="7" y="67"/>
                </a:cxn>
                <a:cxn ang="0">
                  <a:pos x="5" y="90"/>
                </a:cxn>
                <a:cxn ang="0">
                  <a:pos x="5" y="103"/>
                </a:cxn>
                <a:cxn ang="0">
                  <a:pos x="4" y="114"/>
                </a:cxn>
                <a:cxn ang="0">
                  <a:pos x="0" y="124"/>
                </a:cxn>
              </a:cxnLst>
              <a:rect l="0" t="0" r="r" b="b"/>
              <a:pathLst>
                <a:path w="108" h="124">
                  <a:moveTo>
                    <a:pt x="0" y="124"/>
                  </a:moveTo>
                  <a:lnTo>
                    <a:pt x="11" y="124"/>
                  </a:lnTo>
                  <a:lnTo>
                    <a:pt x="22" y="123"/>
                  </a:lnTo>
                  <a:lnTo>
                    <a:pt x="34" y="121"/>
                  </a:lnTo>
                  <a:lnTo>
                    <a:pt x="45" y="116"/>
                  </a:lnTo>
                  <a:lnTo>
                    <a:pt x="57" y="110"/>
                  </a:lnTo>
                  <a:lnTo>
                    <a:pt x="66" y="101"/>
                  </a:lnTo>
                  <a:lnTo>
                    <a:pt x="72" y="91"/>
                  </a:lnTo>
                  <a:lnTo>
                    <a:pt x="75" y="77"/>
                  </a:lnTo>
                  <a:lnTo>
                    <a:pt x="79" y="48"/>
                  </a:lnTo>
                  <a:lnTo>
                    <a:pt x="87" y="25"/>
                  </a:lnTo>
                  <a:lnTo>
                    <a:pt x="96" y="8"/>
                  </a:lnTo>
                  <a:lnTo>
                    <a:pt x="108" y="0"/>
                  </a:lnTo>
                  <a:lnTo>
                    <a:pt x="96" y="1"/>
                  </a:lnTo>
                  <a:lnTo>
                    <a:pt x="81" y="4"/>
                  </a:lnTo>
                  <a:lnTo>
                    <a:pt x="66" y="10"/>
                  </a:lnTo>
                  <a:lnTo>
                    <a:pt x="50" y="18"/>
                  </a:lnTo>
                  <a:lnTo>
                    <a:pt x="35" y="29"/>
                  </a:lnTo>
                  <a:lnTo>
                    <a:pt x="22" y="40"/>
                  </a:lnTo>
                  <a:lnTo>
                    <a:pt x="13" y="53"/>
                  </a:lnTo>
                  <a:lnTo>
                    <a:pt x="7" y="67"/>
                  </a:lnTo>
                  <a:lnTo>
                    <a:pt x="5" y="90"/>
                  </a:lnTo>
                  <a:lnTo>
                    <a:pt x="5" y="103"/>
                  </a:lnTo>
                  <a:lnTo>
                    <a:pt x="4" y="114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FFE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24" name="Freeform 272"/>
            <p:cNvSpPr>
              <a:spLocks/>
            </p:cNvSpPr>
            <p:nvPr/>
          </p:nvSpPr>
          <p:spPr bwMode="auto">
            <a:xfrm>
              <a:off x="1008" y="3658"/>
              <a:ext cx="35" cy="24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68" y="13"/>
                </a:cxn>
                <a:cxn ang="0">
                  <a:pos x="63" y="22"/>
                </a:cxn>
                <a:cxn ang="0">
                  <a:pos x="55" y="30"/>
                </a:cxn>
                <a:cxn ang="0">
                  <a:pos x="44" y="36"/>
                </a:cxn>
                <a:cxn ang="0">
                  <a:pos x="33" y="40"/>
                </a:cxn>
                <a:cxn ang="0">
                  <a:pos x="22" y="42"/>
                </a:cxn>
                <a:cxn ang="0">
                  <a:pos x="11" y="42"/>
                </a:cxn>
                <a:cxn ang="0">
                  <a:pos x="0" y="44"/>
                </a:cxn>
                <a:cxn ang="0">
                  <a:pos x="0" y="51"/>
                </a:cxn>
                <a:cxn ang="0">
                  <a:pos x="11" y="52"/>
                </a:cxn>
                <a:cxn ang="0">
                  <a:pos x="22" y="49"/>
                </a:cxn>
                <a:cxn ang="0">
                  <a:pos x="35" y="47"/>
                </a:cxn>
                <a:cxn ang="0">
                  <a:pos x="47" y="42"/>
                </a:cxn>
                <a:cxn ang="0">
                  <a:pos x="59" y="37"/>
                </a:cxn>
                <a:cxn ang="0">
                  <a:pos x="70" y="26"/>
                </a:cxn>
                <a:cxn ang="0">
                  <a:pos x="75" y="15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2" y="0"/>
                </a:cxn>
              </a:cxnLst>
              <a:rect l="0" t="0" r="r" b="b"/>
              <a:pathLst>
                <a:path w="79" h="52">
                  <a:moveTo>
                    <a:pt x="72" y="0"/>
                  </a:moveTo>
                  <a:lnTo>
                    <a:pt x="72" y="0"/>
                  </a:lnTo>
                  <a:lnTo>
                    <a:pt x="68" y="13"/>
                  </a:lnTo>
                  <a:lnTo>
                    <a:pt x="63" y="22"/>
                  </a:lnTo>
                  <a:lnTo>
                    <a:pt x="55" y="30"/>
                  </a:lnTo>
                  <a:lnTo>
                    <a:pt x="44" y="36"/>
                  </a:lnTo>
                  <a:lnTo>
                    <a:pt x="33" y="40"/>
                  </a:lnTo>
                  <a:lnTo>
                    <a:pt x="22" y="42"/>
                  </a:lnTo>
                  <a:lnTo>
                    <a:pt x="11" y="42"/>
                  </a:lnTo>
                  <a:lnTo>
                    <a:pt x="0" y="44"/>
                  </a:lnTo>
                  <a:lnTo>
                    <a:pt x="0" y="51"/>
                  </a:lnTo>
                  <a:lnTo>
                    <a:pt x="11" y="52"/>
                  </a:lnTo>
                  <a:lnTo>
                    <a:pt x="22" y="49"/>
                  </a:lnTo>
                  <a:lnTo>
                    <a:pt x="35" y="47"/>
                  </a:lnTo>
                  <a:lnTo>
                    <a:pt x="47" y="42"/>
                  </a:lnTo>
                  <a:lnTo>
                    <a:pt x="59" y="37"/>
                  </a:lnTo>
                  <a:lnTo>
                    <a:pt x="70" y="26"/>
                  </a:lnTo>
                  <a:lnTo>
                    <a:pt x="75" y="15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25" name="Freeform 273"/>
            <p:cNvSpPr>
              <a:spLocks/>
            </p:cNvSpPr>
            <p:nvPr/>
          </p:nvSpPr>
          <p:spPr bwMode="auto">
            <a:xfrm>
              <a:off x="1040" y="3620"/>
              <a:ext cx="17" cy="38"/>
            </a:xfrm>
            <a:custGeom>
              <a:avLst/>
              <a:gdLst/>
              <a:ahLst/>
              <a:cxnLst>
                <a:cxn ang="0">
                  <a:pos x="36" y="7"/>
                </a:cxn>
                <a:cxn ang="0">
                  <a:pos x="34" y="0"/>
                </a:cxn>
                <a:cxn ang="0">
                  <a:pos x="21" y="10"/>
                </a:cxn>
                <a:cxn ang="0">
                  <a:pos x="11" y="28"/>
                </a:cxn>
                <a:cxn ang="0">
                  <a:pos x="3" y="52"/>
                </a:cxn>
                <a:cxn ang="0">
                  <a:pos x="0" y="81"/>
                </a:cxn>
                <a:cxn ang="0">
                  <a:pos x="7" y="81"/>
                </a:cxn>
                <a:cxn ang="0">
                  <a:pos x="10" y="52"/>
                </a:cxn>
                <a:cxn ang="0">
                  <a:pos x="18" y="30"/>
                </a:cxn>
                <a:cxn ang="0">
                  <a:pos x="27" y="14"/>
                </a:cxn>
                <a:cxn ang="0">
                  <a:pos x="37" y="7"/>
                </a:cxn>
                <a:cxn ang="0">
                  <a:pos x="36" y="0"/>
                </a:cxn>
                <a:cxn ang="0">
                  <a:pos x="37" y="7"/>
                </a:cxn>
                <a:cxn ang="0">
                  <a:pos x="39" y="5"/>
                </a:cxn>
                <a:cxn ang="0">
                  <a:pos x="39" y="3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6" y="7"/>
                </a:cxn>
              </a:cxnLst>
              <a:rect l="0" t="0" r="r" b="b"/>
              <a:pathLst>
                <a:path w="39" h="81">
                  <a:moveTo>
                    <a:pt x="36" y="7"/>
                  </a:moveTo>
                  <a:lnTo>
                    <a:pt x="34" y="0"/>
                  </a:lnTo>
                  <a:lnTo>
                    <a:pt x="21" y="10"/>
                  </a:lnTo>
                  <a:lnTo>
                    <a:pt x="11" y="28"/>
                  </a:lnTo>
                  <a:lnTo>
                    <a:pt x="3" y="52"/>
                  </a:lnTo>
                  <a:lnTo>
                    <a:pt x="0" y="81"/>
                  </a:lnTo>
                  <a:lnTo>
                    <a:pt x="7" y="81"/>
                  </a:lnTo>
                  <a:lnTo>
                    <a:pt x="10" y="52"/>
                  </a:lnTo>
                  <a:lnTo>
                    <a:pt x="18" y="30"/>
                  </a:lnTo>
                  <a:lnTo>
                    <a:pt x="27" y="14"/>
                  </a:lnTo>
                  <a:lnTo>
                    <a:pt x="37" y="7"/>
                  </a:lnTo>
                  <a:lnTo>
                    <a:pt x="36" y="0"/>
                  </a:lnTo>
                  <a:lnTo>
                    <a:pt x="37" y="7"/>
                  </a:lnTo>
                  <a:lnTo>
                    <a:pt x="39" y="5"/>
                  </a:lnTo>
                  <a:lnTo>
                    <a:pt x="39" y="3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26" name="Freeform 274"/>
            <p:cNvSpPr>
              <a:spLocks/>
            </p:cNvSpPr>
            <p:nvPr/>
          </p:nvSpPr>
          <p:spPr bwMode="auto">
            <a:xfrm>
              <a:off x="1010" y="3620"/>
              <a:ext cx="46" cy="33"/>
            </a:xfrm>
            <a:custGeom>
              <a:avLst/>
              <a:gdLst/>
              <a:ahLst/>
              <a:cxnLst>
                <a:cxn ang="0">
                  <a:pos x="7" y="71"/>
                </a:cxn>
                <a:cxn ang="0">
                  <a:pos x="7" y="71"/>
                </a:cxn>
                <a:cxn ang="0">
                  <a:pos x="13" y="58"/>
                </a:cxn>
                <a:cxn ang="0">
                  <a:pos x="21" y="46"/>
                </a:cxn>
                <a:cxn ang="0">
                  <a:pos x="33" y="36"/>
                </a:cxn>
                <a:cxn ang="0">
                  <a:pos x="48" y="26"/>
                </a:cxn>
                <a:cxn ang="0">
                  <a:pos x="63" y="18"/>
                </a:cxn>
                <a:cxn ang="0">
                  <a:pos x="78" y="12"/>
                </a:cxn>
                <a:cxn ang="0">
                  <a:pos x="92" y="8"/>
                </a:cxn>
                <a:cxn ang="0">
                  <a:pos x="104" y="7"/>
                </a:cxn>
                <a:cxn ang="0">
                  <a:pos x="104" y="0"/>
                </a:cxn>
                <a:cxn ang="0">
                  <a:pos x="92" y="1"/>
                </a:cxn>
                <a:cxn ang="0">
                  <a:pos x="76" y="5"/>
                </a:cxn>
                <a:cxn ang="0">
                  <a:pos x="61" y="11"/>
                </a:cxn>
                <a:cxn ang="0">
                  <a:pos x="44" y="19"/>
                </a:cxn>
                <a:cxn ang="0">
                  <a:pos x="29" y="29"/>
                </a:cxn>
                <a:cxn ang="0">
                  <a:pos x="16" y="42"/>
                </a:cxn>
                <a:cxn ang="0">
                  <a:pos x="6" y="56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7" y="71"/>
                </a:cxn>
              </a:cxnLst>
              <a:rect l="0" t="0" r="r" b="b"/>
              <a:pathLst>
                <a:path w="104" h="71">
                  <a:moveTo>
                    <a:pt x="7" y="71"/>
                  </a:moveTo>
                  <a:lnTo>
                    <a:pt x="7" y="71"/>
                  </a:lnTo>
                  <a:lnTo>
                    <a:pt x="13" y="58"/>
                  </a:lnTo>
                  <a:lnTo>
                    <a:pt x="21" y="46"/>
                  </a:lnTo>
                  <a:lnTo>
                    <a:pt x="33" y="36"/>
                  </a:lnTo>
                  <a:lnTo>
                    <a:pt x="48" y="26"/>
                  </a:lnTo>
                  <a:lnTo>
                    <a:pt x="63" y="18"/>
                  </a:lnTo>
                  <a:lnTo>
                    <a:pt x="78" y="12"/>
                  </a:lnTo>
                  <a:lnTo>
                    <a:pt x="92" y="8"/>
                  </a:lnTo>
                  <a:lnTo>
                    <a:pt x="104" y="7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76" y="5"/>
                  </a:lnTo>
                  <a:lnTo>
                    <a:pt x="61" y="11"/>
                  </a:lnTo>
                  <a:lnTo>
                    <a:pt x="44" y="19"/>
                  </a:lnTo>
                  <a:lnTo>
                    <a:pt x="29" y="29"/>
                  </a:lnTo>
                  <a:lnTo>
                    <a:pt x="16" y="42"/>
                  </a:lnTo>
                  <a:lnTo>
                    <a:pt x="6" y="5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7" y="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27" name="Freeform 275"/>
            <p:cNvSpPr>
              <a:spLocks/>
            </p:cNvSpPr>
            <p:nvPr/>
          </p:nvSpPr>
          <p:spPr bwMode="auto">
            <a:xfrm>
              <a:off x="1007" y="3653"/>
              <a:ext cx="5" cy="29"/>
            </a:xfrm>
            <a:custGeom>
              <a:avLst/>
              <a:gdLst/>
              <a:ahLst/>
              <a:cxnLst>
                <a:cxn ang="0">
                  <a:pos x="3" y="54"/>
                </a:cxn>
                <a:cxn ang="0">
                  <a:pos x="7" y="59"/>
                </a:cxn>
                <a:cxn ang="0">
                  <a:pos x="10" y="47"/>
                </a:cxn>
                <a:cxn ang="0">
                  <a:pos x="13" y="36"/>
                </a:cxn>
                <a:cxn ang="0">
                  <a:pos x="12" y="23"/>
                </a:cxn>
                <a:cxn ang="0">
                  <a:pos x="14" y="0"/>
                </a:cxn>
                <a:cxn ang="0">
                  <a:pos x="7" y="0"/>
                </a:cxn>
                <a:cxn ang="0">
                  <a:pos x="5" y="23"/>
                </a:cxn>
                <a:cxn ang="0">
                  <a:pos x="3" y="36"/>
                </a:cxn>
                <a:cxn ang="0">
                  <a:pos x="3" y="47"/>
                </a:cxn>
                <a:cxn ang="0">
                  <a:pos x="0" y="55"/>
                </a:cxn>
                <a:cxn ang="0">
                  <a:pos x="3" y="61"/>
                </a:cxn>
                <a:cxn ang="0">
                  <a:pos x="0" y="55"/>
                </a:cxn>
                <a:cxn ang="0">
                  <a:pos x="0" y="58"/>
                </a:cxn>
                <a:cxn ang="0">
                  <a:pos x="2" y="61"/>
                </a:cxn>
                <a:cxn ang="0">
                  <a:pos x="5" y="62"/>
                </a:cxn>
                <a:cxn ang="0">
                  <a:pos x="7" y="59"/>
                </a:cxn>
                <a:cxn ang="0">
                  <a:pos x="3" y="54"/>
                </a:cxn>
              </a:cxnLst>
              <a:rect l="0" t="0" r="r" b="b"/>
              <a:pathLst>
                <a:path w="14" h="62">
                  <a:moveTo>
                    <a:pt x="3" y="54"/>
                  </a:moveTo>
                  <a:lnTo>
                    <a:pt x="7" y="59"/>
                  </a:lnTo>
                  <a:lnTo>
                    <a:pt x="10" y="47"/>
                  </a:lnTo>
                  <a:lnTo>
                    <a:pt x="13" y="36"/>
                  </a:lnTo>
                  <a:lnTo>
                    <a:pt x="12" y="2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5" y="23"/>
                  </a:lnTo>
                  <a:lnTo>
                    <a:pt x="3" y="36"/>
                  </a:lnTo>
                  <a:lnTo>
                    <a:pt x="3" y="47"/>
                  </a:lnTo>
                  <a:lnTo>
                    <a:pt x="0" y="55"/>
                  </a:lnTo>
                  <a:lnTo>
                    <a:pt x="3" y="61"/>
                  </a:lnTo>
                  <a:lnTo>
                    <a:pt x="0" y="55"/>
                  </a:lnTo>
                  <a:lnTo>
                    <a:pt x="0" y="58"/>
                  </a:lnTo>
                  <a:lnTo>
                    <a:pt x="2" y="61"/>
                  </a:lnTo>
                  <a:lnTo>
                    <a:pt x="5" y="62"/>
                  </a:lnTo>
                  <a:lnTo>
                    <a:pt x="7" y="59"/>
                  </a:lnTo>
                  <a:lnTo>
                    <a:pt x="3" y="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28" name="Freeform 276"/>
            <p:cNvSpPr>
              <a:spLocks/>
            </p:cNvSpPr>
            <p:nvPr/>
          </p:nvSpPr>
          <p:spPr bwMode="auto">
            <a:xfrm>
              <a:off x="671" y="3601"/>
              <a:ext cx="27" cy="52"/>
            </a:xfrm>
            <a:custGeom>
              <a:avLst/>
              <a:gdLst/>
              <a:ahLst/>
              <a:cxnLst>
                <a:cxn ang="0">
                  <a:pos x="62" y="112"/>
                </a:cxn>
                <a:cxn ang="0">
                  <a:pos x="53" y="108"/>
                </a:cxn>
                <a:cxn ang="0">
                  <a:pos x="44" y="105"/>
                </a:cxn>
                <a:cxn ang="0">
                  <a:pos x="35" y="100"/>
                </a:cxn>
                <a:cxn ang="0">
                  <a:pos x="27" y="93"/>
                </a:cxn>
                <a:cxn ang="0">
                  <a:pos x="19" y="82"/>
                </a:cxn>
                <a:cxn ang="0">
                  <a:pos x="11" y="63"/>
                </a:cxn>
                <a:cxn ang="0">
                  <a:pos x="5" y="37"/>
                </a:cxn>
                <a:cxn ang="0">
                  <a:pos x="0" y="0"/>
                </a:cxn>
                <a:cxn ang="0">
                  <a:pos x="13" y="8"/>
                </a:cxn>
                <a:cxn ang="0">
                  <a:pos x="25" y="16"/>
                </a:cxn>
                <a:cxn ang="0">
                  <a:pos x="34" y="24"/>
                </a:cxn>
                <a:cxn ang="0">
                  <a:pos x="42" y="33"/>
                </a:cxn>
                <a:cxn ang="0">
                  <a:pos x="49" y="46"/>
                </a:cxn>
                <a:cxn ang="0">
                  <a:pos x="54" y="62"/>
                </a:cxn>
                <a:cxn ang="0">
                  <a:pos x="59" y="84"/>
                </a:cxn>
                <a:cxn ang="0">
                  <a:pos x="62" y="112"/>
                </a:cxn>
              </a:cxnLst>
              <a:rect l="0" t="0" r="r" b="b"/>
              <a:pathLst>
                <a:path w="62" h="112">
                  <a:moveTo>
                    <a:pt x="62" y="112"/>
                  </a:moveTo>
                  <a:lnTo>
                    <a:pt x="53" y="108"/>
                  </a:lnTo>
                  <a:lnTo>
                    <a:pt x="44" y="105"/>
                  </a:lnTo>
                  <a:lnTo>
                    <a:pt x="35" y="100"/>
                  </a:lnTo>
                  <a:lnTo>
                    <a:pt x="27" y="93"/>
                  </a:lnTo>
                  <a:lnTo>
                    <a:pt x="19" y="82"/>
                  </a:lnTo>
                  <a:lnTo>
                    <a:pt x="11" y="63"/>
                  </a:lnTo>
                  <a:lnTo>
                    <a:pt x="5" y="37"/>
                  </a:lnTo>
                  <a:lnTo>
                    <a:pt x="0" y="0"/>
                  </a:lnTo>
                  <a:lnTo>
                    <a:pt x="13" y="8"/>
                  </a:lnTo>
                  <a:lnTo>
                    <a:pt x="25" y="16"/>
                  </a:lnTo>
                  <a:lnTo>
                    <a:pt x="34" y="24"/>
                  </a:lnTo>
                  <a:lnTo>
                    <a:pt x="42" y="33"/>
                  </a:lnTo>
                  <a:lnTo>
                    <a:pt x="49" y="46"/>
                  </a:lnTo>
                  <a:lnTo>
                    <a:pt x="54" y="62"/>
                  </a:lnTo>
                  <a:lnTo>
                    <a:pt x="59" y="84"/>
                  </a:lnTo>
                  <a:lnTo>
                    <a:pt x="62" y="112"/>
                  </a:lnTo>
                  <a:close/>
                </a:path>
              </a:pathLst>
            </a:custGeom>
            <a:solidFill>
              <a:srgbClr val="FFE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29" name="Freeform 277"/>
            <p:cNvSpPr>
              <a:spLocks/>
            </p:cNvSpPr>
            <p:nvPr/>
          </p:nvSpPr>
          <p:spPr bwMode="auto">
            <a:xfrm>
              <a:off x="669" y="3600"/>
              <a:ext cx="30" cy="5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4"/>
                </a:cxn>
                <a:cxn ang="0">
                  <a:pos x="5" y="41"/>
                </a:cxn>
                <a:cxn ang="0">
                  <a:pos x="10" y="68"/>
                </a:cxn>
                <a:cxn ang="0">
                  <a:pos x="18" y="87"/>
                </a:cxn>
                <a:cxn ang="0">
                  <a:pos x="26" y="99"/>
                </a:cxn>
                <a:cxn ang="0">
                  <a:pos x="36" y="107"/>
                </a:cxn>
                <a:cxn ang="0">
                  <a:pos x="46" y="112"/>
                </a:cxn>
                <a:cxn ang="0">
                  <a:pos x="55" y="116"/>
                </a:cxn>
                <a:cxn ang="0">
                  <a:pos x="64" y="119"/>
                </a:cxn>
                <a:cxn ang="0">
                  <a:pos x="67" y="112"/>
                </a:cxn>
                <a:cxn ang="0">
                  <a:pos x="57" y="109"/>
                </a:cxn>
                <a:cxn ang="0">
                  <a:pos x="48" y="105"/>
                </a:cxn>
                <a:cxn ang="0">
                  <a:pos x="40" y="101"/>
                </a:cxn>
                <a:cxn ang="0">
                  <a:pos x="33" y="95"/>
                </a:cxn>
                <a:cxn ang="0">
                  <a:pos x="25" y="84"/>
                </a:cxn>
                <a:cxn ang="0">
                  <a:pos x="17" y="66"/>
                </a:cxn>
                <a:cxn ang="0">
                  <a:pos x="11" y="41"/>
                </a:cxn>
                <a:cxn ang="0">
                  <a:pos x="7" y="4"/>
                </a:cxn>
                <a:cxn ang="0">
                  <a:pos x="1" y="7"/>
                </a:cxn>
                <a:cxn ang="0">
                  <a:pos x="7" y="4"/>
                </a:cxn>
                <a:cxn ang="0">
                  <a:pos x="6" y="2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6" y="0"/>
                </a:cxn>
              </a:cxnLst>
              <a:rect l="0" t="0" r="r" b="b"/>
              <a:pathLst>
                <a:path w="67" h="119">
                  <a:moveTo>
                    <a:pt x="6" y="0"/>
                  </a:moveTo>
                  <a:lnTo>
                    <a:pt x="0" y="4"/>
                  </a:lnTo>
                  <a:lnTo>
                    <a:pt x="5" y="41"/>
                  </a:lnTo>
                  <a:lnTo>
                    <a:pt x="10" y="68"/>
                  </a:lnTo>
                  <a:lnTo>
                    <a:pt x="18" y="87"/>
                  </a:lnTo>
                  <a:lnTo>
                    <a:pt x="26" y="99"/>
                  </a:lnTo>
                  <a:lnTo>
                    <a:pt x="36" y="107"/>
                  </a:lnTo>
                  <a:lnTo>
                    <a:pt x="46" y="112"/>
                  </a:lnTo>
                  <a:lnTo>
                    <a:pt x="55" y="116"/>
                  </a:lnTo>
                  <a:lnTo>
                    <a:pt x="64" y="119"/>
                  </a:lnTo>
                  <a:lnTo>
                    <a:pt x="67" y="112"/>
                  </a:lnTo>
                  <a:lnTo>
                    <a:pt x="57" y="109"/>
                  </a:lnTo>
                  <a:lnTo>
                    <a:pt x="48" y="105"/>
                  </a:lnTo>
                  <a:lnTo>
                    <a:pt x="40" y="101"/>
                  </a:lnTo>
                  <a:lnTo>
                    <a:pt x="33" y="95"/>
                  </a:lnTo>
                  <a:lnTo>
                    <a:pt x="25" y="84"/>
                  </a:lnTo>
                  <a:lnTo>
                    <a:pt x="17" y="66"/>
                  </a:lnTo>
                  <a:lnTo>
                    <a:pt x="11" y="41"/>
                  </a:lnTo>
                  <a:lnTo>
                    <a:pt x="7" y="4"/>
                  </a:lnTo>
                  <a:lnTo>
                    <a:pt x="1" y="7"/>
                  </a:lnTo>
                  <a:lnTo>
                    <a:pt x="7" y="4"/>
                  </a:lnTo>
                  <a:lnTo>
                    <a:pt x="6" y="2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430" name="Freeform 278"/>
            <p:cNvSpPr>
              <a:spLocks/>
            </p:cNvSpPr>
            <p:nvPr/>
          </p:nvSpPr>
          <p:spPr bwMode="auto">
            <a:xfrm>
              <a:off x="670" y="3600"/>
              <a:ext cx="30" cy="55"/>
            </a:xfrm>
            <a:custGeom>
              <a:avLst/>
              <a:gdLst/>
              <a:ahLst/>
              <a:cxnLst>
                <a:cxn ang="0">
                  <a:pos x="63" y="119"/>
                </a:cxn>
                <a:cxn ang="0">
                  <a:pos x="68" y="116"/>
                </a:cxn>
                <a:cxn ang="0">
                  <a:pos x="64" y="88"/>
                </a:cxn>
                <a:cxn ang="0">
                  <a:pos x="60" y="65"/>
                </a:cxn>
                <a:cxn ang="0">
                  <a:pos x="54" y="49"/>
                </a:cxn>
                <a:cxn ang="0">
                  <a:pos x="47" y="35"/>
                </a:cxn>
                <a:cxn ang="0">
                  <a:pos x="38" y="26"/>
                </a:cxn>
                <a:cxn ang="0">
                  <a:pos x="29" y="17"/>
                </a:cxn>
                <a:cxn ang="0">
                  <a:pos x="17" y="9"/>
                </a:cxn>
                <a:cxn ang="0">
                  <a:pos x="5" y="0"/>
                </a:cxn>
                <a:cxn ang="0">
                  <a:pos x="0" y="7"/>
                </a:cxn>
                <a:cxn ang="0">
                  <a:pos x="13" y="15"/>
                </a:cxn>
                <a:cxn ang="0">
                  <a:pos x="24" y="23"/>
                </a:cxn>
                <a:cxn ang="0">
                  <a:pos x="33" y="30"/>
                </a:cxn>
                <a:cxn ang="0">
                  <a:pos x="40" y="40"/>
                </a:cxn>
                <a:cxn ang="0">
                  <a:pos x="47" y="51"/>
                </a:cxn>
                <a:cxn ang="0">
                  <a:pos x="53" y="67"/>
                </a:cxn>
                <a:cxn ang="0">
                  <a:pos x="58" y="88"/>
                </a:cxn>
                <a:cxn ang="0">
                  <a:pos x="61" y="116"/>
                </a:cxn>
                <a:cxn ang="0">
                  <a:pos x="66" y="112"/>
                </a:cxn>
                <a:cxn ang="0">
                  <a:pos x="61" y="116"/>
                </a:cxn>
                <a:cxn ang="0">
                  <a:pos x="62" y="118"/>
                </a:cxn>
                <a:cxn ang="0">
                  <a:pos x="64" y="119"/>
                </a:cxn>
                <a:cxn ang="0">
                  <a:pos x="67" y="118"/>
                </a:cxn>
                <a:cxn ang="0">
                  <a:pos x="68" y="116"/>
                </a:cxn>
                <a:cxn ang="0">
                  <a:pos x="63" y="119"/>
                </a:cxn>
              </a:cxnLst>
              <a:rect l="0" t="0" r="r" b="b"/>
              <a:pathLst>
                <a:path w="68" h="119">
                  <a:moveTo>
                    <a:pt x="63" y="119"/>
                  </a:moveTo>
                  <a:lnTo>
                    <a:pt x="68" y="116"/>
                  </a:lnTo>
                  <a:lnTo>
                    <a:pt x="64" y="88"/>
                  </a:lnTo>
                  <a:lnTo>
                    <a:pt x="60" y="65"/>
                  </a:lnTo>
                  <a:lnTo>
                    <a:pt x="54" y="49"/>
                  </a:lnTo>
                  <a:lnTo>
                    <a:pt x="47" y="35"/>
                  </a:lnTo>
                  <a:lnTo>
                    <a:pt x="38" y="26"/>
                  </a:lnTo>
                  <a:lnTo>
                    <a:pt x="29" y="17"/>
                  </a:lnTo>
                  <a:lnTo>
                    <a:pt x="17" y="9"/>
                  </a:lnTo>
                  <a:lnTo>
                    <a:pt x="5" y="0"/>
                  </a:lnTo>
                  <a:lnTo>
                    <a:pt x="0" y="7"/>
                  </a:lnTo>
                  <a:lnTo>
                    <a:pt x="13" y="15"/>
                  </a:lnTo>
                  <a:lnTo>
                    <a:pt x="24" y="23"/>
                  </a:lnTo>
                  <a:lnTo>
                    <a:pt x="33" y="30"/>
                  </a:lnTo>
                  <a:lnTo>
                    <a:pt x="40" y="40"/>
                  </a:lnTo>
                  <a:lnTo>
                    <a:pt x="47" y="51"/>
                  </a:lnTo>
                  <a:lnTo>
                    <a:pt x="53" y="67"/>
                  </a:lnTo>
                  <a:lnTo>
                    <a:pt x="58" y="88"/>
                  </a:lnTo>
                  <a:lnTo>
                    <a:pt x="61" y="116"/>
                  </a:lnTo>
                  <a:lnTo>
                    <a:pt x="66" y="112"/>
                  </a:lnTo>
                  <a:lnTo>
                    <a:pt x="61" y="116"/>
                  </a:lnTo>
                  <a:lnTo>
                    <a:pt x="62" y="118"/>
                  </a:lnTo>
                  <a:lnTo>
                    <a:pt x="64" y="119"/>
                  </a:lnTo>
                  <a:lnTo>
                    <a:pt x="67" y="118"/>
                  </a:lnTo>
                  <a:lnTo>
                    <a:pt x="68" y="116"/>
                  </a:lnTo>
                  <a:lnTo>
                    <a:pt x="63" y="1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77431" name="Text Box 279"/>
          <p:cNvSpPr txBox="1">
            <a:spLocks noChangeArrowheads="1"/>
          </p:cNvSpPr>
          <p:nvPr/>
        </p:nvSpPr>
        <p:spPr bwMode="auto">
          <a:xfrm>
            <a:off x="7096119" y="2990850"/>
            <a:ext cx="11176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 dirty="0">
                <a:latin typeface="Arial" pitchFamily="34" charset="0"/>
              </a:rPr>
              <a:t>Fault Leak </a:t>
            </a:r>
          </a:p>
          <a:p>
            <a:pPr algn="ctr" eaLnBrk="1" hangingPunct="1"/>
            <a:r>
              <a:rPr lang="en-US" sz="1400" b="1" dirty="0">
                <a:latin typeface="Arial" pitchFamily="34" charset="0"/>
              </a:rPr>
              <a:t>Spill Point</a:t>
            </a:r>
          </a:p>
        </p:txBody>
      </p:sp>
      <p:sp>
        <p:nvSpPr>
          <p:cNvPr id="177432" name="Line 280"/>
          <p:cNvSpPr>
            <a:spLocks noChangeShapeType="1"/>
          </p:cNvSpPr>
          <p:nvPr/>
        </p:nvSpPr>
        <p:spPr bwMode="auto">
          <a:xfrm flipH="1">
            <a:off x="6218238" y="2397125"/>
            <a:ext cx="2271712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3" name="Group 281"/>
          <p:cNvGrpSpPr>
            <a:grpSpLocks/>
          </p:cNvGrpSpPr>
          <p:nvPr/>
        </p:nvGrpSpPr>
        <p:grpSpPr bwMode="auto">
          <a:xfrm>
            <a:off x="528638" y="1101725"/>
            <a:ext cx="4222750" cy="2687638"/>
            <a:chOff x="333" y="610"/>
            <a:chExt cx="2660" cy="1693"/>
          </a:xfrm>
        </p:grpSpPr>
        <p:sp>
          <p:nvSpPr>
            <p:cNvPr id="177434" name="Text Box 282"/>
            <p:cNvSpPr txBox="1">
              <a:spLocks noChangeArrowheads="1"/>
            </p:cNvSpPr>
            <p:nvPr/>
          </p:nvSpPr>
          <p:spPr bwMode="auto">
            <a:xfrm>
              <a:off x="333" y="610"/>
              <a:ext cx="26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b="1" dirty="0">
                  <a:latin typeface="Arial" pitchFamily="34" charset="0"/>
                </a:rPr>
                <a:t>1. Early Charge: Some Oil, Minor Gas</a:t>
              </a:r>
            </a:p>
          </p:txBody>
        </p:sp>
        <p:sp>
          <p:nvSpPr>
            <p:cNvPr id="177435" name="Freeform 283"/>
            <p:cNvSpPr>
              <a:spLocks/>
            </p:cNvSpPr>
            <p:nvPr/>
          </p:nvSpPr>
          <p:spPr bwMode="auto">
            <a:xfrm>
              <a:off x="1282" y="1988"/>
              <a:ext cx="945" cy="315"/>
            </a:xfrm>
            <a:custGeom>
              <a:avLst/>
              <a:gdLst/>
              <a:ahLst/>
              <a:cxnLst>
                <a:cxn ang="0">
                  <a:pos x="0" y="335"/>
                </a:cxn>
                <a:cxn ang="0">
                  <a:pos x="1060" y="335"/>
                </a:cxn>
                <a:cxn ang="0">
                  <a:pos x="912" y="195"/>
                </a:cxn>
                <a:cxn ang="0">
                  <a:pos x="717" y="62"/>
                </a:cxn>
                <a:cxn ang="0">
                  <a:pos x="530" y="0"/>
                </a:cxn>
                <a:cxn ang="0">
                  <a:pos x="359" y="15"/>
                </a:cxn>
                <a:cxn ang="0">
                  <a:pos x="211" y="117"/>
                </a:cxn>
                <a:cxn ang="0">
                  <a:pos x="0" y="335"/>
                </a:cxn>
              </a:cxnLst>
              <a:rect l="0" t="0" r="r" b="b"/>
              <a:pathLst>
                <a:path w="1060" h="335">
                  <a:moveTo>
                    <a:pt x="0" y="335"/>
                  </a:moveTo>
                  <a:lnTo>
                    <a:pt x="1060" y="335"/>
                  </a:lnTo>
                  <a:lnTo>
                    <a:pt x="912" y="195"/>
                  </a:lnTo>
                  <a:lnTo>
                    <a:pt x="717" y="62"/>
                  </a:lnTo>
                  <a:lnTo>
                    <a:pt x="530" y="0"/>
                  </a:lnTo>
                  <a:lnTo>
                    <a:pt x="359" y="15"/>
                  </a:lnTo>
                  <a:lnTo>
                    <a:pt x="211" y="117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4" name="Group 284"/>
          <p:cNvGrpSpPr>
            <a:grpSpLocks/>
          </p:cNvGrpSpPr>
          <p:nvPr/>
        </p:nvGrpSpPr>
        <p:grpSpPr bwMode="auto">
          <a:xfrm>
            <a:off x="528638" y="1477963"/>
            <a:ext cx="7494587" cy="3525838"/>
            <a:chOff x="333" y="847"/>
            <a:chExt cx="4721" cy="2221"/>
          </a:xfrm>
        </p:grpSpPr>
        <p:sp>
          <p:nvSpPr>
            <p:cNvPr id="177437" name="Text Box 285"/>
            <p:cNvSpPr txBox="1">
              <a:spLocks noChangeArrowheads="1"/>
            </p:cNvSpPr>
            <p:nvPr/>
          </p:nvSpPr>
          <p:spPr bwMode="auto">
            <a:xfrm>
              <a:off x="333" y="847"/>
              <a:ext cx="29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b="1" dirty="0">
                  <a:latin typeface="Arial" pitchFamily="34" charset="0"/>
                </a:rPr>
                <a:t>2. Peak Charge: Significant Oil, Some Gas</a:t>
              </a:r>
            </a:p>
          </p:txBody>
        </p:sp>
        <p:sp>
          <p:nvSpPr>
            <p:cNvPr id="177438" name="Freeform 286"/>
            <p:cNvSpPr>
              <a:spLocks/>
            </p:cNvSpPr>
            <p:nvPr/>
          </p:nvSpPr>
          <p:spPr bwMode="auto">
            <a:xfrm>
              <a:off x="1337" y="1980"/>
              <a:ext cx="862" cy="278"/>
            </a:xfrm>
            <a:custGeom>
              <a:avLst/>
              <a:gdLst/>
              <a:ahLst/>
              <a:cxnLst>
                <a:cxn ang="0">
                  <a:pos x="86" y="187"/>
                </a:cxn>
                <a:cxn ang="0">
                  <a:pos x="242" y="55"/>
                </a:cxn>
                <a:cxn ang="0">
                  <a:pos x="445" y="0"/>
                </a:cxn>
                <a:cxn ang="0">
                  <a:pos x="725" y="78"/>
                </a:cxn>
                <a:cxn ang="0">
                  <a:pos x="967" y="296"/>
                </a:cxn>
                <a:cxn ang="0">
                  <a:pos x="0" y="296"/>
                </a:cxn>
                <a:cxn ang="0">
                  <a:pos x="63" y="226"/>
                </a:cxn>
              </a:cxnLst>
              <a:rect l="0" t="0" r="r" b="b"/>
              <a:pathLst>
                <a:path w="967" h="296">
                  <a:moveTo>
                    <a:pt x="86" y="187"/>
                  </a:moveTo>
                  <a:lnTo>
                    <a:pt x="242" y="55"/>
                  </a:lnTo>
                  <a:lnTo>
                    <a:pt x="445" y="0"/>
                  </a:lnTo>
                  <a:lnTo>
                    <a:pt x="725" y="78"/>
                  </a:lnTo>
                  <a:lnTo>
                    <a:pt x="967" y="296"/>
                  </a:lnTo>
                  <a:lnTo>
                    <a:pt x="0" y="296"/>
                  </a:lnTo>
                  <a:lnTo>
                    <a:pt x="63" y="226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439" name="Freeform 287"/>
            <p:cNvSpPr>
              <a:spLocks/>
            </p:cNvSpPr>
            <p:nvPr/>
          </p:nvSpPr>
          <p:spPr bwMode="auto">
            <a:xfrm>
              <a:off x="1033" y="2244"/>
              <a:ext cx="1680" cy="344"/>
            </a:xfrm>
            <a:custGeom>
              <a:avLst/>
              <a:gdLst/>
              <a:ahLst/>
              <a:cxnLst>
                <a:cxn ang="0">
                  <a:pos x="0" y="358"/>
                </a:cxn>
                <a:cxn ang="0">
                  <a:pos x="397" y="358"/>
                </a:cxn>
                <a:cxn ang="0">
                  <a:pos x="576" y="272"/>
                </a:cxn>
                <a:cxn ang="0">
                  <a:pos x="771" y="210"/>
                </a:cxn>
                <a:cxn ang="0">
                  <a:pos x="935" y="241"/>
                </a:cxn>
                <a:cxn ang="0">
                  <a:pos x="1137" y="366"/>
                </a:cxn>
                <a:cxn ang="0">
                  <a:pos x="1885" y="366"/>
                </a:cxn>
                <a:cxn ang="0">
                  <a:pos x="1636" y="311"/>
                </a:cxn>
                <a:cxn ang="0">
                  <a:pos x="1511" y="241"/>
                </a:cxn>
                <a:cxn ang="0">
                  <a:pos x="1363" y="85"/>
                </a:cxn>
                <a:cxn ang="0">
                  <a:pos x="1293" y="0"/>
                </a:cxn>
                <a:cxn ang="0">
                  <a:pos x="335" y="0"/>
                </a:cxn>
                <a:cxn ang="0">
                  <a:pos x="241" y="93"/>
                </a:cxn>
                <a:cxn ang="0">
                  <a:pos x="101" y="241"/>
                </a:cxn>
                <a:cxn ang="0">
                  <a:pos x="0" y="358"/>
                </a:cxn>
              </a:cxnLst>
              <a:rect l="0" t="0" r="r" b="b"/>
              <a:pathLst>
                <a:path w="1885" h="366">
                  <a:moveTo>
                    <a:pt x="0" y="358"/>
                  </a:moveTo>
                  <a:lnTo>
                    <a:pt x="397" y="358"/>
                  </a:lnTo>
                  <a:lnTo>
                    <a:pt x="576" y="272"/>
                  </a:lnTo>
                  <a:lnTo>
                    <a:pt x="771" y="210"/>
                  </a:lnTo>
                  <a:lnTo>
                    <a:pt x="935" y="241"/>
                  </a:lnTo>
                  <a:lnTo>
                    <a:pt x="1137" y="366"/>
                  </a:lnTo>
                  <a:lnTo>
                    <a:pt x="1885" y="366"/>
                  </a:lnTo>
                  <a:lnTo>
                    <a:pt x="1636" y="311"/>
                  </a:lnTo>
                  <a:lnTo>
                    <a:pt x="1511" y="241"/>
                  </a:lnTo>
                  <a:lnTo>
                    <a:pt x="1363" y="85"/>
                  </a:lnTo>
                  <a:lnTo>
                    <a:pt x="1293" y="0"/>
                  </a:lnTo>
                  <a:lnTo>
                    <a:pt x="335" y="0"/>
                  </a:lnTo>
                  <a:lnTo>
                    <a:pt x="241" y="93"/>
                  </a:lnTo>
                  <a:lnTo>
                    <a:pt x="101" y="241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440" name="Freeform 288"/>
            <p:cNvSpPr>
              <a:spLocks/>
            </p:cNvSpPr>
            <p:nvPr/>
          </p:nvSpPr>
          <p:spPr bwMode="auto">
            <a:xfrm>
              <a:off x="4123" y="933"/>
              <a:ext cx="931" cy="190"/>
            </a:xfrm>
            <a:custGeom>
              <a:avLst/>
              <a:gdLst/>
              <a:ahLst/>
              <a:cxnLst>
                <a:cxn ang="0">
                  <a:pos x="0" y="195"/>
                </a:cxn>
                <a:cxn ang="0">
                  <a:pos x="1029" y="195"/>
                </a:cxn>
                <a:cxn ang="0">
                  <a:pos x="873" y="86"/>
                </a:cxn>
                <a:cxn ang="0">
                  <a:pos x="663" y="24"/>
                </a:cxn>
                <a:cxn ang="0">
                  <a:pos x="444" y="0"/>
                </a:cxn>
                <a:cxn ang="0">
                  <a:pos x="195" y="55"/>
                </a:cxn>
                <a:cxn ang="0">
                  <a:pos x="0" y="195"/>
                </a:cxn>
              </a:cxnLst>
              <a:rect l="0" t="0" r="r" b="b"/>
              <a:pathLst>
                <a:path w="1029" h="195">
                  <a:moveTo>
                    <a:pt x="0" y="195"/>
                  </a:moveTo>
                  <a:lnTo>
                    <a:pt x="1029" y="195"/>
                  </a:lnTo>
                  <a:lnTo>
                    <a:pt x="873" y="86"/>
                  </a:lnTo>
                  <a:lnTo>
                    <a:pt x="663" y="24"/>
                  </a:lnTo>
                  <a:lnTo>
                    <a:pt x="444" y="0"/>
                  </a:lnTo>
                  <a:lnTo>
                    <a:pt x="195" y="55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441" name="Freeform 289"/>
            <p:cNvSpPr>
              <a:spLocks/>
            </p:cNvSpPr>
            <p:nvPr/>
          </p:nvSpPr>
          <p:spPr bwMode="auto">
            <a:xfrm>
              <a:off x="2859" y="2332"/>
              <a:ext cx="430" cy="270"/>
            </a:xfrm>
            <a:custGeom>
              <a:avLst/>
              <a:gdLst/>
              <a:ahLst/>
              <a:cxnLst>
                <a:cxn ang="0">
                  <a:pos x="0" y="288"/>
                </a:cxn>
                <a:cxn ang="0">
                  <a:pos x="249" y="195"/>
                </a:cxn>
                <a:cxn ang="0">
                  <a:pos x="483" y="0"/>
                </a:cxn>
              </a:cxnLst>
              <a:rect l="0" t="0" r="r" b="b"/>
              <a:pathLst>
                <a:path w="483" h="288">
                  <a:moveTo>
                    <a:pt x="0" y="288"/>
                  </a:moveTo>
                  <a:cubicBezTo>
                    <a:pt x="84" y="265"/>
                    <a:pt x="169" y="243"/>
                    <a:pt x="249" y="195"/>
                  </a:cubicBezTo>
                  <a:cubicBezTo>
                    <a:pt x="329" y="147"/>
                    <a:pt x="406" y="73"/>
                    <a:pt x="483" y="0"/>
                  </a:cubicBezTo>
                </a:path>
              </a:pathLst>
            </a:custGeom>
            <a:noFill/>
            <a:ln w="57150" cmpd="sng">
              <a:solidFill>
                <a:srgbClr val="008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7442" name="Text Box 290"/>
            <p:cNvSpPr txBox="1">
              <a:spLocks noChangeArrowheads="1"/>
            </p:cNvSpPr>
            <p:nvPr/>
          </p:nvSpPr>
          <p:spPr bwMode="auto">
            <a:xfrm>
              <a:off x="656" y="1883"/>
              <a:ext cx="82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sz="1400" b="1" dirty="0">
                  <a:latin typeface="Arial" pitchFamily="34" charset="0"/>
                </a:rPr>
                <a:t>Gas Cap</a:t>
              </a:r>
            </a:p>
            <a:p>
              <a:pPr algn="ctr" eaLnBrk="1" hangingPunct="1"/>
              <a:r>
                <a:rPr lang="en-US" sz="1400" b="1" dirty="0">
                  <a:latin typeface="Arial" pitchFamily="34" charset="0"/>
                </a:rPr>
                <a:t>Displaces Oil</a:t>
              </a:r>
            </a:p>
          </p:txBody>
        </p:sp>
        <p:sp>
          <p:nvSpPr>
            <p:cNvPr id="177443" name="Text Box 291"/>
            <p:cNvSpPr txBox="1">
              <a:spLocks noChangeArrowheads="1"/>
            </p:cNvSpPr>
            <p:nvPr/>
          </p:nvSpPr>
          <p:spPr bwMode="auto">
            <a:xfrm>
              <a:off x="3102" y="2603"/>
              <a:ext cx="746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sz="1400" b="1" dirty="0">
                  <a:latin typeface="Arial" pitchFamily="34" charset="0"/>
                </a:rPr>
                <a:t>Oil Spilled</a:t>
              </a:r>
            </a:p>
            <a:p>
              <a:pPr algn="ctr" eaLnBrk="1" hangingPunct="1"/>
              <a:r>
                <a:rPr lang="en-US" sz="1400" b="1" dirty="0">
                  <a:latin typeface="Arial" pitchFamily="34" charset="0"/>
                </a:rPr>
                <a:t>from Trap A</a:t>
              </a:r>
            </a:p>
            <a:p>
              <a:pPr algn="ctr" eaLnBrk="1" hangingPunct="1"/>
              <a:r>
                <a:rPr lang="en-US" sz="1400" b="1" dirty="0">
                  <a:latin typeface="Arial" pitchFamily="34" charset="0"/>
                </a:rPr>
                <a:t>to Trap B</a:t>
              </a:r>
            </a:p>
          </p:txBody>
        </p:sp>
      </p:grpSp>
      <p:grpSp>
        <p:nvGrpSpPr>
          <p:cNvPr id="5" name="Group 292"/>
          <p:cNvGrpSpPr>
            <a:grpSpLocks/>
          </p:cNvGrpSpPr>
          <p:nvPr/>
        </p:nvGrpSpPr>
        <p:grpSpPr bwMode="auto">
          <a:xfrm>
            <a:off x="538163" y="939800"/>
            <a:ext cx="8353424" cy="4352925"/>
            <a:chOff x="339" y="508"/>
            <a:chExt cx="5262" cy="2742"/>
          </a:xfrm>
        </p:grpSpPr>
        <p:grpSp>
          <p:nvGrpSpPr>
            <p:cNvPr id="6" name="Group 293"/>
            <p:cNvGrpSpPr>
              <a:grpSpLocks/>
            </p:cNvGrpSpPr>
            <p:nvPr/>
          </p:nvGrpSpPr>
          <p:grpSpPr bwMode="auto">
            <a:xfrm>
              <a:off x="759" y="508"/>
              <a:ext cx="4842" cy="2742"/>
              <a:chOff x="759" y="508"/>
              <a:chExt cx="4842" cy="2742"/>
            </a:xfrm>
          </p:grpSpPr>
          <p:sp>
            <p:nvSpPr>
              <p:cNvPr id="177446" name="Freeform 294"/>
              <p:cNvSpPr>
                <a:spLocks/>
              </p:cNvSpPr>
              <p:nvPr/>
            </p:nvSpPr>
            <p:spPr bwMode="auto">
              <a:xfrm>
                <a:off x="1033" y="1988"/>
                <a:ext cx="1701" cy="608"/>
              </a:xfrm>
              <a:custGeom>
                <a:avLst/>
                <a:gdLst/>
                <a:ahLst/>
                <a:cxnLst>
                  <a:cxn ang="0">
                    <a:pos x="397" y="647"/>
                  </a:cxn>
                  <a:cxn ang="0">
                    <a:pos x="0" y="647"/>
                  </a:cxn>
                  <a:cxn ang="0">
                    <a:pos x="218" y="397"/>
                  </a:cxn>
                  <a:cxn ang="0">
                    <a:pos x="514" y="93"/>
                  </a:cxn>
                  <a:cxn ang="0">
                    <a:pos x="701" y="0"/>
                  </a:cxn>
                  <a:cxn ang="0">
                    <a:pos x="888" y="15"/>
                  </a:cxn>
                  <a:cxn ang="0">
                    <a:pos x="1114" y="85"/>
                  </a:cxn>
                  <a:cxn ang="0">
                    <a:pos x="1301" y="288"/>
                  </a:cxn>
                  <a:cxn ang="0">
                    <a:pos x="1511" y="514"/>
                  </a:cxn>
                  <a:cxn ang="0">
                    <a:pos x="1675" y="600"/>
                  </a:cxn>
                  <a:cxn ang="0">
                    <a:pos x="1909" y="639"/>
                  </a:cxn>
                  <a:cxn ang="0">
                    <a:pos x="1130" y="639"/>
                  </a:cxn>
                  <a:cxn ang="0">
                    <a:pos x="1028" y="561"/>
                  </a:cxn>
                  <a:cxn ang="0">
                    <a:pos x="826" y="499"/>
                  </a:cxn>
                  <a:cxn ang="0">
                    <a:pos x="678" y="499"/>
                  </a:cxn>
                  <a:cxn ang="0">
                    <a:pos x="514" y="576"/>
                  </a:cxn>
                  <a:cxn ang="0">
                    <a:pos x="397" y="647"/>
                  </a:cxn>
                </a:cxnLst>
                <a:rect l="0" t="0" r="r" b="b"/>
                <a:pathLst>
                  <a:path w="1909" h="647">
                    <a:moveTo>
                      <a:pt x="397" y="647"/>
                    </a:moveTo>
                    <a:lnTo>
                      <a:pt x="0" y="647"/>
                    </a:lnTo>
                    <a:lnTo>
                      <a:pt x="218" y="397"/>
                    </a:lnTo>
                    <a:lnTo>
                      <a:pt x="514" y="93"/>
                    </a:lnTo>
                    <a:lnTo>
                      <a:pt x="701" y="0"/>
                    </a:lnTo>
                    <a:lnTo>
                      <a:pt x="888" y="15"/>
                    </a:lnTo>
                    <a:lnTo>
                      <a:pt x="1114" y="85"/>
                    </a:lnTo>
                    <a:lnTo>
                      <a:pt x="1301" y="288"/>
                    </a:lnTo>
                    <a:lnTo>
                      <a:pt x="1511" y="514"/>
                    </a:lnTo>
                    <a:lnTo>
                      <a:pt x="1675" y="600"/>
                    </a:lnTo>
                    <a:lnTo>
                      <a:pt x="1909" y="639"/>
                    </a:lnTo>
                    <a:lnTo>
                      <a:pt x="1130" y="639"/>
                    </a:lnTo>
                    <a:lnTo>
                      <a:pt x="1028" y="561"/>
                    </a:lnTo>
                    <a:lnTo>
                      <a:pt x="826" y="499"/>
                    </a:lnTo>
                    <a:lnTo>
                      <a:pt x="678" y="499"/>
                    </a:lnTo>
                    <a:lnTo>
                      <a:pt x="514" y="576"/>
                    </a:lnTo>
                    <a:lnTo>
                      <a:pt x="397" y="647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7447" name="Freeform 295"/>
              <p:cNvSpPr>
                <a:spLocks/>
              </p:cNvSpPr>
              <p:nvPr/>
            </p:nvSpPr>
            <p:spPr bwMode="auto">
              <a:xfrm>
                <a:off x="4053" y="911"/>
                <a:ext cx="1070" cy="278"/>
              </a:xfrm>
              <a:custGeom>
                <a:avLst/>
                <a:gdLst/>
                <a:ahLst/>
                <a:cxnLst>
                  <a:cxn ang="0">
                    <a:pos x="1200" y="272"/>
                  </a:cxn>
                  <a:cxn ang="0">
                    <a:pos x="0" y="272"/>
                  </a:cxn>
                  <a:cxn ang="0">
                    <a:pos x="211" y="101"/>
                  </a:cxn>
                  <a:cxn ang="0">
                    <a:pos x="343" y="46"/>
                  </a:cxn>
                  <a:cxn ang="0">
                    <a:pos x="561" y="0"/>
                  </a:cxn>
                  <a:cxn ang="0">
                    <a:pos x="826" y="46"/>
                  </a:cxn>
                  <a:cxn ang="0">
                    <a:pos x="1045" y="124"/>
                  </a:cxn>
                  <a:cxn ang="0">
                    <a:pos x="1200" y="272"/>
                  </a:cxn>
                </a:cxnLst>
                <a:rect l="0" t="0" r="r" b="b"/>
                <a:pathLst>
                  <a:path w="1200" h="272">
                    <a:moveTo>
                      <a:pt x="1200" y="272"/>
                    </a:moveTo>
                    <a:lnTo>
                      <a:pt x="0" y="272"/>
                    </a:lnTo>
                    <a:lnTo>
                      <a:pt x="211" y="101"/>
                    </a:lnTo>
                    <a:lnTo>
                      <a:pt x="343" y="46"/>
                    </a:lnTo>
                    <a:lnTo>
                      <a:pt x="561" y="0"/>
                    </a:lnTo>
                    <a:lnTo>
                      <a:pt x="826" y="46"/>
                    </a:lnTo>
                    <a:lnTo>
                      <a:pt x="1045" y="124"/>
                    </a:lnTo>
                    <a:lnTo>
                      <a:pt x="1200" y="27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7448" name="Freeform 296"/>
              <p:cNvSpPr>
                <a:spLocks/>
              </p:cNvSpPr>
              <p:nvPr/>
            </p:nvSpPr>
            <p:spPr bwMode="auto">
              <a:xfrm>
                <a:off x="3887" y="1183"/>
                <a:ext cx="1452" cy="241"/>
              </a:xfrm>
              <a:custGeom>
                <a:avLst/>
                <a:gdLst/>
                <a:ahLst/>
                <a:cxnLst>
                  <a:cxn ang="0">
                    <a:pos x="468" y="249"/>
                  </a:cxn>
                  <a:cxn ang="0">
                    <a:pos x="0" y="249"/>
                  </a:cxn>
                  <a:cxn ang="0">
                    <a:pos x="133" y="70"/>
                  </a:cxn>
                  <a:cxn ang="0">
                    <a:pos x="219" y="0"/>
                  </a:cxn>
                  <a:cxn ang="0">
                    <a:pos x="1380" y="0"/>
                  </a:cxn>
                  <a:cxn ang="0">
                    <a:pos x="1520" y="124"/>
                  </a:cxn>
                  <a:cxn ang="0">
                    <a:pos x="1629" y="257"/>
                  </a:cxn>
                  <a:cxn ang="0">
                    <a:pos x="1013" y="257"/>
                  </a:cxn>
                  <a:cxn ang="0">
                    <a:pos x="873" y="218"/>
                  </a:cxn>
                  <a:cxn ang="0">
                    <a:pos x="678" y="210"/>
                  </a:cxn>
                  <a:cxn ang="0">
                    <a:pos x="468" y="249"/>
                  </a:cxn>
                </a:cxnLst>
                <a:rect l="0" t="0" r="r" b="b"/>
                <a:pathLst>
                  <a:path w="1629" h="257">
                    <a:moveTo>
                      <a:pt x="468" y="249"/>
                    </a:moveTo>
                    <a:lnTo>
                      <a:pt x="0" y="249"/>
                    </a:lnTo>
                    <a:lnTo>
                      <a:pt x="133" y="70"/>
                    </a:lnTo>
                    <a:lnTo>
                      <a:pt x="219" y="0"/>
                    </a:lnTo>
                    <a:lnTo>
                      <a:pt x="1380" y="0"/>
                    </a:lnTo>
                    <a:lnTo>
                      <a:pt x="1520" y="124"/>
                    </a:lnTo>
                    <a:lnTo>
                      <a:pt x="1629" y="257"/>
                    </a:lnTo>
                    <a:lnTo>
                      <a:pt x="1013" y="257"/>
                    </a:lnTo>
                    <a:lnTo>
                      <a:pt x="873" y="218"/>
                    </a:lnTo>
                    <a:lnTo>
                      <a:pt x="678" y="210"/>
                    </a:lnTo>
                    <a:lnTo>
                      <a:pt x="468" y="249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7449" name="Freeform 297"/>
              <p:cNvSpPr>
                <a:spLocks/>
              </p:cNvSpPr>
              <p:nvPr/>
            </p:nvSpPr>
            <p:spPr bwMode="auto">
              <a:xfrm>
                <a:off x="5311" y="794"/>
                <a:ext cx="104" cy="505"/>
              </a:xfrm>
              <a:custGeom>
                <a:avLst/>
                <a:gdLst/>
                <a:ahLst/>
                <a:cxnLst>
                  <a:cxn ang="0">
                    <a:pos x="0" y="538"/>
                  </a:cxn>
                  <a:cxn ang="0">
                    <a:pos x="62" y="273"/>
                  </a:cxn>
                  <a:cxn ang="0">
                    <a:pos x="117" y="0"/>
                  </a:cxn>
                </a:cxnLst>
                <a:rect l="0" t="0" r="r" b="b"/>
                <a:pathLst>
                  <a:path w="117" h="538">
                    <a:moveTo>
                      <a:pt x="0" y="538"/>
                    </a:moveTo>
                    <a:cubicBezTo>
                      <a:pt x="21" y="450"/>
                      <a:pt x="43" y="363"/>
                      <a:pt x="62" y="273"/>
                    </a:cubicBezTo>
                    <a:cubicBezTo>
                      <a:pt x="81" y="183"/>
                      <a:pt x="99" y="91"/>
                      <a:pt x="117" y="0"/>
                    </a:cubicBezTo>
                  </a:path>
                </a:pathLst>
              </a:custGeom>
              <a:noFill/>
              <a:ln w="57150" cmpd="sng">
                <a:solidFill>
                  <a:srgbClr val="008000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7450" name="Text Box 298"/>
              <p:cNvSpPr txBox="1">
                <a:spLocks noChangeArrowheads="1"/>
              </p:cNvSpPr>
              <p:nvPr/>
            </p:nvSpPr>
            <p:spPr bwMode="auto">
              <a:xfrm>
                <a:off x="5002" y="508"/>
                <a:ext cx="599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1400" b="1" dirty="0">
                    <a:latin typeface="Arial" pitchFamily="34" charset="0"/>
                  </a:rPr>
                  <a:t>Oil Spills</a:t>
                </a:r>
              </a:p>
              <a:p>
                <a:pPr eaLnBrk="1" hangingPunct="1"/>
                <a:r>
                  <a:rPr lang="en-US" sz="1400" b="1" dirty="0">
                    <a:latin typeface="Arial" pitchFamily="34" charset="0"/>
                  </a:rPr>
                  <a:t>Up Fault</a:t>
                </a:r>
              </a:p>
            </p:txBody>
          </p:sp>
          <p:sp>
            <p:nvSpPr>
              <p:cNvPr id="177451" name="Freeform 299"/>
              <p:cNvSpPr>
                <a:spLocks noChangeAspect="1"/>
              </p:cNvSpPr>
              <p:nvPr/>
            </p:nvSpPr>
            <p:spPr bwMode="auto">
              <a:xfrm>
                <a:off x="759" y="3071"/>
                <a:ext cx="72" cy="133"/>
              </a:xfrm>
              <a:custGeom>
                <a:avLst/>
                <a:gdLst/>
                <a:ahLst/>
                <a:cxnLst>
                  <a:cxn ang="0">
                    <a:pos x="32" y="344"/>
                  </a:cxn>
                  <a:cxn ang="0">
                    <a:pos x="165" y="243"/>
                  </a:cxn>
                  <a:cxn ang="0">
                    <a:pos x="196" y="110"/>
                  </a:cxn>
                  <a:cxn ang="0">
                    <a:pos x="149" y="48"/>
                  </a:cxn>
                  <a:cxn ang="0">
                    <a:pos x="71" y="17"/>
                  </a:cxn>
                  <a:cxn ang="0">
                    <a:pos x="1" y="149"/>
                  </a:cxn>
                  <a:cxn ang="0">
                    <a:pos x="64" y="266"/>
                  </a:cxn>
                  <a:cxn ang="0">
                    <a:pos x="32" y="344"/>
                  </a:cxn>
                </a:cxnLst>
                <a:rect l="0" t="0" r="r" b="b"/>
                <a:pathLst>
                  <a:path w="199" h="348">
                    <a:moveTo>
                      <a:pt x="32" y="344"/>
                    </a:moveTo>
                    <a:cubicBezTo>
                      <a:pt x="49" y="340"/>
                      <a:pt x="138" y="282"/>
                      <a:pt x="165" y="243"/>
                    </a:cubicBezTo>
                    <a:cubicBezTo>
                      <a:pt x="192" y="204"/>
                      <a:pt x="199" y="142"/>
                      <a:pt x="196" y="110"/>
                    </a:cubicBezTo>
                    <a:cubicBezTo>
                      <a:pt x="193" y="78"/>
                      <a:pt x="170" y="63"/>
                      <a:pt x="149" y="48"/>
                    </a:cubicBezTo>
                    <a:cubicBezTo>
                      <a:pt x="128" y="33"/>
                      <a:pt x="96" y="0"/>
                      <a:pt x="71" y="17"/>
                    </a:cubicBezTo>
                    <a:cubicBezTo>
                      <a:pt x="46" y="34"/>
                      <a:pt x="2" y="108"/>
                      <a:pt x="1" y="149"/>
                    </a:cubicBezTo>
                    <a:cubicBezTo>
                      <a:pt x="0" y="190"/>
                      <a:pt x="58" y="235"/>
                      <a:pt x="64" y="266"/>
                    </a:cubicBezTo>
                    <a:cubicBezTo>
                      <a:pt x="70" y="297"/>
                      <a:pt x="15" y="348"/>
                      <a:pt x="32" y="344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7452" name="Freeform 300"/>
              <p:cNvSpPr>
                <a:spLocks noChangeAspect="1"/>
              </p:cNvSpPr>
              <p:nvPr/>
            </p:nvSpPr>
            <p:spPr bwMode="auto">
              <a:xfrm>
                <a:off x="859" y="3117"/>
                <a:ext cx="72" cy="133"/>
              </a:xfrm>
              <a:custGeom>
                <a:avLst/>
                <a:gdLst/>
                <a:ahLst/>
                <a:cxnLst>
                  <a:cxn ang="0">
                    <a:pos x="32" y="344"/>
                  </a:cxn>
                  <a:cxn ang="0">
                    <a:pos x="165" y="243"/>
                  </a:cxn>
                  <a:cxn ang="0">
                    <a:pos x="196" y="110"/>
                  </a:cxn>
                  <a:cxn ang="0">
                    <a:pos x="149" y="48"/>
                  </a:cxn>
                  <a:cxn ang="0">
                    <a:pos x="71" y="17"/>
                  </a:cxn>
                  <a:cxn ang="0">
                    <a:pos x="1" y="149"/>
                  </a:cxn>
                  <a:cxn ang="0">
                    <a:pos x="64" y="266"/>
                  </a:cxn>
                  <a:cxn ang="0">
                    <a:pos x="32" y="344"/>
                  </a:cxn>
                </a:cxnLst>
                <a:rect l="0" t="0" r="r" b="b"/>
                <a:pathLst>
                  <a:path w="199" h="348">
                    <a:moveTo>
                      <a:pt x="32" y="344"/>
                    </a:moveTo>
                    <a:cubicBezTo>
                      <a:pt x="49" y="340"/>
                      <a:pt x="138" y="282"/>
                      <a:pt x="165" y="243"/>
                    </a:cubicBezTo>
                    <a:cubicBezTo>
                      <a:pt x="192" y="204"/>
                      <a:pt x="199" y="142"/>
                      <a:pt x="196" y="110"/>
                    </a:cubicBezTo>
                    <a:cubicBezTo>
                      <a:pt x="193" y="78"/>
                      <a:pt x="170" y="63"/>
                      <a:pt x="149" y="48"/>
                    </a:cubicBezTo>
                    <a:cubicBezTo>
                      <a:pt x="128" y="33"/>
                      <a:pt x="96" y="0"/>
                      <a:pt x="71" y="17"/>
                    </a:cubicBezTo>
                    <a:cubicBezTo>
                      <a:pt x="46" y="34"/>
                      <a:pt x="2" y="108"/>
                      <a:pt x="1" y="149"/>
                    </a:cubicBezTo>
                    <a:cubicBezTo>
                      <a:pt x="0" y="190"/>
                      <a:pt x="58" y="235"/>
                      <a:pt x="64" y="266"/>
                    </a:cubicBezTo>
                    <a:cubicBezTo>
                      <a:pt x="70" y="297"/>
                      <a:pt x="15" y="348"/>
                      <a:pt x="32" y="344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7453" name="Freeform 301"/>
              <p:cNvSpPr>
                <a:spLocks noChangeAspect="1"/>
              </p:cNvSpPr>
              <p:nvPr/>
            </p:nvSpPr>
            <p:spPr bwMode="auto">
              <a:xfrm>
                <a:off x="958" y="3069"/>
                <a:ext cx="72" cy="132"/>
              </a:xfrm>
              <a:custGeom>
                <a:avLst/>
                <a:gdLst/>
                <a:ahLst/>
                <a:cxnLst>
                  <a:cxn ang="0">
                    <a:pos x="32" y="344"/>
                  </a:cxn>
                  <a:cxn ang="0">
                    <a:pos x="165" y="243"/>
                  </a:cxn>
                  <a:cxn ang="0">
                    <a:pos x="196" y="110"/>
                  </a:cxn>
                  <a:cxn ang="0">
                    <a:pos x="149" y="48"/>
                  </a:cxn>
                  <a:cxn ang="0">
                    <a:pos x="71" y="17"/>
                  </a:cxn>
                  <a:cxn ang="0">
                    <a:pos x="1" y="149"/>
                  </a:cxn>
                  <a:cxn ang="0">
                    <a:pos x="64" y="266"/>
                  </a:cxn>
                  <a:cxn ang="0">
                    <a:pos x="32" y="344"/>
                  </a:cxn>
                </a:cxnLst>
                <a:rect l="0" t="0" r="r" b="b"/>
                <a:pathLst>
                  <a:path w="199" h="348">
                    <a:moveTo>
                      <a:pt x="32" y="344"/>
                    </a:moveTo>
                    <a:cubicBezTo>
                      <a:pt x="49" y="340"/>
                      <a:pt x="138" y="282"/>
                      <a:pt x="165" y="243"/>
                    </a:cubicBezTo>
                    <a:cubicBezTo>
                      <a:pt x="192" y="204"/>
                      <a:pt x="199" y="142"/>
                      <a:pt x="196" y="110"/>
                    </a:cubicBezTo>
                    <a:cubicBezTo>
                      <a:pt x="193" y="78"/>
                      <a:pt x="170" y="63"/>
                      <a:pt x="149" y="48"/>
                    </a:cubicBezTo>
                    <a:cubicBezTo>
                      <a:pt x="128" y="33"/>
                      <a:pt x="96" y="0"/>
                      <a:pt x="71" y="17"/>
                    </a:cubicBezTo>
                    <a:cubicBezTo>
                      <a:pt x="46" y="34"/>
                      <a:pt x="2" y="108"/>
                      <a:pt x="1" y="149"/>
                    </a:cubicBezTo>
                    <a:cubicBezTo>
                      <a:pt x="0" y="190"/>
                      <a:pt x="58" y="235"/>
                      <a:pt x="64" y="266"/>
                    </a:cubicBezTo>
                    <a:cubicBezTo>
                      <a:pt x="70" y="297"/>
                      <a:pt x="15" y="348"/>
                      <a:pt x="32" y="344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77454" name="Text Box 302"/>
            <p:cNvSpPr txBox="1">
              <a:spLocks noChangeArrowheads="1"/>
            </p:cNvSpPr>
            <p:nvPr/>
          </p:nvSpPr>
          <p:spPr bwMode="auto">
            <a:xfrm>
              <a:off x="339" y="1053"/>
              <a:ext cx="27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b="1" dirty="0">
                  <a:latin typeface="Arial" pitchFamily="34" charset="0"/>
                </a:rPr>
                <a:t>3. Late Charge: No Oil, Significant Gas</a:t>
              </a:r>
              <a:endParaRPr lang="en-US" sz="1800" dirty="0"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21306</TotalTime>
  <Words>1676</Words>
  <Application>Microsoft Macintosh PowerPoint</Application>
  <PresentationFormat>On-screen Show (4:3)</PresentationFormat>
  <Paragraphs>217</Paragraphs>
  <Slides>12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Default Design</vt:lpstr>
      <vt:lpstr>Clip</vt:lpstr>
      <vt:lpstr>Petroleum Geology &amp; Geophysics</vt:lpstr>
      <vt:lpstr>Methods for Finding Oil</vt:lpstr>
      <vt:lpstr>What We Need for Success</vt:lpstr>
      <vt:lpstr>The Kitchen</vt:lpstr>
      <vt:lpstr>The Container</vt:lpstr>
      <vt:lpstr>The Plumbing</vt:lpstr>
      <vt:lpstr>Petroleum System Elements</vt:lpstr>
      <vt:lpstr>Other Important Components</vt:lpstr>
      <vt:lpstr>HC Fill &amp; Spill</vt:lpstr>
      <vt:lpstr>Using Play Elements</vt:lpstr>
      <vt:lpstr>Learn by Doing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179</cp:revision>
  <cp:lastPrinted>2001-11-26T19:56:19Z</cp:lastPrinted>
  <dcterms:created xsi:type="dcterms:W3CDTF">2001-11-20T13:29:42Z</dcterms:created>
  <dcterms:modified xsi:type="dcterms:W3CDTF">2017-06-07T12:51:15Z</dcterms:modified>
</cp:coreProperties>
</file>