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9" r:id="rId2"/>
    <p:sldId id="350" r:id="rId3"/>
    <p:sldId id="351" r:id="rId4"/>
    <p:sldId id="352" r:id="rId5"/>
    <p:sldId id="353" r:id="rId6"/>
    <p:sldId id="354" r:id="rId7"/>
    <p:sldId id="356" r:id="rId8"/>
    <p:sldId id="355" r:id="rId9"/>
    <p:sldId id="357" r:id="rId10"/>
    <p:sldId id="349" r:id="rId11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E1F4FF"/>
    <a:srgbClr val="CCFFFF"/>
    <a:srgbClr val="FF00FF"/>
    <a:srgbClr val="0033CC"/>
    <a:srgbClr val="FF0066"/>
    <a:srgbClr val="CC00FF"/>
    <a:srgbClr val="008000"/>
    <a:srgbClr val="FF6600"/>
    <a:srgbClr val="CFE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903" autoAdjust="0"/>
  </p:normalViewPr>
  <p:slideViewPr>
    <p:cSldViewPr snapToGrid="0">
      <p:cViewPr>
        <p:scale>
          <a:sx n="99" d="100"/>
          <a:sy n="99" d="100"/>
        </p:scale>
        <p:origin x="-1032" y="768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Slide poses the question – should we be interested</a:t>
            </a:r>
            <a:r>
              <a:rPr lang="en-US" baseline="0" dirty="0" smtClean="0"/>
              <a:t> in the 8 blocks that just went up for sale?</a:t>
            </a:r>
          </a:p>
          <a:p>
            <a:r>
              <a:rPr lang="en-US" baseline="0" dirty="0" smtClean="0"/>
              <a:t>The exercise is a quick look or feasibility analysis.</a:t>
            </a:r>
          </a:p>
          <a:p>
            <a:r>
              <a:rPr lang="en-US" baseline="0" dirty="0" smtClean="0"/>
              <a:t>Do we think we have all five play elements in this area?</a:t>
            </a:r>
          </a:p>
          <a:p>
            <a:r>
              <a:rPr lang="en-US" baseline="0" dirty="0" smtClean="0"/>
              <a:t>If one is very likely to be missing, e.g., no evidence for source, then there is no need to work further on this opportunity.</a:t>
            </a:r>
          </a:p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1878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18405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base map of readily available data.  There is one well (A-1) in the area.  There are 9 seismic traverses.</a:t>
            </a:r>
          </a:p>
          <a:p>
            <a:r>
              <a:rPr lang="en-US" dirty="0" smtClean="0"/>
              <a:t>Not much data, but we have to work with what we</a:t>
            </a:r>
            <a:r>
              <a:rPr lang="en-US" baseline="0" dirty="0" smtClean="0"/>
              <a:t> </a:t>
            </a:r>
            <a:r>
              <a:rPr lang="en-US" baseline="0" dirty="0" smtClean="0"/>
              <a:t>have. Slide </a:t>
            </a:r>
            <a:r>
              <a:rPr lang="en-US" baseline="0" dirty="0" smtClean="0"/>
              <a:t>5 will show the seismic line that goes near the well.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26019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synopsis</a:t>
            </a:r>
            <a:r>
              <a:rPr lang="en-US" baseline="0" dirty="0" smtClean="0"/>
              <a:t> of the well data that we have from a scout.</a:t>
            </a:r>
          </a:p>
          <a:p>
            <a:r>
              <a:rPr lang="en-US" baseline="0" dirty="0" smtClean="0"/>
              <a:t>At </a:t>
            </a:r>
            <a:r>
              <a:rPr lang="en-US" baseline="0" dirty="0" smtClean="0"/>
              <a:t>the well location:</a:t>
            </a:r>
          </a:p>
          <a:p>
            <a:pPr marL="517525" lvl="1" indent="-228600">
              <a:lnSpc>
                <a:spcPct val="95000"/>
              </a:lnSpc>
              <a:spcBef>
                <a:spcPct val="25000"/>
              </a:spcBef>
              <a:buFontTx/>
              <a:buNone/>
              <a:tabLst>
                <a:tab pos="287338" algn="l"/>
                <a:tab pos="457200" algn="l"/>
                <a:tab pos="685800" algn="l"/>
              </a:tabLst>
            </a:pPr>
            <a:r>
              <a:rPr lang="en-US" sz="1600" dirty="0" smtClean="0">
                <a:latin typeface="Arial" pitchFamily="34" charset="0"/>
              </a:rPr>
              <a:t>A good nearshore (beach) sandstones – a possible reservoir</a:t>
            </a:r>
          </a:p>
          <a:p>
            <a:pPr marL="517525" lvl="1" indent="-228600">
              <a:lnSpc>
                <a:spcPct val="95000"/>
              </a:lnSpc>
              <a:spcBef>
                <a:spcPct val="25000"/>
              </a:spcBef>
              <a:buFontTx/>
              <a:buNone/>
              <a:tabLst>
                <a:tab pos="287338" algn="l"/>
                <a:tab pos="457200" algn="l"/>
                <a:tab pos="685800" algn="l"/>
              </a:tabLst>
            </a:pPr>
            <a:r>
              <a:rPr lang="en-US" sz="1600" dirty="0" smtClean="0">
                <a:latin typeface="Arial" pitchFamily="34" charset="0"/>
              </a:rPr>
              <a:t>A good marine shale above the sandstones – a possible seal</a:t>
            </a:r>
          </a:p>
          <a:p>
            <a:pPr marL="517525" lvl="1" indent="-228600">
              <a:lnSpc>
                <a:spcPct val="95000"/>
              </a:lnSpc>
              <a:spcBef>
                <a:spcPct val="25000"/>
              </a:spcBef>
              <a:buFontTx/>
              <a:buNone/>
              <a:tabLst>
                <a:tab pos="287338" algn="l"/>
                <a:tab pos="457200" algn="l"/>
                <a:tab pos="685800" algn="l"/>
              </a:tabLst>
            </a:pPr>
            <a:r>
              <a:rPr lang="en-US" sz="1600" dirty="0" smtClean="0">
                <a:latin typeface="Arial" pitchFamily="34" charset="0"/>
              </a:rPr>
              <a:t>Source rocks that would generate oil if “cooked” more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05000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seismic line that goes very close to the A-1 well location</a:t>
            </a:r>
          </a:p>
          <a:p>
            <a:pPr marL="517525" lvl="1" indent="-228600">
              <a:lnSpc>
                <a:spcPct val="95000"/>
              </a:lnSpc>
              <a:spcBef>
                <a:spcPct val="25000"/>
              </a:spcBef>
              <a:buFontTx/>
              <a:buNone/>
              <a:tabLst>
                <a:tab pos="287338" algn="l"/>
                <a:tab pos="457200" algn="l"/>
                <a:tab pos="685800" algn="l"/>
              </a:tabLst>
            </a:pPr>
            <a:r>
              <a:rPr lang="en-US" sz="1600" dirty="0" smtClean="0">
                <a:latin typeface="Arial" pitchFamily="34" charset="0"/>
              </a:rPr>
              <a:t>The potential reservoir unit is colored yellow</a:t>
            </a:r>
          </a:p>
          <a:p>
            <a:pPr marL="517525" marR="0" lvl="1" indent="-228600" algn="l" defTabSz="914400" rtl="0" eaLnBrk="0" fontAlgn="base" latinLnBrk="0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338" algn="l"/>
                <a:tab pos="457200" algn="l"/>
                <a:tab pos="685800" algn="l"/>
              </a:tabLst>
              <a:defRPr/>
            </a:pPr>
            <a:r>
              <a:rPr lang="en-US" sz="1600" dirty="0" smtClean="0">
                <a:latin typeface="Arial" pitchFamily="34" charset="0"/>
              </a:rPr>
              <a:t>The potential source unit is colored green</a:t>
            </a:r>
          </a:p>
          <a:p>
            <a:pPr marL="517525" marR="0" lvl="1" indent="-228600" algn="l" defTabSz="914400" rtl="0" eaLnBrk="0" fontAlgn="base" latinLnBrk="0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338" algn="l"/>
                <a:tab pos="457200" algn="l"/>
                <a:tab pos="685800" algn="l"/>
              </a:tabLst>
              <a:defRPr/>
            </a:pPr>
            <a:r>
              <a:rPr lang="en-US" sz="1600" dirty="0" smtClean="0">
                <a:latin typeface="Arial" pitchFamily="34" charset="0"/>
              </a:rPr>
              <a:t>The potential seal unit is colored brown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7086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 smtClean="0"/>
              <a:t>map </a:t>
            </a:r>
            <a:r>
              <a:rPr lang="en-US" dirty="0" smtClean="0"/>
              <a:t>shows </a:t>
            </a:r>
            <a:r>
              <a:rPr lang="en-US" dirty="0" smtClean="0"/>
              <a:t>the thoughts about the crustal types and possible major faults (fracture zones) in the </a:t>
            </a:r>
            <a:r>
              <a:rPr lang="en-US" dirty="0" smtClean="0"/>
              <a:t>area.</a:t>
            </a:r>
            <a:r>
              <a:rPr lang="en-US" baseline="0" dirty="0" smtClean="0"/>
              <a:t> </a:t>
            </a:r>
            <a:r>
              <a:rPr lang="en-US" dirty="0" smtClean="0"/>
              <a:t>This interpretation</a:t>
            </a:r>
            <a:r>
              <a:rPr lang="en-US" baseline="0" dirty="0" smtClean="0"/>
              <a:t> could be based on</a:t>
            </a:r>
            <a:r>
              <a:rPr lang="en-US" dirty="0" smtClean="0"/>
              <a:t> satellite </a:t>
            </a:r>
            <a:r>
              <a:rPr lang="en-US" dirty="0" smtClean="0"/>
              <a:t>gravity data, not just the 9 seismic line ship </a:t>
            </a:r>
            <a:r>
              <a:rPr lang="en-US" dirty="0" smtClean="0"/>
              <a:t>tracts.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an extensional (pull apart)</a:t>
            </a:r>
            <a:r>
              <a:rPr lang="en-US" baseline="0" dirty="0" smtClean="0"/>
              <a:t> </a:t>
            </a:r>
            <a:r>
              <a:rPr lang="en-US" baseline="0" dirty="0" smtClean="0"/>
              <a:t>margin, and we </a:t>
            </a:r>
            <a:r>
              <a:rPr lang="en-US" baseline="0" dirty="0" smtClean="0"/>
              <a:t>expect large extensional fault blocks that </a:t>
            </a:r>
            <a:r>
              <a:rPr lang="en-US" baseline="0" dirty="0" smtClean="0"/>
              <a:t>could </a:t>
            </a:r>
            <a:r>
              <a:rPr lang="en-US" baseline="0" dirty="0" smtClean="0"/>
              <a:t>provide </a:t>
            </a:r>
            <a:r>
              <a:rPr lang="en-US" baseline="0" dirty="0" smtClean="0"/>
              <a:t>traps.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05713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quick map of the depth </a:t>
            </a:r>
            <a:r>
              <a:rPr lang="en-US" dirty="0" smtClean="0"/>
              <a:t>to </a:t>
            </a:r>
            <a:r>
              <a:rPr lang="en-US" dirty="0" smtClean="0"/>
              <a:t>the top of the potential reservoir </a:t>
            </a:r>
            <a:r>
              <a:rPr lang="en-US" dirty="0" smtClean="0"/>
              <a:t>unit.</a:t>
            </a:r>
            <a:r>
              <a:rPr lang="en-US" baseline="0" dirty="0" smtClean="0"/>
              <a:t> The interpretation is </a:t>
            </a:r>
            <a:r>
              <a:rPr lang="en-US" dirty="0" smtClean="0"/>
              <a:t>based </a:t>
            </a:r>
            <a:r>
              <a:rPr lang="en-US" dirty="0" smtClean="0"/>
              <a:t>on the well data </a:t>
            </a:r>
            <a:r>
              <a:rPr lang="en-US" dirty="0" smtClean="0"/>
              <a:t>(Well A-1) and 9 </a:t>
            </a:r>
            <a:r>
              <a:rPr lang="en-US" dirty="0" smtClean="0"/>
              <a:t>seismic lines (dashed white lines</a:t>
            </a:r>
            <a:r>
              <a:rPr lang="en-US" dirty="0" smtClean="0"/>
              <a:t>).</a:t>
            </a:r>
            <a:endParaRPr lang="en-US" dirty="0" smtClean="0"/>
          </a:p>
          <a:p>
            <a:r>
              <a:rPr lang="en-US" dirty="0" smtClean="0"/>
              <a:t>The contouring is based on very few </a:t>
            </a:r>
            <a:r>
              <a:rPr lang="en-US" dirty="0" smtClean="0"/>
              <a:t>lines (lots </a:t>
            </a:r>
            <a:r>
              <a:rPr lang="en-US" dirty="0" smtClean="0"/>
              <a:t>of </a:t>
            </a:r>
            <a:r>
              <a:rPr lang="en-US" dirty="0" smtClean="0"/>
              <a:t>extrapolation),</a:t>
            </a:r>
            <a:r>
              <a:rPr lang="en-US" baseline="0" dirty="0" smtClean="0"/>
              <a:t> s</a:t>
            </a:r>
            <a:r>
              <a:rPr lang="en-US" dirty="0" smtClean="0"/>
              <a:t>o </a:t>
            </a:r>
            <a:r>
              <a:rPr lang="en-US" dirty="0" smtClean="0"/>
              <a:t>the confidence in the map is low – but it seems reasonable given</a:t>
            </a:r>
            <a:r>
              <a:rPr lang="en-US" baseline="0" dirty="0" smtClean="0"/>
              <a:t> the setting and limited </a:t>
            </a:r>
            <a:r>
              <a:rPr lang="en-US" baseline="0" dirty="0" smtClean="0"/>
              <a:t>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79204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Software </a:t>
            </a:r>
            <a:r>
              <a:rPr lang="en-US" dirty="0" smtClean="0"/>
              <a:t>that models basin subsidence, fill, and physical properties (depth, temperature, HC maturation, sandstone porosity) was used with the </a:t>
            </a:r>
            <a:r>
              <a:rPr lang="en-US" dirty="0" smtClean="0"/>
              <a:t>Well A</a:t>
            </a:r>
            <a:r>
              <a:rPr lang="en-US" dirty="0" smtClean="0"/>
              <a:t>-1 </a:t>
            </a:r>
            <a:r>
              <a:rPr lang="en-US" dirty="0" smtClean="0"/>
              <a:t>data </a:t>
            </a:r>
            <a:r>
              <a:rPr lang="en-US" dirty="0" smtClean="0"/>
              <a:t>as the source of input.</a:t>
            </a:r>
          </a:p>
          <a:p>
            <a:r>
              <a:rPr lang="en-US" dirty="0" smtClean="0"/>
              <a:t>It has given us two relationships: HC generation as a function of depth and reservoir porosity as a function of depth.</a:t>
            </a:r>
          </a:p>
          <a:p>
            <a:endParaRPr lang="en-US" dirty="0" smtClean="0"/>
          </a:p>
          <a:p>
            <a:r>
              <a:rPr lang="en-US" dirty="0" smtClean="0"/>
              <a:t>Again, with limited data and time, the model has</a:t>
            </a:r>
            <a:r>
              <a:rPr lang="en-US" baseline="0" dirty="0" smtClean="0"/>
              <a:t> low confidence, but is good enough for our quick look.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38109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slide has</a:t>
            </a:r>
            <a:r>
              <a:rPr lang="en-US" baseline="0" dirty="0" smtClean="0"/>
              <a:t> the 3 steps that the exercise instructions take the students through. </a:t>
            </a:r>
            <a:r>
              <a:rPr lang="en-US" dirty="0" smtClean="0"/>
              <a:t>Refer</a:t>
            </a:r>
            <a:r>
              <a:rPr lang="en-US" baseline="0" dirty="0" smtClean="0"/>
              <a:t> </a:t>
            </a:r>
            <a:r>
              <a:rPr lang="en-US" baseline="0" dirty="0" smtClean="0"/>
              <a:t>to the SOLUTION file for answers.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001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D2F37C43-D3AB-49E4-8396-610B8BE29668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104900" y="1222375"/>
            <a:ext cx="6924675" cy="765175"/>
          </a:xfrm>
          <a:prstGeom prst="rect">
            <a:avLst/>
          </a:prstGeom>
          <a:solidFill>
            <a:srgbClr val="000000">
              <a:alpha val="8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060" name="WordArt 7"/>
          <p:cNvSpPr>
            <a:spLocks noChangeArrowheads="1" noChangeShapeType="1" noTextEdit="1"/>
          </p:cNvSpPr>
          <p:nvPr/>
        </p:nvSpPr>
        <p:spPr bwMode="auto">
          <a:xfrm>
            <a:off x="1554480" y="1341353"/>
            <a:ext cx="6122988" cy="5272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A Quick Look Analysis</a:t>
            </a:r>
            <a:endParaRPr lang="en-US" sz="32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90829" y="2387180"/>
            <a:ext cx="3756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Helvetica"/>
                <a:cs typeface="Helvetica"/>
              </a:rPr>
              <a:t>Should We Be Interested</a:t>
            </a:r>
            <a:r>
              <a:rPr lang="en-US" sz="4000" dirty="0" smtClean="0">
                <a:latin typeface="Comic Sans MS" pitchFamily="66" charset="0"/>
              </a:rPr>
              <a:t>?</a:t>
            </a:r>
            <a:endParaRPr lang="en-US" sz="4800" dirty="0">
              <a:latin typeface="Comic Sans MS" pitchFamily="66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641658" y="2530272"/>
            <a:ext cx="3245533" cy="2405062"/>
            <a:chOff x="5492115" y="2235518"/>
            <a:chExt cx="3365500" cy="2493962"/>
          </a:xfrm>
        </p:grpSpPr>
        <p:sp>
          <p:nvSpPr>
            <p:cNvPr id="48" name="Rectangle 7"/>
            <p:cNvSpPr>
              <a:spLocks noChangeArrowheads="1"/>
            </p:cNvSpPr>
            <p:nvPr/>
          </p:nvSpPr>
          <p:spPr bwMode="auto">
            <a:xfrm>
              <a:off x="5492115" y="2245043"/>
              <a:ext cx="3365500" cy="2460625"/>
            </a:xfrm>
            <a:prstGeom prst="rect">
              <a:avLst/>
            </a:prstGeom>
            <a:solidFill>
              <a:srgbClr val="7DCA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5498465" y="4056380"/>
              <a:ext cx="3354388" cy="673100"/>
            </a:xfrm>
            <a:custGeom>
              <a:avLst/>
              <a:gdLst/>
              <a:ahLst/>
              <a:cxnLst>
                <a:cxn ang="0">
                  <a:pos x="1771" y="311"/>
                </a:cxn>
                <a:cxn ang="0">
                  <a:pos x="1771" y="391"/>
                </a:cxn>
                <a:cxn ang="0">
                  <a:pos x="0" y="391"/>
                </a:cxn>
                <a:cxn ang="0">
                  <a:pos x="0" y="0"/>
                </a:cxn>
                <a:cxn ang="0">
                  <a:pos x="116" y="29"/>
                </a:cxn>
                <a:cxn ang="0">
                  <a:pos x="159" y="102"/>
                </a:cxn>
                <a:cxn ang="0">
                  <a:pos x="376" y="152"/>
                </a:cxn>
                <a:cxn ang="0">
                  <a:pos x="564" y="131"/>
                </a:cxn>
                <a:cxn ang="0">
                  <a:pos x="702" y="66"/>
                </a:cxn>
                <a:cxn ang="0">
                  <a:pos x="824" y="37"/>
                </a:cxn>
                <a:cxn ang="0">
                  <a:pos x="940" y="29"/>
                </a:cxn>
                <a:cxn ang="0">
                  <a:pos x="1070" y="29"/>
                </a:cxn>
                <a:cxn ang="0">
                  <a:pos x="1186" y="51"/>
                </a:cxn>
                <a:cxn ang="0">
                  <a:pos x="1359" y="109"/>
                </a:cxn>
                <a:cxn ang="0">
                  <a:pos x="1526" y="174"/>
                </a:cxn>
                <a:cxn ang="0">
                  <a:pos x="1692" y="253"/>
                </a:cxn>
              </a:cxnLst>
              <a:rect l="0" t="0" r="r" b="b"/>
              <a:pathLst>
                <a:path w="1771" h="391">
                  <a:moveTo>
                    <a:pt x="1771" y="311"/>
                  </a:moveTo>
                  <a:lnTo>
                    <a:pt x="1771" y="391"/>
                  </a:lnTo>
                  <a:lnTo>
                    <a:pt x="0" y="391"/>
                  </a:lnTo>
                  <a:lnTo>
                    <a:pt x="0" y="0"/>
                  </a:lnTo>
                  <a:lnTo>
                    <a:pt x="116" y="29"/>
                  </a:lnTo>
                  <a:lnTo>
                    <a:pt x="159" y="102"/>
                  </a:lnTo>
                  <a:lnTo>
                    <a:pt x="376" y="152"/>
                  </a:lnTo>
                  <a:lnTo>
                    <a:pt x="564" y="131"/>
                  </a:lnTo>
                  <a:lnTo>
                    <a:pt x="702" y="66"/>
                  </a:lnTo>
                  <a:lnTo>
                    <a:pt x="824" y="37"/>
                  </a:lnTo>
                  <a:lnTo>
                    <a:pt x="940" y="29"/>
                  </a:lnTo>
                  <a:lnTo>
                    <a:pt x="1070" y="29"/>
                  </a:lnTo>
                  <a:lnTo>
                    <a:pt x="1186" y="51"/>
                  </a:lnTo>
                  <a:lnTo>
                    <a:pt x="1359" y="109"/>
                  </a:lnTo>
                  <a:lnTo>
                    <a:pt x="1526" y="174"/>
                  </a:lnTo>
                  <a:lnTo>
                    <a:pt x="1692" y="253"/>
                  </a:lnTo>
                </a:path>
              </a:pathLst>
            </a:custGeom>
            <a:solidFill>
              <a:srgbClr val="CC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5636578" y="2446655"/>
              <a:ext cx="3095625" cy="175895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05" y="79"/>
                </a:cxn>
                <a:cxn ang="0">
                  <a:pos x="809" y="94"/>
                </a:cxn>
                <a:cxn ang="0">
                  <a:pos x="1207" y="50"/>
                </a:cxn>
                <a:cxn ang="0">
                  <a:pos x="1518" y="58"/>
                </a:cxn>
                <a:cxn ang="0">
                  <a:pos x="1670" y="79"/>
                </a:cxn>
                <a:cxn ang="0">
                  <a:pos x="1670" y="571"/>
                </a:cxn>
                <a:cxn ang="0">
                  <a:pos x="1214" y="477"/>
                </a:cxn>
                <a:cxn ang="0">
                  <a:pos x="780" y="441"/>
                </a:cxn>
                <a:cxn ang="0">
                  <a:pos x="383" y="542"/>
                </a:cxn>
                <a:cxn ang="0">
                  <a:pos x="0" y="470"/>
                </a:cxn>
                <a:cxn ang="0">
                  <a:pos x="0" y="65"/>
                </a:cxn>
              </a:cxnLst>
              <a:rect l="0" t="0" r="r" b="b"/>
              <a:pathLst>
                <a:path w="1670" h="571">
                  <a:moveTo>
                    <a:pt x="29" y="0"/>
                  </a:moveTo>
                  <a:lnTo>
                    <a:pt x="405" y="79"/>
                  </a:lnTo>
                  <a:lnTo>
                    <a:pt x="809" y="94"/>
                  </a:lnTo>
                  <a:lnTo>
                    <a:pt x="1207" y="50"/>
                  </a:lnTo>
                  <a:lnTo>
                    <a:pt x="1518" y="58"/>
                  </a:lnTo>
                  <a:lnTo>
                    <a:pt x="1670" y="79"/>
                  </a:lnTo>
                  <a:lnTo>
                    <a:pt x="1670" y="571"/>
                  </a:lnTo>
                  <a:lnTo>
                    <a:pt x="1214" y="477"/>
                  </a:lnTo>
                  <a:lnTo>
                    <a:pt x="780" y="441"/>
                  </a:lnTo>
                  <a:lnTo>
                    <a:pt x="383" y="542"/>
                  </a:lnTo>
                  <a:lnTo>
                    <a:pt x="0" y="470"/>
                  </a:lnTo>
                  <a:lnTo>
                    <a:pt x="0" y="6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1" name="Line 10"/>
            <p:cNvSpPr>
              <a:spLocks noChangeShapeType="1"/>
            </p:cNvSpPr>
            <p:nvPr/>
          </p:nvSpPr>
          <p:spPr bwMode="auto">
            <a:xfrm>
              <a:off x="6330315" y="2676843"/>
              <a:ext cx="0" cy="1430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2" name="Line 11"/>
            <p:cNvSpPr>
              <a:spLocks noChangeShapeType="1"/>
            </p:cNvSpPr>
            <p:nvPr/>
          </p:nvSpPr>
          <p:spPr bwMode="auto">
            <a:xfrm>
              <a:off x="7092315" y="2749868"/>
              <a:ext cx="0" cy="1066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3" name="Line 12"/>
            <p:cNvSpPr>
              <a:spLocks noChangeShapeType="1"/>
            </p:cNvSpPr>
            <p:nvPr/>
          </p:nvSpPr>
          <p:spPr bwMode="auto">
            <a:xfrm>
              <a:off x="7871778" y="2611755"/>
              <a:ext cx="0" cy="13287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 flipH="1">
              <a:off x="5638165" y="2432368"/>
              <a:ext cx="3175" cy="214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5622290" y="3221355"/>
              <a:ext cx="3108325" cy="4746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9" y="130"/>
                </a:cxn>
                <a:cxn ang="0">
                  <a:pos x="781" y="44"/>
                </a:cxn>
                <a:cxn ang="0">
                  <a:pos x="1186" y="203"/>
                </a:cxn>
                <a:cxn ang="0">
                  <a:pos x="1453" y="51"/>
                </a:cxn>
                <a:cxn ang="0">
                  <a:pos x="1641" y="58"/>
                </a:cxn>
              </a:cxnLst>
              <a:rect l="0" t="0" r="r" b="b"/>
              <a:pathLst>
                <a:path w="1641" h="203">
                  <a:moveTo>
                    <a:pt x="0" y="0"/>
                  </a:moveTo>
                  <a:lnTo>
                    <a:pt x="369" y="130"/>
                  </a:lnTo>
                  <a:lnTo>
                    <a:pt x="781" y="44"/>
                  </a:lnTo>
                  <a:lnTo>
                    <a:pt x="1186" y="203"/>
                  </a:lnTo>
                  <a:lnTo>
                    <a:pt x="1453" y="51"/>
                  </a:lnTo>
                  <a:lnTo>
                    <a:pt x="1641" y="5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" name="Text Box 15"/>
            <p:cNvSpPr txBox="1">
              <a:spLocks noChangeArrowheads="1"/>
            </p:cNvSpPr>
            <p:nvPr/>
          </p:nvSpPr>
          <p:spPr bwMode="auto">
            <a:xfrm>
              <a:off x="5749290" y="3553143"/>
              <a:ext cx="4619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>
                  <a:latin typeface="Arial" pitchFamily="34" charset="0"/>
                </a:rPr>
                <a:t>Block</a:t>
              </a:r>
            </a:p>
            <a:p>
              <a:pPr algn="ctr"/>
              <a:r>
                <a:rPr lang="en-US" sz="800" b="1" dirty="0">
                  <a:latin typeface="Arial" pitchFamily="34" charset="0"/>
                </a:rPr>
                <a:t>1</a:t>
              </a:r>
            </a:p>
          </p:txBody>
        </p:sp>
        <p:sp>
          <p:nvSpPr>
            <p:cNvPr id="57" name="Text Box 16"/>
            <p:cNvSpPr txBox="1">
              <a:spLocks noChangeArrowheads="1"/>
            </p:cNvSpPr>
            <p:nvPr/>
          </p:nvSpPr>
          <p:spPr bwMode="auto">
            <a:xfrm>
              <a:off x="5752465" y="2789555"/>
              <a:ext cx="4619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>
                  <a:latin typeface="Arial" pitchFamily="34" charset="0"/>
                </a:rPr>
                <a:t>Block</a:t>
              </a:r>
            </a:p>
            <a:p>
              <a:pPr algn="ctr"/>
              <a:r>
                <a:rPr lang="en-US" sz="800" b="1" dirty="0">
                  <a:latin typeface="Arial" pitchFamily="34" charset="0"/>
                </a:rPr>
                <a:t>5</a:t>
              </a:r>
            </a:p>
          </p:txBody>
        </p:sp>
        <p:sp>
          <p:nvSpPr>
            <p:cNvPr id="58" name="Text Box 17"/>
            <p:cNvSpPr txBox="1">
              <a:spLocks noChangeArrowheads="1"/>
            </p:cNvSpPr>
            <p:nvPr/>
          </p:nvSpPr>
          <p:spPr bwMode="auto">
            <a:xfrm>
              <a:off x="8152765" y="3557905"/>
              <a:ext cx="4619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>
                  <a:latin typeface="Arial" pitchFamily="34" charset="0"/>
                </a:rPr>
                <a:t>Block</a:t>
              </a:r>
            </a:p>
            <a:p>
              <a:pPr algn="ctr"/>
              <a:r>
                <a:rPr lang="en-US" sz="800" b="1" dirty="0">
                  <a:latin typeface="Arial" pitchFamily="34" charset="0"/>
                </a:rPr>
                <a:t>4</a:t>
              </a:r>
            </a:p>
          </p:txBody>
        </p:sp>
        <p:sp>
          <p:nvSpPr>
            <p:cNvPr id="59" name="Text Box 18"/>
            <p:cNvSpPr txBox="1">
              <a:spLocks noChangeArrowheads="1"/>
            </p:cNvSpPr>
            <p:nvPr/>
          </p:nvSpPr>
          <p:spPr bwMode="auto">
            <a:xfrm>
              <a:off x="7162165" y="3529330"/>
              <a:ext cx="4619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>
                  <a:latin typeface="Arial" pitchFamily="34" charset="0"/>
                </a:rPr>
                <a:t>Block</a:t>
              </a:r>
            </a:p>
            <a:p>
              <a:pPr algn="ctr"/>
              <a:r>
                <a:rPr lang="en-US" sz="800" b="1" dirty="0">
                  <a:latin typeface="Arial" pitchFamily="34" charset="0"/>
                </a:rPr>
                <a:t>3</a:t>
              </a:r>
            </a:p>
          </p:txBody>
        </p:sp>
        <p:sp>
          <p:nvSpPr>
            <p:cNvPr id="60" name="Text Box 19"/>
            <p:cNvSpPr txBox="1">
              <a:spLocks noChangeArrowheads="1"/>
            </p:cNvSpPr>
            <p:nvPr/>
          </p:nvSpPr>
          <p:spPr bwMode="auto">
            <a:xfrm>
              <a:off x="6489065" y="3542030"/>
              <a:ext cx="4619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>
                  <a:latin typeface="Arial" pitchFamily="34" charset="0"/>
                </a:rPr>
                <a:t>Block</a:t>
              </a:r>
            </a:p>
            <a:p>
              <a:pPr algn="ctr"/>
              <a:r>
                <a:rPr lang="en-US" sz="800" b="1" dirty="0">
                  <a:latin typeface="Arial" pitchFamily="34" charset="0"/>
                </a:rPr>
                <a:t>2</a:t>
              </a:r>
            </a:p>
          </p:txBody>
        </p:sp>
        <p:sp>
          <p:nvSpPr>
            <p:cNvPr id="61" name="Text Box 20"/>
            <p:cNvSpPr txBox="1">
              <a:spLocks noChangeArrowheads="1"/>
            </p:cNvSpPr>
            <p:nvPr/>
          </p:nvSpPr>
          <p:spPr bwMode="auto">
            <a:xfrm>
              <a:off x="8028940" y="2913380"/>
              <a:ext cx="4619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>
                  <a:latin typeface="Arial" pitchFamily="34" charset="0"/>
                </a:rPr>
                <a:t>Block</a:t>
              </a:r>
            </a:p>
            <a:p>
              <a:pPr algn="ctr"/>
              <a:r>
                <a:rPr lang="en-US" sz="800" b="1" dirty="0">
                  <a:latin typeface="Arial" pitchFamily="34" charset="0"/>
                </a:rPr>
                <a:t>8</a:t>
              </a:r>
            </a:p>
          </p:txBody>
        </p:sp>
        <p:sp>
          <p:nvSpPr>
            <p:cNvPr id="62" name="Text Box 21"/>
            <p:cNvSpPr txBox="1">
              <a:spLocks noChangeArrowheads="1"/>
            </p:cNvSpPr>
            <p:nvPr/>
          </p:nvSpPr>
          <p:spPr bwMode="auto">
            <a:xfrm>
              <a:off x="7292340" y="2886393"/>
              <a:ext cx="4619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>
                  <a:latin typeface="Arial" pitchFamily="34" charset="0"/>
                </a:rPr>
                <a:t>Block</a:t>
              </a:r>
            </a:p>
            <a:p>
              <a:pPr algn="ctr"/>
              <a:r>
                <a:rPr lang="en-US" sz="800" b="1" dirty="0">
                  <a:latin typeface="Arial" pitchFamily="34" charset="0"/>
                </a:rPr>
                <a:t>7</a:t>
              </a:r>
            </a:p>
          </p:txBody>
        </p:sp>
        <p:sp>
          <p:nvSpPr>
            <p:cNvPr id="63" name="Text Box 22"/>
            <p:cNvSpPr txBox="1">
              <a:spLocks noChangeArrowheads="1"/>
            </p:cNvSpPr>
            <p:nvPr/>
          </p:nvSpPr>
          <p:spPr bwMode="auto">
            <a:xfrm>
              <a:off x="6489065" y="2897505"/>
              <a:ext cx="46196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>
                  <a:latin typeface="Arial" pitchFamily="34" charset="0"/>
                </a:rPr>
                <a:t>Block</a:t>
              </a:r>
            </a:p>
            <a:p>
              <a:pPr algn="ctr"/>
              <a:r>
                <a:rPr lang="en-US" sz="800" b="1" dirty="0">
                  <a:latin typeface="Arial" pitchFamily="34" charset="0"/>
                </a:rPr>
                <a:t>6</a:t>
              </a:r>
            </a:p>
          </p:txBody>
        </p:sp>
        <p:sp>
          <p:nvSpPr>
            <p:cNvPr id="64" name="Text Box 23"/>
            <p:cNvSpPr txBox="1">
              <a:spLocks noChangeArrowheads="1"/>
            </p:cNvSpPr>
            <p:nvPr/>
          </p:nvSpPr>
          <p:spPr bwMode="auto">
            <a:xfrm>
              <a:off x="6208078" y="4323080"/>
              <a:ext cx="1749425" cy="365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b="1" i="1" dirty="0">
                  <a:solidFill>
                    <a:srgbClr val="000000"/>
                  </a:solidFill>
                  <a:latin typeface="Tahoma" pitchFamily="34" charset="0"/>
                </a:rPr>
                <a:t>Somewhereia</a:t>
              </a:r>
            </a:p>
          </p:txBody>
        </p:sp>
        <p:sp>
          <p:nvSpPr>
            <p:cNvPr id="65" name="Text Box 24"/>
            <p:cNvSpPr txBox="1">
              <a:spLocks noChangeArrowheads="1"/>
            </p:cNvSpPr>
            <p:nvPr/>
          </p:nvSpPr>
          <p:spPr bwMode="auto">
            <a:xfrm>
              <a:off x="6262053" y="2276793"/>
              <a:ext cx="1825625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b="1" dirty="0">
                  <a:solidFill>
                    <a:srgbClr val="FF0000"/>
                  </a:solidFill>
                  <a:latin typeface="Comic Sans MS" pitchFamily="66" charset="0"/>
                </a:rPr>
                <a:t>Bonanza Basin </a:t>
              </a:r>
            </a:p>
          </p:txBody>
        </p:sp>
        <p:sp>
          <p:nvSpPr>
            <p:cNvPr id="66" name="Line 25"/>
            <p:cNvSpPr>
              <a:spLocks noChangeShapeType="1"/>
            </p:cNvSpPr>
            <p:nvPr/>
          </p:nvSpPr>
          <p:spPr bwMode="auto">
            <a:xfrm rot="16200000" flipH="1">
              <a:off x="5664359" y="2409349"/>
              <a:ext cx="15875" cy="682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" name="Rectangle 26"/>
            <p:cNvSpPr>
              <a:spLocks noChangeArrowheads="1"/>
            </p:cNvSpPr>
            <p:nvPr/>
          </p:nvSpPr>
          <p:spPr bwMode="auto">
            <a:xfrm>
              <a:off x="5503228" y="2235518"/>
              <a:ext cx="3351212" cy="248761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185521" y="4006569"/>
            <a:ext cx="5436770" cy="164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8925" indent="-288925">
              <a:lnSpc>
                <a:spcPct val="95000"/>
              </a:lnSpc>
              <a:spcBef>
                <a:spcPct val="30000"/>
              </a:spcBef>
            </a:pPr>
            <a:r>
              <a:rPr lang="en-US" sz="2000" dirty="0" smtClean="0">
                <a:latin typeface="Verdana" pitchFamily="34" charset="0"/>
              </a:rPr>
              <a:t>Our company thinks the Bonanza Basin has a lot of hydrocarbon (HC) potential</a:t>
            </a:r>
          </a:p>
          <a:p>
            <a:pPr marL="288925" indent="-288925">
              <a:lnSpc>
                <a:spcPct val="95000"/>
              </a:lnSpc>
              <a:spcBef>
                <a:spcPct val="30000"/>
              </a:spcBef>
            </a:pPr>
            <a:r>
              <a:rPr lang="en-US" sz="2000" dirty="0">
                <a:latin typeface="Verdana" pitchFamily="34" charset="0"/>
              </a:rPr>
              <a:t>E</a:t>
            </a:r>
            <a:r>
              <a:rPr lang="en-US" sz="2000" dirty="0" smtClean="0">
                <a:latin typeface="Verdana" pitchFamily="34" charset="0"/>
              </a:rPr>
              <a:t>ight </a:t>
            </a:r>
            <a:r>
              <a:rPr lang="en-US" sz="2000" dirty="0" smtClean="0">
                <a:latin typeface="Verdana" pitchFamily="34" charset="0"/>
              </a:rPr>
              <a:t>blocks are </a:t>
            </a:r>
            <a:r>
              <a:rPr lang="en-US" sz="2000" dirty="0" smtClean="0">
                <a:latin typeface="Verdana" pitchFamily="34" charset="0"/>
              </a:rPr>
              <a:t>now available </a:t>
            </a:r>
            <a:r>
              <a:rPr lang="en-US" sz="2000" dirty="0" smtClean="0">
                <a:latin typeface="Verdana" pitchFamily="34" charset="0"/>
              </a:rPr>
              <a:t>to place bids on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68300" y="5730366"/>
            <a:ext cx="822596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8925" indent="-288925">
              <a:lnSpc>
                <a:spcPct val="95000"/>
              </a:lnSpc>
              <a:spcBef>
                <a:spcPct val="30000"/>
              </a:spcBef>
            </a:pPr>
            <a:r>
              <a:rPr lang="en-US" sz="2000" dirty="0" smtClean="0">
                <a:latin typeface="Verdana" pitchFamily="34" charset="0"/>
              </a:rPr>
              <a:t>We need to do a quick analysis on this particular opportunity</a:t>
            </a:r>
            <a:endParaRPr lang="en-US" sz="20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 Quick-Look Evaluation</a:t>
            </a:r>
          </a:p>
        </p:txBody>
      </p:sp>
      <p:sp>
        <p:nvSpPr>
          <p:cNvPr id="202759" name="Rectangle 7"/>
          <p:cNvSpPr>
            <a:spLocks noChangeArrowheads="1"/>
          </p:cNvSpPr>
          <p:nvPr/>
        </p:nvSpPr>
        <p:spPr bwMode="auto">
          <a:xfrm>
            <a:off x="5400675" y="1147763"/>
            <a:ext cx="3365500" cy="2460625"/>
          </a:xfrm>
          <a:prstGeom prst="rect">
            <a:avLst/>
          </a:prstGeom>
          <a:solidFill>
            <a:srgbClr val="7DCA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0" name="Freeform 8"/>
          <p:cNvSpPr>
            <a:spLocks/>
          </p:cNvSpPr>
          <p:nvPr/>
        </p:nvSpPr>
        <p:spPr bwMode="auto">
          <a:xfrm>
            <a:off x="5407025" y="2959100"/>
            <a:ext cx="3354388" cy="673100"/>
          </a:xfrm>
          <a:custGeom>
            <a:avLst/>
            <a:gdLst/>
            <a:ahLst/>
            <a:cxnLst>
              <a:cxn ang="0">
                <a:pos x="1771" y="311"/>
              </a:cxn>
              <a:cxn ang="0">
                <a:pos x="1771" y="391"/>
              </a:cxn>
              <a:cxn ang="0">
                <a:pos x="0" y="391"/>
              </a:cxn>
              <a:cxn ang="0">
                <a:pos x="0" y="0"/>
              </a:cxn>
              <a:cxn ang="0">
                <a:pos x="116" y="29"/>
              </a:cxn>
              <a:cxn ang="0">
                <a:pos x="159" y="102"/>
              </a:cxn>
              <a:cxn ang="0">
                <a:pos x="376" y="152"/>
              </a:cxn>
              <a:cxn ang="0">
                <a:pos x="564" y="131"/>
              </a:cxn>
              <a:cxn ang="0">
                <a:pos x="702" y="66"/>
              </a:cxn>
              <a:cxn ang="0">
                <a:pos x="824" y="37"/>
              </a:cxn>
              <a:cxn ang="0">
                <a:pos x="940" y="29"/>
              </a:cxn>
              <a:cxn ang="0">
                <a:pos x="1070" y="29"/>
              </a:cxn>
              <a:cxn ang="0">
                <a:pos x="1186" y="51"/>
              </a:cxn>
              <a:cxn ang="0">
                <a:pos x="1359" y="109"/>
              </a:cxn>
              <a:cxn ang="0">
                <a:pos x="1526" y="174"/>
              </a:cxn>
              <a:cxn ang="0">
                <a:pos x="1692" y="253"/>
              </a:cxn>
            </a:cxnLst>
            <a:rect l="0" t="0" r="r" b="b"/>
            <a:pathLst>
              <a:path w="1771" h="391">
                <a:moveTo>
                  <a:pt x="1771" y="311"/>
                </a:moveTo>
                <a:lnTo>
                  <a:pt x="1771" y="391"/>
                </a:lnTo>
                <a:lnTo>
                  <a:pt x="0" y="391"/>
                </a:lnTo>
                <a:lnTo>
                  <a:pt x="0" y="0"/>
                </a:lnTo>
                <a:lnTo>
                  <a:pt x="116" y="29"/>
                </a:lnTo>
                <a:lnTo>
                  <a:pt x="159" y="102"/>
                </a:lnTo>
                <a:lnTo>
                  <a:pt x="376" y="152"/>
                </a:lnTo>
                <a:lnTo>
                  <a:pt x="564" y="131"/>
                </a:lnTo>
                <a:lnTo>
                  <a:pt x="702" y="66"/>
                </a:lnTo>
                <a:lnTo>
                  <a:pt x="824" y="37"/>
                </a:lnTo>
                <a:lnTo>
                  <a:pt x="940" y="29"/>
                </a:lnTo>
                <a:lnTo>
                  <a:pt x="1070" y="29"/>
                </a:lnTo>
                <a:lnTo>
                  <a:pt x="1186" y="51"/>
                </a:lnTo>
                <a:lnTo>
                  <a:pt x="1359" y="109"/>
                </a:lnTo>
                <a:lnTo>
                  <a:pt x="1526" y="174"/>
                </a:lnTo>
                <a:lnTo>
                  <a:pt x="1692" y="253"/>
                </a:lnTo>
              </a:path>
            </a:pathLst>
          </a:cu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1" name="Freeform 9"/>
          <p:cNvSpPr>
            <a:spLocks/>
          </p:cNvSpPr>
          <p:nvPr/>
        </p:nvSpPr>
        <p:spPr bwMode="auto">
          <a:xfrm>
            <a:off x="5545138" y="1349375"/>
            <a:ext cx="3095625" cy="1758950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405" y="79"/>
              </a:cxn>
              <a:cxn ang="0">
                <a:pos x="809" y="94"/>
              </a:cxn>
              <a:cxn ang="0">
                <a:pos x="1207" y="50"/>
              </a:cxn>
              <a:cxn ang="0">
                <a:pos x="1518" y="58"/>
              </a:cxn>
              <a:cxn ang="0">
                <a:pos x="1670" y="79"/>
              </a:cxn>
              <a:cxn ang="0">
                <a:pos x="1670" y="571"/>
              </a:cxn>
              <a:cxn ang="0">
                <a:pos x="1214" y="477"/>
              </a:cxn>
              <a:cxn ang="0">
                <a:pos x="780" y="441"/>
              </a:cxn>
              <a:cxn ang="0">
                <a:pos x="383" y="542"/>
              </a:cxn>
              <a:cxn ang="0">
                <a:pos x="0" y="470"/>
              </a:cxn>
              <a:cxn ang="0">
                <a:pos x="0" y="65"/>
              </a:cxn>
            </a:cxnLst>
            <a:rect l="0" t="0" r="r" b="b"/>
            <a:pathLst>
              <a:path w="1670" h="571">
                <a:moveTo>
                  <a:pt x="29" y="0"/>
                </a:moveTo>
                <a:lnTo>
                  <a:pt x="405" y="79"/>
                </a:lnTo>
                <a:lnTo>
                  <a:pt x="809" y="94"/>
                </a:lnTo>
                <a:lnTo>
                  <a:pt x="1207" y="50"/>
                </a:lnTo>
                <a:lnTo>
                  <a:pt x="1518" y="58"/>
                </a:lnTo>
                <a:lnTo>
                  <a:pt x="1670" y="79"/>
                </a:lnTo>
                <a:lnTo>
                  <a:pt x="1670" y="571"/>
                </a:lnTo>
                <a:lnTo>
                  <a:pt x="1214" y="477"/>
                </a:lnTo>
                <a:lnTo>
                  <a:pt x="780" y="441"/>
                </a:lnTo>
                <a:lnTo>
                  <a:pt x="383" y="542"/>
                </a:lnTo>
                <a:lnTo>
                  <a:pt x="0" y="470"/>
                </a:lnTo>
                <a:lnTo>
                  <a:pt x="0" y="6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2" name="Line 10"/>
          <p:cNvSpPr>
            <a:spLocks noChangeShapeType="1"/>
          </p:cNvSpPr>
          <p:nvPr/>
        </p:nvSpPr>
        <p:spPr bwMode="auto">
          <a:xfrm>
            <a:off x="6238875" y="1579563"/>
            <a:ext cx="0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3" name="Line 11"/>
          <p:cNvSpPr>
            <a:spLocks noChangeShapeType="1"/>
          </p:cNvSpPr>
          <p:nvPr/>
        </p:nvSpPr>
        <p:spPr bwMode="auto">
          <a:xfrm>
            <a:off x="7000875" y="1652588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4" name="Line 12"/>
          <p:cNvSpPr>
            <a:spLocks noChangeShapeType="1"/>
          </p:cNvSpPr>
          <p:nvPr/>
        </p:nvSpPr>
        <p:spPr bwMode="auto">
          <a:xfrm>
            <a:off x="7780338" y="1514475"/>
            <a:ext cx="0" cy="1328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5" name="Line 13"/>
          <p:cNvSpPr>
            <a:spLocks noChangeShapeType="1"/>
          </p:cNvSpPr>
          <p:nvPr/>
        </p:nvSpPr>
        <p:spPr bwMode="auto">
          <a:xfrm flipH="1">
            <a:off x="5546725" y="1335088"/>
            <a:ext cx="3175" cy="21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6" name="Freeform 14"/>
          <p:cNvSpPr>
            <a:spLocks/>
          </p:cNvSpPr>
          <p:nvPr/>
        </p:nvSpPr>
        <p:spPr bwMode="auto">
          <a:xfrm>
            <a:off x="5530850" y="2124075"/>
            <a:ext cx="3108325" cy="474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9" y="130"/>
              </a:cxn>
              <a:cxn ang="0">
                <a:pos x="781" y="44"/>
              </a:cxn>
              <a:cxn ang="0">
                <a:pos x="1186" y="203"/>
              </a:cxn>
              <a:cxn ang="0">
                <a:pos x="1453" y="51"/>
              </a:cxn>
              <a:cxn ang="0">
                <a:pos x="1641" y="58"/>
              </a:cxn>
            </a:cxnLst>
            <a:rect l="0" t="0" r="r" b="b"/>
            <a:pathLst>
              <a:path w="1641" h="203">
                <a:moveTo>
                  <a:pt x="0" y="0"/>
                </a:moveTo>
                <a:lnTo>
                  <a:pt x="369" y="130"/>
                </a:lnTo>
                <a:lnTo>
                  <a:pt x="781" y="44"/>
                </a:lnTo>
                <a:lnTo>
                  <a:pt x="1186" y="203"/>
                </a:lnTo>
                <a:lnTo>
                  <a:pt x="1453" y="51"/>
                </a:lnTo>
                <a:lnTo>
                  <a:pt x="1641" y="5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7" name="Text Box 15"/>
          <p:cNvSpPr txBox="1">
            <a:spLocks noChangeArrowheads="1"/>
          </p:cNvSpPr>
          <p:nvPr/>
        </p:nvSpPr>
        <p:spPr bwMode="auto">
          <a:xfrm>
            <a:off x="5657850" y="2455863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1</a:t>
            </a:r>
          </a:p>
        </p:txBody>
      </p:sp>
      <p:sp>
        <p:nvSpPr>
          <p:cNvPr id="202768" name="Text Box 16"/>
          <p:cNvSpPr txBox="1">
            <a:spLocks noChangeArrowheads="1"/>
          </p:cNvSpPr>
          <p:nvPr/>
        </p:nvSpPr>
        <p:spPr bwMode="auto">
          <a:xfrm>
            <a:off x="5661025" y="1692275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5</a:t>
            </a:r>
          </a:p>
        </p:txBody>
      </p:sp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8061325" y="2460625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4</a:t>
            </a: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7070725" y="2432050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3</a:t>
            </a:r>
          </a:p>
        </p:txBody>
      </p:sp>
      <p:sp>
        <p:nvSpPr>
          <p:cNvPr id="202771" name="Text Box 19"/>
          <p:cNvSpPr txBox="1">
            <a:spLocks noChangeArrowheads="1"/>
          </p:cNvSpPr>
          <p:nvPr/>
        </p:nvSpPr>
        <p:spPr bwMode="auto">
          <a:xfrm>
            <a:off x="6397625" y="2444750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2</a:t>
            </a:r>
          </a:p>
        </p:txBody>
      </p:sp>
      <p:sp>
        <p:nvSpPr>
          <p:cNvPr id="202772" name="Text Box 20"/>
          <p:cNvSpPr txBox="1">
            <a:spLocks noChangeArrowheads="1"/>
          </p:cNvSpPr>
          <p:nvPr/>
        </p:nvSpPr>
        <p:spPr bwMode="auto">
          <a:xfrm>
            <a:off x="7937500" y="1816100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8</a:t>
            </a:r>
          </a:p>
        </p:txBody>
      </p:sp>
      <p:sp>
        <p:nvSpPr>
          <p:cNvPr id="202773" name="Text Box 21"/>
          <p:cNvSpPr txBox="1">
            <a:spLocks noChangeArrowheads="1"/>
          </p:cNvSpPr>
          <p:nvPr/>
        </p:nvSpPr>
        <p:spPr bwMode="auto">
          <a:xfrm>
            <a:off x="7200900" y="1789113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7</a:t>
            </a:r>
          </a:p>
        </p:txBody>
      </p:sp>
      <p:sp>
        <p:nvSpPr>
          <p:cNvPr id="202774" name="Text Box 22"/>
          <p:cNvSpPr txBox="1">
            <a:spLocks noChangeArrowheads="1"/>
          </p:cNvSpPr>
          <p:nvPr/>
        </p:nvSpPr>
        <p:spPr bwMode="auto">
          <a:xfrm>
            <a:off x="6397625" y="1800225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6</a:t>
            </a:r>
          </a:p>
        </p:txBody>
      </p:sp>
      <p:sp>
        <p:nvSpPr>
          <p:cNvPr id="202775" name="Text Box 23"/>
          <p:cNvSpPr txBox="1">
            <a:spLocks noChangeArrowheads="1"/>
          </p:cNvSpPr>
          <p:nvPr/>
        </p:nvSpPr>
        <p:spPr bwMode="auto">
          <a:xfrm>
            <a:off x="6116638" y="3225800"/>
            <a:ext cx="17494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i="1" dirty="0">
                <a:solidFill>
                  <a:srgbClr val="000000"/>
                </a:solidFill>
                <a:latin typeface="Tahoma" pitchFamily="34" charset="0"/>
              </a:rPr>
              <a:t>Somewhereia</a:t>
            </a:r>
          </a:p>
        </p:txBody>
      </p:sp>
      <p:sp>
        <p:nvSpPr>
          <p:cNvPr id="202776" name="Text Box 24"/>
          <p:cNvSpPr txBox="1">
            <a:spLocks noChangeArrowheads="1"/>
          </p:cNvSpPr>
          <p:nvPr/>
        </p:nvSpPr>
        <p:spPr bwMode="auto">
          <a:xfrm>
            <a:off x="6170613" y="1179513"/>
            <a:ext cx="182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Comic Sans MS" pitchFamily="66" charset="0"/>
              </a:rPr>
              <a:t>Bonanza Basin </a:t>
            </a:r>
          </a:p>
        </p:txBody>
      </p:sp>
      <p:sp>
        <p:nvSpPr>
          <p:cNvPr id="202777" name="Line 25"/>
          <p:cNvSpPr>
            <a:spLocks noChangeShapeType="1"/>
          </p:cNvSpPr>
          <p:nvPr/>
        </p:nvSpPr>
        <p:spPr bwMode="auto">
          <a:xfrm rot="16200000" flipH="1">
            <a:off x="5572919" y="1312069"/>
            <a:ext cx="15875" cy="68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78" name="Rectangle 26"/>
          <p:cNvSpPr>
            <a:spLocks noChangeArrowheads="1"/>
          </p:cNvSpPr>
          <p:nvPr/>
        </p:nvSpPr>
        <p:spPr bwMode="auto">
          <a:xfrm>
            <a:off x="5411788" y="1138238"/>
            <a:ext cx="3351212" cy="24876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801" name="Text Box 49"/>
          <p:cNvSpPr txBox="1">
            <a:spLocks noChangeArrowheads="1"/>
          </p:cNvSpPr>
          <p:nvPr/>
        </p:nvSpPr>
        <p:spPr bwMode="auto">
          <a:xfrm>
            <a:off x="368300" y="1188587"/>
            <a:ext cx="4976813" cy="2579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latin typeface="Verdana" pitchFamily="34" charset="0"/>
              </a:rPr>
              <a:t>Exercise 2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1400" b="1" dirty="0">
              <a:latin typeface="Verdana" pitchFamily="34" charset="0"/>
            </a:endParaRPr>
          </a:p>
          <a:p>
            <a:pPr marL="288925" lvl="1" indent="-288925">
              <a:lnSpc>
                <a:spcPct val="95000"/>
              </a:lnSpc>
              <a:spcBef>
                <a:spcPct val="30000"/>
              </a:spcBef>
            </a:pPr>
            <a:r>
              <a:rPr lang="en-US" sz="1800" dirty="0" smtClean="0">
                <a:latin typeface="Verdana" pitchFamily="34" charset="0"/>
              </a:rPr>
              <a:t>You </a:t>
            </a:r>
            <a:r>
              <a:rPr lang="en-US" sz="1800" dirty="0">
                <a:latin typeface="Verdana" pitchFamily="34" charset="0"/>
              </a:rPr>
              <a:t>have been asked to perform a quick ‘back-of-the-envelope’ evaluation of the blocks being offered in the Bonanza Basin, offshore Somewhereia.  </a:t>
            </a:r>
            <a:r>
              <a:rPr lang="en-US" sz="1800" b="1" dirty="0">
                <a:latin typeface="Verdana" pitchFamily="34" charset="0"/>
              </a:rPr>
              <a:t>Is there enough potential that our company should take a serious </a:t>
            </a:r>
            <a:r>
              <a:rPr lang="en-US" sz="1800" b="1" dirty="0" smtClean="0">
                <a:latin typeface="Verdana" pitchFamily="34" charset="0"/>
              </a:rPr>
              <a:t>look at this opportunity? </a:t>
            </a:r>
            <a:endParaRPr lang="en-US" sz="1800" b="1" dirty="0">
              <a:latin typeface="Verdana" pitchFamily="34" charset="0"/>
            </a:endParaRPr>
          </a:p>
        </p:txBody>
      </p:sp>
      <p:sp>
        <p:nvSpPr>
          <p:cNvPr id="25" name="Text Box 49"/>
          <p:cNvSpPr txBox="1">
            <a:spLocks noChangeArrowheads="1"/>
          </p:cNvSpPr>
          <p:nvPr/>
        </p:nvSpPr>
        <p:spPr bwMode="auto">
          <a:xfrm>
            <a:off x="368300" y="4114565"/>
            <a:ext cx="8547100" cy="1936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8925" lvl="1" indent="-288925">
              <a:lnSpc>
                <a:spcPct val="95000"/>
              </a:lnSpc>
              <a:spcBef>
                <a:spcPct val="30000"/>
              </a:spcBef>
            </a:pPr>
            <a:r>
              <a:rPr lang="en-US" sz="1800" dirty="0">
                <a:latin typeface="Verdana" pitchFamily="34" charset="0"/>
              </a:rPr>
              <a:t>Before management agrees to have a team work on the </a:t>
            </a:r>
            <a:r>
              <a:rPr lang="en-US" sz="1800" dirty="0" smtClean="0">
                <a:latin typeface="Verdana" pitchFamily="34" charset="0"/>
              </a:rPr>
              <a:t>area for several months, </a:t>
            </a:r>
            <a:r>
              <a:rPr lang="en-US" sz="1800" dirty="0">
                <a:latin typeface="Verdana" pitchFamily="34" charset="0"/>
              </a:rPr>
              <a:t>they would like a quick look on how profitable these blocks might be.  </a:t>
            </a:r>
            <a:r>
              <a:rPr lang="en-US" sz="1800" dirty="0" smtClean="0">
                <a:latin typeface="Verdana" pitchFamily="34" charset="0"/>
              </a:rPr>
              <a:t>Thus, </a:t>
            </a:r>
            <a:r>
              <a:rPr lang="en-US" sz="1800" dirty="0">
                <a:latin typeface="Verdana" pitchFamily="34" charset="0"/>
              </a:rPr>
              <a:t>you have been commissioned to “test the waters.”  </a:t>
            </a:r>
            <a:r>
              <a:rPr lang="en-US" sz="1800" b="1" dirty="0">
                <a:latin typeface="Verdana" pitchFamily="34" charset="0"/>
              </a:rPr>
              <a:t>With only a little time (about a week) and not much data, you are to make a recommendation on whether a more thorough evaluation (more people working for 5 months) is worth the effort. </a:t>
            </a:r>
          </a:p>
        </p:txBody>
      </p:sp>
    </p:spTree>
    <p:extLst>
      <p:ext uri="{BB962C8B-B14F-4D97-AF65-F5344CB8AC3E}">
        <p14:creationId xmlns:p14="http://schemas.microsoft.com/office/powerpoint/2010/main" val="2807310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In-House </a:t>
            </a:r>
            <a:r>
              <a:rPr lang="en-US" sz="2400" dirty="0"/>
              <a:t>&amp; Public Data</a:t>
            </a:r>
          </a:p>
        </p:txBody>
      </p:sp>
      <p:sp>
        <p:nvSpPr>
          <p:cNvPr id="204834" name="Rectangle 34"/>
          <p:cNvSpPr>
            <a:spLocks noChangeArrowheads="1"/>
          </p:cNvSpPr>
          <p:nvPr/>
        </p:nvSpPr>
        <p:spPr bwMode="auto">
          <a:xfrm>
            <a:off x="323850" y="1354138"/>
            <a:ext cx="5468938" cy="4005263"/>
          </a:xfrm>
          <a:prstGeom prst="rect">
            <a:avLst/>
          </a:prstGeom>
          <a:solidFill>
            <a:srgbClr val="E1F4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4807" name="Freeform 7"/>
          <p:cNvSpPr>
            <a:spLocks noChangeAspect="1"/>
          </p:cNvSpPr>
          <p:nvPr/>
        </p:nvSpPr>
        <p:spPr bwMode="auto">
          <a:xfrm>
            <a:off x="550863" y="1717676"/>
            <a:ext cx="5014913" cy="2825750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405" y="79"/>
              </a:cxn>
              <a:cxn ang="0">
                <a:pos x="809" y="94"/>
              </a:cxn>
              <a:cxn ang="0">
                <a:pos x="1207" y="50"/>
              </a:cxn>
              <a:cxn ang="0">
                <a:pos x="1518" y="58"/>
              </a:cxn>
              <a:cxn ang="0">
                <a:pos x="1670" y="79"/>
              </a:cxn>
              <a:cxn ang="0">
                <a:pos x="1670" y="571"/>
              </a:cxn>
              <a:cxn ang="0">
                <a:pos x="1214" y="477"/>
              </a:cxn>
              <a:cxn ang="0">
                <a:pos x="780" y="441"/>
              </a:cxn>
              <a:cxn ang="0">
                <a:pos x="383" y="542"/>
              </a:cxn>
              <a:cxn ang="0">
                <a:pos x="0" y="470"/>
              </a:cxn>
              <a:cxn ang="0">
                <a:pos x="0" y="65"/>
              </a:cxn>
            </a:cxnLst>
            <a:rect l="0" t="0" r="r" b="b"/>
            <a:pathLst>
              <a:path w="1670" h="571">
                <a:moveTo>
                  <a:pt x="29" y="0"/>
                </a:moveTo>
                <a:lnTo>
                  <a:pt x="405" y="79"/>
                </a:lnTo>
                <a:lnTo>
                  <a:pt x="809" y="94"/>
                </a:lnTo>
                <a:lnTo>
                  <a:pt x="1207" y="50"/>
                </a:lnTo>
                <a:lnTo>
                  <a:pt x="1518" y="58"/>
                </a:lnTo>
                <a:lnTo>
                  <a:pt x="1670" y="79"/>
                </a:lnTo>
                <a:lnTo>
                  <a:pt x="1670" y="571"/>
                </a:lnTo>
                <a:lnTo>
                  <a:pt x="1214" y="477"/>
                </a:lnTo>
                <a:lnTo>
                  <a:pt x="780" y="441"/>
                </a:lnTo>
                <a:lnTo>
                  <a:pt x="383" y="542"/>
                </a:lnTo>
                <a:lnTo>
                  <a:pt x="0" y="470"/>
                </a:lnTo>
                <a:lnTo>
                  <a:pt x="0" y="65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endParaRPr lang="en-US" dirty="0"/>
          </a:p>
        </p:txBody>
      </p:sp>
      <p:sp>
        <p:nvSpPr>
          <p:cNvPr id="204808" name="Line 8"/>
          <p:cNvSpPr>
            <a:spLocks noChangeAspect="1" noChangeShapeType="1"/>
          </p:cNvSpPr>
          <p:nvPr/>
        </p:nvSpPr>
        <p:spPr bwMode="auto">
          <a:xfrm>
            <a:off x="1674813" y="2087563"/>
            <a:ext cx="0" cy="229711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204809" name="Line 9"/>
          <p:cNvSpPr>
            <a:spLocks noChangeAspect="1" noChangeShapeType="1"/>
          </p:cNvSpPr>
          <p:nvPr/>
        </p:nvSpPr>
        <p:spPr bwMode="auto">
          <a:xfrm>
            <a:off x="2908300" y="2206626"/>
            <a:ext cx="0" cy="17145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204810" name="Line 10"/>
          <p:cNvSpPr>
            <a:spLocks noChangeAspect="1" noChangeShapeType="1"/>
          </p:cNvSpPr>
          <p:nvPr/>
        </p:nvSpPr>
        <p:spPr bwMode="auto">
          <a:xfrm>
            <a:off x="4173538" y="1984376"/>
            <a:ext cx="0" cy="21351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204811" name="Freeform 11"/>
          <p:cNvSpPr>
            <a:spLocks noChangeAspect="1"/>
          </p:cNvSpPr>
          <p:nvPr/>
        </p:nvSpPr>
        <p:spPr bwMode="auto">
          <a:xfrm>
            <a:off x="527050" y="2962276"/>
            <a:ext cx="5035550" cy="762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9" y="130"/>
              </a:cxn>
              <a:cxn ang="0">
                <a:pos x="781" y="44"/>
              </a:cxn>
              <a:cxn ang="0">
                <a:pos x="1186" y="203"/>
              </a:cxn>
              <a:cxn ang="0">
                <a:pos x="1453" y="51"/>
              </a:cxn>
              <a:cxn ang="0">
                <a:pos x="1641" y="58"/>
              </a:cxn>
            </a:cxnLst>
            <a:rect l="0" t="0" r="r" b="b"/>
            <a:pathLst>
              <a:path w="1641" h="203">
                <a:moveTo>
                  <a:pt x="0" y="0"/>
                </a:moveTo>
                <a:lnTo>
                  <a:pt x="369" y="130"/>
                </a:lnTo>
                <a:lnTo>
                  <a:pt x="781" y="44"/>
                </a:lnTo>
                <a:lnTo>
                  <a:pt x="1186" y="203"/>
                </a:lnTo>
                <a:lnTo>
                  <a:pt x="1453" y="51"/>
                </a:lnTo>
                <a:lnTo>
                  <a:pt x="1641" y="58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endParaRPr lang="en-US" dirty="0"/>
          </a:p>
        </p:txBody>
      </p:sp>
      <p:sp>
        <p:nvSpPr>
          <p:cNvPr id="204812" name="Text Box 12"/>
          <p:cNvSpPr txBox="1">
            <a:spLocks noChangeAspect="1" noChangeArrowheads="1"/>
          </p:cNvSpPr>
          <p:nvPr/>
        </p:nvSpPr>
        <p:spPr bwMode="auto">
          <a:xfrm>
            <a:off x="331788" y="987785"/>
            <a:ext cx="18097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ko-KR" sz="1800" b="1" dirty="0">
                <a:solidFill>
                  <a:srgbClr val="0033CC"/>
                </a:solidFill>
                <a:latin typeface="Comic Sans MS" pitchFamily="66" charset="0"/>
                <a:ea typeface="Batang" pitchFamily="18" charset="-127"/>
              </a:rPr>
              <a:t>Bonanza Basin </a:t>
            </a:r>
            <a:endParaRPr lang="en-US" sz="3200" dirty="0">
              <a:solidFill>
                <a:srgbClr val="0033CC"/>
              </a:solidFill>
            </a:endParaRPr>
          </a:p>
        </p:txBody>
      </p:sp>
      <p:sp>
        <p:nvSpPr>
          <p:cNvPr id="204813" name="Line 13"/>
          <p:cNvSpPr>
            <a:spLocks noChangeAspect="1" noChangeShapeType="1"/>
          </p:cNvSpPr>
          <p:nvPr/>
        </p:nvSpPr>
        <p:spPr bwMode="auto">
          <a:xfrm flipV="1">
            <a:off x="2533650" y="1346201"/>
            <a:ext cx="357188" cy="3125788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814" name="Line 14"/>
          <p:cNvSpPr>
            <a:spLocks noChangeAspect="1" noChangeShapeType="1"/>
          </p:cNvSpPr>
          <p:nvPr/>
        </p:nvSpPr>
        <p:spPr bwMode="auto">
          <a:xfrm flipV="1">
            <a:off x="1220788" y="1355726"/>
            <a:ext cx="404813" cy="3044825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815" name="Line 15"/>
          <p:cNvSpPr>
            <a:spLocks noChangeAspect="1" noChangeShapeType="1"/>
          </p:cNvSpPr>
          <p:nvPr/>
        </p:nvSpPr>
        <p:spPr bwMode="auto">
          <a:xfrm flipV="1">
            <a:off x="3919538" y="1379538"/>
            <a:ext cx="434975" cy="2981325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816" name="Line 16"/>
          <p:cNvSpPr>
            <a:spLocks noChangeAspect="1" noChangeShapeType="1"/>
          </p:cNvSpPr>
          <p:nvPr/>
        </p:nvSpPr>
        <p:spPr bwMode="auto">
          <a:xfrm flipV="1">
            <a:off x="5040313" y="1370013"/>
            <a:ext cx="355600" cy="3190875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817" name="Line 17"/>
          <p:cNvSpPr>
            <a:spLocks noChangeAspect="1" noChangeShapeType="1"/>
          </p:cNvSpPr>
          <p:nvPr/>
        </p:nvSpPr>
        <p:spPr bwMode="auto">
          <a:xfrm flipH="1" flipV="1">
            <a:off x="400050" y="1466851"/>
            <a:ext cx="820738" cy="2917825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818" name="Line 18"/>
          <p:cNvSpPr>
            <a:spLocks noChangeAspect="1" noChangeShapeType="1"/>
          </p:cNvSpPr>
          <p:nvPr/>
        </p:nvSpPr>
        <p:spPr bwMode="auto">
          <a:xfrm flipH="1" flipV="1">
            <a:off x="3067050" y="1330326"/>
            <a:ext cx="819150" cy="3014663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819" name="Line 19"/>
          <p:cNvSpPr>
            <a:spLocks noChangeAspect="1" noChangeShapeType="1"/>
          </p:cNvSpPr>
          <p:nvPr/>
        </p:nvSpPr>
        <p:spPr bwMode="auto">
          <a:xfrm flipH="1" flipV="1">
            <a:off x="1633538" y="1330326"/>
            <a:ext cx="868363" cy="3111500"/>
          </a:xfrm>
          <a:prstGeom prst="line">
            <a:avLst/>
          </a:prstGeom>
          <a:noFill/>
          <a:ln w="381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820" name="Freeform 20"/>
          <p:cNvSpPr>
            <a:spLocks noChangeAspect="1"/>
          </p:cNvSpPr>
          <p:nvPr/>
        </p:nvSpPr>
        <p:spPr bwMode="auto">
          <a:xfrm>
            <a:off x="441325" y="1798638"/>
            <a:ext cx="5346700" cy="2787650"/>
          </a:xfrm>
          <a:custGeom>
            <a:avLst/>
            <a:gdLst/>
            <a:ahLst/>
            <a:cxnLst>
              <a:cxn ang="0">
                <a:pos x="3660" y="2393"/>
              </a:cxn>
              <a:cxn ang="0">
                <a:pos x="3289" y="960"/>
              </a:cxn>
              <a:cxn ang="0">
                <a:pos x="1612" y="819"/>
              </a:cxn>
              <a:cxn ang="0">
                <a:pos x="0" y="947"/>
              </a:cxn>
              <a:cxn ang="0">
                <a:pos x="1280" y="166"/>
              </a:cxn>
              <a:cxn ang="0">
                <a:pos x="3264" y="0"/>
              </a:cxn>
              <a:cxn ang="0">
                <a:pos x="4249" y="76"/>
              </a:cxn>
            </a:cxnLst>
            <a:rect l="0" t="0" r="r" b="b"/>
            <a:pathLst>
              <a:path w="4249" h="2393">
                <a:moveTo>
                  <a:pt x="3660" y="2393"/>
                </a:moveTo>
                <a:lnTo>
                  <a:pt x="3289" y="960"/>
                </a:lnTo>
                <a:lnTo>
                  <a:pt x="1612" y="819"/>
                </a:lnTo>
                <a:lnTo>
                  <a:pt x="0" y="947"/>
                </a:lnTo>
                <a:lnTo>
                  <a:pt x="1280" y="166"/>
                </a:lnTo>
                <a:lnTo>
                  <a:pt x="3264" y="0"/>
                </a:lnTo>
                <a:lnTo>
                  <a:pt x="4249" y="76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04821" name="Oval 21"/>
          <p:cNvSpPr>
            <a:spLocks noChangeAspect="1" noChangeArrowheads="1"/>
          </p:cNvSpPr>
          <p:nvPr/>
        </p:nvSpPr>
        <p:spPr bwMode="auto">
          <a:xfrm>
            <a:off x="2481263" y="4179888"/>
            <a:ext cx="141288" cy="14128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204822" name="Freeform 22"/>
          <p:cNvSpPr>
            <a:spLocks noChangeAspect="1"/>
          </p:cNvSpPr>
          <p:nvPr/>
        </p:nvSpPr>
        <p:spPr bwMode="auto">
          <a:xfrm>
            <a:off x="328613" y="4513263"/>
            <a:ext cx="5430838" cy="873125"/>
          </a:xfrm>
          <a:custGeom>
            <a:avLst/>
            <a:gdLst/>
            <a:ahLst/>
            <a:cxnLst>
              <a:cxn ang="0">
                <a:pos x="1771" y="311"/>
              </a:cxn>
              <a:cxn ang="0">
                <a:pos x="1771" y="391"/>
              </a:cxn>
              <a:cxn ang="0">
                <a:pos x="0" y="391"/>
              </a:cxn>
              <a:cxn ang="0">
                <a:pos x="0" y="0"/>
              </a:cxn>
              <a:cxn ang="0">
                <a:pos x="116" y="29"/>
              </a:cxn>
              <a:cxn ang="0">
                <a:pos x="159" y="102"/>
              </a:cxn>
              <a:cxn ang="0">
                <a:pos x="376" y="152"/>
              </a:cxn>
              <a:cxn ang="0">
                <a:pos x="564" y="131"/>
              </a:cxn>
              <a:cxn ang="0">
                <a:pos x="702" y="66"/>
              </a:cxn>
              <a:cxn ang="0">
                <a:pos x="824" y="37"/>
              </a:cxn>
              <a:cxn ang="0">
                <a:pos x="940" y="29"/>
              </a:cxn>
              <a:cxn ang="0">
                <a:pos x="1070" y="29"/>
              </a:cxn>
              <a:cxn ang="0">
                <a:pos x="1186" y="51"/>
              </a:cxn>
              <a:cxn ang="0">
                <a:pos x="1359" y="109"/>
              </a:cxn>
              <a:cxn ang="0">
                <a:pos x="1526" y="174"/>
              </a:cxn>
              <a:cxn ang="0">
                <a:pos x="1692" y="253"/>
              </a:cxn>
            </a:cxnLst>
            <a:rect l="0" t="0" r="r" b="b"/>
            <a:pathLst>
              <a:path w="1771" h="391">
                <a:moveTo>
                  <a:pt x="1771" y="311"/>
                </a:moveTo>
                <a:lnTo>
                  <a:pt x="1771" y="391"/>
                </a:lnTo>
                <a:lnTo>
                  <a:pt x="0" y="391"/>
                </a:lnTo>
                <a:lnTo>
                  <a:pt x="0" y="0"/>
                </a:lnTo>
                <a:lnTo>
                  <a:pt x="116" y="29"/>
                </a:lnTo>
                <a:lnTo>
                  <a:pt x="159" y="102"/>
                </a:lnTo>
                <a:lnTo>
                  <a:pt x="376" y="152"/>
                </a:lnTo>
                <a:lnTo>
                  <a:pt x="564" y="131"/>
                </a:lnTo>
                <a:lnTo>
                  <a:pt x="702" y="66"/>
                </a:lnTo>
                <a:lnTo>
                  <a:pt x="824" y="37"/>
                </a:lnTo>
                <a:lnTo>
                  <a:pt x="940" y="29"/>
                </a:lnTo>
                <a:lnTo>
                  <a:pt x="1070" y="29"/>
                </a:lnTo>
                <a:lnTo>
                  <a:pt x="1186" y="51"/>
                </a:lnTo>
                <a:lnTo>
                  <a:pt x="1359" y="109"/>
                </a:lnTo>
                <a:lnTo>
                  <a:pt x="1526" y="174"/>
                </a:lnTo>
                <a:lnTo>
                  <a:pt x="1692" y="253"/>
                </a:lnTo>
              </a:path>
            </a:pathLst>
          </a:custGeom>
          <a:solidFill>
            <a:srgbClr val="CC99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 dirty="0"/>
          </a:p>
        </p:txBody>
      </p:sp>
      <p:sp>
        <p:nvSpPr>
          <p:cNvPr id="204823" name="Text Box 23"/>
          <p:cNvSpPr txBox="1">
            <a:spLocks noChangeAspect="1" noChangeArrowheads="1"/>
          </p:cNvSpPr>
          <p:nvPr/>
        </p:nvSpPr>
        <p:spPr bwMode="auto">
          <a:xfrm>
            <a:off x="2063750" y="4937126"/>
            <a:ext cx="19050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ko-KR" sz="1800" b="1" i="1" dirty="0">
                <a:solidFill>
                  <a:srgbClr val="000000"/>
                </a:solidFill>
                <a:latin typeface="Tahoma" pitchFamily="34" charset="0"/>
                <a:ea typeface="Batang" pitchFamily="18" charset="-127"/>
              </a:rPr>
              <a:t>Somewhereia</a:t>
            </a:r>
            <a:endParaRPr lang="en-US" dirty="0"/>
          </a:p>
        </p:txBody>
      </p:sp>
      <p:sp>
        <p:nvSpPr>
          <p:cNvPr id="204824" name="Text Box 24"/>
          <p:cNvSpPr txBox="1">
            <a:spLocks noChangeAspect="1" noChangeArrowheads="1"/>
          </p:cNvSpPr>
          <p:nvPr/>
        </p:nvSpPr>
        <p:spPr bwMode="auto">
          <a:xfrm>
            <a:off x="600075" y="3586163"/>
            <a:ext cx="66198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Block</a:t>
            </a:r>
          </a:p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1</a:t>
            </a:r>
            <a:endParaRPr lang="en-US" dirty="0"/>
          </a:p>
        </p:txBody>
      </p:sp>
      <p:sp>
        <p:nvSpPr>
          <p:cNvPr id="204825" name="Text Box 25"/>
          <p:cNvSpPr txBox="1">
            <a:spLocks noChangeAspect="1" noChangeArrowheads="1"/>
          </p:cNvSpPr>
          <p:nvPr/>
        </p:nvSpPr>
        <p:spPr bwMode="auto">
          <a:xfrm>
            <a:off x="904875" y="2236788"/>
            <a:ext cx="63817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Block</a:t>
            </a:r>
          </a:p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5</a:t>
            </a:r>
            <a:endParaRPr lang="en-US" dirty="0"/>
          </a:p>
        </p:txBody>
      </p:sp>
      <p:sp>
        <p:nvSpPr>
          <p:cNvPr id="204826" name="Text Box 26"/>
          <p:cNvSpPr txBox="1">
            <a:spLocks noChangeAspect="1" noChangeArrowheads="1"/>
          </p:cNvSpPr>
          <p:nvPr/>
        </p:nvSpPr>
        <p:spPr bwMode="auto">
          <a:xfrm>
            <a:off x="4732338" y="3563938"/>
            <a:ext cx="66198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Block</a:t>
            </a:r>
          </a:p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4</a:t>
            </a:r>
            <a:endParaRPr lang="en-US" dirty="0"/>
          </a:p>
        </p:txBody>
      </p:sp>
      <p:sp>
        <p:nvSpPr>
          <p:cNvPr id="204827" name="Text Box 27"/>
          <p:cNvSpPr txBox="1">
            <a:spLocks noChangeAspect="1" noChangeArrowheads="1"/>
          </p:cNvSpPr>
          <p:nvPr/>
        </p:nvSpPr>
        <p:spPr bwMode="auto">
          <a:xfrm>
            <a:off x="3151188" y="3514726"/>
            <a:ext cx="66040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Block</a:t>
            </a:r>
          </a:p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3</a:t>
            </a:r>
            <a:endParaRPr lang="en-US" dirty="0"/>
          </a:p>
        </p:txBody>
      </p:sp>
      <p:sp>
        <p:nvSpPr>
          <p:cNvPr id="204828" name="Text Box 28"/>
          <p:cNvSpPr txBox="1">
            <a:spLocks noChangeAspect="1" noChangeArrowheads="1"/>
          </p:cNvSpPr>
          <p:nvPr/>
        </p:nvSpPr>
        <p:spPr bwMode="auto">
          <a:xfrm>
            <a:off x="2071688" y="3536951"/>
            <a:ext cx="66040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Block</a:t>
            </a:r>
          </a:p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2</a:t>
            </a:r>
            <a:endParaRPr lang="en-US" dirty="0"/>
          </a:p>
        </p:txBody>
      </p:sp>
      <p:sp>
        <p:nvSpPr>
          <p:cNvPr id="204829" name="Text Box 29"/>
          <p:cNvSpPr txBox="1">
            <a:spLocks noChangeAspect="1" noChangeArrowheads="1"/>
          </p:cNvSpPr>
          <p:nvPr/>
        </p:nvSpPr>
        <p:spPr bwMode="auto">
          <a:xfrm>
            <a:off x="4537075" y="2517776"/>
            <a:ext cx="660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Block</a:t>
            </a:r>
          </a:p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8</a:t>
            </a:r>
            <a:endParaRPr lang="en-US" dirty="0"/>
          </a:p>
        </p:txBody>
      </p:sp>
      <p:sp>
        <p:nvSpPr>
          <p:cNvPr id="204830" name="Text Box 30"/>
          <p:cNvSpPr txBox="1">
            <a:spLocks noChangeAspect="1" noChangeArrowheads="1"/>
          </p:cNvSpPr>
          <p:nvPr/>
        </p:nvSpPr>
        <p:spPr bwMode="auto">
          <a:xfrm>
            <a:off x="3324225" y="2293938"/>
            <a:ext cx="7143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Block</a:t>
            </a:r>
          </a:p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7</a:t>
            </a:r>
            <a:endParaRPr lang="en-US" dirty="0"/>
          </a:p>
        </p:txBody>
      </p:sp>
      <p:sp>
        <p:nvSpPr>
          <p:cNvPr id="204831" name="Text Box 31"/>
          <p:cNvSpPr txBox="1">
            <a:spLocks noChangeAspect="1" noChangeArrowheads="1"/>
          </p:cNvSpPr>
          <p:nvPr/>
        </p:nvSpPr>
        <p:spPr bwMode="auto">
          <a:xfrm>
            <a:off x="1973263" y="2282826"/>
            <a:ext cx="66040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Block</a:t>
            </a:r>
          </a:p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6</a:t>
            </a:r>
            <a:endParaRPr lang="en-US" dirty="0"/>
          </a:p>
        </p:txBody>
      </p:sp>
      <p:sp>
        <p:nvSpPr>
          <p:cNvPr id="204832" name="Text Box 32"/>
          <p:cNvSpPr txBox="1">
            <a:spLocks noChangeAspect="1" noChangeArrowheads="1"/>
          </p:cNvSpPr>
          <p:nvPr/>
        </p:nvSpPr>
        <p:spPr bwMode="auto">
          <a:xfrm>
            <a:off x="2614613" y="4238626"/>
            <a:ext cx="8763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Well A-1</a:t>
            </a:r>
            <a:endParaRPr lang="en-US" dirty="0"/>
          </a:p>
        </p:txBody>
      </p:sp>
      <p:sp>
        <p:nvSpPr>
          <p:cNvPr id="204833" name="Rectangle 33"/>
          <p:cNvSpPr>
            <a:spLocks noChangeAspect="1" noChangeArrowheads="1"/>
          </p:cNvSpPr>
          <p:nvPr/>
        </p:nvSpPr>
        <p:spPr bwMode="auto">
          <a:xfrm>
            <a:off x="311150" y="1346201"/>
            <a:ext cx="5486400" cy="40290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204836" name="Line 36"/>
          <p:cNvSpPr>
            <a:spLocks noChangeShapeType="1"/>
          </p:cNvSpPr>
          <p:nvPr/>
        </p:nvSpPr>
        <p:spPr bwMode="auto">
          <a:xfrm flipV="1">
            <a:off x="541338" y="1695451"/>
            <a:ext cx="3175" cy="3508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04837" name="Line 37"/>
          <p:cNvSpPr>
            <a:spLocks noChangeShapeType="1"/>
          </p:cNvSpPr>
          <p:nvPr/>
        </p:nvSpPr>
        <p:spPr bwMode="auto">
          <a:xfrm>
            <a:off x="541338" y="1697038"/>
            <a:ext cx="130175" cy="30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04839" name="Text Box 39"/>
          <p:cNvSpPr txBox="1">
            <a:spLocks noChangeArrowheads="1"/>
          </p:cNvSpPr>
          <p:nvPr/>
        </p:nvSpPr>
        <p:spPr bwMode="auto">
          <a:xfrm>
            <a:off x="5991225" y="1746250"/>
            <a:ext cx="3030538" cy="208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4625" indent="-174625">
              <a:lnSpc>
                <a:spcPct val="95000"/>
              </a:lnSpc>
              <a:spcBef>
                <a:spcPct val="25000"/>
              </a:spcBef>
            </a:pPr>
            <a:r>
              <a:rPr lang="en-US" sz="1600" dirty="0">
                <a:latin typeface="Arial" pitchFamily="34" charset="0"/>
              </a:rPr>
              <a:t>A check of in-house and </a:t>
            </a:r>
            <a:r>
              <a:rPr lang="en-US" sz="1600" dirty="0" smtClean="0">
                <a:latin typeface="Arial" pitchFamily="34" charset="0"/>
              </a:rPr>
              <a:t>available </a:t>
            </a:r>
            <a:r>
              <a:rPr lang="en-US" sz="1600" dirty="0">
                <a:latin typeface="Arial" pitchFamily="34" charset="0"/>
              </a:rPr>
              <a:t>literature reveals:</a:t>
            </a:r>
          </a:p>
          <a:p>
            <a:pPr marL="342900" lvl="1" indent="-173038">
              <a:lnSpc>
                <a:spcPct val="95000"/>
              </a:lnSpc>
              <a:spcBef>
                <a:spcPct val="25000"/>
              </a:spcBef>
              <a:buFontTx/>
              <a:buChar char="•"/>
              <a:tabLst>
                <a:tab pos="517525" algn="l"/>
              </a:tabLst>
            </a:pPr>
            <a:r>
              <a:rPr lang="en-US" sz="1600" dirty="0">
                <a:latin typeface="Arial" pitchFamily="34" charset="0"/>
              </a:rPr>
              <a:t>A well </a:t>
            </a:r>
            <a:r>
              <a:rPr lang="en-US" sz="1600" dirty="0" smtClean="0">
                <a:latin typeface="Arial" pitchFamily="34" charset="0"/>
              </a:rPr>
              <a:t>(A-1) was </a:t>
            </a:r>
            <a:r>
              <a:rPr lang="en-US" sz="1600" dirty="0">
                <a:latin typeface="Arial" pitchFamily="34" charset="0"/>
              </a:rPr>
              <a:t>drilled on </a:t>
            </a:r>
            <a:r>
              <a:rPr lang="en-US" sz="1600" dirty="0" smtClean="0">
                <a:latin typeface="Arial" pitchFamily="34" charset="0"/>
              </a:rPr>
              <a:t>	the shelf</a:t>
            </a:r>
            <a:r>
              <a:rPr lang="en-US" sz="1600" dirty="0">
                <a:latin typeface="Arial" pitchFamily="34" charset="0"/>
              </a:rPr>
              <a:t>, just updip from </a:t>
            </a:r>
            <a:r>
              <a:rPr lang="en-US" sz="1600" dirty="0" smtClean="0">
                <a:latin typeface="Arial" pitchFamily="34" charset="0"/>
              </a:rPr>
              <a:t>	the open </a:t>
            </a:r>
            <a:r>
              <a:rPr lang="en-US" sz="1600" dirty="0">
                <a:latin typeface="Arial" pitchFamily="34" charset="0"/>
              </a:rPr>
              <a:t>blocks</a:t>
            </a:r>
          </a:p>
          <a:p>
            <a:pPr marL="342900" lvl="1" indent="-173038">
              <a:lnSpc>
                <a:spcPct val="95000"/>
              </a:lnSpc>
              <a:spcBef>
                <a:spcPct val="25000"/>
              </a:spcBef>
              <a:buFontTx/>
              <a:buChar char="•"/>
              <a:tabLst>
                <a:tab pos="517525" algn="l"/>
              </a:tabLst>
            </a:pPr>
            <a:r>
              <a:rPr lang="en-US" sz="1600" dirty="0" smtClean="0">
                <a:latin typeface="Arial" pitchFamily="34" charset="0"/>
              </a:rPr>
              <a:t>Several </a:t>
            </a:r>
            <a:r>
              <a:rPr lang="en-US" sz="1600" dirty="0">
                <a:latin typeface="Arial" pitchFamily="34" charset="0"/>
              </a:rPr>
              <a:t>seismic lines </a:t>
            </a:r>
            <a:r>
              <a:rPr lang="en-US" sz="1600" dirty="0" smtClean="0">
                <a:latin typeface="Arial" pitchFamily="34" charset="0"/>
              </a:rPr>
              <a:t>	exist </a:t>
            </a:r>
            <a:r>
              <a:rPr lang="en-US" sz="1600" dirty="0">
                <a:latin typeface="Arial" pitchFamily="34" charset="0"/>
              </a:rPr>
              <a:t>in the company </a:t>
            </a:r>
            <a:r>
              <a:rPr lang="en-US" sz="1600" dirty="0" smtClean="0">
                <a:latin typeface="Arial" pitchFamily="34" charset="0"/>
              </a:rPr>
              <a:t>	files</a:t>
            </a:r>
            <a:endParaRPr lang="en-US" sz="1600" dirty="0"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9396" y="5470526"/>
            <a:ext cx="1310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840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Well A-1</a:t>
            </a:r>
          </a:p>
        </p:txBody>
      </p:sp>
      <p:sp>
        <p:nvSpPr>
          <p:cNvPr id="205831" name="Text Box 7"/>
          <p:cNvSpPr txBox="1">
            <a:spLocks noChangeArrowheads="1"/>
          </p:cNvSpPr>
          <p:nvPr/>
        </p:nvSpPr>
        <p:spPr bwMode="auto">
          <a:xfrm>
            <a:off x="228600" y="908368"/>
            <a:ext cx="4164012" cy="358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>
                <a:latin typeface="Arial" pitchFamily="34" charset="0"/>
              </a:rPr>
              <a:t>Well information is sparse, but:</a:t>
            </a:r>
          </a:p>
          <a:p>
            <a:pPr marL="517525" lvl="1" indent="-228600">
              <a:lnSpc>
                <a:spcPct val="95000"/>
              </a:lnSpc>
              <a:spcBef>
                <a:spcPct val="25000"/>
              </a:spcBef>
              <a:buFontTx/>
              <a:buChar char="•"/>
              <a:tabLst>
                <a:tab pos="287338" algn="l"/>
                <a:tab pos="457200" algn="l"/>
                <a:tab pos="685800" algn="l"/>
              </a:tabLst>
            </a:pPr>
            <a:r>
              <a:rPr lang="en-US" sz="1600" dirty="0">
                <a:latin typeface="Arial" pitchFamily="34" charset="0"/>
              </a:rPr>
              <a:t>There </a:t>
            </a:r>
            <a:r>
              <a:rPr lang="en-US" sz="1600" dirty="0" smtClean="0">
                <a:latin typeface="Arial" pitchFamily="34" charset="0"/>
              </a:rPr>
              <a:t>are </a:t>
            </a:r>
            <a:r>
              <a:rPr lang="en-US" sz="1600" dirty="0">
                <a:latin typeface="Arial" pitchFamily="34" charset="0"/>
              </a:rPr>
              <a:t>good nearshore </a:t>
            </a:r>
            <a:r>
              <a:rPr lang="en-US" sz="1600" dirty="0" smtClean="0">
                <a:latin typeface="Arial" pitchFamily="34" charset="0"/>
              </a:rPr>
              <a:t>(beach) 	sandstones that </a:t>
            </a:r>
            <a:r>
              <a:rPr lang="en-US" sz="1600" dirty="0">
                <a:latin typeface="Arial" pitchFamily="34" charset="0"/>
              </a:rPr>
              <a:t>would form a </a:t>
            </a:r>
            <a:r>
              <a:rPr lang="en-US" sz="1600" dirty="0" smtClean="0">
                <a:latin typeface="Arial" pitchFamily="34" charset="0"/>
              </a:rPr>
              <a:t>high-	quality reservoir</a:t>
            </a:r>
            <a:endParaRPr lang="en-US" sz="1600" dirty="0">
              <a:latin typeface="Arial" pitchFamily="34" charset="0"/>
            </a:endParaRPr>
          </a:p>
          <a:p>
            <a:pPr marL="517525" lvl="1" indent="-228600">
              <a:lnSpc>
                <a:spcPct val="95000"/>
              </a:lnSpc>
              <a:spcBef>
                <a:spcPct val="25000"/>
              </a:spcBef>
              <a:buFontTx/>
              <a:buChar char="•"/>
              <a:tabLst>
                <a:tab pos="287338" algn="l"/>
                <a:tab pos="457200" algn="l"/>
                <a:tab pos="685800" algn="l"/>
              </a:tabLst>
            </a:pPr>
            <a:r>
              <a:rPr lang="en-US" sz="1600" dirty="0">
                <a:latin typeface="Arial" pitchFamily="34" charset="0"/>
              </a:rPr>
              <a:t>A good marine shale above the </a:t>
            </a:r>
            <a:r>
              <a:rPr lang="en-US" sz="1600" dirty="0" smtClean="0">
                <a:latin typeface="Arial" pitchFamily="34" charset="0"/>
              </a:rPr>
              <a:t>	sandstone </a:t>
            </a:r>
            <a:r>
              <a:rPr lang="en-US" sz="1600" dirty="0">
                <a:latin typeface="Arial" pitchFamily="34" charset="0"/>
              </a:rPr>
              <a:t>can be an adequate seal</a:t>
            </a:r>
          </a:p>
          <a:p>
            <a:pPr marL="517525" lvl="1" indent="-228600">
              <a:lnSpc>
                <a:spcPct val="95000"/>
              </a:lnSpc>
              <a:spcBef>
                <a:spcPct val="25000"/>
              </a:spcBef>
              <a:buFontTx/>
              <a:buChar char="•"/>
              <a:tabLst>
                <a:tab pos="287338" algn="l"/>
                <a:tab pos="457200" algn="l"/>
                <a:tab pos="685800" algn="l"/>
              </a:tabLst>
            </a:pPr>
            <a:r>
              <a:rPr lang="en-US" sz="1600" dirty="0" smtClean="0">
                <a:latin typeface="Arial" pitchFamily="34" charset="0"/>
              </a:rPr>
              <a:t>Source </a:t>
            </a:r>
            <a:r>
              <a:rPr lang="en-US" sz="1600" dirty="0">
                <a:latin typeface="Arial" pitchFamily="34" charset="0"/>
              </a:rPr>
              <a:t>rocks </a:t>
            </a:r>
            <a:r>
              <a:rPr lang="en-US" sz="1600" dirty="0" smtClean="0">
                <a:latin typeface="Arial" pitchFamily="34" charset="0"/>
              </a:rPr>
              <a:t>that would generate oil 	lie deeper than the sandstones</a:t>
            </a:r>
            <a:endParaRPr lang="en-US" sz="1600" dirty="0">
              <a:latin typeface="Arial" pitchFamily="34" charset="0"/>
            </a:endParaRPr>
          </a:p>
          <a:p>
            <a:pPr marL="517525" lvl="1" indent="-228600">
              <a:lnSpc>
                <a:spcPct val="95000"/>
              </a:lnSpc>
              <a:spcBef>
                <a:spcPct val="25000"/>
              </a:spcBef>
              <a:buFontTx/>
              <a:buChar char="•"/>
              <a:tabLst>
                <a:tab pos="287338" algn="l"/>
                <a:tab pos="457200" algn="l"/>
                <a:tab pos="685800" algn="l"/>
              </a:tabLst>
            </a:pPr>
            <a:r>
              <a:rPr lang="en-US" sz="1600" dirty="0">
                <a:latin typeface="Arial" pitchFamily="34" charset="0"/>
              </a:rPr>
              <a:t>At the well, the source rocks </a:t>
            </a:r>
            <a:r>
              <a:rPr lang="en-US" sz="1600" dirty="0" smtClean="0">
                <a:latin typeface="Arial" pitchFamily="34" charset="0"/>
              </a:rPr>
              <a:t>are </a:t>
            </a:r>
            <a:r>
              <a:rPr lang="en-US" sz="1600" dirty="0" smtClean="0">
                <a:latin typeface="Arial" pitchFamily="34" charset="0"/>
              </a:rPr>
              <a:t>	immature </a:t>
            </a:r>
            <a:r>
              <a:rPr lang="en-US" sz="1600" dirty="0">
                <a:latin typeface="Arial" pitchFamily="34" charset="0"/>
              </a:rPr>
              <a:t>(not buried deeply enough </a:t>
            </a:r>
            <a:r>
              <a:rPr lang="en-US" sz="1600" dirty="0" smtClean="0">
                <a:latin typeface="Arial" pitchFamily="34" charset="0"/>
              </a:rPr>
              <a:t>	to </a:t>
            </a:r>
            <a:r>
              <a:rPr lang="en-US" sz="1600" dirty="0">
                <a:latin typeface="Arial" pitchFamily="34" charset="0"/>
              </a:rPr>
              <a:t>start generating </a:t>
            </a:r>
            <a:r>
              <a:rPr lang="en-US" sz="1600" dirty="0" smtClean="0">
                <a:latin typeface="Arial" pitchFamily="34" charset="0"/>
              </a:rPr>
              <a:t>HCs)</a:t>
            </a:r>
            <a:endParaRPr lang="en-US" sz="1600" dirty="0">
              <a:latin typeface="Arial" pitchFamily="34" charset="0"/>
            </a:endParaRPr>
          </a:p>
          <a:p>
            <a:pPr marL="573088" lvl="1" indent="-117475">
              <a:lnSpc>
                <a:spcPct val="95000"/>
              </a:lnSpc>
              <a:spcBef>
                <a:spcPct val="25000"/>
              </a:spcBef>
              <a:buFontTx/>
              <a:buChar char="•"/>
              <a:tabLst>
                <a:tab pos="287338" algn="l"/>
                <a:tab pos="457200" algn="l"/>
              </a:tabLst>
            </a:pPr>
            <a:endParaRPr lang="en-US" sz="800" dirty="0">
              <a:latin typeface="Arial" pitchFamily="34" charset="0"/>
            </a:endParaRPr>
          </a:p>
          <a:p>
            <a:pPr marL="174625" indent="-174625"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>
                <a:latin typeface="Arial" pitchFamily="34" charset="0"/>
              </a:rPr>
              <a:t>In summary, there is a potential	 </a:t>
            </a:r>
            <a:r>
              <a:rPr lang="en-US" sz="1600" b="1" dirty="0" smtClean="0">
                <a:latin typeface="Arial" pitchFamily="34" charset="0"/>
              </a:rPr>
              <a:t>reservoir</a:t>
            </a:r>
            <a:r>
              <a:rPr lang="en-US" sz="1600" b="1" dirty="0">
                <a:latin typeface="Arial" pitchFamily="34" charset="0"/>
              </a:rPr>
              <a:t>, source, and seal</a:t>
            </a:r>
            <a:r>
              <a:rPr lang="en-US" sz="1600" dirty="0">
                <a:latin typeface="Arial" pitchFamily="34" charset="0"/>
              </a:rPr>
              <a:t>.  </a:t>
            </a:r>
          </a:p>
        </p:txBody>
      </p:sp>
      <p:pic>
        <p:nvPicPr>
          <p:cNvPr id="2058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2010" y="1150938"/>
            <a:ext cx="4221163" cy="3238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79438" y="4756602"/>
            <a:ext cx="800830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</a:rPr>
              <a:t>open </a:t>
            </a:r>
            <a:r>
              <a:rPr lang="en-US" sz="1600" dirty="0">
                <a:latin typeface="Arial" pitchFamily="34" charset="0"/>
              </a:rPr>
              <a:t>blocks hold promise if: </a:t>
            </a:r>
          </a:p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>
                <a:latin typeface="Arial" pitchFamily="34" charset="0"/>
              </a:rPr>
              <a:t>  1.  </a:t>
            </a:r>
            <a:r>
              <a:rPr lang="en-US" sz="1600" dirty="0" smtClean="0">
                <a:latin typeface="Arial" pitchFamily="34" charset="0"/>
              </a:rPr>
              <a:t>The source is more deeply buried, </a:t>
            </a:r>
          </a:p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  2.  The sandstone unit extends far enough out into the basin, and </a:t>
            </a:r>
          </a:p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  3.  The sandstones maintain </a:t>
            </a:r>
            <a:r>
              <a:rPr lang="en-US" sz="1600" dirty="0">
                <a:latin typeface="Arial" pitchFamily="34" charset="0"/>
              </a:rPr>
              <a:t>good </a:t>
            </a:r>
            <a:r>
              <a:rPr lang="en-US" sz="1600" dirty="0" smtClean="0">
                <a:latin typeface="Arial" pitchFamily="34" charset="0"/>
              </a:rPr>
              <a:t>porosity </a:t>
            </a:r>
            <a:r>
              <a:rPr lang="en-US" sz="1600" dirty="0">
                <a:latin typeface="Arial" pitchFamily="34" charset="0"/>
              </a:rPr>
              <a:t>further out into the basin </a:t>
            </a:r>
            <a:r>
              <a:rPr lang="en-US" sz="1600" dirty="0" smtClean="0">
                <a:latin typeface="Arial" pitchFamily="34" charset="0"/>
              </a:rPr>
              <a:t>where </a:t>
            </a:r>
          </a:p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>
                <a:latin typeface="Arial" pitchFamily="34" charset="0"/>
              </a:rPr>
              <a:t>	</a:t>
            </a:r>
            <a:r>
              <a:rPr lang="en-US" sz="1600" dirty="0" smtClean="0">
                <a:latin typeface="Arial" pitchFamily="34" charset="0"/>
              </a:rPr>
              <a:t>	  they </a:t>
            </a:r>
            <a:r>
              <a:rPr lang="en-US" sz="1600" dirty="0">
                <a:latin typeface="Arial" pitchFamily="34" charset="0"/>
              </a:rPr>
              <a:t>are deeper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52010" y="4439194"/>
            <a:ext cx="1310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197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Seismic Line through the Well</a:t>
            </a:r>
            <a:endParaRPr lang="en-US" dirty="0"/>
          </a:p>
        </p:txBody>
      </p:sp>
      <p:pic>
        <p:nvPicPr>
          <p:cNvPr id="2068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268" y="998538"/>
            <a:ext cx="6523672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79438" y="4984116"/>
            <a:ext cx="8008302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The </a:t>
            </a:r>
            <a:r>
              <a:rPr lang="en-US" sz="1600" dirty="0">
                <a:latin typeface="Arial" pitchFamily="34" charset="0"/>
              </a:rPr>
              <a:t>seismic indicates </a:t>
            </a:r>
            <a:r>
              <a:rPr lang="en-US" sz="1600" dirty="0" smtClean="0">
                <a:latin typeface="Arial" pitchFamily="34" charset="0"/>
              </a:rPr>
              <a:t>that for the open blocks: </a:t>
            </a:r>
            <a:endParaRPr lang="en-US" sz="1600" dirty="0"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>
                <a:latin typeface="Arial" pitchFamily="34" charset="0"/>
              </a:rPr>
              <a:t>  1.  </a:t>
            </a:r>
            <a:r>
              <a:rPr lang="en-US" sz="1600" dirty="0" smtClean="0">
                <a:latin typeface="Arial" pitchFamily="34" charset="0"/>
              </a:rPr>
              <a:t>The source (green) is more deeply buried, </a:t>
            </a:r>
          </a:p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  2.  The sandstones (yellow) may extend far enough out into the basin, and </a:t>
            </a:r>
          </a:p>
          <a:p>
            <a:pPr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  3.  The intervals thicken slightly out into the basin</a:t>
            </a:r>
            <a:endParaRPr lang="en-US" sz="1600" dirty="0"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39940" y="4643636"/>
            <a:ext cx="1310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Figure 3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23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Structural Blocks</a:t>
            </a:r>
            <a:endParaRPr lang="en-US" dirty="0"/>
          </a:p>
        </p:txBody>
      </p:sp>
      <p:pic>
        <p:nvPicPr>
          <p:cNvPr id="2078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768" y="956310"/>
            <a:ext cx="53816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25768" y="4880610"/>
            <a:ext cx="1310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Figure 4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48018" y="5291090"/>
            <a:ext cx="7973468" cy="91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8600" indent="-228600">
              <a:lnSpc>
                <a:spcPct val="95000"/>
              </a:lnSpc>
              <a:spcBef>
                <a:spcPct val="250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The well is on continental crust</a:t>
            </a:r>
          </a:p>
          <a:p>
            <a:pPr marL="228600" indent="-228600">
              <a:lnSpc>
                <a:spcPct val="95000"/>
              </a:lnSpc>
              <a:spcBef>
                <a:spcPct val="250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The open blocks are on thinned continental to oceanic crust</a:t>
            </a:r>
          </a:p>
          <a:p>
            <a:pPr marL="228600" indent="-228600">
              <a:lnSpc>
                <a:spcPct val="95000"/>
              </a:lnSpc>
              <a:spcBef>
                <a:spcPct val="250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Thus heat flow and temperature gradients should be higher for the open blocks</a:t>
            </a:r>
            <a:endParaRPr lang="en-US" sz="1600" dirty="0">
              <a:latin typeface="Arial" pitchFamily="34" charset="0"/>
            </a:endParaRPr>
          </a:p>
        </p:txBody>
      </p:sp>
      <p:sp>
        <p:nvSpPr>
          <p:cNvPr id="7" name="Text Box 32"/>
          <p:cNvSpPr txBox="1">
            <a:spLocks noChangeAspect="1" noChangeArrowheads="1"/>
          </p:cNvSpPr>
          <p:nvPr/>
        </p:nvSpPr>
        <p:spPr bwMode="auto">
          <a:xfrm>
            <a:off x="2568893" y="3796666"/>
            <a:ext cx="8763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Well A-1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064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23849" y="1354137"/>
            <a:ext cx="5462585" cy="4005263"/>
            <a:chOff x="152400" y="2080260"/>
            <a:chExt cx="5486400" cy="4022725"/>
          </a:xfrm>
        </p:grpSpPr>
        <p:sp>
          <p:nvSpPr>
            <p:cNvPr id="4" name="AutoShape 60"/>
            <p:cNvSpPr>
              <a:spLocks noChangeAspect="1" noChangeArrowheads="1" noTextEdit="1"/>
            </p:cNvSpPr>
            <p:nvPr/>
          </p:nvSpPr>
          <p:spPr bwMode="auto">
            <a:xfrm>
              <a:off x="152400" y="2080260"/>
              <a:ext cx="5486400" cy="4022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" name="Rectangle 59"/>
            <p:cNvSpPr>
              <a:spLocks noChangeAspect="1" noChangeArrowheads="1"/>
            </p:cNvSpPr>
            <p:nvPr/>
          </p:nvSpPr>
          <p:spPr bwMode="auto">
            <a:xfrm>
              <a:off x="201295" y="2141220"/>
              <a:ext cx="5407025" cy="3924935"/>
            </a:xfrm>
            <a:prstGeom prst="rect">
              <a:avLst/>
            </a:prstGeom>
            <a:solidFill>
              <a:srgbClr val="CFEFF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58"/>
            <p:cNvSpPr>
              <a:spLocks noChangeAspect="1"/>
            </p:cNvSpPr>
            <p:nvPr/>
          </p:nvSpPr>
          <p:spPr bwMode="auto">
            <a:xfrm>
              <a:off x="210185" y="5237480"/>
              <a:ext cx="5391150" cy="865505"/>
            </a:xfrm>
            <a:custGeom>
              <a:avLst/>
              <a:gdLst>
                <a:gd name="T0" fmla="*/ 1771 w 1771"/>
                <a:gd name="T1" fmla="*/ 311 h 391"/>
                <a:gd name="T2" fmla="*/ 1771 w 1771"/>
                <a:gd name="T3" fmla="*/ 391 h 391"/>
                <a:gd name="T4" fmla="*/ 0 w 1771"/>
                <a:gd name="T5" fmla="*/ 391 h 391"/>
                <a:gd name="T6" fmla="*/ 0 w 1771"/>
                <a:gd name="T7" fmla="*/ 0 h 391"/>
                <a:gd name="T8" fmla="*/ 116 w 1771"/>
                <a:gd name="T9" fmla="*/ 29 h 391"/>
                <a:gd name="T10" fmla="*/ 159 w 1771"/>
                <a:gd name="T11" fmla="*/ 102 h 391"/>
                <a:gd name="T12" fmla="*/ 376 w 1771"/>
                <a:gd name="T13" fmla="*/ 152 h 391"/>
                <a:gd name="T14" fmla="*/ 564 w 1771"/>
                <a:gd name="T15" fmla="*/ 131 h 391"/>
                <a:gd name="T16" fmla="*/ 702 w 1771"/>
                <a:gd name="T17" fmla="*/ 66 h 391"/>
                <a:gd name="T18" fmla="*/ 824 w 1771"/>
                <a:gd name="T19" fmla="*/ 37 h 391"/>
                <a:gd name="T20" fmla="*/ 940 w 1771"/>
                <a:gd name="T21" fmla="*/ 29 h 391"/>
                <a:gd name="T22" fmla="*/ 1070 w 1771"/>
                <a:gd name="T23" fmla="*/ 29 h 391"/>
                <a:gd name="T24" fmla="*/ 1186 w 1771"/>
                <a:gd name="T25" fmla="*/ 51 h 391"/>
                <a:gd name="T26" fmla="*/ 1359 w 1771"/>
                <a:gd name="T27" fmla="*/ 109 h 391"/>
                <a:gd name="T28" fmla="*/ 1526 w 1771"/>
                <a:gd name="T29" fmla="*/ 174 h 391"/>
                <a:gd name="T30" fmla="*/ 1692 w 1771"/>
                <a:gd name="T31" fmla="*/ 253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1" h="391">
                  <a:moveTo>
                    <a:pt x="1771" y="311"/>
                  </a:moveTo>
                  <a:lnTo>
                    <a:pt x="1771" y="391"/>
                  </a:lnTo>
                  <a:lnTo>
                    <a:pt x="0" y="391"/>
                  </a:lnTo>
                  <a:lnTo>
                    <a:pt x="0" y="0"/>
                  </a:lnTo>
                  <a:lnTo>
                    <a:pt x="116" y="29"/>
                  </a:lnTo>
                  <a:lnTo>
                    <a:pt x="159" y="102"/>
                  </a:lnTo>
                  <a:lnTo>
                    <a:pt x="376" y="152"/>
                  </a:lnTo>
                  <a:lnTo>
                    <a:pt x="564" y="131"/>
                  </a:lnTo>
                  <a:lnTo>
                    <a:pt x="702" y="66"/>
                  </a:lnTo>
                  <a:lnTo>
                    <a:pt x="824" y="37"/>
                  </a:lnTo>
                  <a:lnTo>
                    <a:pt x="940" y="29"/>
                  </a:lnTo>
                  <a:lnTo>
                    <a:pt x="1070" y="29"/>
                  </a:lnTo>
                  <a:lnTo>
                    <a:pt x="1186" y="51"/>
                  </a:lnTo>
                  <a:lnTo>
                    <a:pt x="1359" y="109"/>
                  </a:lnTo>
                  <a:lnTo>
                    <a:pt x="1526" y="174"/>
                  </a:lnTo>
                  <a:lnTo>
                    <a:pt x="1692" y="253"/>
                  </a:lnTo>
                </a:path>
              </a:pathLst>
            </a:custGeom>
            <a:solidFill>
              <a:srgbClr val="CC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Text Box 57"/>
            <p:cNvSpPr txBox="1">
              <a:spLocks noChangeAspect="1" noChangeArrowheads="1"/>
            </p:cNvSpPr>
            <p:nvPr/>
          </p:nvSpPr>
          <p:spPr bwMode="auto">
            <a:xfrm>
              <a:off x="1932940" y="5583555"/>
              <a:ext cx="198882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Somewhereia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Freeform 56"/>
            <p:cNvSpPr>
              <a:spLocks noChangeAspect="1"/>
            </p:cNvSpPr>
            <p:nvPr/>
          </p:nvSpPr>
          <p:spPr bwMode="auto">
            <a:xfrm>
              <a:off x="152400" y="2092960"/>
              <a:ext cx="5481320" cy="3700780"/>
            </a:xfrm>
            <a:custGeom>
              <a:avLst/>
              <a:gdLst>
                <a:gd name="T0" fmla="*/ 45 w 4342"/>
                <a:gd name="T1" fmla="*/ 2313 h 2962"/>
                <a:gd name="T2" fmla="*/ 374 w 4342"/>
                <a:gd name="T3" fmla="*/ 2404 h 2962"/>
                <a:gd name="T4" fmla="*/ 658 w 4342"/>
                <a:gd name="T5" fmla="*/ 2550 h 2962"/>
                <a:gd name="T6" fmla="*/ 1005 w 4342"/>
                <a:gd name="T7" fmla="*/ 2596 h 2962"/>
                <a:gd name="T8" fmla="*/ 1252 w 4342"/>
                <a:gd name="T9" fmla="*/ 2569 h 2962"/>
                <a:gd name="T10" fmla="*/ 1362 w 4342"/>
                <a:gd name="T11" fmla="*/ 2432 h 2962"/>
                <a:gd name="T12" fmla="*/ 1536 w 4342"/>
                <a:gd name="T13" fmla="*/ 2075 h 2962"/>
                <a:gd name="T14" fmla="*/ 1846 w 4342"/>
                <a:gd name="T15" fmla="*/ 2029 h 2962"/>
                <a:gd name="T16" fmla="*/ 2029 w 4342"/>
                <a:gd name="T17" fmla="*/ 2066 h 2962"/>
                <a:gd name="T18" fmla="*/ 2157 w 4342"/>
                <a:gd name="T19" fmla="*/ 2166 h 2962"/>
                <a:gd name="T20" fmla="*/ 2249 w 4342"/>
                <a:gd name="T21" fmla="*/ 2358 h 2962"/>
                <a:gd name="T22" fmla="*/ 2514 w 4342"/>
                <a:gd name="T23" fmla="*/ 2395 h 2962"/>
                <a:gd name="T24" fmla="*/ 2998 w 4342"/>
                <a:gd name="T25" fmla="*/ 2459 h 2962"/>
                <a:gd name="T26" fmla="*/ 3574 w 4342"/>
                <a:gd name="T27" fmla="*/ 2642 h 2962"/>
                <a:gd name="T28" fmla="*/ 4114 w 4342"/>
                <a:gd name="T29" fmla="*/ 2852 h 2962"/>
                <a:gd name="T30" fmla="*/ 4342 w 4342"/>
                <a:gd name="T31" fmla="*/ 2962 h 2962"/>
                <a:gd name="T32" fmla="*/ 4342 w 4342"/>
                <a:gd name="T33" fmla="*/ 27 h 2962"/>
                <a:gd name="T34" fmla="*/ 0 w 4342"/>
                <a:gd name="T35" fmla="*/ 0 h 2962"/>
                <a:gd name="T36" fmla="*/ 45 w 4342"/>
                <a:gd name="T37" fmla="*/ 2313 h 2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42" h="2962">
                  <a:moveTo>
                    <a:pt x="45" y="2313"/>
                  </a:moveTo>
                  <a:lnTo>
                    <a:pt x="374" y="2404"/>
                  </a:lnTo>
                  <a:lnTo>
                    <a:pt x="658" y="2550"/>
                  </a:lnTo>
                  <a:lnTo>
                    <a:pt x="1005" y="2596"/>
                  </a:lnTo>
                  <a:lnTo>
                    <a:pt x="1252" y="2569"/>
                  </a:lnTo>
                  <a:lnTo>
                    <a:pt x="1362" y="2432"/>
                  </a:lnTo>
                  <a:lnTo>
                    <a:pt x="1536" y="2075"/>
                  </a:lnTo>
                  <a:lnTo>
                    <a:pt x="1846" y="2029"/>
                  </a:lnTo>
                  <a:lnTo>
                    <a:pt x="2029" y="2066"/>
                  </a:lnTo>
                  <a:lnTo>
                    <a:pt x="2157" y="2166"/>
                  </a:lnTo>
                  <a:lnTo>
                    <a:pt x="2249" y="2358"/>
                  </a:lnTo>
                  <a:lnTo>
                    <a:pt x="2514" y="2395"/>
                  </a:lnTo>
                  <a:lnTo>
                    <a:pt x="2998" y="2459"/>
                  </a:lnTo>
                  <a:lnTo>
                    <a:pt x="3574" y="2642"/>
                  </a:lnTo>
                  <a:lnTo>
                    <a:pt x="4114" y="2852"/>
                  </a:lnTo>
                  <a:lnTo>
                    <a:pt x="4342" y="2962"/>
                  </a:lnTo>
                  <a:lnTo>
                    <a:pt x="4342" y="27"/>
                  </a:lnTo>
                  <a:lnTo>
                    <a:pt x="0" y="0"/>
                  </a:lnTo>
                  <a:lnTo>
                    <a:pt x="45" y="2313"/>
                  </a:lnTo>
                  <a:close/>
                </a:path>
              </a:pathLst>
            </a:custGeom>
            <a:solidFill>
              <a:srgbClr val="66C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55"/>
            <p:cNvSpPr>
              <a:spLocks noChangeAspect="1"/>
            </p:cNvSpPr>
            <p:nvPr/>
          </p:nvSpPr>
          <p:spPr bwMode="auto">
            <a:xfrm>
              <a:off x="198120" y="2137410"/>
              <a:ext cx="5412740" cy="3518535"/>
            </a:xfrm>
            <a:custGeom>
              <a:avLst/>
              <a:gdLst>
                <a:gd name="T0" fmla="*/ 0 w 4288"/>
                <a:gd name="T1" fmla="*/ 2194 h 2816"/>
                <a:gd name="T2" fmla="*/ 0 w 4288"/>
                <a:gd name="T3" fmla="*/ 0 h 2816"/>
                <a:gd name="T4" fmla="*/ 4288 w 4288"/>
                <a:gd name="T5" fmla="*/ 0 h 2816"/>
                <a:gd name="T6" fmla="*/ 4288 w 4288"/>
                <a:gd name="T7" fmla="*/ 2816 h 2816"/>
                <a:gd name="T8" fmla="*/ 3758 w 4288"/>
                <a:gd name="T9" fmla="*/ 2606 h 2816"/>
                <a:gd name="T10" fmla="*/ 3219 w 4288"/>
                <a:gd name="T11" fmla="*/ 2377 h 2816"/>
                <a:gd name="T12" fmla="*/ 2871 w 4288"/>
                <a:gd name="T13" fmla="*/ 2277 h 2816"/>
                <a:gd name="T14" fmla="*/ 2588 w 4288"/>
                <a:gd name="T15" fmla="*/ 2240 h 2816"/>
                <a:gd name="T16" fmla="*/ 2222 w 4288"/>
                <a:gd name="T17" fmla="*/ 2194 h 2816"/>
                <a:gd name="T18" fmla="*/ 2158 w 4288"/>
                <a:gd name="T19" fmla="*/ 1966 h 2816"/>
                <a:gd name="T20" fmla="*/ 2057 w 4288"/>
                <a:gd name="T21" fmla="*/ 1719 h 2816"/>
                <a:gd name="T22" fmla="*/ 1801 w 4288"/>
                <a:gd name="T23" fmla="*/ 1664 h 2816"/>
                <a:gd name="T24" fmla="*/ 1545 w 4288"/>
                <a:gd name="T25" fmla="*/ 1682 h 2816"/>
                <a:gd name="T26" fmla="*/ 1454 w 4288"/>
                <a:gd name="T27" fmla="*/ 1847 h 2816"/>
                <a:gd name="T28" fmla="*/ 1299 w 4288"/>
                <a:gd name="T29" fmla="*/ 2185 h 2816"/>
                <a:gd name="T30" fmla="*/ 1207 w 4288"/>
                <a:gd name="T31" fmla="*/ 2414 h 2816"/>
                <a:gd name="T32" fmla="*/ 979 w 4288"/>
                <a:gd name="T33" fmla="*/ 2450 h 2816"/>
                <a:gd name="T34" fmla="*/ 576 w 4288"/>
                <a:gd name="T35" fmla="*/ 2359 h 2816"/>
                <a:gd name="T36" fmla="*/ 265 w 4288"/>
                <a:gd name="T37" fmla="*/ 2249 h 2816"/>
                <a:gd name="T38" fmla="*/ 0 w 4288"/>
                <a:gd name="T39" fmla="*/ 2194 h 2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8" h="2816">
                  <a:moveTo>
                    <a:pt x="0" y="2194"/>
                  </a:moveTo>
                  <a:lnTo>
                    <a:pt x="0" y="0"/>
                  </a:lnTo>
                  <a:lnTo>
                    <a:pt x="4288" y="0"/>
                  </a:lnTo>
                  <a:lnTo>
                    <a:pt x="4288" y="2816"/>
                  </a:lnTo>
                  <a:lnTo>
                    <a:pt x="3758" y="2606"/>
                  </a:lnTo>
                  <a:lnTo>
                    <a:pt x="3219" y="2377"/>
                  </a:lnTo>
                  <a:lnTo>
                    <a:pt x="2871" y="2277"/>
                  </a:lnTo>
                  <a:lnTo>
                    <a:pt x="2588" y="2240"/>
                  </a:lnTo>
                  <a:lnTo>
                    <a:pt x="2222" y="2194"/>
                  </a:lnTo>
                  <a:lnTo>
                    <a:pt x="2158" y="1966"/>
                  </a:lnTo>
                  <a:lnTo>
                    <a:pt x="2057" y="1719"/>
                  </a:lnTo>
                  <a:lnTo>
                    <a:pt x="1801" y="1664"/>
                  </a:lnTo>
                  <a:lnTo>
                    <a:pt x="1545" y="1682"/>
                  </a:lnTo>
                  <a:lnTo>
                    <a:pt x="1454" y="1847"/>
                  </a:lnTo>
                  <a:lnTo>
                    <a:pt x="1299" y="2185"/>
                  </a:lnTo>
                  <a:lnTo>
                    <a:pt x="1207" y="2414"/>
                  </a:lnTo>
                  <a:lnTo>
                    <a:pt x="979" y="2450"/>
                  </a:lnTo>
                  <a:lnTo>
                    <a:pt x="576" y="2359"/>
                  </a:lnTo>
                  <a:lnTo>
                    <a:pt x="265" y="2249"/>
                  </a:lnTo>
                  <a:lnTo>
                    <a:pt x="0" y="2194"/>
                  </a:lnTo>
                  <a:close/>
                </a:path>
              </a:pathLst>
            </a:custGeom>
            <a:solidFill>
              <a:srgbClr val="66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54"/>
            <p:cNvSpPr>
              <a:spLocks noChangeAspect="1"/>
            </p:cNvSpPr>
            <p:nvPr/>
          </p:nvSpPr>
          <p:spPr bwMode="auto">
            <a:xfrm>
              <a:off x="198120" y="2125980"/>
              <a:ext cx="5435600" cy="3300730"/>
            </a:xfrm>
            <a:custGeom>
              <a:avLst/>
              <a:gdLst>
                <a:gd name="T0" fmla="*/ 0 w 4297"/>
                <a:gd name="T1" fmla="*/ 1993 h 2642"/>
                <a:gd name="T2" fmla="*/ 0 w 4297"/>
                <a:gd name="T3" fmla="*/ 0 h 2642"/>
                <a:gd name="T4" fmla="*/ 4297 w 4297"/>
                <a:gd name="T5" fmla="*/ 0 h 2642"/>
                <a:gd name="T6" fmla="*/ 4297 w 4297"/>
                <a:gd name="T7" fmla="*/ 2642 h 2642"/>
                <a:gd name="T8" fmla="*/ 3831 w 4297"/>
                <a:gd name="T9" fmla="*/ 2441 h 2642"/>
                <a:gd name="T10" fmla="*/ 3484 w 4297"/>
                <a:gd name="T11" fmla="*/ 2295 h 2642"/>
                <a:gd name="T12" fmla="*/ 2944 w 4297"/>
                <a:gd name="T13" fmla="*/ 2149 h 2642"/>
                <a:gd name="T14" fmla="*/ 2597 w 4297"/>
                <a:gd name="T15" fmla="*/ 2094 h 2642"/>
                <a:gd name="T16" fmla="*/ 2414 w 4297"/>
                <a:gd name="T17" fmla="*/ 2066 h 2642"/>
                <a:gd name="T18" fmla="*/ 2313 w 4297"/>
                <a:gd name="T19" fmla="*/ 1957 h 2642"/>
                <a:gd name="T20" fmla="*/ 2249 w 4297"/>
                <a:gd name="T21" fmla="*/ 1682 h 2642"/>
                <a:gd name="T22" fmla="*/ 2112 w 4297"/>
                <a:gd name="T23" fmla="*/ 1426 h 2642"/>
                <a:gd name="T24" fmla="*/ 1920 w 4297"/>
                <a:gd name="T25" fmla="*/ 1317 h 2642"/>
                <a:gd name="T26" fmla="*/ 1518 w 4297"/>
                <a:gd name="T27" fmla="*/ 1335 h 2642"/>
                <a:gd name="T28" fmla="*/ 1390 w 4297"/>
                <a:gd name="T29" fmla="*/ 1627 h 2642"/>
                <a:gd name="T30" fmla="*/ 1106 w 4297"/>
                <a:gd name="T31" fmla="*/ 2185 h 2642"/>
                <a:gd name="T32" fmla="*/ 841 w 4297"/>
                <a:gd name="T33" fmla="*/ 2194 h 2642"/>
                <a:gd name="T34" fmla="*/ 512 w 4297"/>
                <a:gd name="T35" fmla="*/ 2094 h 2642"/>
                <a:gd name="T36" fmla="*/ 0 w 4297"/>
                <a:gd name="T37" fmla="*/ 1993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97" h="2642">
                  <a:moveTo>
                    <a:pt x="0" y="1993"/>
                  </a:moveTo>
                  <a:lnTo>
                    <a:pt x="0" y="0"/>
                  </a:lnTo>
                  <a:lnTo>
                    <a:pt x="4297" y="0"/>
                  </a:lnTo>
                  <a:lnTo>
                    <a:pt x="4297" y="2642"/>
                  </a:lnTo>
                  <a:lnTo>
                    <a:pt x="3831" y="2441"/>
                  </a:lnTo>
                  <a:lnTo>
                    <a:pt x="3484" y="2295"/>
                  </a:lnTo>
                  <a:lnTo>
                    <a:pt x="2944" y="2149"/>
                  </a:lnTo>
                  <a:lnTo>
                    <a:pt x="2597" y="2094"/>
                  </a:lnTo>
                  <a:lnTo>
                    <a:pt x="2414" y="2066"/>
                  </a:lnTo>
                  <a:lnTo>
                    <a:pt x="2313" y="1957"/>
                  </a:lnTo>
                  <a:lnTo>
                    <a:pt x="2249" y="1682"/>
                  </a:lnTo>
                  <a:lnTo>
                    <a:pt x="2112" y="1426"/>
                  </a:lnTo>
                  <a:lnTo>
                    <a:pt x="1920" y="1317"/>
                  </a:lnTo>
                  <a:lnTo>
                    <a:pt x="1518" y="1335"/>
                  </a:lnTo>
                  <a:lnTo>
                    <a:pt x="1390" y="1627"/>
                  </a:lnTo>
                  <a:lnTo>
                    <a:pt x="1106" y="2185"/>
                  </a:lnTo>
                  <a:lnTo>
                    <a:pt x="841" y="2194"/>
                  </a:lnTo>
                  <a:lnTo>
                    <a:pt x="512" y="2094"/>
                  </a:lnTo>
                  <a:lnTo>
                    <a:pt x="0" y="1993"/>
                  </a:lnTo>
                  <a:close/>
                </a:path>
              </a:pathLst>
            </a:custGeom>
            <a:solidFill>
              <a:srgbClr val="00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53"/>
            <p:cNvSpPr>
              <a:spLocks noChangeAspect="1"/>
            </p:cNvSpPr>
            <p:nvPr/>
          </p:nvSpPr>
          <p:spPr bwMode="auto">
            <a:xfrm>
              <a:off x="198120" y="2115185"/>
              <a:ext cx="5435600" cy="3061335"/>
            </a:xfrm>
            <a:custGeom>
              <a:avLst/>
              <a:gdLst>
                <a:gd name="T0" fmla="*/ 0 w 4324"/>
                <a:gd name="T1" fmla="*/ 1838 h 2450"/>
                <a:gd name="T2" fmla="*/ 0 w 4324"/>
                <a:gd name="T3" fmla="*/ 0 h 2450"/>
                <a:gd name="T4" fmla="*/ 4324 w 4324"/>
                <a:gd name="T5" fmla="*/ 0 h 2450"/>
                <a:gd name="T6" fmla="*/ 4324 w 4324"/>
                <a:gd name="T7" fmla="*/ 2450 h 2450"/>
                <a:gd name="T8" fmla="*/ 3867 w 4324"/>
                <a:gd name="T9" fmla="*/ 2240 h 2450"/>
                <a:gd name="T10" fmla="*/ 3511 w 4324"/>
                <a:gd name="T11" fmla="*/ 2103 h 2450"/>
                <a:gd name="T12" fmla="*/ 3163 w 4324"/>
                <a:gd name="T13" fmla="*/ 1993 h 2450"/>
                <a:gd name="T14" fmla="*/ 2734 w 4324"/>
                <a:gd name="T15" fmla="*/ 1911 h 2450"/>
                <a:gd name="T16" fmla="*/ 2523 w 4324"/>
                <a:gd name="T17" fmla="*/ 1838 h 2450"/>
                <a:gd name="T18" fmla="*/ 2359 w 4324"/>
                <a:gd name="T19" fmla="*/ 1627 h 2450"/>
                <a:gd name="T20" fmla="*/ 2331 w 4324"/>
                <a:gd name="T21" fmla="*/ 1298 h 2450"/>
                <a:gd name="T22" fmla="*/ 2212 w 4324"/>
                <a:gd name="T23" fmla="*/ 1060 h 2450"/>
                <a:gd name="T24" fmla="*/ 1975 w 4324"/>
                <a:gd name="T25" fmla="*/ 960 h 2450"/>
                <a:gd name="T26" fmla="*/ 1682 w 4324"/>
                <a:gd name="T27" fmla="*/ 905 h 2450"/>
                <a:gd name="T28" fmla="*/ 1435 w 4324"/>
                <a:gd name="T29" fmla="*/ 996 h 2450"/>
                <a:gd name="T30" fmla="*/ 1280 w 4324"/>
                <a:gd name="T31" fmla="*/ 1326 h 2450"/>
                <a:gd name="T32" fmla="*/ 1033 w 4324"/>
                <a:gd name="T33" fmla="*/ 1984 h 2450"/>
                <a:gd name="T34" fmla="*/ 905 w 4324"/>
                <a:gd name="T35" fmla="*/ 2066 h 2450"/>
                <a:gd name="T36" fmla="*/ 695 w 4324"/>
                <a:gd name="T37" fmla="*/ 1975 h 2450"/>
                <a:gd name="T38" fmla="*/ 457 w 4324"/>
                <a:gd name="T39" fmla="*/ 1938 h 2450"/>
                <a:gd name="T40" fmla="*/ 292 w 4324"/>
                <a:gd name="T41" fmla="*/ 1929 h 2450"/>
                <a:gd name="T42" fmla="*/ 0 w 4324"/>
                <a:gd name="T43" fmla="*/ 1838 h 2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4" h="2450">
                  <a:moveTo>
                    <a:pt x="0" y="1838"/>
                  </a:moveTo>
                  <a:lnTo>
                    <a:pt x="0" y="0"/>
                  </a:lnTo>
                  <a:lnTo>
                    <a:pt x="4324" y="0"/>
                  </a:lnTo>
                  <a:lnTo>
                    <a:pt x="4324" y="2450"/>
                  </a:lnTo>
                  <a:lnTo>
                    <a:pt x="3867" y="2240"/>
                  </a:lnTo>
                  <a:lnTo>
                    <a:pt x="3511" y="2103"/>
                  </a:lnTo>
                  <a:lnTo>
                    <a:pt x="3163" y="1993"/>
                  </a:lnTo>
                  <a:lnTo>
                    <a:pt x="2734" y="1911"/>
                  </a:lnTo>
                  <a:lnTo>
                    <a:pt x="2523" y="1838"/>
                  </a:lnTo>
                  <a:lnTo>
                    <a:pt x="2359" y="1627"/>
                  </a:lnTo>
                  <a:lnTo>
                    <a:pt x="2331" y="1298"/>
                  </a:lnTo>
                  <a:lnTo>
                    <a:pt x="2212" y="1060"/>
                  </a:lnTo>
                  <a:lnTo>
                    <a:pt x="1975" y="960"/>
                  </a:lnTo>
                  <a:lnTo>
                    <a:pt x="1682" y="905"/>
                  </a:lnTo>
                  <a:lnTo>
                    <a:pt x="1435" y="996"/>
                  </a:lnTo>
                  <a:lnTo>
                    <a:pt x="1280" y="1326"/>
                  </a:lnTo>
                  <a:lnTo>
                    <a:pt x="1033" y="1984"/>
                  </a:lnTo>
                  <a:lnTo>
                    <a:pt x="905" y="2066"/>
                  </a:lnTo>
                  <a:lnTo>
                    <a:pt x="695" y="1975"/>
                  </a:lnTo>
                  <a:lnTo>
                    <a:pt x="457" y="1938"/>
                  </a:lnTo>
                  <a:lnTo>
                    <a:pt x="292" y="1929"/>
                  </a:lnTo>
                  <a:lnTo>
                    <a:pt x="0" y="1838"/>
                  </a:lnTo>
                  <a:close/>
                </a:path>
              </a:pathLst>
            </a:custGeom>
            <a:solidFill>
              <a:srgbClr val="66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2"/>
            <p:cNvSpPr>
              <a:spLocks noChangeAspect="1"/>
            </p:cNvSpPr>
            <p:nvPr/>
          </p:nvSpPr>
          <p:spPr bwMode="auto">
            <a:xfrm>
              <a:off x="187325" y="2115185"/>
              <a:ext cx="5436870" cy="2799080"/>
            </a:xfrm>
            <a:custGeom>
              <a:avLst/>
              <a:gdLst>
                <a:gd name="T0" fmla="*/ 0 w 4352"/>
                <a:gd name="T1" fmla="*/ 1682 h 2240"/>
                <a:gd name="T2" fmla="*/ 0 w 4352"/>
                <a:gd name="T3" fmla="*/ 0 h 2240"/>
                <a:gd name="T4" fmla="*/ 4352 w 4352"/>
                <a:gd name="T5" fmla="*/ 0 h 2240"/>
                <a:gd name="T6" fmla="*/ 4352 w 4352"/>
                <a:gd name="T7" fmla="*/ 2240 h 2240"/>
                <a:gd name="T8" fmla="*/ 4105 w 4352"/>
                <a:gd name="T9" fmla="*/ 2121 h 2240"/>
                <a:gd name="T10" fmla="*/ 3739 w 4352"/>
                <a:gd name="T11" fmla="*/ 1920 h 2240"/>
                <a:gd name="T12" fmla="*/ 3337 w 4352"/>
                <a:gd name="T13" fmla="*/ 1783 h 2240"/>
                <a:gd name="T14" fmla="*/ 2989 w 4352"/>
                <a:gd name="T15" fmla="*/ 1737 h 2240"/>
                <a:gd name="T16" fmla="*/ 2697 w 4352"/>
                <a:gd name="T17" fmla="*/ 1636 h 2240"/>
                <a:gd name="T18" fmla="*/ 2532 w 4352"/>
                <a:gd name="T19" fmla="*/ 1444 h 2240"/>
                <a:gd name="T20" fmla="*/ 2459 w 4352"/>
                <a:gd name="T21" fmla="*/ 1234 h 2240"/>
                <a:gd name="T22" fmla="*/ 2413 w 4352"/>
                <a:gd name="T23" fmla="*/ 969 h 2240"/>
                <a:gd name="T24" fmla="*/ 2176 w 4352"/>
                <a:gd name="T25" fmla="*/ 750 h 2240"/>
                <a:gd name="T26" fmla="*/ 1929 w 4352"/>
                <a:gd name="T27" fmla="*/ 622 h 2240"/>
                <a:gd name="T28" fmla="*/ 1627 w 4352"/>
                <a:gd name="T29" fmla="*/ 594 h 2240"/>
                <a:gd name="T30" fmla="*/ 1344 w 4352"/>
                <a:gd name="T31" fmla="*/ 686 h 2240"/>
                <a:gd name="T32" fmla="*/ 1152 w 4352"/>
                <a:gd name="T33" fmla="*/ 1079 h 2240"/>
                <a:gd name="T34" fmla="*/ 941 w 4352"/>
                <a:gd name="T35" fmla="*/ 1865 h 2240"/>
                <a:gd name="T36" fmla="*/ 685 w 4352"/>
                <a:gd name="T37" fmla="*/ 1819 h 2240"/>
                <a:gd name="T38" fmla="*/ 530 w 4352"/>
                <a:gd name="T39" fmla="*/ 1828 h 2240"/>
                <a:gd name="T40" fmla="*/ 219 w 4352"/>
                <a:gd name="T41" fmla="*/ 1755 h 2240"/>
                <a:gd name="T42" fmla="*/ 0 w 4352"/>
                <a:gd name="T43" fmla="*/ 1682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52" h="2240">
                  <a:moveTo>
                    <a:pt x="0" y="1682"/>
                  </a:moveTo>
                  <a:lnTo>
                    <a:pt x="0" y="0"/>
                  </a:lnTo>
                  <a:lnTo>
                    <a:pt x="4352" y="0"/>
                  </a:lnTo>
                  <a:lnTo>
                    <a:pt x="4352" y="2240"/>
                  </a:lnTo>
                  <a:lnTo>
                    <a:pt x="4105" y="2121"/>
                  </a:lnTo>
                  <a:lnTo>
                    <a:pt x="3739" y="1920"/>
                  </a:lnTo>
                  <a:lnTo>
                    <a:pt x="3337" y="1783"/>
                  </a:lnTo>
                  <a:lnTo>
                    <a:pt x="2989" y="1737"/>
                  </a:lnTo>
                  <a:lnTo>
                    <a:pt x="2697" y="1636"/>
                  </a:lnTo>
                  <a:lnTo>
                    <a:pt x="2532" y="1444"/>
                  </a:lnTo>
                  <a:lnTo>
                    <a:pt x="2459" y="1234"/>
                  </a:lnTo>
                  <a:lnTo>
                    <a:pt x="2413" y="969"/>
                  </a:lnTo>
                  <a:lnTo>
                    <a:pt x="2176" y="750"/>
                  </a:lnTo>
                  <a:lnTo>
                    <a:pt x="1929" y="622"/>
                  </a:lnTo>
                  <a:lnTo>
                    <a:pt x="1627" y="594"/>
                  </a:lnTo>
                  <a:lnTo>
                    <a:pt x="1344" y="686"/>
                  </a:lnTo>
                  <a:lnTo>
                    <a:pt x="1152" y="1079"/>
                  </a:lnTo>
                  <a:lnTo>
                    <a:pt x="941" y="1865"/>
                  </a:lnTo>
                  <a:lnTo>
                    <a:pt x="685" y="1819"/>
                  </a:lnTo>
                  <a:lnTo>
                    <a:pt x="530" y="1828"/>
                  </a:lnTo>
                  <a:lnTo>
                    <a:pt x="219" y="1755"/>
                  </a:lnTo>
                  <a:lnTo>
                    <a:pt x="0" y="1682"/>
                  </a:lnTo>
                  <a:close/>
                </a:path>
              </a:pathLst>
            </a:custGeom>
            <a:solidFill>
              <a:srgbClr val="99CC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51"/>
            <p:cNvSpPr>
              <a:spLocks noChangeAspect="1"/>
            </p:cNvSpPr>
            <p:nvPr/>
          </p:nvSpPr>
          <p:spPr bwMode="auto">
            <a:xfrm>
              <a:off x="187325" y="2104390"/>
              <a:ext cx="5447665" cy="2614295"/>
            </a:xfrm>
            <a:custGeom>
              <a:avLst/>
              <a:gdLst>
                <a:gd name="T0" fmla="*/ 0 w 4361"/>
                <a:gd name="T1" fmla="*/ 1572 h 2093"/>
                <a:gd name="T2" fmla="*/ 0 w 4361"/>
                <a:gd name="T3" fmla="*/ 0 h 2093"/>
                <a:gd name="T4" fmla="*/ 4361 w 4361"/>
                <a:gd name="T5" fmla="*/ 0 h 2093"/>
                <a:gd name="T6" fmla="*/ 4361 w 4361"/>
                <a:gd name="T7" fmla="*/ 2093 h 2093"/>
                <a:gd name="T8" fmla="*/ 4013 w 4361"/>
                <a:gd name="T9" fmla="*/ 1901 h 2093"/>
                <a:gd name="T10" fmla="*/ 3721 w 4361"/>
                <a:gd name="T11" fmla="*/ 1709 h 2093"/>
                <a:gd name="T12" fmla="*/ 3245 w 4361"/>
                <a:gd name="T13" fmla="*/ 1627 h 2093"/>
                <a:gd name="T14" fmla="*/ 3008 w 4361"/>
                <a:gd name="T15" fmla="*/ 1645 h 2093"/>
                <a:gd name="T16" fmla="*/ 2733 w 4361"/>
                <a:gd name="T17" fmla="*/ 1517 h 2093"/>
                <a:gd name="T18" fmla="*/ 2633 w 4361"/>
                <a:gd name="T19" fmla="*/ 1252 h 2093"/>
                <a:gd name="T20" fmla="*/ 2541 w 4361"/>
                <a:gd name="T21" fmla="*/ 951 h 2093"/>
                <a:gd name="T22" fmla="*/ 2459 w 4361"/>
                <a:gd name="T23" fmla="*/ 740 h 2093"/>
                <a:gd name="T24" fmla="*/ 2276 w 4361"/>
                <a:gd name="T25" fmla="*/ 557 h 2093"/>
                <a:gd name="T26" fmla="*/ 2075 w 4361"/>
                <a:gd name="T27" fmla="*/ 365 h 2093"/>
                <a:gd name="T28" fmla="*/ 1828 w 4361"/>
                <a:gd name="T29" fmla="*/ 320 h 2093"/>
                <a:gd name="T30" fmla="*/ 1545 w 4361"/>
                <a:gd name="T31" fmla="*/ 320 h 2093"/>
                <a:gd name="T32" fmla="*/ 1207 w 4361"/>
                <a:gd name="T33" fmla="*/ 448 h 2093"/>
                <a:gd name="T34" fmla="*/ 1024 w 4361"/>
                <a:gd name="T35" fmla="*/ 768 h 2093"/>
                <a:gd name="T36" fmla="*/ 786 w 4361"/>
                <a:gd name="T37" fmla="*/ 1700 h 2093"/>
                <a:gd name="T38" fmla="*/ 612 w 4361"/>
                <a:gd name="T39" fmla="*/ 1719 h 2093"/>
                <a:gd name="T40" fmla="*/ 384 w 4361"/>
                <a:gd name="T41" fmla="*/ 1709 h 2093"/>
                <a:gd name="T42" fmla="*/ 192 w 4361"/>
                <a:gd name="T43" fmla="*/ 1664 h 2093"/>
                <a:gd name="T44" fmla="*/ 0 w 4361"/>
                <a:gd name="T45" fmla="*/ 1572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61" h="2093">
                  <a:moveTo>
                    <a:pt x="0" y="1572"/>
                  </a:moveTo>
                  <a:lnTo>
                    <a:pt x="0" y="0"/>
                  </a:lnTo>
                  <a:lnTo>
                    <a:pt x="4361" y="0"/>
                  </a:lnTo>
                  <a:lnTo>
                    <a:pt x="4361" y="2093"/>
                  </a:lnTo>
                  <a:lnTo>
                    <a:pt x="4013" y="1901"/>
                  </a:lnTo>
                  <a:lnTo>
                    <a:pt x="3721" y="1709"/>
                  </a:lnTo>
                  <a:lnTo>
                    <a:pt x="3245" y="1627"/>
                  </a:lnTo>
                  <a:lnTo>
                    <a:pt x="3008" y="1645"/>
                  </a:lnTo>
                  <a:lnTo>
                    <a:pt x="2733" y="1517"/>
                  </a:lnTo>
                  <a:lnTo>
                    <a:pt x="2633" y="1252"/>
                  </a:lnTo>
                  <a:lnTo>
                    <a:pt x="2541" y="951"/>
                  </a:lnTo>
                  <a:lnTo>
                    <a:pt x="2459" y="740"/>
                  </a:lnTo>
                  <a:lnTo>
                    <a:pt x="2276" y="557"/>
                  </a:lnTo>
                  <a:lnTo>
                    <a:pt x="2075" y="365"/>
                  </a:lnTo>
                  <a:lnTo>
                    <a:pt x="1828" y="320"/>
                  </a:lnTo>
                  <a:lnTo>
                    <a:pt x="1545" y="320"/>
                  </a:lnTo>
                  <a:lnTo>
                    <a:pt x="1207" y="448"/>
                  </a:lnTo>
                  <a:lnTo>
                    <a:pt x="1024" y="768"/>
                  </a:lnTo>
                  <a:lnTo>
                    <a:pt x="786" y="1700"/>
                  </a:lnTo>
                  <a:lnTo>
                    <a:pt x="612" y="1719"/>
                  </a:lnTo>
                  <a:lnTo>
                    <a:pt x="384" y="1709"/>
                  </a:lnTo>
                  <a:lnTo>
                    <a:pt x="192" y="1664"/>
                  </a:lnTo>
                  <a:lnTo>
                    <a:pt x="0" y="1572"/>
                  </a:lnTo>
                  <a:close/>
                </a:path>
              </a:pathLst>
            </a:custGeom>
            <a:solidFill>
              <a:srgbClr val="CC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50"/>
            <p:cNvSpPr>
              <a:spLocks noChangeAspect="1"/>
            </p:cNvSpPr>
            <p:nvPr/>
          </p:nvSpPr>
          <p:spPr bwMode="auto">
            <a:xfrm>
              <a:off x="187325" y="2104390"/>
              <a:ext cx="5447665" cy="2283460"/>
            </a:xfrm>
            <a:custGeom>
              <a:avLst/>
              <a:gdLst>
                <a:gd name="T0" fmla="*/ 0 w 4361"/>
                <a:gd name="T1" fmla="*/ 1417 h 1828"/>
                <a:gd name="T2" fmla="*/ 0 w 4361"/>
                <a:gd name="T3" fmla="*/ 0 h 1828"/>
                <a:gd name="T4" fmla="*/ 4361 w 4361"/>
                <a:gd name="T5" fmla="*/ 0 h 1828"/>
                <a:gd name="T6" fmla="*/ 4361 w 4361"/>
                <a:gd name="T7" fmla="*/ 1828 h 1828"/>
                <a:gd name="T8" fmla="*/ 4004 w 4361"/>
                <a:gd name="T9" fmla="*/ 1636 h 1828"/>
                <a:gd name="T10" fmla="*/ 3712 w 4361"/>
                <a:gd name="T11" fmla="*/ 1490 h 1828"/>
                <a:gd name="T12" fmla="*/ 3447 w 4361"/>
                <a:gd name="T13" fmla="*/ 1408 h 1828"/>
                <a:gd name="T14" fmla="*/ 3108 w 4361"/>
                <a:gd name="T15" fmla="*/ 1380 h 1828"/>
                <a:gd name="T16" fmla="*/ 2898 w 4361"/>
                <a:gd name="T17" fmla="*/ 1353 h 1828"/>
                <a:gd name="T18" fmla="*/ 2770 w 4361"/>
                <a:gd name="T19" fmla="*/ 1207 h 1828"/>
                <a:gd name="T20" fmla="*/ 2733 w 4361"/>
                <a:gd name="T21" fmla="*/ 941 h 1828"/>
                <a:gd name="T22" fmla="*/ 2523 w 4361"/>
                <a:gd name="T23" fmla="*/ 521 h 1828"/>
                <a:gd name="T24" fmla="*/ 2404 w 4361"/>
                <a:gd name="T25" fmla="*/ 338 h 1828"/>
                <a:gd name="T26" fmla="*/ 2203 w 4361"/>
                <a:gd name="T27" fmla="*/ 201 h 1828"/>
                <a:gd name="T28" fmla="*/ 1947 w 4361"/>
                <a:gd name="T29" fmla="*/ 119 h 1828"/>
                <a:gd name="T30" fmla="*/ 1517 w 4361"/>
                <a:gd name="T31" fmla="*/ 73 h 1828"/>
                <a:gd name="T32" fmla="*/ 1088 w 4361"/>
                <a:gd name="T33" fmla="*/ 137 h 1828"/>
                <a:gd name="T34" fmla="*/ 951 w 4361"/>
                <a:gd name="T35" fmla="*/ 384 h 1828"/>
                <a:gd name="T36" fmla="*/ 914 w 4361"/>
                <a:gd name="T37" fmla="*/ 731 h 1828"/>
                <a:gd name="T38" fmla="*/ 823 w 4361"/>
                <a:gd name="T39" fmla="*/ 1152 h 1828"/>
                <a:gd name="T40" fmla="*/ 676 w 4361"/>
                <a:gd name="T41" fmla="*/ 1444 h 1828"/>
                <a:gd name="T42" fmla="*/ 649 w 4361"/>
                <a:gd name="T43" fmla="*/ 1618 h 1828"/>
                <a:gd name="T44" fmla="*/ 439 w 4361"/>
                <a:gd name="T45" fmla="*/ 1591 h 1828"/>
                <a:gd name="T46" fmla="*/ 173 w 4361"/>
                <a:gd name="T47" fmla="*/ 1490 h 1828"/>
                <a:gd name="T48" fmla="*/ 0 w 4361"/>
                <a:gd name="T49" fmla="*/ 1417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61" h="1828">
                  <a:moveTo>
                    <a:pt x="0" y="1417"/>
                  </a:moveTo>
                  <a:lnTo>
                    <a:pt x="0" y="0"/>
                  </a:lnTo>
                  <a:lnTo>
                    <a:pt x="4361" y="0"/>
                  </a:lnTo>
                  <a:lnTo>
                    <a:pt x="4361" y="1828"/>
                  </a:lnTo>
                  <a:lnTo>
                    <a:pt x="4004" y="1636"/>
                  </a:lnTo>
                  <a:lnTo>
                    <a:pt x="3712" y="1490"/>
                  </a:lnTo>
                  <a:lnTo>
                    <a:pt x="3447" y="1408"/>
                  </a:lnTo>
                  <a:lnTo>
                    <a:pt x="3108" y="1380"/>
                  </a:lnTo>
                  <a:lnTo>
                    <a:pt x="2898" y="1353"/>
                  </a:lnTo>
                  <a:lnTo>
                    <a:pt x="2770" y="1207"/>
                  </a:lnTo>
                  <a:lnTo>
                    <a:pt x="2733" y="941"/>
                  </a:lnTo>
                  <a:lnTo>
                    <a:pt x="2523" y="521"/>
                  </a:lnTo>
                  <a:lnTo>
                    <a:pt x="2404" y="338"/>
                  </a:lnTo>
                  <a:lnTo>
                    <a:pt x="2203" y="201"/>
                  </a:lnTo>
                  <a:lnTo>
                    <a:pt x="1947" y="119"/>
                  </a:lnTo>
                  <a:lnTo>
                    <a:pt x="1517" y="73"/>
                  </a:lnTo>
                  <a:lnTo>
                    <a:pt x="1088" y="137"/>
                  </a:lnTo>
                  <a:lnTo>
                    <a:pt x="951" y="384"/>
                  </a:lnTo>
                  <a:lnTo>
                    <a:pt x="914" y="731"/>
                  </a:lnTo>
                  <a:lnTo>
                    <a:pt x="823" y="1152"/>
                  </a:lnTo>
                  <a:lnTo>
                    <a:pt x="676" y="1444"/>
                  </a:lnTo>
                  <a:lnTo>
                    <a:pt x="649" y="1618"/>
                  </a:lnTo>
                  <a:lnTo>
                    <a:pt x="439" y="1591"/>
                  </a:lnTo>
                  <a:lnTo>
                    <a:pt x="173" y="1490"/>
                  </a:lnTo>
                  <a:lnTo>
                    <a:pt x="0" y="1417"/>
                  </a:lnTo>
                  <a:close/>
                </a:path>
              </a:pathLst>
            </a:custGeom>
            <a:solidFill>
              <a:srgbClr val="CC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49"/>
            <p:cNvSpPr>
              <a:spLocks noChangeAspect="1"/>
            </p:cNvSpPr>
            <p:nvPr/>
          </p:nvSpPr>
          <p:spPr bwMode="auto">
            <a:xfrm>
              <a:off x="176530" y="2102485"/>
              <a:ext cx="1814830" cy="1896745"/>
            </a:xfrm>
            <a:custGeom>
              <a:avLst/>
              <a:gdLst>
                <a:gd name="T0" fmla="*/ 0 w 1453"/>
                <a:gd name="T1" fmla="*/ 1335 h 1573"/>
                <a:gd name="T2" fmla="*/ 0 w 1453"/>
                <a:gd name="T3" fmla="*/ 0 h 1573"/>
                <a:gd name="T4" fmla="*/ 1453 w 1453"/>
                <a:gd name="T5" fmla="*/ 0 h 1573"/>
                <a:gd name="T6" fmla="*/ 1280 w 1453"/>
                <a:gd name="T7" fmla="*/ 83 h 1573"/>
                <a:gd name="T8" fmla="*/ 1014 w 1453"/>
                <a:gd name="T9" fmla="*/ 110 h 1573"/>
                <a:gd name="T10" fmla="*/ 777 w 1453"/>
                <a:gd name="T11" fmla="*/ 320 h 1573"/>
                <a:gd name="T12" fmla="*/ 713 w 1453"/>
                <a:gd name="T13" fmla="*/ 823 h 1573"/>
                <a:gd name="T14" fmla="*/ 585 w 1453"/>
                <a:gd name="T15" fmla="*/ 1573 h 1573"/>
                <a:gd name="T16" fmla="*/ 374 w 1453"/>
                <a:gd name="T17" fmla="*/ 1518 h 1573"/>
                <a:gd name="T18" fmla="*/ 146 w 1453"/>
                <a:gd name="T19" fmla="*/ 1436 h 1573"/>
                <a:gd name="T20" fmla="*/ 0 w 1453"/>
                <a:gd name="T21" fmla="*/ 1335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3" h="1573">
                  <a:moveTo>
                    <a:pt x="0" y="1335"/>
                  </a:moveTo>
                  <a:lnTo>
                    <a:pt x="0" y="0"/>
                  </a:lnTo>
                  <a:lnTo>
                    <a:pt x="1453" y="0"/>
                  </a:lnTo>
                  <a:lnTo>
                    <a:pt x="1280" y="83"/>
                  </a:lnTo>
                  <a:lnTo>
                    <a:pt x="1014" y="110"/>
                  </a:lnTo>
                  <a:lnTo>
                    <a:pt x="777" y="320"/>
                  </a:lnTo>
                  <a:lnTo>
                    <a:pt x="713" y="823"/>
                  </a:lnTo>
                  <a:lnTo>
                    <a:pt x="585" y="1573"/>
                  </a:lnTo>
                  <a:lnTo>
                    <a:pt x="374" y="1518"/>
                  </a:lnTo>
                  <a:lnTo>
                    <a:pt x="146" y="1436"/>
                  </a:lnTo>
                  <a:lnTo>
                    <a:pt x="0" y="1335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48"/>
            <p:cNvSpPr>
              <a:spLocks noChangeAspect="1"/>
            </p:cNvSpPr>
            <p:nvPr/>
          </p:nvSpPr>
          <p:spPr bwMode="auto">
            <a:xfrm>
              <a:off x="2562860" y="2115185"/>
              <a:ext cx="3061335" cy="1941830"/>
            </a:xfrm>
            <a:custGeom>
              <a:avLst/>
              <a:gdLst>
                <a:gd name="T0" fmla="*/ 0 w 2451"/>
                <a:gd name="T1" fmla="*/ 0 h 1554"/>
                <a:gd name="T2" fmla="*/ 2451 w 2451"/>
                <a:gd name="T3" fmla="*/ 0 h 1554"/>
                <a:gd name="T4" fmla="*/ 2451 w 2451"/>
                <a:gd name="T5" fmla="*/ 1554 h 1554"/>
                <a:gd name="T6" fmla="*/ 2048 w 2451"/>
                <a:gd name="T7" fmla="*/ 1380 h 1554"/>
                <a:gd name="T8" fmla="*/ 1445 w 2451"/>
                <a:gd name="T9" fmla="*/ 1161 h 1554"/>
                <a:gd name="T10" fmla="*/ 1052 w 2451"/>
                <a:gd name="T11" fmla="*/ 1134 h 1554"/>
                <a:gd name="T12" fmla="*/ 942 w 2451"/>
                <a:gd name="T13" fmla="*/ 795 h 1554"/>
                <a:gd name="T14" fmla="*/ 842 w 2451"/>
                <a:gd name="T15" fmla="*/ 430 h 1554"/>
                <a:gd name="T16" fmla="*/ 650 w 2451"/>
                <a:gd name="T17" fmla="*/ 256 h 1554"/>
                <a:gd name="T18" fmla="*/ 339 w 2451"/>
                <a:gd name="T19" fmla="*/ 128 h 1554"/>
                <a:gd name="T20" fmla="*/ 0 w 2451"/>
                <a:gd name="T21" fmla="*/ 0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1" h="1554">
                  <a:moveTo>
                    <a:pt x="0" y="0"/>
                  </a:moveTo>
                  <a:lnTo>
                    <a:pt x="2451" y="0"/>
                  </a:lnTo>
                  <a:lnTo>
                    <a:pt x="2451" y="1554"/>
                  </a:lnTo>
                  <a:lnTo>
                    <a:pt x="2048" y="1380"/>
                  </a:lnTo>
                  <a:lnTo>
                    <a:pt x="1445" y="1161"/>
                  </a:lnTo>
                  <a:lnTo>
                    <a:pt x="1052" y="1134"/>
                  </a:lnTo>
                  <a:lnTo>
                    <a:pt x="942" y="795"/>
                  </a:lnTo>
                  <a:lnTo>
                    <a:pt x="842" y="430"/>
                  </a:lnTo>
                  <a:lnTo>
                    <a:pt x="650" y="256"/>
                  </a:lnTo>
                  <a:lnTo>
                    <a:pt x="339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47"/>
            <p:cNvSpPr>
              <a:spLocks noChangeAspect="1"/>
            </p:cNvSpPr>
            <p:nvPr/>
          </p:nvSpPr>
          <p:spPr bwMode="auto">
            <a:xfrm>
              <a:off x="3397250" y="2104390"/>
              <a:ext cx="2226945" cy="1541780"/>
            </a:xfrm>
            <a:custGeom>
              <a:avLst/>
              <a:gdLst>
                <a:gd name="T0" fmla="*/ 1783 w 1783"/>
                <a:gd name="T1" fmla="*/ 1234 h 1234"/>
                <a:gd name="T2" fmla="*/ 1252 w 1783"/>
                <a:gd name="T3" fmla="*/ 1051 h 1234"/>
                <a:gd name="T4" fmla="*/ 704 w 1783"/>
                <a:gd name="T5" fmla="*/ 923 h 1234"/>
                <a:gd name="T6" fmla="*/ 558 w 1783"/>
                <a:gd name="T7" fmla="*/ 896 h 1234"/>
                <a:gd name="T8" fmla="*/ 530 w 1783"/>
                <a:gd name="T9" fmla="*/ 685 h 1234"/>
                <a:gd name="T10" fmla="*/ 430 w 1783"/>
                <a:gd name="T11" fmla="*/ 448 h 1234"/>
                <a:gd name="T12" fmla="*/ 155 w 1783"/>
                <a:gd name="T13" fmla="*/ 137 h 1234"/>
                <a:gd name="T14" fmla="*/ 0 w 1783"/>
                <a:gd name="T15" fmla="*/ 0 h 1234"/>
                <a:gd name="T16" fmla="*/ 1783 w 1783"/>
                <a:gd name="T17" fmla="*/ 0 h 1234"/>
                <a:gd name="T18" fmla="*/ 1783 w 1783"/>
                <a:gd name="T19" fmla="*/ 1234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3" h="1234">
                  <a:moveTo>
                    <a:pt x="1783" y="1234"/>
                  </a:moveTo>
                  <a:lnTo>
                    <a:pt x="1252" y="1051"/>
                  </a:lnTo>
                  <a:lnTo>
                    <a:pt x="704" y="923"/>
                  </a:lnTo>
                  <a:lnTo>
                    <a:pt x="558" y="896"/>
                  </a:lnTo>
                  <a:lnTo>
                    <a:pt x="530" y="685"/>
                  </a:lnTo>
                  <a:lnTo>
                    <a:pt x="430" y="448"/>
                  </a:lnTo>
                  <a:lnTo>
                    <a:pt x="155" y="137"/>
                  </a:lnTo>
                  <a:lnTo>
                    <a:pt x="0" y="0"/>
                  </a:lnTo>
                  <a:lnTo>
                    <a:pt x="1783" y="0"/>
                  </a:lnTo>
                  <a:lnTo>
                    <a:pt x="1783" y="1234"/>
                  </a:lnTo>
                  <a:close/>
                </a:path>
              </a:pathLst>
            </a:custGeom>
            <a:solidFill>
              <a:srgbClr val="FF33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46"/>
            <p:cNvSpPr>
              <a:spLocks noChangeAspect="1"/>
            </p:cNvSpPr>
            <p:nvPr/>
          </p:nvSpPr>
          <p:spPr bwMode="auto">
            <a:xfrm>
              <a:off x="176530" y="2104390"/>
              <a:ext cx="1266825" cy="1712595"/>
            </a:xfrm>
            <a:custGeom>
              <a:avLst/>
              <a:gdLst>
                <a:gd name="T0" fmla="*/ 0 w 1014"/>
                <a:gd name="T1" fmla="*/ 1152 h 1371"/>
                <a:gd name="T2" fmla="*/ 0 w 1014"/>
                <a:gd name="T3" fmla="*/ 0 h 1371"/>
                <a:gd name="T4" fmla="*/ 1014 w 1014"/>
                <a:gd name="T5" fmla="*/ 0 h 1371"/>
                <a:gd name="T6" fmla="*/ 877 w 1014"/>
                <a:gd name="T7" fmla="*/ 100 h 1371"/>
                <a:gd name="T8" fmla="*/ 667 w 1014"/>
                <a:gd name="T9" fmla="*/ 210 h 1371"/>
                <a:gd name="T10" fmla="*/ 585 w 1014"/>
                <a:gd name="T11" fmla="*/ 612 h 1371"/>
                <a:gd name="T12" fmla="*/ 621 w 1014"/>
                <a:gd name="T13" fmla="*/ 850 h 1371"/>
                <a:gd name="T14" fmla="*/ 548 w 1014"/>
                <a:gd name="T15" fmla="*/ 1152 h 1371"/>
                <a:gd name="T16" fmla="*/ 493 w 1014"/>
                <a:gd name="T17" fmla="*/ 1371 h 1371"/>
                <a:gd name="T18" fmla="*/ 292 w 1014"/>
                <a:gd name="T19" fmla="*/ 1335 h 1371"/>
                <a:gd name="T20" fmla="*/ 155 w 1014"/>
                <a:gd name="T21" fmla="*/ 1252 h 1371"/>
                <a:gd name="T22" fmla="*/ 0 w 1014"/>
                <a:gd name="T23" fmla="*/ 1152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4" h="1371">
                  <a:moveTo>
                    <a:pt x="0" y="1152"/>
                  </a:moveTo>
                  <a:lnTo>
                    <a:pt x="0" y="0"/>
                  </a:lnTo>
                  <a:lnTo>
                    <a:pt x="1014" y="0"/>
                  </a:lnTo>
                  <a:lnTo>
                    <a:pt x="877" y="100"/>
                  </a:lnTo>
                  <a:lnTo>
                    <a:pt x="667" y="210"/>
                  </a:lnTo>
                  <a:lnTo>
                    <a:pt x="585" y="612"/>
                  </a:lnTo>
                  <a:lnTo>
                    <a:pt x="621" y="850"/>
                  </a:lnTo>
                  <a:lnTo>
                    <a:pt x="548" y="1152"/>
                  </a:lnTo>
                  <a:lnTo>
                    <a:pt x="493" y="1371"/>
                  </a:lnTo>
                  <a:lnTo>
                    <a:pt x="292" y="1335"/>
                  </a:lnTo>
                  <a:lnTo>
                    <a:pt x="155" y="1252"/>
                  </a:lnTo>
                  <a:lnTo>
                    <a:pt x="0" y="1152"/>
                  </a:lnTo>
                  <a:close/>
                </a:path>
              </a:pathLst>
            </a:custGeom>
            <a:solidFill>
              <a:srgbClr val="FF33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45"/>
            <p:cNvSpPr>
              <a:spLocks noChangeAspect="1"/>
            </p:cNvSpPr>
            <p:nvPr/>
          </p:nvSpPr>
          <p:spPr bwMode="auto">
            <a:xfrm>
              <a:off x="3841115" y="2104390"/>
              <a:ext cx="1793875" cy="1119505"/>
            </a:xfrm>
            <a:custGeom>
              <a:avLst/>
              <a:gdLst>
                <a:gd name="T0" fmla="*/ 0 w 1436"/>
                <a:gd name="T1" fmla="*/ 0 h 896"/>
                <a:gd name="T2" fmla="*/ 311 w 1436"/>
                <a:gd name="T3" fmla="*/ 210 h 896"/>
                <a:gd name="T4" fmla="*/ 595 w 1436"/>
                <a:gd name="T5" fmla="*/ 704 h 896"/>
                <a:gd name="T6" fmla="*/ 896 w 1436"/>
                <a:gd name="T7" fmla="*/ 795 h 896"/>
                <a:gd name="T8" fmla="*/ 1436 w 1436"/>
                <a:gd name="T9" fmla="*/ 896 h 896"/>
                <a:gd name="T10" fmla="*/ 1436 w 1436"/>
                <a:gd name="T11" fmla="*/ 0 h 896"/>
                <a:gd name="T12" fmla="*/ 0 w 1436"/>
                <a:gd name="T13" fmla="*/ 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6" h="896">
                  <a:moveTo>
                    <a:pt x="0" y="0"/>
                  </a:moveTo>
                  <a:lnTo>
                    <a:pt x="311" y="210"/>
                  </a:lnTo>
                  <a:lnTo>
                    <a:pt x="595" y="704"/>
                  </a:lnTo>
                  <a:lnTo>
                    <a:pt x="896" y="795"/>
                  </a:lnTo>
                  <a:lnTo>
                    <a:pt x="1436" y="896"/>
                  </a:lnTo>
                  <a:lnTo>
                    <a:pt x="14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00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44"/>
            <p:cNvSpPr>
              <a:spLocks noChangeAspect="1"/>
            </p:cNvSpPr>
            <p:nvPr/>
          </p:nvSpPr>
          <p:spPr bwMode="auto">
            <a:xfrm>
              <a:off x="176530" y="2104390"/>
              <a:ext cx="1014730" cy="1518920"/>
            </a:xfrm>
            <a:custGeom>
              <a:avLst/>
              <a:gdLst>
                <a:gd name="T0" fmla="*/ 0 w 813"/>
                <a:gd name="T1" fmla="*/ 1015 h 1216"/>
                <a:gd name="T2" fmla="*/ 0 w 813"/>
                <a:gd name="T3" fmla="*/ 0 h 1216"/>
                <a:gd name="T4" fmla="*/ 813 w 813"/>
                <a:gd name="T5" fmla="*/ 0 h 1216"/>
                <a:gd name="T6" fmla="*/ 630 w 813"/>
                <a:gd name="T7" fmla="*/ 109 h 1216"/>
                <a:gd name="T8" fmla="*/ 521 w 813"/>
                <a:gd name="T9" fmla="*/ 247 h 1216"/>
                <a:gd name="T10" fmla="*/ 493 w 813"/>
                <a:gd name="T11" fmla="*/ 557 h 1216"/>
                <a:gd name="T12" fmla="*/ 521 w 813"/>
                <a:gd name="T13" fmla="*/ 804 h 1216"/>
                <a:gd name="T14" fmla="*/ 521 w 813"/>
                <a:gd name="T15" fmla="*/ 1042 h 1216"/>
                <a:gd name="T16" fmla="*/ 420 w 813"/>
                <a:gd name="T17" fmla="*/ 1179 h 1216"/>
                <a:gd name="T18" fmla="*/ 246 w 813"/>
                <a:gd name="T19" fmla="*/ 1216 h 1216"/>
                <a:gd name="T20" fmla="*/ 100 w 813"/>
                <a:gd name="T21" fmla="*/ 1124 h 1216"/>
                <a:gd name="T22" fmla="*/ 0 w 813"/>
                <a:gd name="T23" fmla="*/ 1015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1216">
                  <a:moveTo>
                    <a:pt x="0" y="1015"/>
                  </a:moveTo>
                  <a:lnTo>
                    <a:pt x="0" y="0"/>
                  </a:lnTo>
                  <a:lnTo>
                    <a:pt x="813" y="0"/>
                  </a:lnTo>
                  <a:lnTo>
                    <a:pt x="630" y="109"/>
                  </a:lnTo>
                  <a:lnTo>
                    <a:pt x="521" y="247"/>
                  </a:lnTo>
                  <a:lnTo>
                    <a:pt x="493" y="557"/>
                  </a:lnTo>
                  <a:lnTo>
                    <a:pt x="521" y="804"/>
                  </a:lnTo>
                  <a:lnTo>
                    <a:pt x="521" y="1042"/>
                  </a:lnTo>
                  <a:lnTo>
                    <a:pt x="420" y="1179"/>
                  </a:lnTo>
                  <a:lnTo>
                    <a:pt x="246" y="1216"/>
                  </a:lnTo>
                  <a:lnTo>
                    <a:pt x="100" y="1124"/>
                  </a:lnTo>
                  <a:lnTo>
                    <a:pt x="0" y="1015"/>
                  </a:lnTo>
                  <a:close/>
                </a:path>
              </a:pathLst>
            </a:custGeom>
            <a:solidFill>
              <a:srgbClr val="CC00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Freeform 43"/>
            <p:cNvSpPr>
              <a:spLocks noChangeAspect="1"/>
            </p:cNvSpPr>
            <p:nvPr/>
          </p:nvSpPr>
          <p:spPr bwMode="auto">
            <a:xfrm>
              <a:off x="4379595" y="2104390"/>
              <a:ext cx="1255395" cy="627380"/>
            </a:xfrm>
            <a:custGeom>
              <a:avLst/>
              <a:gdLst>
                <a:gd name="T0" fmla="*/ 0 w 1006"/>
                <a:gd name="T1" fmla="*/ 0 h 503"/>
                <a:gd name="T2" fmla="*/ 1006 w 1006"/>
                <a:gd name="T3" fmla="*/ 0 h 503"/>
                <a:gd name="T4" fmla="*/ 1006 w 1006"/>
                <a:gd name="T5" fmla="*/ 503 h 503"/>
                <a:gd name="T6" fmla="*/ 732 w 1006"/>
                <a:gd name="T7" fmla="*/ 448 h 503"/>
                <a:gd name="T8" fmla="*/ 384 w 1006"/>
                <a:gd name="T9" fmla="*/ 301 h 503"/>
                <a:gd name="T10" fmla="*/ 302 w 1006"/>
                <a:gd name="T11" fmla="*/ 201 h 503"/>
                <a:gd name="T12" fmla="*/ 238 w 1006"/>
                <a:gd name="T13" fmla="*/ 137 h 503"/>
                <a:gd name="T14" fmla="*/ 0 w 1006"/>
                <a:gd name="T15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6" h="503">
                  <a:moveTo>
                    <a:pt x="0" y="0"/>
                  </a:moveTo>
                  <a:lnTo>
                    <a:pt x="1006" y="0"/>
                  </a:lnTo>
                  <a:lnTo>
                    <a:pt x="1006" y="503"/>
                  </a:lnTo>
                  <a:lnTo>
                    <a:pt x="732" y="448"/>
                  </a:lnTo>
                  <a:lnTo>
                    <a:pt x="384" y="301"/>
                  </a:lnTo>
                  <a:lnTo>
                    <a:pt x="302" y="201"/>
                  </a:lnTo>
                  <a:lnTo>
                    <a:pt x="238" y="1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42"/>
            <p:cNvSpPr>
              <a:spLocks noChangeAspect="1"/>
            </p:cNvSpPr>
            <p:nvPr/>
          </p:nvSpPr>
          <p:spPr bwMode="auto">
            <a:xfrm>
              <a:off x="187325" y="2102485"/>
              <a:ext cx="776605" cy="1383665"/>
            </a:xfrm>
            <a:custGeom>
              <a:avLst/>
              <a:gdLst>
                <a:gd name="T0" fmla="*/ 0 w 621"/>
                <a:gd name="T1" fmla="*/ 906 h 1107"/>
                <a:gd name="T2" fmla="*/ 0 w 621"/>
                <a:gd name="T3" fmla="*/ 0 h 1107"/>
                <a:gd name="T4" fmla="*/ 621 w 621"/>
                <a:gd name="T5" fmla="*/ 0 h 1107"/>
                <a:gd name="T6" fmla="*/ 475 w 621"/>
                <a:gd name="T7" fmla="*/ 156 h 1107"/>
                <a:gd name="T8" fmla="*/ 402 w 621"/>
                <a:gd name="T9" fmla="*/ 384 h 1107"/>
                <a:gd name="T10" fmla="*/ 393 w 621"/>
                <a:gd name="T11" fmla="*/ 778 h 1107"/>
                <a:gd name="T12" fmla="*/ 457 w 621"/>
                <a:gd name="T13" fmla="*/ 988 h 1107"/>
                <a:gd name="T14" fmla="*/ 375 w 621"/>
                <a:gd name="T15" fmla="*/ 1107 h 1107"/>
                <a:gd name="T16" fmla="*/ 164 w 621"/>
                <a:gd name="T17" fmla="*/ 1107 h 1107"/>
                <a:gd name="T18" fmla="*/ 45 w 621"/>
                <a:gd name="T19" fmla="*/ 997 h 1107"/>
                <a:gd name="T20" fmla="*/ 0 w 621"/>
                <a:gd name="T21" fmla="*/ 90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1" h="1107">
                  <a:moveTo>
                    <a:pt x="0" y="906"/>
                  </a:moveTo>
                  <a:lnTo>
                    <a:pt x="0" y="0"/>
                  </a:lnTo>
                  <a:lnTo>
                    <a:pt x="621" y="0"/>
                  </a:lnTo>
                  <a:lnTo>
                    <a:pt x="475" y="156"/>
                  </a:lnTo>
                  <a:lnTo>
                    <a:pt x="402" y="384"/>
                  </a:lnTo>
                  <a:lnTo>
                    <a:pt x="393" y="778"/>
                  </a:lnTo>
                  <a:lnTo>
                    <a:pt x="457" y="988"/>
                  </a:lnTo>
                  <a:lnTo>
                    <a:pt x="375" y="1107"/>
                  </a:lnTo>
                  <a:lnTo>
                    <a:pt x="164" y="1107"/>
                  </a:lnTo>
                  <a:lnTo>
                    <a:pt x="45" y="997"/>
                  </a:lnTo>
                  <a:lnTo>
                    <a:pt x="0" y="906"/>
                  </a:lnTo>
                  <a:close/>
                </a:path>
              </a:pathLst>
            </a:custGeom>
            <a:solidFill>
              <a:srgbClr val="99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Freeform 41"/>
            <p:cNvSpPr>
              <a:spLocks noChangeAspect="1"/>
            </p:cNvSpPr>
            <p:nvPr/>
          </p:nvSpPr>
          <p:spPr bwMode="auto">
            <a:xfrm>
              <a:off x="187325" y="2102485"/>
              <a:ext cx="650875" cy="1155065"/>
            </a:xfrm>
            <a:custGeom>
              <a:avLst/>
              <a:gdLst>
                <a:gd name="T0" fmla="*/ 0 w 521"/>
                <a:gd name="T1" fmla="*/ 750 h 924"/>
                <a:gd name="T2" fmla="*/ 201 w 521"/>
                <a:gd name="T3" fmla="*/ 924 h 924"/>
                <a:gd name="T4" fmla="*/ 347 w 521"/>
                <a:gd name="T5" fmla="*/ 869 h 924"/>
                <a:gd name="T6" fmla="*/ 329 w 521"/>
                <a:gd name="T7" fmla="*/ 668 h 924"/>
                <a:gd name="T8" fmla="*/ 301 w 521"/>
                <a:gd name="T9" fmla="*/ 476 h 924"/>
                <a:gd name="T10" fmla="*/ 347 w 521"/>
                <a:gd name="T11" fmla="*/ 266 h 924"/>
                <a:gd name="T12" fmla="*/ 521 w 521"/>
                <a:gd name="T13" fmla="*/ 0 h 924"/>
                <a:gd name="T14" fmla="*/ 0 w 521"/>
                <a:gd name="T15" fmla="*/ 0 h 924"/>
                <a:gd name="T16" fmla="*/ 0 w 521"/>
                <a:gd name="T17" fmla="*/ 75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1" h="924">
                  <a:moveTo>
                    <a:pt x="0" y="750"/>
                  </a:moveTo>
                  <a:lnTo>
                    <a:pt x="201" y="924"/>
                  </a:lnTo>
                  <a:lnTo>
                    <a:pt x="347" y="869"/>
                  </a:lnTo>
                  <a:lnTo>
                    <a:pt x="329" y="668"/>
                  </a:lnTo>
                  <a:lnTo>
                    <a:pt x="301" y="476"/>
                  </a:lnTo>
                  <a:lnTo>
                    <a:pt x="347" y="266"/>
                  </a:lnTo>
                  <a:lnTo>
                    <a:pt x="521" y="0"/>
                  </a:lnTo>
                  <a:lnTo>
                    <a:pt x="0" y="0"/>
                  </a:lnTo>
                  <a:lnTo>
                    <a:pt x="0" y="750"/>
                  </a:lnTo>
                  <a:close/>
                </a:path>
              </a:pathLst>
            </a:custGeom>
            <a:solidFill>
              <a:srgbClr val="6666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40"/>
            <p:cNvSpPr>
              <a:spLocks noChangeAspect="1"/>
            </p:cNvSpPr>
            <p:nvPr/>
          </p:nvSpPr>
          <p:spPr bwMode="auto">
            <a:xfrm>
              <a:off x="173990" y="2092960"/>
              <a:ext cx="559435" cy="1084580"/>
            </a:xfrm>
            <a:custGeom>
              <a:avLst/>
              <a:gdLst>
                <a:gd name="T0" fmla="*/ 0 w 448"/>
                <a:gd name="T1" fmla="*/ 630 h 868"/>
                <a:gd name="T2" fmla="*/ 9 w 448"/>
                <a:gd name="T3" fmla="*/ 0 h 868"/>
                <a:gd name="T4" fmla="*/ 448 w 448"/>
                <a:gd name="T5" fmla="*/ 0 h 868"/>
                <a:gd name="T6" fmla="*/ 338 w 448"/>
                <a:gd name="T7" fmla="*/ 137 h 868"/>
                <a:gd name="T8" fmla="*/ 237 w 448"/>
                <a:gd name="T9" fmla="*/ 356 h 868"/>
                <a:gd name="T10" fmla="*/ 237 w 448"/>
                <a:gd name="T11" fmla="*/ 612 h 868"/>
                <a:gd name="T12" fmla="*/ 283 w 448"/>
                <a:gd name="T13" fmla="*/ 768 h 868"/>
                <a:gd name="T14" fmla="*/ 256 w 448"/>
                <a:gd name="T15" fmla="*/ 868 h 868"/>
                <a:gd name="T16" fmla="*/ 164 w 448"/>
                <a:gd name="T17" fmla="*/ 813 h 868"/>
                <a:gd name="T18" fmla="*/ 128 w 448"/>
                <a:gd name="T19" fmla="*/ 685 h 868"/>
                <a:gd name="T20" fmla="*/ 0 w 448"/>
                <a:gd name="T21" fmla="*/ 63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868">
                  <a:moveTo>
                    <a:pt x="0" y="630"/>
                  </a:moveTo>
                  <a:lnTo>
                    <a:pt x="9" y="0"/>
                  </a:lnTo>
                  <a:lnTo>
                    <a:pt x="448" y="0"/>
                  </a:lnTo>
                  <a:lnTo>
                    <a:pt x="338" y="137"/>
                  </a:lnTo>
                  <a:lnTo>
                    <a:pt x="237" y="356"/>
                  </a:lnTo>
                  <a:lnTo>
                    <a:pt x="237" y="612"/>
                  </a:lnTo>
                  <a:lnTo>
                    <a:pt x="283" y="768"/>
                  </a:lnTo>
                  <a:lnTo>
                    <a:pt x="256" y="868"/>
                  </a:lnTo>
                  <a:lnTo>
                    <a:pt x="164" y="813"/>
                  </a:lnTo>
                  <a:lnTo>
                    <a:pt x="128" y="685"/>
                  </a:lnTo>
                  <a:lnTo>
                    <a:pt x="0" y="630"/>
                  </a:lnTo>
                  <a:close/>
                </a:path>
              </a:pathLst>
            </a:custGeom>
            <a:solidFill>
              <a:srgbClr val="3333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39"/>
            <p:cNvSpPr>
              <a:spLocks noChangeAspect="1"/>
            </p:cNvSpPr>
            <p:nvPr/>
          </p:nvSpPr>
          <p:spPr bwMode="auto">
            <a:xfrm>
              <a:off x="163830" y="2080260"/>
              <a:ext cx="388620" cy="812800"/>
            </a:xfrm>
            <a:custGeom>
              <a:avLst/>
              <a:gdLst>
                <a:gd name="T0" fmla="*/ 9 w 311"/>
                <a:gd name="T1" fmla="*/ 366 h 650"/>
                <a:gd name="T2" fmla="*/ 0 w 311"/>
                <a:gd name="T3" fmla="*/ 0 h 650"/>
                <a:gd name="T4" fmla="*/ 311 w 311"/>
                <a:gd name="T5" fmla="*/ 10 h 650"/>
                <a:gd name="T6" fmla="*/ 238 w 311"/>
                <a:gd name="T7" fmla="*/ 165 h 650"/>
                <a:gd name="T8" fmla="*/ 174 w 311"/>
                <a:gd name="T9" fmla="*/ 339 h 650"/>
                <a:gd name="T10" fmla="*/ 229 w 311"/>
                <a:gd name="T11" fmla="*/ 512 h 650"/>
                <a:gd name="T12" fmla="*/ 192 w 311"/>
                <a:gd name="T13" fmla="*/ 650 h 650"/>
                <a:gd name="T14" fmla="*/ 64 w 311"/>
                <a:gd name="T15" fmla="*/ 549 h 650"/>
                <a:gd name="T16" fmla="*/ 9 w 311"/>
                <a:gd name="T17" fmla="*/ 36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650">
                  <a:moveTo>
                    <a:pt x="9" y="366"/>
                  </a:moveTo>
                  <a:lnTo>
                    <a:pt x="0" y="0"/>
                  </a:lnTo>
                  <a:lnTo>
                    <a:pt x="311" y="10"/>
                  </a:lnTo>
                  <a:lnTo>
                    <a:pt x="238" y="165"/>
                  </a:lnTo>
                  <a:lnTo>
                    <a:pt x="174" y="339"/>
                  </a:lnTo>
                  <a:lnTo>
                    <a:pt x="229" y="512"/>
                  </a:lnTo>
                  <a:lnTo>
                    <a:pt x="192" y="650"/>
                  </a:lnTo>
                  <a:lnTo>
                    <a:pt x="64" y="549"/>
                  </a:lnTo>
                  <a:lnTo>
                    <a:pt x="9" y="366"/>
                  </a:lnTo>
                  <a:close/>
                </a:path>
              </a:pathLst>
            </a:custGeom>
            <a:solidFill>
              <a:srgbClr val="0033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Oval 38"/>
            <p:cNvSpPr>
              <a:spLocks noChangeAspect="1" noChangeArrowheads="1"/>
            </p:cNvSpPr>
            <p:nvPr/>
          </p:nvSpPr>
          <p:spPr bwMode="auto">
            <a:xfrm>
              <a:off x="2346960" y="4906010"/>
              <a:ext cx="141605" cy="14033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Text Box 37"/>
            <p:cNvSpPr txBox="1">
              <a:spLocks noChangeAspect="1" noChangeArrowheads="1"/>
            </p:cNvSpPr>
            <p:nvPr/>
          </p:nvSpPr>
          <p:spPr bwMode="auto">
            <a:xfrm>
              <a:off x="2260600" y="4062730"/>
              <a:ext cx="356235" cy="22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1.0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Text Box 36"/>
            <p:cNvSpPr txBox="1">
              <a:spLocks noChangeAspect="1" noChangeArrowheads="1"/>
            </p:cNvSpPr>
            <p:nvPr/>
          </p:nvSpPr>
          <p:spPr bwMode="auto">
            <a:xfrm>
              <a:off x="2267585" y="4488815"/>
              <a:ext cx="356235" cy="22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0.5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Text Box 35"/>
            <p:cNvSpPr txBox="1">
              <a:spLocks noChangeAspect="1" noChangeArrowheads="1"/>
            </p:cNvSpPr>
            <p:nvPr/>
          </p:nvSpPr>
          <p:spPr bwMode="auto">
            <a:xfrm>
              <a:off x="2306955" y="3627120"/>
              <a:ext cx="355600" cy="227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1.5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Text Box 34"/>
            <p:cNvSpPr txBox="1">
              <a:spLocks noChangeAspect="1" noChangeArrowheads="1"/>
            </p:cNvSpPr>
            <p:nvPr/>
          </p:nvSpPr>
          <p:spPr bwMode="auto">
            <a:xfrm>
              <a:off x="2312670" y="3107055"/>
              <a:ext cx="354965" cy="22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2.0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Text Box 33"/>
            <p:cNvSpPr txBox="1">
              <a:spLocks noChangeAspect="1" noChangeArrowheads="1"/>
            </p:cNvSpPr>
            <p:nvPr/>
          </p:nvSpPr>
          <p:spPr bwMode="auto">
            <a:xfrm>
              <a:off x="2353945" y="2735580"/>
              <a:ext cx="356235" cy="22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2.5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Text Box 32"/>
            <p:cNvSpPr txBox="1">
              <a:spLocks noChangeAspect="1" noChangeArrowheads="1"/>
            </p:cNvSpPr>
            <p:nvPr/>
          </p:nvSpPr>
          <p:spPr bwMode="auto">
            <a:xfrm>
              <a:off x="2118995" y="2342515"/>
              <a:ext cx="3556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3.0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Text Box 31"/>
            <p:cNvSpPr txBox="1">
              <a:spLocks noChangeAspect="1" noChangeArrowheads="1"/>
            </p:cNvSpPr>
            <p:nvPr/>
          </p:nvSpPr>
          <p:spPr bwMode="auto">
            <a:xfrm>
              <a:off x="4768215" y="2907030"/>
              <a:ext cx="355600" cy="22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5.0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Text Box 30"/>
            <p:cNvSpPr txBox="1">
              <a:spLocks noChangeAspect="1" noChangeArrowheads="1"/>
            </p:cNvSpPr>
            <p:nvPr/>
          </p:nvSpPr>
          <p:spPr bwMode="auto">
            <a:xfrm>
              <a:off x="3957320" y="3677285"/>
              <a:ext cx="3556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3.5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Text Box 29"/>
            <p:cNvSpPr txBox="1">
              <a:spLocks noChangeAspect="1" noChangeArrowheads="1"/>
            </p:cNvSpPr>
            <p:nvPr/>
          </p:nvSpPr>
          <p:spPr bwMode="auto">
            <a:xfrm>
              <a:off x="4130675" y="3385820"/>
              <a:ext cx="355600" cy="22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4.0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Text Box 28"/>
            <p:cNvSpPr txBox="1">
              <a:spLocks noChangeAspect="1" noChangeArrowheads="1"/>
            </p:cNvSpPr>
            <p:nvPr/>
          </p:nvSpPr>
          <p:spPr bwMode="auto">
            <a:xfrm>
              <a:off x="4437380" y="3162935"/>
              <a:ext cx="356235" cy="227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4.5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Text Box 27"/>
            <p:cNvSpPr txBox="1">
              <a:spLocks noChangeAspect="1" noChangeArrowheads="1"/>
            </p:cNvSpPr>
            <p:nvPr/>
          </p:nvSpPr>
          <p:spPr bwMode="auto">
            <a:xfrm>
              <a:off x="5116830" y="2467610"/>
              <a:ext cx="3556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5.5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Text Box 26"/>
            <p:cNvSpPr txBox="1">
              <a:spLocks noChangeAspect="1" noChangeArrowheads="1"/>
            </p:cNvSpPr>
            <p:nvPr/>
          </p:nvSpPr>
          <p:spPr bwMode="auto">
            <a:xfrm>
              <a:off x="377190" y="3482975"/>
              <a:ext cx="356235" cy="22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5.0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Text Box 25"/>
            <p:cNvSpPr txBox="1">
              <a:spLocks noChangeAspect="1" noChangeArrowheads="1"/>
            </p:cNvSpPr>
            <p:nvPr/>
          </p:nvSpPr>
          <p:spPr bwMode="auto">
            <a:xfrm>
              <a:off x="483235" y="3796030"/>
              <a:ext cx="354965" cy="227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4.0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Text Box 24"/>
            <p:cNvSpPr txBox="1">
              <a:spLocks noChangeAspect="1" noChangeArrowheads="1"/>
            </p:cNvSpPr>
            <p:nvPr/>
          </p:nvSpPr>
          <p:spPr bwMode="auto">
            <a:xfrm>
              <a:off x="445770" y="3296285"/>
              <a:ext cx="355600" cy="227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5.5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Text Box 23"/>
            <p:cNvSpPr txBox="1">
              <a:spLocks noChangeAspect="1" noChangeArrowheads="1"/>
            </p:cNvSpPr>
            <p:nvPr/>
          </p:nvSpPr>
          <p:spPr bwMode="auto">
            <a:xfrm rot="18183222">
              <a:off x="1000125" y="3373120"/>
              <a:ext cx="46926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3.5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Text Box 22"/>
            <p:cNvSpPr txBox="1">
              <a:spLocks noChangeAspect="1" noChangeArrowheads="1"/>
            </p:cNvSpPr>
            <p:nvPr/>
          </p:nvSpPr>
          <p:spPr bwMode="auto">
            <a:xfrm rot="18183222">
              <a:off x="831850" y="2302510"/>
              <a:ext cx="355600" cy="34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4.5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Text Box 21"/>
            <p:cNvSpPr txBox="1">
              <a:spLocks noChangeAspect="1" noChangeArrowheads="1"/>
            </p:cNvSpPr>
            <p:nvPr/>
          </p:nvSpPr>
          <p:spPr bwMode="auto">
            <a:xfrm rot="18183222">
              <a:off x="231775" y="2107565"/>
              <a:ext cx="35560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7.0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Text Box 20"/>
            <p:cNvSpPr txBox="1">
              <a:spLocks noChangeAspect="1" noChangeArrowheads="1"/>
            </p:cNvSpPr>
            <p:nvPr/>
          </p:nvSpPr>
          <p:spPr bwMode="auto">
            <a:xfrm rot="18183222">
              <a:off x="487045" y="2202815"/>
              <a:ext cx="355600" cy="33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467" tIns="40234" rIns="80467" bIns="4023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6.0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Freeform 19"/>
            <p:cNvSpPr>
              <a:spLocks noChangeAspect="1"/>
            </p:cNvSpPr>
            <p:nvPr/>
          </p:nvSpPr>
          <p:spPr bwMode="auto">
            <a:xfrm>
              <a:off x="431800" y="2462530"/>
              <a:ext cx="4976495" cy="2804160"/>
            </a:xfrm>
            <a:custGeom>
              <a:avLst/>
              <a:gdLst>
                <a:gd name="T0" fmla="*/ 29 w 1670"/>
                <a:gd name="T1" fmla="*/ 0 h 571"/>
                <a:gd name="T2" fmla="*/ 405 w 1670"/>
                <a:gd name="T3" fmla="*/ 79 h 571"/>
                <a:gd name="T4" fmla="*/ 809 w 1670"/>
                <a:gd name="T5" fmla="*/ 94 h 571"/>
                <a:gd name="T6" fmla="*/ 1207 w 1670"/>
                <a:gd name="T7" fmla="*/ 50 h 571"/>
                <a:gd name="T8" fmla="*/ 1518 w 1670"/>
                <a:gd name="T9" fmla="*/ 58 h 571"/>
                <a:gd name="T10" fmla="*/ 1670 w 1670"/>
                <a:gd name="T11" fmla="*/ 79 h 571"/>
                <a:gd name="T12" fmla="*/ 1670 w 1670"/>
                <a:gd name="T13" fmla="*/ 571 h 571"/>
                <a:gd name="T14" fmla="*/ 1214 w 1670"/>
                <a:gd name="T15" fmla="*/ 477 h 571"/>
                <a:gd name="T16" fmla="*/ 780 w 1670"/>
                <a:gd name="T17" fmla="*/ 441 h 571"/>
                <a:gd name="T18" fmla="*/ 383 w 1670"/>
                <a:gd name="T19" fmla="*/ 542 h 571"/>
                <a:gd name="T20" fmla="*/ 0 w 1670"/>
                <a:gd name="T21" fmla="*/ 470 h 571"/>
                <a:gd name="T22" fmla="*/ 0 w 1670"/>
                <a:gd name="T23" fmla="*/ 65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0" h="571">
                  <a:moveTo>
                    <a:pt x="29" y="0"/>
                  </a:moveTo>
                  <a:lnTo>
                    <a:pt x="405" y="79"/>
                  </a:lnTo>
                  <a:lnTo>
                    <a:pt x="809" y="94"/>
                  </a:lnTo>
                  <a:lnTo>
                    <a:pt x="1207" y="50"/>
                  </a:lnTo>
                  <a:lnTo>
                    <a:pt x="1518" y="58"/>
                  </a:lnTo>
                  <a:lnTo>
                    <a:pt x="1670" y="79"/>
                  </a:lnTo>
                  <a:lnTo>
                    <a:pt x="1670" y="571"/>
                  </a:lnTo>
                  <a:lnTo>
                    <a:pt x="1214" y="477"/>
                  </a:lnTo>
                  <a:lnTo>
                    <a:pt x="780" y="441"/>
                  </a:lnTo>
                  <a:lnTo>
                    <a:pt x="383" y="542"/>
                  </a:lnTo>
                  <a:lnTo>
                    <a:pt x="0" y="470"/>
                  </a:lnTo>
                  <a:lnTo>
                    <a:pt x="0" y="65"/>
                  </a:lnTo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Line 18"/>
            <p:cNvSpPr>
              <a:spLocks noChangeAspect="1" noChangeShapeType="1"/>
            </p:cNvSpPr>
            <p:nvPr/>
          </p:nvSpPr>
          <p:spPr bwMode="auto">
            <a:xfrm>
              <a:off x="1548765" y="2830195"/>
              <a:ext cx="0" cy="227965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Line 17"/>
            <p:cNvSpPr>
              <a:spLocks noChangeAspect="1" noChangeShapeType="1"/>
            </p:cNvSpPr>
            <p:nvPr/>
          </p:nvSpPr>
          <p:spPr bwMode="auto">
            <a:xfrm>
              <a:off x="2771775" y="2947035"/>
              <a:ext cx="0" cy="17018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Line 16"/>
            <p:cNvSpPr>
              <a:spLocks noChangeAspect="1" noChangeShapeType="1"/>
            </p:cNvSpPr>
            <p:nvPr/>
          </p:nvSpPr>
          <p:spPr bwMode="auto">
            <a:xfrm>
              <a:off x="4026535" y="2727960"/>
              <a:ext cx="0" cy="2116455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Line 15"/>
            <p:cNvSpPr>
              <a:spLocks noChangeAspect="1" noChangeShapeType="1"/>
            </p:cNvSpPr>
            <p:nvPr/>
          </p:nvSpPr>
          <p:spPr bwMode="auto">
            <a:xfrm flipH="1">
              <a:off x="434340" y="2441575"/>
              <a:ext cx="6350" cy="338455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0" name="Freeform 14"/>
            <p:cNvSpPr>
              <a:spLocks noChangeAspect="1"/>
            </p:cNvSpPr>
            <p:nvPr/>
          </p:nvSpPr>
          <p:spPr bwMode="auto">
            <a:xfrm>
              <a:off x="407670" y="3696970"/>
              <a:ext cx="4998085" cy="757555"/>
            </a:xfrm>
            <a:custGeom>
              <a:avLst/>
              <a:gdLst>
                <a:gd name="T0" fmla="*/ 0 w 1641"/>
                <a:gd name="T1" fmla="*/ 0 h 203"/>
                <a:gd name="T2" fmla="*/ 369 w 1641"/>
                <a:gd name="T3" fmla="*/ 130 h 203"/>
                <a:gd name="T4" fmla="*/ 781 w 1641"/>
                <a:gd name="T5" fmla="*/ 44 h 203"/>
                <a:gd name="T6" fmla="*/ 1186 w 1641"/>
                <a:gd name="T7" fmla="*/ 203 h 203"/>
                <a:gd name="T8" fmla="*/ 1453 w 1641"/>
                <a:gd name="T9" fmla="*/ 51 h 203"/>
                <a:gd name="T10" fmla="*/ 1641 w 1641"/>
                <a:gd name="T11" fmla="*/ 5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1" h="203">
                  <a:moveTo>
                    <a:pt x="0" y="0"/>
                  </a:moveTo>
                  <a:lnTo>
                    <a:pt x="369" y="130"/>
                  </a:lnTo>
                  <a:lnTo>
                    <a:pt x="781" y="44"/>
                  </a:lnTo>
                  <a:lnTo>
                    <a:pt x="1186" y="203"/>
                  </a:lnTo>
                  <a:lnTo>
                    <a:pt x="1453" y="51"/>
                  </a:lnTo>
                  <a:lnTo>
                    <a:pt x="1641" y="58"/>
                  </a:lnTo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Line 13"/>
            <p:cNvSpPr>
              <a:spLocks noChangeAspect="1" noChangeShapeType="1"/>
            </p:cNvSpPr>
            <p:nvPr/>
          </p:nvSpPr>
          <p:spPr bwMode="auto">
            <a:xfrm rot="16200000" flipH="1">
              <a:off x="477520" y="2402840"/>
              <a:ext cx="25400" cy="111125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2" name="Rectangle 12"/>
            <p:cNvSpPr>
              <a:spLocks noChangeAspect="1" noChangeArrowheads="1"/>
            </p:cNvSpPr>
            <p:nvPr/>
          </p:nvSpPr>
          <p:spPr bwMode="auto">
            <a:xfrm>
              <a:off x="193675" y="2092960"/>
              <a:ext cx="5445125" cy="3999230"/>
            </a:xfrm>
            <a:prstGeom prst="rect">
              <a:avLst/>
            </a:prstGeom>
            <a:noFill/>
            <a:ln w="571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 to the Top of The Reservoir</a:t>
            </a:r>
            <a:endParaRPr lang="en-US" dirty="0"/>
          </a:p>
        </p:txBody>
      </p:sp>
      <p:sp>
        <p:nvSpPr>
          <p:cNvPr id="54" name="Line 13"/>
          <p:cNvSpPr>
            <a:spLocks noChangeAspect="1" noChangeShapeType="1"/>
          </p:cNvSpPr>
          <p:nvPr/>
        </p:nvSpPr>
        <p:spPr bwMode="auto">
          <a:xfrm flipV="1">
            <a:off x="2533650" y="1346201"/>
            <a:ext cx="357188" cy="3125788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5" name="Line 14"/>
          <p:cNvSpPr>
            <a:spLocks noChangeAspect="1" noChangeShapeType="1"/>
          </p:cNvSpPr>
          <p:nvPr/>
        </p:nvSpPr>
        <p:spPr bwMode="auto">
          <a:xfrm flipV="1">
            <a:off x="1220788" y="1355726"/>
            <a:ext cx="404813" cy="3044825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6" name="Line 15"/>
          <p:cNvSpPr>
            <a:spLocks noChangeAspect="1" noChangeShapeType="1"/>
          </p:cNvSpPr>
          <p:nvPr/>
        </p:nvSpPr>
        <p:spPr bwMode="auto">
          <a:xfrm flipV="1">
            <a:off x="3919538" y="1379538"/>
            <a:ext cx="434975" cy="2981325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7" name="Line 16"/>
          <p:cNvSpPr>
            <a:spLocks noChangeAspect="1" noChangeShapeType="1"/>
          </p:cNvSpPr>
          <p:nvPr/>
        </p:nvSpPr>
        <p:spPr bwMode="auto">
          <a:xfrm flipV="1">
            <a:off x="5040313" y="1370013"/>
            <a:ext cx="355600" cy="3190875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8" name="Line 17"/>
          <p:cNvSpPr>
            <a:spLocks noChangeAspect="1" noChangeShapeType="1"/>
          </p:cNvSpPr>
          <p:nvPr/>
        </p:nvSpPr>
        <p:spPr bwMode="auto">
          <a:xfrm flipH="1" flipV="1">
            <a:off x="400050" y="1466851"/>
            <a:ext cx="820738" cy="2917825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9" name="Line 18"/>
          <p:cNvSpPr>
            <a:spLocks noChangeAspect="1" noChangeShapeType="1"/>
          </p:cNvSpPr>
          <p:nvPr/>
        </p:nvSpPr>
        <p:spPr bwMode="auto">
          <a:xfrm flipH="1" flipV="1">
            <a:off x="3067050" y="1330326"/>
            <a:ext cx="819150" cy="3014663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Line 19"/>
          <p:cNvSpPr>
            <a:spLocks noChangeAspect="1" noChangeShapeType="1"/>
          </p:cNvSpPr>
          <p:nvPr/>
        </p:nvSpPr>
        <p:spPr bwMode="auto">
          <a:xfrm flipH="1" flipV="1">
            <a:off x="1633538" y="1330326"/>
            <a:ext cx="868363" cy="3111500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" name="Freeform 20"/>
          <p:cNvSpPr>
            <a:spLocks noChangeAspect="1"/>
          </p:cNvSpPr>
          <p:nvPr/>
        </p:nvSpPr>
        <p:spPr bwMode="auto">
          <a:xfrm>
            <a:off x="441325" y="1798638"/>
            <a:ext cx="5346700" cy="2787650"/>
          </a:xfrm>
          <a:custGeom>
            <a:avLst/>
            <a:gdLst/>
            <a:ahLst/>
            <a:cxnLst>
              <a:cxn ang="0">
                <a:pos x="3660" y="2393"/>
              </a:cxn>
              <a:cxn ang="0">
                <a:pos x="3289" y="960"/>
              </a:cxn>
              <a:cxn ang="0">
                <a:pos x="1612" y="819"/>
              </a:cxn>
              <a:cxn ang="0">
                <a:pos x="0" y="947"/>
              </a:cxn>
              <a:cxn ang="0">
                <a:pos x="1280" y="166"/>
              </a:cxn>
              <a:cxn ang="0">
                <a:pos x="3264" y="0"/>
              </a:cxn>
              <a:cxn ang="0">
                <a:pos x="4249" y="76"/>
              </a:cxn>
            </a:cxnLst>
            <a:rect l="0" t="0" r="r" b="b"/>
            <a:pathLst>
              <a:path w="4249" h="2393">
                <a:moveTo>
                  <a:pt x="3660" y="2393"/>
                </a:moveTo>
                <a:lnTo>
                  <a:pt x="3289" y="960"/>
                </a:lnTo>
                <a:lnTo>
                  <a:pt x="1612" y="819"/>
                </a:lnTo>
                <a:lnTo>
                  <a:pt x="0" y="947"/>
                </a:lnTo>
                <a:lnTo>
                  <a:pt x="1280" y="166"/>
                </a:lnTo>
                <a:lnTo>
                  <a:pt x="3264" y="0"/>
                </a:lnTo>
                <a:lnTo>
                  <a:pt x="4249" y="76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2" name="Text Box 32"/>
          <p:cNvSpPr txBox="1">
            <a:spLocks noChangeAspect="1" noChangeArrowheads="1"/>
          </p:cNvSpPr>
          <p:nvPr/>
        </p:nvSpPr>
        <p:spPr bwMode="auto">
          <a:xfrm>
            <a:off x="2485073" y="4276726"/>
            <a:ext cx="8763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itchFamily="34" charset="0"/>
                <a:ea typeface="Batang" pitchFamily="18" charset="-127"/>
              </a:rPr>
              <a:t>Well A-1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5843968" y="5086649"/>
            <a:ext cx="1310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Figure 5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 Box 7"/>
          <p:cNvSpPr txBox="1">
            <a:spLocks noChangeArrowheads="1"/>
          </p:cNvSpPr>
          <p:nvPr/>
        </p:nvSpPr>
        <p:spPr bwMode="auto">
          <a:xfrm>
            <a:off x="648017" y="5640522"/>
            <a:ext cx="7280418" cy="62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8600" indent="-228600"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Take n</a:t>
            </a:r>
            <a:r>
              <a:rPr lang="en-US" sz="1600" dirty="0" smtClean="0">
                <a:latin typeface="Arial" pitchFamily="34" charset="0"/>
              </a:rPr>
              <a:t>ote of where </a:t>
            </a:r>
            <a:r>
              <a:rPr lang="en-US" sz="1600" dirty="0" smtClean="0">
                <a:latin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</a:rPr>
              <a:t>seismic lines and well log data </a:t>
            </a:r>
            <a:r>
              <a:rPr lang="en-US" sz="1600" dirty="0" smtClean="0">
                <a:latin typeface="Arial" pitchFamily="34" charset="0"/>
              </a:rPr>
              <a:t>are.  </a:t>
            </a:r>
            <a:endParaRPr lang="en-US" sz="1600" dirty="0" smtClean="0">
              <a:latin typeface="Arial" pitchFamily="34" charset="0"/>
            </a:endParaRPr>
          </a:p>
          <a:p>
            <a:pPr marL="228600" indent="-228600">
              <a:lnSpc>
                <a:spcPct val="95000"/>
              </a:lnSpc>
              <a:spcBef>
                <a:spcPct val="25000"/>
              </a:spcBef>
              <a:tabLst>
                <a:tab pos="287338" algn="l"/>
                <a:tab pos="457200" algn="l"/>
              </a:tabLst>
            </a:pPr>
            <a:r>
              <a:rPr lang="en-US" sz="1600" dirty="0" smtClean="0">
                <a:latin typeface="Arial" pitchFamily="34" charset="0"/>
              </a:rPr>
              <a:t>Much </a:t>
            </a:r>
            <a:r>
              <a:rPr lang="en-US" sz="1600" dirty="0" smtClean="0">
                <a:latin typeface="Arial" pitchFamily="34" charset="0"/>
              </a:rPr>
              <a:t>of this map </a:t>
            </a:r>
            <a:r>
              <a:rPr lang="en-US" sz="1600" dirty="0" smtClean="0">
                <a:latin typeface="Arial" pitchFamily="34" charset="0"/>
              </a:rPr>
              <a:t>is an </a:t>
            </a:r>
            <a:r>
              <a:rPr lang="en-US" sz="1600" dirty="0" smtClean="0">
                <a:latin typeface="Arial" pitchFamily="34" charset="0"/>
              </a:rPr>
              <a:t>extrapolation from the 9 seismic lines with depth data.</a:t>
            </a:r>
            <a:endParaRPr lang="en-US" sz="16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76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</a:t>
            </a:r>
            <a:r>
              <a:rPr lang="en-US" dirty="0" smtClean="0"/>
              <a:t>Model </a:t>
            </a:r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1828800" y="5260383"/>
            <a:ext cx="1310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Figure 6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Picture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28800" y="1171618"/>
            <a:ext cx="5486400" cy="40887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3771" y="5606145"/>
            <a:ext cx="7757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 pitchFamily="34" charset="0"/>
                <a:cs typeface="Arial" pitchFamily="34" charset="0"/>
              </a:rPr>
              <a:t>If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we assume that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source is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400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 below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reservoir everywhere,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then where the source is at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3400 m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the top of the reservoir is at 3000 m  (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3400 m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400 m)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427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Tasks</a:t>
            </a:r>
            <a:endParaRPr lang="en-US" dirty="0"/>
          </a:p>
        </p:txBody>
      </p:sp>
      <p:sp>
        <p:nvSpPr>
          <p:cNvPr id="3" name="Text Box 39"/>
          <p:cNvSpPr txBox="1">
            <a:spLocks noChangeArrowheads="1"/>
          </p:cNvSpPr>
          <p:nvPr/>
        </p:nvSpPr>
        <p:spPr bwMode="auto">
          <a:xfrm>
            <a:off x="817244" y="1209585"/>
            <a:ext cx="7183756" cy="4635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8600" indent="-228600">
              <a:lnSpc>
                <a:spcPct val="95000"/>
              </a:lnSpc>
              <a:spcBef>
                <a:spcPts val="1800"/>
              </a:spcBef>
              <a:buFont typeface="+mj-lt"/>
              <a:buAutoNum type="arabicPeriod"/>
              <a:tabLst>
                <a:tab pos="457200" algn="l"/>
                <a:tab pos="517525" algn="l"/>
              </a:tabLst>
            </a:pPr>
            <a:r>
              <a:rPr lang="en-US" sz="1800" dirty="0" smtClean="0">
                <a:latin typeface="Arial" pitchFamily="34" charset="0"/>
              </a:rPr>
              <a:t>Generate a map showing reservoir quality (porosity) over the open 	blocks (complete Figure 7)</a:t>
            </a:r>
          </a:p>
          <a:p>
            <a:pPr marL="228600" indent="-228600">
              <a:lnSpc>
                <a:spcPct val="95000"/>
              </a:lnSpc>
              <a:spcBef>
                <a:spcPts val="1800"/>
              </a:spcBef>
              <a:buFont typeface="+mj-lt"/>
              <a:buAutoNum type="arabicPeriod"/>
              <a:tabLst>
                <a:tab pos="457200" algn="l"/>
                <a:tab pos="517525" algn="l"/>
              </a:tabLst>
            </a:pPr>
            <a:r>
              <a:rPr lang="en-US" sz="1800" dirty="0">
                <a:latin typeface="Arial" pitchFamily="34" charset="0"/>
              </a:rPr>
              <a:t>Generate a map showing </a:t>
            </a:r>
            <a:r>
              <a:rPr lang="en-US" sz="1800" dirty="0" smtClean="0">
                <a:latin typeface="Arial" pitchFamily="34" charset="0"/>
              </a:rPr>
              <a:t>source maturity (where oil and gas are 	generated) </a:t>
            </a:r>
            <a:r>
              <a:rPr lang="en-US" sz="1800" dirty="0">
                <a:latin typeface="Arial" pitchFamily="34" charset="0"/>
              </a:rPr>
              <a:t>over the open </a:t>
            </a:r>
            <a:r>
              <a:rPr lang="en-US" sz="1800" dirty="0" smtClean="0">
                <a:latin typeface="Arial" pitchFamily="34" charset="0"/>
              </a:rPr>
              <a:t>blocks (complete Figure 8)</a:t>
            </a:r>
            <a:endParaRPr lang="en-US" sz="1800" dirty="0">
              <a:latin typeface="Arial" pitchFamily="34" charset="0"/>
            </a:endParaRPr>
          </a:p>
          <a:p>
            <a:pPr marL="228600" indent="-228600">
              <a:lnSpc>
                <a:spcPct val="95000"/>
              </a:lnSpc>
              <a:spcBef>
                <a:spcPts val="1800"/>
              </a:spcBef>
              <a:buFont typeface="+mj-lt"/>
              <a:buAutoNum type="arabicPeriod"/>
              <a:tabLst>
                <a:tab pos="457200" algn="l"/>
                <a:tab pos="517525" algn="l"/>
              </a:tabLst>
            </a:pPr>
            <a:r>
              <a:rPr lang="en-US" sz="1800" dirty="0" smtClean="0">
                <a:latin typeface="Arial" pitchFamily="34" charset="0"/>
              </a:rPr>
              <a:t>Answer these three questions:</a:t>
            </a:r>
          </a:p>
          <a:p>
            <a:pPr marL="860425" lvl="1" indent="-288925">
              <a:lnSpc>
                <a:spcPct val="95000"/>
              </a:lnSpc>
              <a:spcBef>
                <a:spcPts val="1800"/>
              </a:spcBef>
              <a:buFont typeface="+mj-lt"/>
              <a:buAutoNum type="arabicParenR"/>
              <a:tabLst>
                <a:tab pos="1089025" algn="l"/>
              </a:tabLst>
            </a:pPr>
            <a:r>
              <a:rPr lang="en-US" sz="1800" dirty="0" smtClean="0">
                <a:latin typeface="Arial" pitchFamily="34" charset="0"/>
              </a:rPr>
              <a:t>Are </a:t>
            </a:r>
            <a:r>
              <a:rPr lang="en-US" sz="1800" dirty="0">
                <a:latin typeface="Arial" pitchFamily="34" charset="0"/>
              </a:rPr>
              <a:t>there any blocks that look promising, that might have traps that could </a:t>
            </a:r>
            <a:r>
              <a:rPr lang="en-US" sz="1800" dirty="0" smtClean="0">
                <a:latin typeface="Arial" pitchFamily="34" charset="0"/>
              </a:rPr>
              <a:t>hold </a:t>
            </a:r>
            <a:r>
              <a:rPr lang="en-US" sz="1800" dirty="0">
                <a:latin typeface="Arial" pitchFamily="34" charset="0"/>
              </a:rPr>
              <a:t>significant amounts of oil or gas?  Which ones</a:t>
            </a:r>
            <a:r>
              <a:rPr lang="en-US" sz="1800" dirty="0" smtClean="0">
                <a:latin typeface="Arial" pitchFamily="34" charset="0"/>
              </a:rPr>
              <a:t>?</a:t>
            </a:r>
            <a:endParaRPr lang="en-US" sz="1800" dirty="0">
              <a:latin typeface="Arial" pitchFamily="34" charset="0"/>
            </a:endParaRPr>
          </a:p>
          <a:p>
            <a:pPr marL="860425" lvl="1" indent="-288925">
              <a:lnSpc>
                <a:spcPct val="95000"/>
              </a:lnSpc>
              <a:spcBef>
                <a:spcPts val="1800"/>
              </a:spcBef>
              <a:buFont typeface="+mj-lt"/>
              <a:buAutoNum type="arabicParenR"/>
              <a:tabLst>
                <a:tab pos="1089025" algn="l"/>
              </a:tabLst>
            </a:pPr>
            <a:r>
              <a:rPr lang="en-US" sz="1800" dirty="0" smtClean="0">
                <a:latin typeface="Arial" pitchFamily="34" charset="0"/>
              </a:rPr>
              <a:t>Are </a:t>
            </a:r>
            <a:r>
              <a:rPr lang="en-US" sz="1800" dirty="0">
                <a:latin typeface="Arial" pitchFamily="34" charset="0"/>
              </a:rPr>
              <a:t>there any blocks that hold very little potential?  Which ones</a:t>
            </a:r>
            <a:r>
              <a:rPr lang="en-US" sz="1800" dirty="0" smtClean="0">
                <a:latin typeface="Arial" pitchFamily="34" charset="0"/>
              </a:rPr>
              <a:t>?</a:t>
            </a:r>
          </a:p>
          <a:p>
            <a:pPr marL="860425" lvl="1" indent="-288925">
              <a:lnSpc>
                <a:spcPct val="95000"/>
              </a:lnSpc>
              <a:spcBef>
                <a:spcPts val="1800"/>
              </a:spcBef>
              <a:buFont typeface="+mj-lt"/>
              <a:buAutoNum type="arabicParenR"/>
              <a:tabLst>
                <a:tab pos="1089025" algn="l"/>
              </a:tabLst>
            </a:pPr>
            <a:r>
              <a:rPr lang="en-US" sz="1800" dirty="0">
                <a:latin typeface="Arial" pitchFamily="34" charset="0"/>
              </a:rPr>
              <a:t>Should our company form a team to do more evaluations</a:t>
            </a:r>
            <a:r>
              <a:rPr lang="en-US" sz="1800" dirty="0" smtClean="0">
                <a:latin typeface="Arial" pitchFamily="34" charset="0"/>
              </a:rPr>
              <a:t>?</a:t>
            </a:r>
          </a:p>
          <a:p>
            <a:pPr marL="1028700" lvl="2">
              <a:lnSpc>
                <a:spcPct val="95000"/>
              </a:lnSpc>
              <a:spcBef>
                <a:spcPts val="1800"/>
              </a:spcBef>
              <a:tabLst>
                <a:tab pos="1089025" algn="l"/>
              </a:tabLst>
            </a:pPr>
            <a:r>
              <a:rPr lang="en-US" sz="1800" dirty="0" smtClean="0">
                <a:latin typeface="Arial" pitchFamily="34" charset="0"/>
              </a:rPr>
              <a:t>		YES                          </a:t>
            </a:r>
            <a:r>
              <a:rPr lang="en-US" sz="1800" dirty="0">
                <a:latin typeface="Arial" pitchFamily="34" charset="0"/>
              </a:rPr>
              <a:t>NO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365462" y="5536112"/>
            <a:ext cx="231775" cy="1600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04691" y="5536112"/>
            <a:ext cx="231775" cy="1600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29917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21345</TotalTime>
  <Words>1019</Words>
  <Application>Microsoft Macintosh PowerPoint</Application>
  <PresentationFormat>On-screen Show (4:3)</PresentationFormat>
  <Paragraphs>167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Exercise 2</vt:lpstr>
      <vt:lpstr>A Quick-Look Evaluation</vt:lpstr>
      <vt:lpstr>In-House &amp; Public Data</vt:lpstr>
      <vt:lpstr>Well A-1</vt:lpstr>
      <vt:lpstr>A Seismic Line through the Well</vt:lpstr>
      <vt:lpstr>Structural Blocks</vt:lpstr>
      <vt:lpstr>Depth to the Top of The Reservoir</vt:lpstr>
      <vt:lpstr>Simple Model Results</vt:lpstr>
      <vt:lpstr>Tasks</vt:lpstr>
      <vt:lpstr>Exercise 2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175</cp:revision>
  <cp:lastPrinted>2001-11-26T19:56:19Z</cp:lastPrinted>
  <dcterms:created xsi:type="dcterms:W3CDTF">2001-11-20T13:29:42Z</dcterms:created>
  <dcterms:modified xsi:type="dcterms:W3CDTF">2015-01-27T20:43:09Z</dcterms:modified>
</cp:coreProperties>
</file>