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9" r:id="rId2"/>
    <p:sldId id="350" r:id="rId3"/>
    <p:sldId id="351" r:id="rId4"/>
    <p:sldId id="355" r:id="rId5"/>
    <p:sldId id="356" r:id="rId6"/>
    <p:sldId id="352" r:id="rId7"/>
    <p:sldId id="349" r:id="rId8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33CC"/>
    <a:srgbClr val="FF0066"/>
    <a:srgbClr val="CC00FF"/>
    <a:srgbClr val="008000"/>
    <a:srgbClr val="FF6600"/>
    <a:srgbClr val="CFEFFD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218" autoAdjust="0"/>
  </p:normalViewPr>
  <p:slideViewPr>
    <p:cSldViewPr snapToGrid="0">
      <p:cViewPr varScale="1">
        <p:scale>
          <a:sx n="104" d="100"/>
          <a:sy n="104" d="100"/>
        </p:scale>
        <p:origin x="-120" y="-160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smtClean="0"/>
              <a:t>Slide 1.1  Title slide with some images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D2F37C43-D3AB-49E4-8396-610B8BE29668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1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779587" y="1385032"/>
              <a:ext cx="5575300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Exercise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1:  Finding Information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345895" y="5730240"/>
            <a:ext cx="255426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http://www.gns.cri.nz/Home/Our-Science/Energy-Resources/Oil-and-Gas/NZs-Sedimentary-Basins</a:t>
            </a:r>
            <a:endParaRPr lang="en-US" sz="11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6615" y="6141720"/>
            <a:ext cx="46265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http://bulletin.geoscienceworld.org/content/116/11-12/1345/F4.large.jpg</a:t>
            </a:r>
            <a:endParaRPr lang="en-US" sz="11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650488" y="4415883"/>
            <a:ext cx="5399129" cy="1664877"/>
            <a:chOff x="2631688" y="4415883"/>
            <a:chExt cx="5399129" cy="1664877"/>
          </a:xfrm>
        </p:grpSpPr>
        <p:sp>
          <p:nvSpPr>
            <p:cNvPr id="24" name="Rectangle 23"/>
            <p:cNvSpPr/>
            <p:nvPr/>
          </p:nvSpPr>
          <p:spPr bwMode="auto">
            <a:xfrm>
              <a:off x="2651760" y="4419600"/>
              <a:ext cx="5379057" cy="1661160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 l="383" r="15279"/>
            <a:stretch>
              <a:fillRect/>
            </a:stretch>
          </p:blipFill>
          <p:spPr bwMode="auto">
            <a:xfrm>
              <a:off x="2740342" y="4511041"/>
              <a:ext cx="5266621" cy="1556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18"/>
            <p:cNvSpPr/>
            <p:nvPr/>
          </p:nvSpPr>
          <p:spPr bwMode="auto">
            <a:xfrm>
              <a:off x="2646555" y="4456770"/>
              <a:ext cx="208156" cy="161321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31688" y="4795024"/>
              <a:ext cx="3289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 smtClean="0">
                  <a:latin typeface="Arial" pitchFamily="34" charset="0"/>
                  <a:cs typeface="Arial" pitchFamily="34" charset="0"/>
                </a:rPr>
                <a:t>0.5</a:t>
              </a:r>
              <a:endParaRPr lang="en-US" sz="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631688" y="4415883"/>
              <a:ext cx="3289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 smtClean="0">
                  <a:latin typeface="Arial" pitchFamily="34" charset="0"/>
                  <a:cs typeface="Arial" pitchFamily="34" charset="0"/>
                </a:rPr>
                <a:t>0.0</a:t>
              </a:r>
              <a:endParaRPr lang="en-US" sz="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631688" y="5267092"/>
              <a:ext cx="3289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 smtClean="0">
                  <a:latin typeface="Arial" pitchFamily="34" charset="0"/>
                  <a:cs typeface="Arial" pitchFamily="34" charset="0"/>
                </a:rPr>
                <a:t>1.0</a:t>
              </a:r>
              <a:endParaRPr lang="en-US" sz="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31688" y="5772614"/>
              <a:ext cx="3289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 smtClean="0">
                  <a:latin typeface="Arial" pitchFamily="34" charset="0"/>
                  <a:cs typeface="Arial" pitchFamily="34" charset="0"/>
                </a:rPr>
                <a:t>1.5</a:t>
              </a:r>
              <a:endParaRPr lang="en-US" sz="800" b="1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9360" y="2246980"/>
            <a:ext cx="2505633" cy="336134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6" name="Oval 25"/>
          <p:cNvSpPr/>
          <p:nvPr/>
        </p:nvSpPr>
        <p:spPr bwMode="auto">
          <a:xfrm>
            <a:off x="7246147" y="4088607"/>
            <a:ext cx="490538" cy="257175"/>
          </a:xfrm>
          <a:prstGeom prst="ellipse">
            <a:avLst/>
          </a:prstGeom>
          <a:noFill/>
          <a:ln w="19050" cap="flat" cmpd="sng" algn="ctr">
            <a:solidFill>
              <a:srgbClr val="FF00FF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86840" y="2133600"/>
            <a:ext cx="3603872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Comic Sans MS" pitchFamily="66" charset="0"/>
              </a:rPr>
              <a:t>  The</a:t>
            </a:r>
          </a:p>
          <a:p>
            <a:r>
              <a:rPr lang="en-US" sz="4800" dirty="0" smtClean="0">
                <a:latin typeface="Comic Sans MS" pitchFamily="66" charset="0"/>
              </a:rPr>
              <a:t>Canterbury </a:t>
            </a:r>
          </a:p>
          <a:p>
            <a:r>
              <a:rPr lang="en-US" sz="4800" dirty="0" smtClean="0">
                <a:latin typeface="Comic Sans MS" pitchFamily="66" charset="0"/>
              </a:rPr>
              <a:t>    Basin</a:t>
            </a:r>
            <a:endParaRPr lang="en-US" sz="4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Breaking News!</a:t>
            </a:r>
            <a:endParaRPr lang="en-US" dirty="0"/>
          </a:p>
        </p:txBody>
      </p:sp>
      <p:sp>
        <p:nvSpPr>
          <p:cNvPr id="1026" name="Rectangle 2"/>
          <p:cNvSpPr>
            <a:spLocks noGrp="1" noChangeArrowheads="1"/>
          </p:cNvSpPr>
          <p:nvPr/>
        </p:nvSpPr>
        <p:spPr bwMode="auto">
          <a:xfrm>
            <a:off x="1905003" y="1708149"/>
            <a:ext cx="5312230" cy="3157765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1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200"/>
              <a:buFont typeface="Tahoma" pitchFamily="34" charset="0"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 </a:t>
            </a:r>
          </a:p>
          <a:p>
            <a:pPr marR="0" lvl="1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200"/>
              <a:buFont typeface="Tahoma" pitchFamily="34" charset="0"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New Zealand has just announced an offshore lease sale in the Canterbury Basin.  Ten blocks covering a total area of 3000 sq. kilometers will be offered.  Bids are due 6 months from today.</a:t>
            </a:r>
          </a:p>
          <a:p>
            <a:pPr marR="0" lvl="1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R="0" lvl="1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200"/>
              <a:buFont typeface="Tahoma" pitchFamily="34" charset="0"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Your company may want to participate in the sale.  They have asked you and two others to prepare a short report on this opportunity.  The business question is: Should our company commit a team of 5 people to work on this area for 4 months?  Does this basin have enough HC potential that it is worth our time and effort to prepare for the lease sale?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188719" y="1125825"/>
            <a:ext cx="61809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The following information has just been announced:</a:t>
            </a:r>
            <a:endParaRPr kumimoji="0" lang="en-US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460862" y="4975121"/>
            <a:ext cx="6180909" cy="952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PART 1:  We’ll do together in class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PART 2:  A homework assignment</a:t>
            </a:r>
            <a:endParaRPr kumimoji="0" lang="en-US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1:  Question 1</a:t>
            </a:r>
            <a:endParaRPr lang="en-US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91633" y="1111648"/>
            <a:ext cx="820402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As a group, we will brainstorm three questions.  The intent of Part 1 is to get you thinking about some of the issues people in industry face.  We are not looking for an exhaustive, prioritized list.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0229" y="2264226"/>
            <a:ext cx="7424058" cy="40934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003425" indent="-2003425"/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QUESTION 1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 What are the main scientific questions/issues? </a:t>
            </a: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95398" y="2725030"/>
            <a:ext cx="6542314" cy="3781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3225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Were any wells drilled in or near this area?  If so, what is known 	about the results (oil, gas, dry)?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3225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What scientific information is already available for the Canterbury 	Basin?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3225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What data does our company have from the area?  What data can 	we purchase?  Will there be any new data?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3225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Ultimately we will want to: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685800" lvl="1" indent="-228600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identify interesting features (leads)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685800" lvl="1" indent="-228600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work up the best leads into prospects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685800" lvl="1" indent="-228600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estimate how much HC each prospect could hold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685800" lvl="1" indent="-228600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evaluate the chance of success for each prospect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685800" lvl="1" indent="-228600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run some economics to assess profitability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1:  Question 2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0229" y="1349829"/>
            <a:ext cx="7424058" cy="42780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003425" indent="-2003425"/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QUESTION 2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 What are the main non-scientific questions/issues?</a:t>
            </a:r>
          </a:p>
          <a:p>
            <a:pPr marL="2003425" indent="-2003425"/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2003425" indent="-2003425"/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95398" y="2108425"/>
            <a:ext cx="6542314" cy="333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indent="-228600" eaLnBrk="1" hangingPunct="1">
              <a:lnSpc>
                <a:spcPct val="90000"/>
              </a:lnSpc>
              <a:spcBef>
                <a:spcPts val="700"/>
              </a:spcBef>
              <a:buFontTx/>
              <a:buChar char="•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What are the conditions (terms) of a lease?</a:t>
            </a:r>
          </a:p>
          <a:p>
            <a:pPr marL="685800" lvl="1" indent="-228600" eaLnBrk="1" hangingPunct="1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work/money commitment, time, government take, taxes, etc.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700"/>
              </a:spcBef>
              <a:buFontTx/>
              <a:buChar char="•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How stable is the government &amp; its monetary system?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700"/>
              </a:spcBef>
              <a:buFontTx/>
              <a:buChar char="•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What type of operating conditions are there?</a:t>
            </a:r>
          </a:p>
          <a:p>
            <a:pPr marL="685800" lvl="1" indent="-228600" eaLnBrk="1" hangingPunct="1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remoteness and water depth impacts costs</a:t>
            </a:r>
          </a:p>
          <a:p>
            <a:pPr marL="685800" lvl="1" indent="-228600" eaLnBrk="1" hangingPunct="1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environmental concerns (ice, storms, population, access, etc.)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700"/>
              </a:spcBef>
              <a:buFontTx/>
              <a:buChar char="•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What infrastructure (pipeline, refinery) already exists?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700"/>
              </a:spcBef>
              <a:buFontTx/>
              <a:buChar char="•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Where would the markets be and what is their level of demand?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700"/>
              </a:spcBef>
              <a:buFontTx/>
              <a:buChar char="•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How does this area and the timing fit with the company’s overall 	business goals?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700"/>
              </a:spcBef>
              <a:buFontTx/>
              <a:buChar char="•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Should we go it alone or seek partners? 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1:  Question 3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0229" y="1447800"/>
            <a:ext cx="7424058" cy="44012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003425" indent="-2003425"/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QUESTION 3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 What would be your first tasks (top of your TO DO list)? </a:t>
            </a: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003425" indent="-2003425"/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95398" y="2215343"/>
            <a:ext cx="6542314" cy="3559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indent="-228600" eaLnBrk="1" hangingPunct="1">
              <a:lnSpc>
                <a:spcPct val="90000"/>
              </a:lnSpc>
              <a:spcBef>
                <a:spcPts val="700"/>
              </a:spcBef>
              <a:buFontTx/>
              <a:buChar char="•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Literature search on the Canterbury Basin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700"/>
              </a:spcBef>
              <a:buFontTx/>
              <a:buChar char="•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Data search: in-house, universities, vendors, new data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700"/>
              </a:spcBef>
              <a:buFontTx/>
              <a:buChar char="•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Feasibility analysis: back-of-the-envelope estimates of:</a:t>
            </a:r>
          </a:p>
          <a:p>
            <a:pPr marL="685800" lvl="1" indent="-228600" eaLnBrk="1" hangingPunct="1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what would the costs be (lease, data, drill, develop, produce)?</a:t>
            </a:r>
          </a:p>
          <a:p>
            <a:pPr marL="685800" lvl="1" indent="-228600" eaLnBrk="1" hangingPunct="1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how much oil would be necessary to obtain an acceptable rate 	of return on the investment (economic minimum)?</a:t>
            </a:r>
          </a:p>
          <a:p>
            <a:pPr marL="685800" lvl="1" indent="-228600" eaLnBrk="1" hangingPunct="1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how reasonable is it to expect more than the economic 	minimum?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700"/>
              </a:spcBef>
              <a:buFontTx/>
              <a:buChar char="•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Initial work plan</a:t>
            </a:r>
          </a:p>
          <a:p>
            <a:pPr marL="685800" lvl="1" indent="-228600" eaLnBrk="1" hangingPunct="1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what are the main tasks (given the data and the time)?</a:t>
            </a:r>
          </a:p>
          <a:p>
            <a:pPr marL="685800" lvl="1" indent="-228600" eaLnBrk="1" hangingPunct="1">
              <a:lnSpc>
                <a:spcPct val="90000"/>
              </a:lnSpc>
              <a:spcBef>
                <a:spcPts val="700"/>
              </a:spcBef>
              <a:buFont typeface="Wingdings" pitchFamily="2" charset="2"/>
              <a:buChar char="ü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what types of specialties would you need?</a:t>
            </a:r>
          </a:p>
          <a:p>
            <a:pPr marL="228600" indent="-228600" eaLnBrk="1" hangingPunct="1">
              <a:lnSpc>
                <a:spcPct val="90000"/>
              </a:lnSpc>
              <a:spcBef>
                <a:spcPts val="700"/>
              </a:spcBef>
              <a:buFontTx/>
              <a:buChar char="•"/>
              <a:tabLst>
                <a:tab pos="403225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Identify and assemble staff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2:  Homework Assignment</a:t>
            </a:r>
            <a:endParaRPr 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702719" y="1115887"/>
            <a:ext cx="8163499" cy="16312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2575" marR="0" lvl="0" indent="-2825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Find five facts about the Canterbury Basin that would be of importance for your report to management on this new opportunity.  </a:t>
            </a:r>
          </a:p>
          <a:p>
            <a:pPr marL="282575" marR="0" lvl="0" indent="-2825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2575" marR="0" lvl="0" indent="-2825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Write a couple of sentences about each fact and explain the importance of the information you gather.</a:t>
            </a:r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2" cstate="print"/>
          <a:srcRect l="15814" t="28688" r="29445" b="30831"/>
          <a:stretch>
            <a:fillRect/>
          </a:stretch>
        </p:blipFill>
        <p:spPr bwMode="auto">
          <a:xfrm>
            <a:off x="3037114" y="3222171"/>
            <a:ext cx="2666391" cy="264522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102" name="Picture 6" descr="http://static.guim.co.uk/sys-images/BOOKS/Pix/pictures/2011/1/17/1295278375738/Sherlock-Holmes-007.jpg"/>
          <p:cNvPicPr>
            <a:picLocks noChangeAspect="1" noChangeArrowheads="1"/>
          </p:cNvPicPr>
          <p:nvPr/>
        </p:nvPicPr>
        <p:blipFill>
          <a:blip r:embed="rId3" cstate="print"/>
          <a:srcRect l="13031"/>
          <a:stretch>
            <a:fillRect/>
          </a:stretch>
        </p:blipFill>
        <p:spPr bwMode="auto">
          <a:xfrm>
            <a:off x="5105400" y="4000046"/>
            <a:ext cx="2264228" cy="1562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1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21213</TotalTime>
  <Words>528</Words>
  <Application>Microsoft Macintosh PowerPoint</Application>
  <PresentationFormat>On-screen Show (4:3)</PresentationFormat>
  <Paragraphs>90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Exercise 1</vt:lpstr>
      <vt:lpstr>Breaking News!</vt:lpstr>
      <vt:lpstr>Part 1:  Question 1</vt:lpstr>
      <vt:lpstr>Part 1:  Question 2</vt:lpstr>
      <vt:lpstr>Part 1:  Question 3</vt:lpstr>
      <vt:lpstr>Part 2:  Homework Assignment</vt:lpstr>
      <vt:lpstr>Exercise 1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148</cp:revision>
  <cp:lastPrinted>2001-11-26T19:56:19Z</cp:lastPrinted>
  <dcterms:created xsi:type="dcterms:W3CDTF">2001-11-20T13:29:42Z</dcterms:created>
  <dcterms:modified xsi:type="dcterms:W3CDTF">2015-02-04T19:55:42Z</dcterms:modified>
</cp:coreProperties>
</file>