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Override PartName="/ppt/slides/slide11.xml" ContentType="application/vnd.openxmlformats-officedocument.presentationml.slide+xml"/>
  <Default Extension="xml" ContentType="application/xml"/>
  <Override PartName="/ppt/slides/slide9.xml" ContentType="application/vnd.openxmlformats-officedocument.presentationml.slide+xml"/>
  <Default Extension="jpeg" ContentType="image/jpeg"/>
  <Override PartName="/ppt/notesSlides/notesSlide3.xml" ContentType="application/vnd.openxmlformats-officedocument.presentationml.notesSlide+xml"/>
  <Override PartName="/ppt/tableStyles.xml" ContentType="application/vnd.openxmlformats-officedocument.presentationml.tableStyles+xml"/>
  <Default Extension="emf" ContentType="image/x-emf"/>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slideLayouts/slideLayout12.xml" ContentType="application/vnd.openxmlformats-officedocument.presentationml.slideLayout+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handoutMasters/handoutMaster1.xml" ContentType="application/vnd.openxmlformats-officedocument.presentationml.handoutMaster+xml"/>
  <Override PartName="/ppt/slideLayouts/slideLayout7.xml" ContentType="application/vnd.openxmlformats-officedocument.presentationml.slideLayout+xml"/>
  <Override PartName="/ppt/slides/slide6.xml" ContentType="application/vnd.openxmlformats-officedocument.presentationml.slide+xml"/>
  <Override PartName="/ppt/slideLayouts/slideLayout13.xml" ContentType="application/vnd.openxmlformats-officedocument.presentationml.slideLayout+xml"/>
  <Override PartName="/ppt/theme/theme3.xml" ContentType="application/vnd.openxmlformats-officedocument.them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14"/>
  </p:notesMasterIdLst>
  <p:handoutMasterIdLst>
    <p:handoutMasterId r:id="rId15"/>
  </p:handoutMasterIdLst>
  <p:sldIdLst>
    <p:sldId id="261" r:id="rId2"/>
    <p:sldId id="276" r:id="rId3"/>
    <p:sldId id="268" r:id="rId4"/>
    <p:sldId id="282" r:id="rId5"/>
    <p:sldId id="269" r:id="rId6"/>
    <p:sldId id="277" r:id="rId7"/>
    <p:sldId id="283" r:id="rId8"/>
    <p:sldId id="284" r:id="rId9"/>
    <p:sldId id="285" r:id="rId10"/>
    <p:sldId id="286" r:id="rId11"/>
    <p:sldId id="278" r:id="rId12"/>
    <p:sldId id="258"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rnWhat="handouts6" clrMode="bw" frameSlides="1"/>
  <p:clrMru>
    <a:srgbClr val="EEEEBB"/>
    <a:srgbClr val="EEE8C5"/>
    <a:srgbClr val="1E412A"/>
    <a:srgbClr val="64391A"/>
    <a:srgbClr val="640286"/>
    <a:srgbClr val="43174E"/>
  </p:clrMru>
  <p:extLst>
    <p:ext uri="{E76CE94A-603C-4142-B9EB-6D1370010A27}">
      <p14:discardImageEditData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0"/>
    </p:ext>
    <p:ext uri="{D31A062A-798A-4329-ABDD-BBA856620510}">
      <p14:defaultImageDpi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4024" autoAdjust="0"/>
    <p:restoredTop sz="84760" autoAdjust="0"/>
  </p:normalViewPr>
  <p:slideViewPr>
    <p:cSldViewPr snapToGrid="0" snapToObjects="1">
      <p:cViewPr>
        <p:scale>
          <a:sx n="100" d="100"/>
          <a:sy n="100" d="100"/>
        </p:scale>
        <p:origin x="-648" y="20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handoutMaster" Target="handoutMasters/handoutMaster1.xml"/><Relationship Id="rId16" Type="http://schemas.openxmlformats.org/officeDocument/2006/relationships/printerSettings" Target="printerSettings/printerSettings1.bin"/><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85BAAB4-9459-E34F-ABCC-F0FDFD48CDCE}" type="datetimeFigureOut">
              <a:rPr lang="en-US" smtClean="0"/>
              <a:pPr/>
              <a:t>7/2/14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9B82EEA-5B31-A747-BEBA-A7C085A75C70}"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867523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DB70AB8-A8DD-1445-8D03-C32157D74942}" type="datetimeFigureOut">
              <a:rPr lang="en-US" smtClean="0"/>
              <a:pPr/>
              <a:t>7/2/14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5CF7EF9-0A99-EC45-AE9A-E1311F33BC5C}"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3968195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BCFE68C-A008-514C-A20E-6F328DE34111}" type="slidenum">
              <a:rPr lang="en-US"/>
              <a:pPr/>
              <a:t>1</a:t>
            </a:fld>
            <a:endParaRPr lang="en-US"/>
          </a:p>
        </p:txBody>
      </p:sp>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p:txBody>
          <a:bodyPr/>
          <a:lstStyle/>
          <a:p>
            <a:r>
              <a:rPr lang="en-US" sz="1200" b="1" kern="1200" dirty="0" smtClean="0">
                <a:solidFill>
                  <a:schemeClr val="tx1"/>
                </a:solidFill>
                <a:effectLst/>
                <a:latin typeface="+mn-lt"/>
                <a:ea typeface="+mn-ea"/>
                <a:cs typeface="+mn-cs"/>
              </a:rPr>
              <a:t>Learning Objectives: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Students will be able to</a:t>
            </a:r>
          </a:p>
          <a:p>
            <a:pPr lvl="0"/>
            <a:r>
              <a:rPr lang="en-US" sz="1200" kern="1200" dirty="0" smtClean="0">
                <a:solidFill>
                  <a:schemeClr val="tx1"/>
                </a:solidFill>
                <a:effectLst/>
                <a:latin typeface="+mn-lt"/>
                <a:ea typeface="+mn-ea"/>
                <a:cs typeface="+mn-cs"/>
              </a:rPr>
              <a:t>	Summarize the earthquake process in a short paragraph</a:t>
            </a:r>
          </a:p>
          <a:p>
            <a:pPr lvl="0"/>
            <a:r>
              <a:rPr lang="en-US" sz="1200" kern="1200" dirty="0" smtClean="0">
                <a:solidFill>
                  <a:schemeClr val="tx1"/>
                </a:solidFill>
                <a:effectLst/>
                <a:latin typeface="+mn-lt"/>
                <a:ea typeface="+mn-ea"/>
                <a:cs typeface="+mn-cs"/>
              </a:rPr>
              <a:t>	Use the Earthquake Machine model to demonstrate the causes of earthquakes, noting the flow of energy through the system</a:t>
            </a:r>
          </a:p>
          <a:p>
            <a:pPr lvl="0"/>
            <a:r>
              <a:rPr lang="en-US" sz="1200" kern="1200" dirty="0" smtClean="0">
                <a:solidFill>
                  <a:schemeClr val="tx1"/>
                </a:solidFill>
                <a:effectLst/>
                <a:latin typeface="+mn-lt"/>
                <a:ea typeface="+mn-ea"/>
                <a:cs typeface="+mn-cs"/>
              </a:rPr>
              <a:t>	Illustrate the role of models in the process of science in a short description</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Abstract </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Learning occurs as students collaborate in small groups to investigate the earthquake cycle.</a:t>
            </a:r>
            <a:r>
              <a:rPr lang="en-US" sz="1200" i="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This activity emphasizes the role of mechanical models in understanding and testing ideas science.  </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Teacher Background</a:t>
            </a:r>
            <a:endParaRPr lang="en-US"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Changing the focus of earthquake instruction</a:t>
            </a:r>
            <a:endParaRPr lang="en-US"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Earthquakes are a highly engaging topic for students. The suddenness, and awe-inspiring power of an earthquake, whether experienced directly or via various media outlets, both captures students’ attention and focuses our conceptualization of earthquakes as the impact they can have on society. As a result, students as young as third grade conclude that an earthquake is destruction, injury, and confusion, and the causes are unknown. While the interest is good for learning, such focus on damage and destruction can become an obstacle that limiting learners’ ability to critically and carefully develop an understanding of the actual earthquake and its causes.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Several studies have established that traditional instructional methods for earthquakes are not adequate to allow students to construct coherent explanations about the causes of earthquakes, nor to reduce students’ misconceptions about earthquakes. This activity has been designed to make students’ initial conceptions of earthquakes explicit and then allow them to test these ideas through a hands-on, minds-on exploration of the Earthquake Machine.  In this way, students are able to visualize the physical system, including energy inputs and outputs, of a fault system that can lead to earthquakes. The following discussion deemphasizes the damage and destruction that occurs when earthquakes occur near large population centers, and increases the focus on helping students’ construct/expand/replace their own mental models for earthquakes.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Figure 1. The Earthquake Machine is a mechanical model for illustrating the inputs and outputs of the earthquake cycle</a:t>
            </a:r>
          </a:p>
          <a:p>
            <a:r>
              <a:rPr lang="en-US" sz="1200" i="1" kern="1200" dirty="0" smtClean="0">
                <a:solidFill>
                  <a:schemeClr val="tx1"/>
                </a:solidFill>
                <a:effectLst/>
                <a:latin typeface="+mn-lt"/>
                <a:ea typeface="+mn-ea"/>
                <a:cs typeface="+mn-cs"/>
              </a:rPr>
              <a:t>The science of the model </a:t>
            </a:r>
            <a:r>
              <a:rPr lang="en-US" sz="1200" kern="1200" dirty="0" smtClean="0">
                <a:solidFill>
                  <a:schemeClr val="tx1"/>
                </a:solidFill>
                <a:effectLst/>
                <a:latin typeface="+mn-lt"/>
                <a:ea typeface="+mn-ea"/>
                <a:cs typeface="+mn-cs"/>
              </a:rPr>
              <a:t>The simplicity of the Earthquake Machine (Figure 1) allows students to visualize the inputs and outputs of a fault system and explore stick-slip fault behavior. The model’s wooden block and sandpaper base represent an active fault section. Students’ pull on the measuring tape attached to the block is analogous to continuous plate motions away from the boundaries. For example, this represents the downward pull of a </a:t>
            </a:r>
            <a:r>
              <a:rPr lang="en-US" sz="1200" kern="1200" dirty="0" err="1" smtClean="0">
                <a:solidFill>
                  <a:schemeClr val="tx1"/>
                </a:solidFill>
                <a:effectLst/>
                <a:latin typeface="+mn-lt"/>
                <a:ea typeface="+mn-ea"/>
                <a:cs typeface="+mn-cs"/>
              </a:rPr>
              <a:t>subducting</a:t>
            </a:r>
            <a:r>
              <a:rPr lang="en-US" sz="1200" kern="1200" dirty="0" smtClean="0">
                <a:solidFill>
                  <a:schemeClr val="tx1"/>
                </a:solidFill>
                <a:effectLst/>
                <a:latin typeface="+mn-lt"/>
                <a:ea typeface="+mn-ea"/>
                <a:cs typeface="+mn-cs"/>
              </a:rPr>
              <a:t> slab of lithospheric plate, which is continuously adding tension to the system. The rubber band represents the elastic properties of the surrounding lithosphere, storing potential energy. When the frictional forces between the block and sandpaper are overcome, the block lurches forward with a stick-slip motion. Students get to “experience” an earthquake by seeing the release of energy stored in the rubber band and feeling the propagation of seismic waves from an elastic source. Visualizing the energy released by the slip of the block is further enhanced by the motion of the model building, made of strips of lightweight poster board or manila folder material.</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While this model accurately simulates the strain energy that slowly accumulates in rock surrounding a locked fault that is released in a sudden slip event, a process known as the elastic rebound theory, it is ultimately a simplification of a complex Earth system. Such simplifications must be understood to interpret the model accurately. Therefore the relationship between the model and reality should be clearly emphasized to students (Table 1). This is particularly important for high school-aged students, who often think of physical models as copies of reality rather than representations. </a:t>
            </a:r>
          </a:p>
          <a:p>
            <a:r>
              <a:rPr lang="en-US" sz="1200" kern="1200" dirty="0" smtClean="0">
                <a:solidFill>
                  <a:schemeClr val="tx1"/>
                </a:solidFill>
                <a:effectLst/>
                <a:latin typeface="+mn-lt"/>
                <a:ea typeface="+mn-ea"/>
                <a:cs typeface="+mn-cs"/>
              </a:rPr>
              <a:t>The model not only provides a physical perspective on the generation of earthquakes, but it also illustrates the concept of an earthquake’s magnitude, and how this can be calculated based on the physical features of the fault (see inset box). In our model, the length and width (area; A) of the fault section that slips during an event (represented by the dimensions of the block of wood) as well as the rigidity of Earth materials (</a:t>
            </a:r>
            <a:r>
              <a:rPr lang="en-US" sz="1200" kern="1200" dirty="0" smtClean="0">
                <a:solidFill>
                  <a:schemeClr val="tx1"/>
                </a:solidFill>
                <a:effectLst/>
                <a:latin typeface="+mn-lt"/>
                <a:ea typeface="+mn-ea"/>
                <a:cs typeface="+mn-cs"/>
                <a:sym typeface="Symbol"/>
              </a:rPr>
              <a:t></a:t>
            </a:r>
            <a:r>
              <a:rPr lang="en-US" sz="1200" kern="1200" dirty="0" smtClean="0">
                <a:solidFill>
                  <a:schemeClr val="tx1"/>
                </a:solidFill>
                <a:effectLst/>
                <a:latin typeface="+mn-lt"/>
                <a:ea typeface="+mn-ea"/>
                <a:cs typeface="+mn-cs"/>
              </a:rPr>
              <a:t>, represented by the elasticity of the rubber band) are constant for every event generated. The only factor that can vary is the displacement (D) or slip of the fault. As a result, there is a direct correlation between the amount of slip of the block and the moment magnitude of the event. While aspects of the mathematical relationship discussed in the inset box may be premature for some students’ experience, all students will physically see this relationship by noting how much the “building” on top of the block moves in relation to the amount the block slips. The further the block slips, the more energy is released, and the more violently the building shakes</a:t>
            </a:r>
            <a:r>
              <a:rPr lang="en-US" dirty="0" smtClean="0">
                <a:effectLst/>
              </a:rPr>
              <a:t> </a:t>
            </a: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Have one student from each group come up and pick up the materials for the model. Groups should assemble their models.</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TIP = Groups of 3 to 4 work well</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b) Allow adequate time for groups to freely explore the behavior of the model</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TIP = During open exploration students tend to want to pull aggressively on the tape. If this is occurring, guide them to see that the model behaves differently (and more interestingly) with a slower rate of pull. </a:t>
            </a:r>
            <a:endParaRPr lang="en-US" sz="1200" kern="1200" dirty="0" smtClean="0">
              <a:solidFill>
                <a:schemeClr val="tx1"/>
              </a:solidFill>
              <a:effectLst/>
              <a:latin typeface="+mn-lt"/>
              <a:ea typeface="+mn-ea"/>
              <a:cs typeface="+mn-cs"/>
            </a:endParaRPr>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NOTE: To use the Earthquake Machine, slowly pull the measuring tape parallel to the surface of the sanding belt.  The block should stick in place initially and the rubber band should stretch.  When a threshold is reached, block will slip forward as the potential energy stored in the rubber band is suddenly converted to kinetic energy. Once the block stops, the stick slip process begins again.</a:t>
            </a:r>
          </a:p>
          <a:p>
            <a:endParaRPr lang="en-US" dirty="0"/>
          </a:p>
        </p:txBody>
      </p:sp>
      <p:sp>
        <p:nvSpPr>
          <p:cNvPr id="4" name="Slide Number Placeholder 3"/>
          <p:cNvSpPr>
            <a:spLocks noGrp="1"/>
          </p:cNvSpPr>
          <p:nvPr>
            <p:ph type="sldNum" sz="quarter" idx="10"/>
          </p:nvPr>
        </p:nvSpPr>
        <p:spPr/>
        <p:txBody>
          <a:bodyPr/>
          <a:lstStyle/>
          <a:p>
            <a:fld id="{F5CF7EF9-0A99-EC45-AE9A-E1311F33BC5C}" type="slidenum">
              <a:rPr lang="en-US" smtClean="0"/>
              <a:pPr/>
              <a:t>2</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303206532"/>
      </p:ext>
    </p:extLst>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2D97383-AC68-9B4F-8A4B-18C6C8992649}" type="slidenum">
              <a:rPr lang="en-US"/>
              <a:pPr/>
              <a:t>3</a:t>
            </a:fld>
            <a:endParaRPr lang="en-US"/>
          </a:p>
        </p:txBody>
      </p:sp>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50E3372-92A3-8943-BF19-AC25D012FF6F}" type="slidenum">
              <a:rPr lang="en-US"/>
              <a:pPr/>
              <a:t>4</a:t>
            </a:fld>
            <a:endParaRPr lang="en-US"/>
          </a:p>
        </p:txBody>
      </p:sp>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D8C90AE-E5ED-D043-97C3-7ACC47094213}" type="slidenum">
              <a:rPr lang="en-US"/>
              <a:pPr/>
              <a:t>5</a:t>
            </a:fld>
            <a:endParaRPr lang="en-US"/>
          </a:p>
        </p:txBody>
      </p:sp>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p:txBody>
          <a:bodyPr/>
          <a:lstStyle/>
          <a:p>
            <a:pPr lvl="0"/>
            <a:r>
              <a:rPr lang="en-US" sz="1200" kern="1200" smtClean="0">
                <a:solidFill>
                  <a:schemeClr val="tx1"/>
                </a:solidFill>
                <a:latin typeface="+mn-lt"/>
                <a:ea typeface="+mn-ea"/>
                <a:cs typeface="+mn-cs"/>
              </a:rPr>
              <a:t>The </a:t>
            </a:r>
            <a:r>
              <a:rPr lang="en-US" sz="1200" kern="1200" dirty="0" smtClean="0">
                <a:solidFill>
                  <a:schemeClr val="tx1"/>
                </a:solidFill>
                <a:latin typeface="+mn-lt"/>
                <a:ea typeface="+mn-ea"/>
                <a:cs typeface="+mn-cs"/>
              </a:rPr>
              <a:t>sandpaper represents the contact between one plate and another plate</a:t>
            </a:r>
          </a:p>
          <a:p>
            <a:pPr lvl="0"/>
            <a:r>
              <a:rPr lang="en-US" sz="1200" kern="1200" dirty="0" smtClean="0">
                <a:solidFill>
                  <a:schemeClr val="tx1"/>
                </a:solidFill>
                <a:latin typeface="+mn-lt"/>
                <a:ea typeface="+mn-ea"/>
                <a:cs typeface="+mn-cs"/>
              </a:rPr>
              <a:t>The moving block represents an earthquake</a:t>
            </a:r>
          </a:p>
          <a:p>
            <a:pPr lvl="0"/>
            <a:r>
              <a:rPr lang="en-US" sz="1200" kern="1200" dirty="0" smtClean="0">
                <a:solidFill>
                  <a:schemeClr val="tx1"/>
                </a:solidFill>
                <a:latin typeface="+mn-lt"/>
                <a:ea typeface="+mn-ea"/>
                <a:cs typeface="+mn-cs"/>
              </a:rPr>
              <a:t>The block of wood/rubber band/measuring tape represents a single tectonic plate</a:t>
            </a:r>
          </a:p>
          <a:p>
            <a:pPr lvl="0"/>
            <a:r>
              <a:rPr lang="en-US" sz="1200" kern="1200" dirty="0" smtClean="0">
                <a:solidFill>
                  <a:schemeClr val="tx1"/>
                </a:solidFill>
                <a:latin typeface="+mn-lt"/>
                <a:ea typeface="+mn-ea"/>
                <a:cs typeface="+mn-cs"/>
              </a:rPr>
              <a:t>The wood block represents the edge of the plate that is locked</a:t>
            </a:r>
          </a:p>
          <a:p>
            <a:pPr lvl="0"/>
            <a:r>
              <a:rPr lang="en-US" sz="1200" kern="1200" dirty="0" smtClean="0">
                <a:solidFill>
                  <a:schemeClr val="tx1"/>
                </a:solidFill>
                <a:latin typeface="+mn-lt"/>
                <a:ea typeface="+mn-ea"/>
                <a:cs typeface="+mn-cs"/>
              </a:rPr>
              <a:t>The rubber band represents he elastic materials inside the Earth</a:t>
            </a:r>
          </a:p>
          <a:p>
            <a:pPr lvl="0"/>
            <a:r>
              <a:rPr lang="en-US" sz="1200" kern="1200" dirty="0" smtClean="0">
                <a:solidFill>
                  <a:schemeClr val="tx1"/>
                </a:solidFill>
                <a:latin typeface="+mn-lt"/>
                <a:ea typeface="+mn-ea"/>
                <a:cs typeface="+mn-cs"/>
              </a:rPr>
              <a:t>Pulling on the measuring tape represents the force causing plate to move</a:t>
            </a:r>
          </a:p>
          <a:p>
            <a:endParaRPr lang="en-US" baseline="0" dirty="0" smtClean="0"/>
          </a:p>
          <a:p>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Refer to teachers notes for a discussion</a:t>
            </a:r>
            <a:r>
              <a:rPr lang="en-US" baseline="0" dirty="0" smtClean="0"/>
              <a:t> of how the model is like and unlike the Earth.</a:t>
            </a:r>
          </a:p>
          <a:p>
            <a:endParaRPr lang="en-US" baseline="0" dirty="0" smtClean="0"/>
          </a:p>
          <a:p>
            <a:r>
              <a:rPr lang="en-US" sz="1200" kern="1200" dirty="0" smtClean="0">
                <a:solidFill>
                  <a:schemeClr val="tx1"/>
                </a:solidFill>
                <a:effectLst/>
                <a:latin typeface="+mn-lt"/>
                <a:ea typeface="+mn-ea"/>
                <a:cs typeface="+mn-cs"/>
              </a:rPr>
              <a:t>Emphasize the following two questions in your discussion.</a:t>
            </a:r>
          </a:p>
          <a:p>
            <a:r>
              <a:rPr lang="en-US" sz="1200" i="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1) How might the model be like a real fault? </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ANSWER: The stick-slip behavior of the block is similar to the earthquake cycle where earth materials to store energy elastically over a period of time. When a threshold is reached, the stored energy is suddenly released as an earthquake, which causes seismic waves to propagate outward in all directions .</a:t>
            </a:r>
          </a:p>
          <a:p>
            <a:pPr lvl="0"/>
            <a:r>
              <a:rPr lang="en-US" sz="1200" kern="1200" dirty="0" smtClean="0">
                <a:solidFill>
                  <a:schemeClr val="tx1"/>
                </a:solidFill>
                <a:effectLst/>
                <a:latin typeface="+mn-lt"/>
                <a:ea typeface="+mn-ea"/>
                <a:cs typeface="+mn-cs"/>
              </a:rPr>
              <a:t>The sandpaper represents the contact between one plate and another plate</a:t>
            </a:r>
          </a:p>
          <a:p>
            <a:pPr lvl="0"/>
            <a:r>
              <a:rPr lang="en-US" sz="1200" kern="1200" dirty="0" smtClean="0">
                <a:solidFill>
                  <a:schemeClr val="tx1"/>
                </a:solidFill>
                <a:effectLst/>
                <a:latin typeface="+mn-lt"/>
                <a:ea typeface="+mn-ea"/>
                <a:cs typeface="+mn-cs"/>
              </a:rPr>
              <a:t>The moving block represents an earthquake</a:t>
            </a:r>
          </a:p>
          <a:p>
            <a:pPr lvl="0"/>
            <a:r>
              <a:rPr lang="en-US" sz="1200" kern="1200" dirty="0" smtClean="0">
                <a:solidFill>
                  <a:schemeClr val="tx1"/>
                </a:solidFill>
                <a:effectLst/>
                <a:latin typeface="+mn-lt"/>
                <a:ea typeface="+mn-ea"/>
                <a:cs typeface="+mn-cs"/>
              </a:rPr>
              <a:t>The wood block represents the edge of the plate that is locked</a:t>
            </a:r>
          </a:p>
          <a:p>
            <a:pPr lvl="0"/>
            <a:r>
              <a:rPr lang="en-US" sz="1200" kern="1200" dirty="0" smtClean="0">
                <a:solidFill>
                  <a:schemeClr val="tx1"/>
                </a:solidFill>
                <a:effectLst/>
                <a:latin typeface="+mn-lt"/>
                <a:ea typeface="+mn-ea"/>
                <a:cs typeface="+mn-cs"/>
              </a:rPr>
              <a:t>The measuring tape represents the bulk of the plate where plate motion is constant.</a:t>
            </a:r>
          </a:p>
          <a:p>
            <a:pPr lvl="0"/>
            <a:r>
              <a:rPr lang="en-US" sz="1200" kern="1200" dirty="0" smtClean="0">
                <a:solidFill>
                  <a:schemeClr val="tx1"/>
                </a:solidFill>
                <a:effectLst/>
                <a:latin typeface="+mn-lt"/>
                <a:ea typeface="+mn-ea"/>
                <a:cs typeface="+mn-cs"/>
              </a:rPr>
              <a:t>The rubber band represents he elastic materials inside the Earth)</a:t>
            </a:r>
          </a:p>
          <a:p>
            <a:pPr lvl="0"/>
            <a:r>
              <a:rPr lang="en-US" sz="1200" kern="1200" dirty="0" smtClean="0">
                <a:solidFill>
                  <a:schemeClr val="tx1"/>
                </a:solidFill>
                <a:effectLst/>
                <a:latin typeface="+mn-lt"/>
                <a:ea typeface="+mn-ea"/>
                <a:cs typeface="+mn-cs"/>
              </a:rPr>
              <a:t>Pulling on the measuring tape represents the force causing plate to move</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2) How might the model be </a:t>
            </a:r>
            <a:r>
              <a:rPr lang="en-US" sz="1200" i="1" u="sng" kern="1200" dirty="0" smtClean="0">
                <a:solidFill>
                  <a:schemeClr val="tx1"/>
                </a:solidFill>
                <a:effectLst/>
                <a:latin typeface="+mn-lt"/>
                <a:ea typeface="+mn-ea"/>
                <a:cs typeface="+mn-cs"/>
              </a:rPr>
              <a:t>un</a:t>
            </a:r>
            <a:r>
              <a:rPr lang="en-US" sz="1200" i="1" kern="1200" dirty="0" smtClean="0">
                <a:solidFill>
                  <a:schemeClr val="tx1"/>
                </a:solidFill>
                <a:effectLst/>
                <a:latin typeface="+mn-lt"/>
                <a:ea typeface="+mn-ea"/>
                <a:cs typeface="+mn-cs"/>
              </a:rPr>
              <a:t>like a real fault? </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ANSWER: The materials and the scale, both temporal and physical, are notably different. </a:t>
            </a:r>
          </a:p>
          <a:p>
            <a:pPr lvl="0"/>
            <a:r>
              <a:rPr lang="en-US" sz="1200" kern="1200" dirty="0" smtClean="0">
                <a:solidFill>
                  <a:schemeClr val="tx1"/>
                </a:solidFill>
                <a:effectLst/>
                <a:latin typeface="+mn-lt"/>
                <a:ea typeface="+mn-ea"/>
                <a:cs typeface="+mn-cs"/>
              </a:rPr>
              <a:t>In Earth, elastic energy is stored in rocks spanning an area of up to hundreds of kilometers over a period of tens to hundreds of years; the small rubber band takes just  seconds to store energy. </a:t>
            </a:r>
          </a:p>
          <a:p>
            <a:pPr lvl="0"/>
            <a:r>
              <a:rPr lang="en-US" sz="1200" kern="1200" dirty="0" smtClean="0">
                <a:solidFill>
                  <a:schemeClr val="tx1"/>
                </a:solidFill>
                <a:effectLst/>
                <a:latin typeface="+mn-lt"/>
                <a:ea typeface="+mn-ea"/>
                <a:cs typeface="+mn-cs"/>
              </a:rPr>
              <a:t>The block has fixed dimensions that slip as a single unit while a fault is much larger and more complex. As a result it could slip at any point along the fault; a process that can vary for each earthquake on the fault. </a:t>
            </a:r>
          </a:p>
          <a:p>
            <a:pPr lvl="0"/>
            <a:r>
              <a:rPr lang="en-US" sz="1200" kern="1200" dirty="0" smtClean="0">
                <a:solidFill>
                  <a:schemeClr val="tx1"/>
                </a:solidFill>
                <a:effectLst/>
                <a:latin typeface="+mn-lt"/>
                <a:ea typeface="+mn-ea"/>
                <a:cs typeface="+mn-cs"/>
              </a:rPr>
              <a:t> In the model, the boundary between the two plates (or sides of the fault) is parallel to the surface.  However, in Earth, plate boundaries (and fault planes) are typically inclined or vertical. </a:t>
            </a:r>
          </a:p>
          <a:p>
            <a:pPr lvl="0"/>
            <a:r>
              <a:rPr lang="en-US" sz="1200" kern="1200" dirty="0" smtClean="0">
                <a:solidFill>
                  <a:schemeClr val="tx1"/>
                </a:solidFill>
                <a:effectLst/>
                <a:latin typeface="+mn-lt"/>
                <a:ea typeface="+mn-ea"/>
                <a:cs typeface="+mn-cs"/>
              </a:rPr>
              <a:t> Friction only occurs along the bottom of the wooden block in the model but in a fault, the friction is 3-dimensional and much more complex due to changing pressure and rigidity factors at depth.  </a:t>
            </a:r>
          </a:p>
          <a:p>
            <a:pPr lvl="0"/>
            <a:r>
              <a:rPr lang="en-US" sz="1200" kern="1200" dirty="0" smtClean="0">
                <a:solidFill>
                  <a:schemeClr val="tx1"/>
                </a:solidFill>
                <a:effectLst/>
                <a:latin typeface="+mn-lt"/>
                <a:ea typeface="+mn-ea"/>
                <a:cs typeface="+mn-cs"/>
              </a:rPr>
              <a:t>Energy in the model comes from our hands. In the Earth the internal heat of the earth drives push of the plates, while gravity drives the downward pull of </a:t>
            </a:r>
            <a:r>
              <a:rPr lang="en-US" sz="1200" kern="1200" dirty="0" err="1" smtClean="0">
                <a:solidFill>
                  <a:schemeClr val="tx1"/>
                </a:solidFill>
                <a:effectLst/>
                <a:latin typeface="+mn-lt"/>
                <a:ea typeface="+mn-ea"/>
                <a:cs typeface="+mn-cs"/>
              </a:rPr>
              <a:t>subducting</a:t>
            </a:r>
            <a:r>
              <a:rPr lang="en-US" sz="1200" kern="1200" dirty="0" smtClean="0">
                <a:solidFill>
                  <a:schemeClr val="tx1"/>
                </a:solidFill>
                <a:effectLst/>
                <a:latin typeface="+mn-lt"/>
                <a:ea typeface="+mn-ea"/>
                <a:cs typeface="+mn-cs"/>
              </a:rPr>
              <a:t> slabs.  </a:t>
            </a:r>
          </a:p>
          <a:p>
            <a:r>
              <a:rPr lang="en-US" sz="1200" i="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TIP = Create a table to emphasize BOTH like and unlike features. This is essential to avoid generating misconceptions when working with models.</a:t>
            </a:r>
            <a:endParaRPr lang="en-US" sz="1200" kern="1200" dirty="0" smtClean="0">
              <a:solidFill>
                <a:schemeClr val="tx1"/>
              </a:solidFill>
              <a:effectLst/>
              <a:latin typeface="+mn-lt"/>
              <a:ea typeface="+mn-ea"/>
              <a:cs typeface="+mn-cs"/>
            </a:endParaRPr>
          </a:p>
          <a:p>
            <a:r>
              <a:rPr lang="x-none" sz="1200" kern="1200" dirty="0" smtClean="0">
                <a:solidFill>
                  <a:schemeClr val="tx1"/>
                </a:solidFill>
                <a:effectLst/>
                <a:latin typeface="+mn-lt"/>
                <a:ea typeface="+mn-ea"/>
                <a:cs typeface="+mn-cs"/>
              </a:rPr>
              <a:t> Any benefit in saying something akin to “like the sound waves that radiate away from the sandpaper.”?</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CF7EF9-0A99-EC45-AE9A-E1311F33BC5C}" type="slidenum">
              <a:rPr lang="en-US" smtClean="0"/>
              <a:pPr/>
              <a:t>6</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116681046"/>
      </p:ext>
    </p:extLst>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2" name="Rectangle 1"/>
          <p:cNvSpPr>
            <a:spLocks noGrp="1" noRot="1" noChangeAspect="1" noChangeArrowheads="1"/>
          </p:cNvSpPr>
          <p:nvPr>
            <p:ph type="sldImg"/>
          </p:nvPr>
        </p:nvSpPr>
        <p:spPr>
          <a:solidFill>
            <a:srgbClr val="FFFFFF"/>
          </a:solidFill>
          <a:ln/>
        </p:spPr>
      </p:sp>
      <p:sp>
        <p:nvSpPr>
          <p:cNvPr id="46083" name="Rectangle 2"/>
          <p:cNvSpPr>
            <a:spLocks noGrp="1" noChangeArrowheads="1"/>
          </p:cNvSpPr>
          <p:nvPr>
            <p:ph type="body" idx="1"/>
          </p:nvPr>
        </p:nvSpPr>
        <p:spPr>
          <a:noFill/>
          <a:ln/>
        </p:spPr>
        <p:txBody>
          <a:bodyPr/>
          <a:lstStyle/>
          <a:p>
            <a:pPr marL="39688" eaLnBrk="1" hangingPunct="1">
              <a:spcBef>
                <a:spcPts val="413"/>
              </a:spcBef>
            </a:pPr>
            <a:r>
              <a:rPr lang="en-US" u="sng">
                <a:solidFill>
                  <a:srgbClr val="000000"/>
                </a:solidFill>
                <a:ea typeface="Times" pitchFamily="-1" charset="0"/>
                <a:cs typeface="Times" pitchFamily="-1" charset="0"/>
                <a:sym typeface="Times" pitchFamily="-1" charset="0"/>
              </a:rPr>
              <a:t>Seismic Moment (M</a:t>
            </a:r>
            <a:r>
              <a:rPr lang="en-US" u="sng" baseline="-25000">
                <a:solidFill>
                  <a:srgbClr val="000000"/>
                </a:solidFill>
                <a:ea typeface="Times" pitchFamily="-1" charset="0"/>
                <a:cs typeface="Times" pitchFamily="-1" charset="0"/>
                <a:sym typeface="Times" pitchFamily="-1" charset="0"/>
              </a:rPr>
              <a:t>o</a:t>
            </a:r>
            <a:r>
              <a:rPr lang="en-US" u="sng">
                <a:solidFill>
                  <a:srgbClr val="000000"/>
                </a:solidFill>
                <a:ea typeface="Times" pitchFamily="-1" charset="0"/>
                <a:cs typeface="Times" pitchFamily="-1" charset="0"/>
                <a:sym typeface="Times" pitchFamily="-1" charset="0"/>
              </a:rPr>
              <a:t>)</a:t>
            </a:r>
            <a:r>
              <a:rPr lang="en-US">
                <a:solidFill>
                  <a:srgbClr val="000000"/>
                </a:solidFill>
                <a:ea typeface="Times" pitchFamily="-1" charset="0"/>
                <a:cs typeface="Times" pitchFamily="-1" charset="0"/>
                <a:sym typeface="Times" pitchFamily="-1" charset="0"/>
              </a:rPr>
              <a:t> is a measure of the size of an earthquake based the physical characteristics of the fault and can be determined either from seismograms or fault dimensions.</a:t>
            </a:r>
          </a:p>
          <a:p>
            <a:pPr marL="39688" eaLnBrk="1" hangingPunct="1">
              <a:spcBef>
                <a:spcPts val="413"/>
              </a:spcBef>
            </a:pPr>
            <a:r>
              <a:rPr lang="en-US">
                <a:solidFill>
                  <a:srgbClr val="000000"/>
                </a:solidFill>
                <a:ea typeface="Times" pitchFamily="-1" charset="0"/>
                <a:cs typeface="Times" pitchFamily="-1" charset="0"/>
                <a:sym typeface="Times" pitchFamily="-1" charset="0"/>
              </a:rPr>
              <a:t>M</a:t>
            </a:r>
            <a:r>
              <a:rPr lang="en-US" baseline="-25000">
                <a:solidFill>
                  <a:srgbClr val="000000"/>
                </a:solidFill>
                <a:ea typeface="Times" pitchFamily="-1" charset="0"/>
                <a:cs typeface="Times" pitchFamily="-1" charset="0"/>
                <a:sym typeface="Times" pitchFamily="-1" charset="0"/>
              </a:rPr>
              <a:t>o</a:t>
            </a:r>
            <a:r>
              <a:rPr lang="en-US">
                <a:solidFill>
                  <a:srgbClr val="000000"/>
                </a:solidFill>
                <a:ea typeface="Times" pitchFamily="-1" charset="0"/>
                <a:cs typeface="Times" pitchFamily="-1" charset="0"/>
                <a:sym typeface="Times" pitchFamily="-1" charset="0"/>
              </a:rPr>
              <a:t> = L x W x D x </a:t>
            </a:r>
            <a:r>
              <a:rPr lang="en-US">
                <a:solidFill>
                  <a:srgbClr val="000000"/>
                </a:solidFill>
                <a:latin typeface="Symbol" pitchFamily="-1" charset="2"/>
                <a:ea typeface="Symbol" pitchFamily="-1" charset="2"/>
                <a:cs typeface="Symbol" pitchFamily="-1" charset="2"/>
                <a:sym typeface="Symbol" pitchFamily="-1" charset="2"/>
              </a:rPr>
              <a:t>μ</a:t>
            </a:r>
            <a:r>
              <a:rPr lang="en-US">
                <a:solidFill>
                  <a:srgbClr val="000000"/>
                </a:solidFill>
                <a:ea typeface="Times" pitchFamily="-1" charset="0"/>
                <a:cs typeface="Times" pitchFamily="-1" charset="0"/>
                <a:sym typeface="Times" pitchFamily="-1" charset="0"/>
              </a:rPr>
              <a:t>   or   Length x Width x Displacement (Slip) x Rigidity</a:t>
            </a:r>
          </a:p>
          <a:p>
            <a:pPr marL="39688" eaLnBrk="1" hangingPunct="1">
              <a:spcBef>
                <a:spcPts val="413"/>
              </a:spcBef>
            </a:pPr>
            <a:endParaRPr lang="en-US">
              <a:solidFill>
                <a:srgbClr val="000000"/>
              </a:solidFill>
              <a:ea typeface="Times" pitchFamily="-1" charset="0"/>
              <a:cs typeface="Times" pitchFamily="-1" charset="0"/>
              <a:sym typeface="Times" pitchFamily="-1" charset="0"/>
            </a:endParaRPr>
          </a:p>
          <a:p>
            <a:pPr marL="39688" eaLnBrk="1" hangingPunct="1">
              <a:spcBef>
                <a:spcPts val="413"/>
              </a:spcBef>
            </a:pPr>
            <a:r>
              <a:rPr lang="en-US" u="sng">
                <a:solidFill>
                  <a:srgbClr val="000000"/>
                </a:solidFill>
                <a:ea typeface="Times" pitchFamily="-1" charset="0"/>
                <a:cs typeface="Times" pitchFamily="-1" charset="0"/>
                <a:sym typeface="Times" pitchFamily="-1" charset="0"/>
              </a:rPr>
              <a:t>Moment Magnitude (M</a:t>
            </a:r>
            <a:r>
              <a:rPr lang="en-US" u="sng" baseline="-25000">
                <a:solidFill>
                  <a:srgbClr val="000000"/>
                </a:solidFill>
                <a:ea typeface="Times" pitchFamily="-1" charset="0"/>
                <a:cs typeface="Times" pitchFamily="-1" charset="0"/>
                <a:sym typeface="Times" pitchFamily="-1" charset="0"/>
              </a:rPr>
              <a:t>w</a:t>
            </a:r>
            <a:r>
              <a:rPr lang="en-US" u="sng">
                <a:solidFill>
                  <a:srgbClr val="000000"/>
                </a:solidFill>
                <a:ea typeface="Times" pitchFamily="-1" charset="0"/>
                <a:cs typeface="Times" pitchFamily="-1" charset="0"/>
                <a:sym typeface="Times" pitchFamily="-1" charset="0"/>
              </a:rPr>
              <a:t>)</a:t>
            </a:r>
            <a:r>
              <a:rPr lang="en-US">
                <a:solidFill>
                  <a:srgbClr val="000000"/>
                </a:solidFill>
                <a:ea typeface="Times" pitchFamily="-1" charset="0"/>
                <a:cs typeface="Times" pitchFamily="-1" charset="0"/>
                <a:sym typeface="Times" pitchFamily="-1" charset="0"/>
              </a:rPr>
              <a:t> </a:t>
            </a:r>
            <a:r>
              <a:rPr lang="en-US">
                <a:solidFill>
                  <a:srgbClr val="000000"/>
                </a:solidFill>
                <a:latin typeface="Times New Roman" pitchFamily="-1" charset="0"/>
                <a:ea typeface="Times New Roman" pitchFamily="-1" charset="0"/>
                <a:cs typeface="Times New Roman" pitchFamily="-1" charset="0"/>
                <a:sym typeface="Times New Roman" pitchFamily="-1" charset="0"/>
              </a:rPr>
              <a:t>based on the concept of seismic moment where constants in the equation have been chosen so the moment magnitude scale correlates with other magnitude scales.  M</a:t>
            </a:r>
            <a:r>
              <a:rPr lang="en-US" baseline="-25000">
                <a:solidFill>
                  <a:srgbClr val="000000"/>
                </a:solidFill>
                <a:latin typeface="Times New Roman" pitchFamily="-1" charset="0"/>
                <a:ea typeface="Times New Roman" pitchFamily="-1" charset="0"/>
                <a:cs typeface="Times New Roman" pitchFamily="-1" charset="0"/>
                <a:sym typeface="Times New Roman" pitchFamily="-1" charset="0"/>
              </a:rPr>
              <a:t>w</a:t>
            </a:r>
            <a:r>
              <a:rPr lang="en-US">
                <a:solidFill>
                  <a:srgbClr val="000000"/>
                </a:solidFill>
                <a:latin typeface="Times New Roman" pitchFamily="-1" charset="0"/>
                <a:ea typeface="Times New Roman" pitchFamily="-1" charset="0"/>
                <a:cs typeface="Times New Roman" pitchFamily="-1" charset="0"/>
                <a:sym typeface="Times New Roman" pitchFamily="-1" charset="0"/>
              </a:rPr>
              <a:t> = </a:t>
            </a:r>
            <a:r>
              <a:rPr lang="en-US">
                <a:solidFill>
                  <a:srgbClr val="000000"/>
                </a:solidFill>
                <a:latin typeface="Times New Roman Italic" charset="0"/>
                <a:ea typeface="Times New Roman Italic" charset="0"/>
                <a:cs typeface="Times New Roman Italic" charset="0"/>
                <a:sym typeface="Times New Roman Italic" charset="0"/>
              </a:rPr>
              <a:t>log</a:t>
            </a:r>
            <a:r>
              <a:rPr lang="en-US">
                <a:solidFill>
                  <a:srgbClr val="000000"/>
                </a:solidFill>
                <a:latin typeface="Times New Roman" pitchFamily="-1" charset="0"/>
                <a:ea typeface="Times New Roman" pitchFamily="-1" charset="0"/>
                <a:cs typeface="Times New Roman" pitchFamily="-1" charset="0"/>
                <a:sym typeface="Times New Roman" pitchFamily="-1" charset="0"/>
              </a:rPr>
              <a:t> M</a:t>
            </a:r>
            <a:r>
              <a:rPr lang="en-US" baseline="-25000">
                <a:solidFill>
                  <a:srgbClr val="000000"/>
                </a:solidFill>
                <a:latin typeface="Times New Roman" pitchFamily="-1" charset="0"/>
                <a:ea typeface="Times New Roman" pitchFamily="-1" charset="0"/>
                <a:cs typeface="Times New Roman" pitchFamily="-1" charset="0"/>
                <a:sym typeface="Times New Roman" pitchFamily="-1" charset="0"/>
              </a:rPr>
              <a:t>o</a:t>
            </a:r>
            <a:r>
              <a:rPr lang="en-US">
                <a:solidFill>
                  <a:srgbClr val="000000"/>
                </a:solidFill>
                <a:latin typeface="Times New Roman" pitchFamily="-1" charset="0"/>
                <a:ea typeface="Times New Roman" pitchFamily="-1" charset="0"/>
                <a:cs typeface="Times New Roman" pitchFamily="-1" charset="0"/>
                <a:sym typeface="Times New Roman" pitchFamily="-1" charset="0"/>
              </a:rPr>
              <a:t>/1.5 – 10.7</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5CF7EF9-0A99-EC45-AE9A-E1311F33BC5C}" type="slidenum">
              <a:rPr lang="en-US" smtClean="0"/>
              <a:pPr/>
              <a:t>11</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solidFill>
                <a:srgbClr val="FF0000"/>
              </a:solidFill>
            </a:endParaRPr>
          </a:p>
        </p:txBody>
      </p:sp>
      <p:sp>
        <p:nvSpPr>
          <p:cNvPr id="4" name="Slide Number Placeholder 3"/>
          <p:cNvSpPr>
            <a:spLocks noGrp="1"/>
          </p:cNvSpPr>
          <p:nvPr>
            <p:ph type="sldNum" sz="quarter" idx="10"/>
          </p:nvPr>
        </p:nvSpPr>
        <p:spPr/>
        <p:txBody>
          <a:bodyPr/>
          <a:lstStyle/>
          <a:p>
            <a:fld id="{A9A4E9C1-A846-584B-9F9A-1F6FB02CFE39}" type="slidenum">
              <a:rPr lang="en-US" smtClean="0"/>
              <a:pPr/>
              <a:t>12</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5332410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 Id="rId3"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 Id="rId3"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emf"/><Relationship Id="rId4" Type="http://schemas.openxmlformats.org/officeDocument/2006/relationships/image" Target="../media/image7.png"/><Relationship Id="rId1" Type="http://schemas.openxmlformats.org/officeDocument/2006/relationships/slideMaster" Target="../slideMasters/slideMaster1.xml"/><Relationship Id="rId2" Type="http://schemas.openxmlformats.org/officeDocument/2006/relationships/image" Target="../media/image5.jpe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lide">
    <p:spTree>
      <p:nvGrpSpPr>
        <p:cNvPr id="1" name=""/>
        <p:cNvGrpSpPr/>
        <p:nvPr/>
      </p:nvGrpSpPr>
      <p:grpSpPr>
        <a:xfrm>
          <a:off x="0" y="0"/>
          <a:ext cx="0" cy="0"/>
          <a:chOff x="0" y="0"/>
          <a:chExt cx="0" cy="0"/>
        </a:xfrm>
      </p:grpSpPr>
      <p:pic>
        <p:nvPicPr>
          <p:cNvPr id="11" name="Picture 10" descr="chalk backgroundNEW.psd"/>
          <p:cNvPicPr>
            <a:picLocks noChangeAspect="1"/>
          </p:cNvPicPr>
          <p:nvPr userDrawn="1"/>
        </p:nvPicPr>
        <p:blipFill>
          <a:blip r:embed="rId2" cstate="screen">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3500" y="-213397"/>
            <a:ext cx="9236813" cy="7081557"/>
          </a:xfrm>
          <a:prstGeom prst="rect">
            <a:avLst/>
          </a:prstGeom>
        </p:spPr>
      </p:pic>
      <p:sp>
        <p:nvSpPr>
          <p:cNvPr id="2" name="Title 1"/>
          <p:cNvSpPr>
            <a:spLocks noGrp="1"/>
          </p:cNvSpPr>
          <p:nvPr>
            <p:ph type="ctrTitle" hasCustomPrompt="1"/>
          </p:nvPr>
        </p:nvSpPr>
        <p:spPr>
          <a:xfrm>
            <a:off x="-64134" y="2976843"/>
            <a:ext cx="9250680" cy="1083232"/>
          </a:xfrm>
        </p:spPr>
        <p:txBody>
          <a:bodyPr>
            <a:noAutofit/>
          </a:bodyPr>
          <a:lstStyle>
            <a:lvl1pPr>
              <a:defRPr sz="5400" b="1" i="0">
                <a:solidFill>
                  <a:schemeClr val="bg1"/>
                </a:solidFill>
                <a:latin typeface="KG Fall For You"/>
                <a:cs typeface="KG Fall For You"/>
              </a:defRPr>
            </a:lvl1pPr>
          </a:lstStyle>
          <a:p>
            <a:r>
              <a:rPr lang="en-US" dirty="0" smtClean="0"/>
              <a:t>TITLE OF LESSON GOES HERE</a:t>
            </a:r>
            <a:endParaRPr lang="en-US" dirty="0"/>
          </a:p>
        </p:txBody>
      </p:sp>
      <p:sp>
        <p:nvSpPr>
          <p:cNvPr id="4" name="Date Placeholder 3"/>
          <p:cNvSpPr>
            <a:spLocks noGrp="1"/>
          </p:cNvSpPr>
          <p:nvPr>
            <p:ph type="dt" sz="half" idx="10"/>
          </p:nvPr>
        </p:nvSpPr>
        <p:spPr/>
        <p:txBody>
          <a:bodyPr/>
          <a:lstStyle/>
          <a:p>
            <a:fld id="{6A7770F6-9AA7-B643-8597-35AEF1E4C779}" type="datetimeFigureOut">
              <a:rPr lang="en-US" smtClean="0"/>
              <a:pPr/>
              <a:t>7/2/14</a:t>
            </a:fld>
            <a:endParaRPr lang="en-US"/>
          </a:p>
        </p:txBody>
      </p:sp>
      <p:sp>
        <p:nvSpPr>
          <p:cNvPr id="20" name="Text Placeholder 19"/>
          <p:cNvSpPr>
            <a:spLocks noGrp="1"/>
          </p:cNvSpPr>
          <p:nvPr>
            <p:ph type="body" sz="quarter" idx="11" hasCustomPrompt="1"/>
          </p:nvPr>
        </p:nvSpPr>
        <p:spPr>
          <a:xfrm>
            <a:off x="-63500" y="3996999"/>
            <a:ext cx="9250363" cy="800100"/>
          </a:xfrm>
        </p:spPr>
        <p:txBody>
          <a:bodyPr>
            <a:normAutofit/>
          </a:bodyPr>
          <a:lstStyle>
            <a:lvl1pPr marL="0" indent="0" algn="ctr">
              <a:buNone/>
              <a:defRPr sz="3600" b="1" i="1" baseline="0">
                <a:solidFill>
                  <a:srgbClr val="FFFFFF"/>
                </a:solidFill>
                <a:latin typeface="KG Fall For You"/>
                <a:cs typeface="KG Fall For You"/>
              </a:defRPr>
            </a:lvl1pPr>
            <a:lvl2pPr marL="457200" indent="0" algn="ctr">
              <a:buNone/>
              <a:defRPr>
                <a:solidFill>
                  <a:srgbClr val="FFFFFF"/>
                </a:solidFill>
                <a:latin typeface="Chalkduster"/>
                <a:cs typeface="Chalkduster"/>
              </a:defRPr>
            </a:lvl2pPr>
            <a:lvl3pPr marL="914400" indent="0" algn="ctr">
              <a:buNone/>
              <a:defRPr>
                <a:solidFill>
                  <a:srgbClr val="FFFFFF"/>
                </a:solidFill>
                <a:latin typeface="Chalkduster"/>
                <a:cs typeface="Chalkduster"/>
              </a:defRPr>
            </a:lvl3pPr>
            <a:lvl4pPr marL="1371600" indent="0" algn="ctr">
              <a:buNone/>
              <a:defRPr>
                <a:solidFill>
                  <a:srgbClr val="FFFFFF"/>
                </a:solidFill>
                <a:latin typeface="Chalkduster"/>
                <a:cs typeface="Chalkduster"/>
              </a:defRPr>
            </a:lvl4pPr>
            <a:lvl5pPr marL="1828800" indent="0" algn="ctr">
              <a:buNone/>
              <a:defRPr>
                <a:solidFill>
                  <a:srgbClr val="FFFFFF"/>
                </a:solidFill>
                <a:latin typeface="Chalkduster"/>
                <a:cs typeface="Chalkduster"/>
              </a:defRPr>
            </a:lvl5pPr>
          </a:lstStyle>
          <a:p>
            <a:pPr lvl="0"/>
            <a:r>
              <a:rPr lang="en-US" dirty="0" smtClean="0"/>
              <a:t>Click to add subtitle content here</a:t>
            </a:r>
            <a:endParaRPr lang="en-US" dirty="0"/>
          </a:p>
        </p:txBody>
      </p:sp>
      <p:pic>
        <p:nvPicPr>
          <p:cNvPr id="3" name="Picture 2" descr="INClass_HorizontalLOGO.psd"/>
          <p:cNvPicPr>
            <a:picLocks noChangeAspect="1"/>
          </p:cNvPicPr>
          <p:nvPr userDrawn="1"/>
        </p:nvPicPr>
        <p:blipFill>
          <a:blip r:embed="rId3" cstate="screen">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0" y="-213397"/>
            <a:ext cx="3680851" cy="1841500"/>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565561491"/>
      </p:ext>
    </p:extLst>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A7770F6-9AA7-B643-8597-35AEF1E4C779}" type="datetimeFigureOut">
              <a:rPr lang="en-US" smtClean="0"/>
              <a:pPr/>
              <a:t>7/2/14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F3146F-8C50-F441-97A4-00A7A79D1F6B}"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661858892"/>
      </p:ext>
    </p:extLst>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A7770F6-9AA7-B643-8597-35AEF1E4C779}" type="datetimeFigureOut">
              <a:rPr lang="en-US" smtClean="0"/>
              <a:pPr/>
              <a:t>7/2/14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F3146F-8C50-F441-97A4-00A7A79D1F6B}"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155365189"/>
      </p:ext>
    </p:extLst>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A7770F6-9AA7-B643-8597-35AEF1E4C779}" type="datetimeFigureOut">
              <a:rPr lang="en-US" smtClean="0"/>
              <a:pPr/>
              <a:t>7/2/14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F3146F-8C50-F441-97A4-00A7A79D1F6B}"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125983326"/>
      </p:ext>
    </p:extLst>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A7770F6-9AA7-B643-8597-35AEF1E4C779}" type="datetimeFigureOut">
              <a:rPr lang="en-US" smtClean="0"/>
              <a:pPr/>
              <a:t>7/2/14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F3146F-8C50-F441-97A4-00A7A79D1F6B}"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042250639"/>
      </p:ext>
    </p:extLst>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pic>
        <p:nvPicPr>
          <p:cNvPr id="5" name="Picture 4" descr="chalk background2.psd"/>
          <p:cNvPicPr>
            <a:picLocks noChangeAspect="1"/>
          </p:cNvPicPr>
          <p:nvPr userDrawn="1"/>
        </p:nvPicPr>
        <p:blipFill rotWithShape="1">
          <a:blip r:embed="rId2" cstate="screen">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p:blipFill>
        <p:spPr>
          <a:xfrm>
            <a:off x="-60959" y="0"/>
            <a:ext cx="9215120" cy="6868161"/>
          </a:xfrm>
          <a:prstGeom prst="rect">
            <a:avLst/>
          </a:prstGeom>
        </p:spPr>
      </p:pic>
      <p:sp>
        <p:nvSpPr>
          <p:cNvPr id="7" name="Rectangle 6"/>
          <p:cNvSpPr/>
          <p:nvPr userDrawn="1"/>
        </p:nvSpPr>
        <p:spPr>
          <a:xfrm>
            <a:off x="203200" y="213360"/>
            <a:ext cx="8699500" cy="6217920"/>
          </a:xfrm>
          <a:prstGeom prst="rect">
            <a:avLst/>
          </a:prstGeom>
          <a:solidFill>
            <a:schemeClr val="bg1"/>
          </a:solidFill>
          <a:ln>
            <a:noFill/>
          </a:ln>
          <a:effectLst>
            <a:outerShdw blurRad="69850" dist="88900" dir="234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60961" y="102632"/>
            <a:ext cx="9215121" cy="871378"/>
          </a:xfrm>
        </p:spPr>
        <p:txBody>
          <a:bodyPr>
            <a:normAutofit/>
          </a:bodyPr>
          <a:lstStyle>
            <a:lvl1pPr algn="ctr">
              <a:defRPr sz="4400" baseline="0">
                <a:solidFill>
                  <a:srgbClr val="1E412A"/>
                </a:solidFill>
                <a:latin typeface="KG Fall For You"/>
                <a:cs typeface="KG Fall For You"/>
              </a:defRPr>
            </a:lvl1pPr>
          </a:lstStyle>
          <a:p>
            <a:r>
              <a:rPr lang="en-US" dirty="0" smtClean="0"/>
              <a:t>Click to add title to slide</a:t>
            </a:r>
            <a:endParaRPr lang="en-US" dirty="0"/>
          </a:p>
        </p:txBody>
      </p:sp>
      <p:sp>
        <p:nvSpPr>
          <p:cNvPr id="3" name="Content Placeholder 2"/>
          <p:cNvSpPr>
            <a:spLocks noGrp="1"/>
          </p:cNvSpPr>
          <p:nvPr>
            <p:ph idx="1"/>
          </p:nvPr>
        </p:nvSpPr>
        <p:spPr>
          <a:xfrm>
            <a:off x="662940" y="1056956"/>
            <a:ext cx="8229600" cy="4525963"/>
          </a:xfrm>
        </p:spPr>
        <p:txBody>
          <a:bodyPr/>
          <a:lstStyle>
            <a:lvl1pPr>
              <a:defRPr sz="2800">
                <a:solidFill>
                  <a:schemeClr val="tx1"/>
                </a:solidFill>
              </a:defRPr>
            </a:lvl1pPr>
            <a:lvl2pPr>
              <a:defRPr sz="2400">
                <a:solidFill>
                  <a:schemeClr val="tx1"/>
                </a:solidFill>
              </a:defRPr>
            </a:lvl2pPr>
            <a:lvl3pPr>
              <a:defRPr sz="2200">
                <a:solidFill>
                  <a:schemeClr val="tx1"/>
                </a:solidFill>
              </a:defRPr>
            </a:lvl3pPr>
            <a:lvl4pPr>
              <a:defRPr sz="2000">
                <a:solidFill>
                  <a:schemeClr val="tx1"/>
                </a:solidFill>
              </a:defRPr>
            </a:lvl4pPr>
            <a:lvl5pPr>
              <a:defRPr sz="1800">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Rectangle 8"/>
          <p:cNvSpPr/>
          <p:nvPr userDrawn="1"/>
        </p:nvSpPr>
        <p:spPr>
          <a:xfrm>
            <a:off x="294640" y="314960"/>
            <a:ext cx="8503920" cy="6014720"/>
          </a:xfrm>
          <a:prstGeom prst="rect">
            <a:avLst/>
          </a:prstGeom>
          <a:noFill/>
          <a:ln w="3175" cmpd="sng">
            <a:solidFill>
              <a:srgbClr val="1E412A">
                <a:alpha val="27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4" name="Picture 3" descr="INClass_HorizontalLOGO.psd"/>
          <p:cNvPicPr>
            <a:picLocks noChangeAspect="1"/>
          </p:cNvPicPr>
          <p:nvPr userDrawn="1"/>
        </p:nvPicPr>
        <p:blipFill>
          <a:blip r:embed="rId3" cstate="screen">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172720" y="6339840"/>
            <a:ext cx="1239521" cy="620122"/>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422159496"/>
      </p:ext>
    </p:extLst>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1_Title and Content">
    <p:spTree>
      <p:nvGrpSpPr>
        <p:cNvPr id="1" name=""/>
        <p:cNvGrpSpPr/>
        <p:nvPr/>
      </p:nvGrpSpPr>
      <p:grpSpPr>
        <a:xfrm>
          <a:off x="0" y="0"/>
          <a:ext cx="0" cy="0"/>
          <a:chOff x="0" y="0"/>
          <a:chExt cx="0" cy="0"/>
        </a:xfrm>
      </p:grpSpPr>
      <p:pic>
        <p:nvPicPr>
          <p:cNvPr id="6" name="Picture 5" descr="chalk background2.psd"/>
          <p:cNvPicPr>
            <a:picLocks noChangeAspect="1"/>
          </p:cNvPicPr>
          <p:nvPr userDrawn="1"/>
        </p:nvPicPr>
        <p:blipFill rotWithShape="1">
          <a:blip r:embed="rId2" cstate="screen">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p:blipFill>
        <p:spPr>
          <a:xfrm>
            <a:off x="-60959" y="0"/>
            <a:ext cx="9215120" cy="6868161"/>
          </a:xfrm>
          <a:prstGeom prst="rect">
            <a:avLst/>
          </a:prstGeom>
        </p:spPr>
      </p:pic>
      <p:sp>
        <p:nvSpPr>
          <p:cNvPr id="7" name="Rectangle 6"/>
          <p:cNvSpPr/>
          <p:nvPr userDrawn="1"/>
        </p:nvSpPr>
        <p:spPr>
          <a:xfrm>
            <a:off x="-60959" y="-24582"/>
            <a:ext cx="9229255" cy="6431280"/>
          </a:xfrm>
          <a:prstGeom prst="rect">
            <a:avLst/>
          </a:prstGeom>
          <a:solidFill>
            <a:schemeClr val="bg1"/>
          </a:solidFill>
          <a:ln>
            <a:noFill/>
          </a:ln>
          <a:effectLst>
            <a:outerShdw blurRad="69850" dist="88900" dir="234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descr="INClass_HorizontalLOGO.psd"/>
          <p:cNvPicPr>
            <a:picLocks noChangeAspect="1"/>
          </p:cNvPicPr>
          <p:nvPr userDrawn="1"/>
        </p:nvPicPr>
        <p:blipFill>
          <a:blip r:embed="rId3" cstate="screen">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172720" y="6339840"/>
            <a:ext cx="1239521" cy="620122"/>
          </a:xfrm>
          <a:prstGeom prst="rect">
            <a:avLst/>
          </a:prstGeom>
        </p:spPr>
      </p:pic>
      <p:sp>
        <p:nvSpPr>
          <p:cNvPr id="2" name="Title 1"/>
          <p:cNvSpPr>
            <a:spLocks noGrp="1"/>
          </p:cNvSpPr>
          <p:nvPr>
            <p:ph type="title" hasCustomPrompt="1"/>
          </p:nvPr>
        </p:nvSpPr>
        <p:spPr>
          <a:xfrm>
            <a:off x="0" y="1"/>
            <a:ext cx="9168296" cy="792162"/>
          </a:xfrm>
        </p:spPr>
        <p:txBody>
          <a:bodyPr>
            <a:normAutofit/>
          </a:bodyPr>
          <a:lstStyle>
            <a:lvl1pPr algn="ctr">
              <a:defRPr sz="4000" baseline="0">
                <a:solidFill>
                  <a:srgbClr val="1E412A"/>
                </a:solidFill>
                <a:latin typeface="KG Fall For You"/>
                <a:cs typeface="KG Fall For You"/>
              </a:defRPr>
            </a:lvl1pPr>
          </a:lstStyle>
          <a:p>
            <a:r>
              <a:rPr lang="en-US" dirty="0" smtClean="0"/>
              <a:t>Click to add title to slide</a:t>
            </a:r>
            <a:endParaRPr lang="en-US" dirty="0"/>
          </a:p>
        </p:txBody>
      </p:sp>
      <p:sp>
        <p:nvSpPr>
          <p:cNvPr id="3" name="Content Placeholder 2"/>
          <p:cNvSpPr>
            <a:spLocks noGrp="1"/>
          </p:cNvSpPr>
          <p:nvPr>
            <p:ph idx="1"/>
          </p:nvPr>
        </p:nvSpPr>
        <p:spPr>
          <a:xfrm>
            <a:off x="723900" y="1138236"/>
            <a:ext cx="8229600" cy="4525963"/>
          </a:xfrm>
        </p:spPr>
        <p:txBody>
          <a:bodyPr/>
          <a:lstStyle>
            <a:lvl1pPr>
              <a:defRPr sz="2800">
                <a:solidFill>
                  <a:schemeClr val="tx1"/>
                </a:solidFill>
              </a:defRPr>
            </a:lvl1pPr>
            <a:lvl2pPr>
              <a:defRPr sz="2400">
                <a:solidFill>
                  <a:schemeClr val="tx1"/>
                </a:solidFill>
              </a:defRPr>
            </a:lvl2pPr>
            <a:lvl3pPr>
              <a:defRPr sz="2200">
                <a:solidFill>
                  <a:schemeClr val="tx1"/>
                </a:solidFill>
              </a:defRPr>
            </a:lvl3pPr>
            <a:lvl4pPr>
              <a:defRPr sz="2000">
                <a:solidFill>
                  <a:schemeClr val="tx1"/>
                </a:solidFill>
              </a:defRPr>
            </a:lvl4pPr>
            <a:lvl5pPr>
              <a:defRPr sz="1800">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904355474"/>
      </p:ext>
    </p:extLst>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
            <a:ext cx="9168296" cy="792162"/>
          </a:xfrm>
        </p:spPr>
        <p:txBody>
          <a:bodyPr>
            <a:normAutofit/>
          </a:bodyPr>
          <a:lstStyle>
            <a:lvl1pPr algn="ctr">
              <a:defRPr sz="4000" baseline="0">
                <a:solidFill>
                  <a:srgbClr val="1E412A"/>
                </a:solidFill>
                <a:latin typeface="KG Fall For You"/>
                <a:cs typeface="KG Fall For You"/>
              </a:defRPr>
            </a:lvl1pPr>
          </a:lstStyle>
          <a:p>
            <a:r>
              <a:rPr lang="en-US" dirty="0" smtClean="0"/>
              <a:t>Click to add title to slide</a:t>
            </a:r>
            <a:endParaRPr lang="en-US" dirty="0"/>
          </a:p>
        </p:txBody>
      </p:sp>
      <p:sp>
        <p:nvSpPr>
          <p:cNvPr id="3" name="Content Placeholder 2"/>
          <p:cNvSpPr>
            <a:spLocks noGrp="1"/>
          </p:cNvSpPr>
          <p:nvPr>
            <p:ph idx="1"/>
          </p:nvPr>
        </p:nvSpPr>
        <p:spPr>
          <a:xfrm>
            <a:off x="723900" y="1138236"/>
            <a:ext cx="8229600" cy="4525963"/>
          </a:xfrm>
        </p:spPr>
        <p:txBody>
          <a:bodyPr/>
          <a:lstStyle>
            <a:lvl1pPr>
              <a:defRPr sz="2800">
                <a:solidFill>
                  <a:schemeClr val="tx1"/>
                </a:solidFill>
              </a:defRPr>
            </a:lvl1pPr>
            <a:lvl2pPr>
              <a:defRPr sz="2400">
                <a:solidFill>
                  <a:schemeClr val="tx1"/>
                </a:solidFill>
              </a:defRPr>
            </a:lvl2pPr>
            <a:lvl3pPr>
              <a:defRPr sz="2200">
                <a:solidFill>
                  <a:schemeClr val="tx1"/>
                </a:solidFill>
              </a:defRPr>
            </a:lvl3pPr>
            <a:lvl4pPr>
              <a:defRPr sz="2000">
                <a:solidFill>
                  <a:schemeClr val="tx1"/>
                </a:solidFill>
              </a:defRPr>
            </a:lvl4pPr>
            <a:lvl5pPr>
              <a:defRPr sz="1800">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281930761"/>
      </p:ext>
    </p:extLst>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A7770F6-9AA7-B643-8597-35AEF1E4C779}" type="datetimeFigureOut">
              <a:rPr lang="en-US" smtClean="0"/>
              <a:pPr/>
              <a:t>7/2/14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F3146F-8C50-F441-97A4-00A7A79D1F6B}"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842717252"/>
      </p:ext>
    </p:extLst>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A7770F6-9AA7-B643-8597-35AEF1E4C779}" type="datetimeFigureOut">
              <a:rPr lang="en-US" smtClean="0"/>
              <a:pPr/>
              <a:t>7/2/14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F3146F-8C50-F441-97A4-00A7A79D1F6B}"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530941606"/>
      </p:ext>
    </p:extLst>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A7770F6-9AA7-B643-8597-35AEF1E4C779}" type="datetimeFigureOut">
              <a:rPr lang="en-US" smtClean="0"/>
              <a:pPr/>
              <a:t>7/2/14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9F3146F-8C50-F441-97A4-00A7A79D1F6B}"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217124819"/>
      </p:ext>
    </p:extLst>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A7770F6-9AA7-B643-8597-35AEF1E4C779}" type="datetimeFigureOut">
              <a:rPr lang="en-US" smtClean="0"/>
              <a:pPr/>
              <a:t>7/2/14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9F3146F-8C50-F441-97A4-00A7A79D1F6B}"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007559571"/>
      </p:ext>
    </p:extLst>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pic>
        <p:nvPicPr>
          <p:cNvPr id="8" name="Picture 7" descr="Background_FINAL.jpg"/>
          <p:cNvPicPr>
            <a:picLocks noChangeAspect="1"/>
          </p:cNvPicPr>
          <p:nvPr userDrawn="1"/>
        </p:nvPicPr>
        <p:blipFill rotWithShape="1">
          <a:blip r:embed="rId2" cstate="screen">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p:blipFill>
        <p:spPr>
          <a:xfrm>
            <a:off x="-1" y="-1"/>
            <a:ext cx="9237133" cy="6858001"/>
          </a:xfrm>
          <a:prstGeom prst="rect">
            <a:avLst/>
          </a:prstGeom>
        </p:spPr>
      </p:pic>
      <p:sp>
        <p:nvSpPr>
          <p:cNvPr id="13" name="TextBox 12"/>
          <p:cNvSpPr txBox="1"/>
          <p:nvPr userDrawn="1"/>
        </p:nvSpPr>
        <p:spPr>
          <a:xfrm>
            <a:off x="1036320" y="2626140"/>
            <a:ext cx="7002780" cy="2031325"/>
          </a:xfrm>
          <a:prstGeom prst="rect">
            <a:avLst/>
          </a:prstGeom>
          <a:noFill/>
        </p:spPr>
        <p:txBody>
          <a:bodyPr wrap="square" rtlCol="0">
            <a:spAutoFit/>
          </a:bodyPr>
          <a:lstStyle/>
          <a:p>
            <a:pPr algn="ctr"/>
            <a:r>
              <a:rPr lang="en-US" sz="1800" kern="1200" dirty="0" smtClean="0">
                <a:solidFill>
                  <a:schemeClr val="bg1"/>
                </a:solidFill>
                <a:effectLst/>
                <a:latin typeface="+mn-lt"/>
                <a:ea typeface="+mn-ea"/>
                <a:cs typeface="+mn-cs"/>
              </a:rPr>
              <a:t>IRIS is a consortium of over 100 US universities that was </a:t>
            </a:r>
            <a:r>
              <a:rPr lang="en-US" baseline="0" dirty="0" smtClean="0">
                <a:solidFill>
                  <a:schemeClr val="bg1"/>
                </a:solidFill>
              </a:rPr>
              <a:t>was founded in 1984 with support from the National Science Foundation</a:t>
            </a:r>
            <a:r>
              <a:rPr lang="en-US" sz="1800" kern="1200" dirty="0" smtClean="0">
                <a:solidFill>
                  <a:schemeClr val="bg1"/>
                </a:solidFill>
                <a:effectLst/>
                <a:latin typeface="+mn-lt"/>
                <a:ea typeface="+mn-ea"/>
                <a:cs typeface="+mn-cs"/>
              </a:rPr>
              <a:t>. In partnership with its Member Institutions and the scientific community, IRIS manages and operates comprehensive, high-quality geophysical facilities that enable exciting discoveries in seismology and the Earth sciences. IRIS programs contribute to scholarly research, education, earthquake hazard mitigation, and the verification of a Comprehensive Test Ban Treaty.</a:t>
            </a:r>
            <a:endParaRPr lang="en-US" sz="1800" kern="1200" dirty="0">
              <a:solidFill>
                <a:schemeClr val="bg1"/>
              </a:solidFill>
              <a:effectLst/>
              <a:latin typeface="+mn-lt"/>
              <a:ea typeface="+mn-ea"/>
              <a:cs typeface="+mn-cs"/>
            </a:endParaRPr>
          </a:p>
        </p:txBody>
      </p:sp>
      <p:sp>
        <p:nvSpPr>
          <p:cNvPr id="10" name="Rectangle 9"/>
          <p:cNvSpPr/>
          <p:nvPr userDrawn="1"/>
        </p:nvSpPr>
        <p:spPr>
          <a:xfrm>
            <a:off x="1" y="6126774"/>
            <a:ext cx="9237132" cy="923330"/>
          </a:xfrm>
          <a:prstGeom prst="rect">
            <a:avLst/>
          </a:prstGeom>
        </p:spPr>
        <p:txBody>
          <a:bodyPr wrap="squar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600" dirty="0" err="1" smtClean="0">
                <a:solidFill>
                  <a:srgbClr val="FFFFFF"/>
                </a:solidFill>
                <a:latin typeface="KG Fall For You"/>
                <a:cs typeface="KG Fall For You"/>
              </a:rPr>
              <a:t>www.iris.edu/hq/inclass</a:t>
            </a:r>
            <a:endParaRPr lang="en-US" sz="2600" dirty="0" smtClean="0">
              <a:solidFill>
                <a:schemeClr val="bg1"/>
              </a:solidFill>
              <a:latin typeface="KG Fall For You"/>
              <a:cs typeface="KG Fall For You"/>
            </a:endParaRPr>
          </a:p>
          <a:p>
            <a:pPr algn="l" rtl="0"/>
            <a:r>
              <a:rPr lang="en-US" sz="2800" dirty="0" smtClean="0">
                <a:solidFill>
                  <a:srgbClr val="FFFFFF"/>
                </a:solidFill>
                <a:latin typeface="KG Fall For You"/>
                <a:cs typeface="KG Fall For You"/>
              </a:rPr>
              <a:t> </a:t>
            </a:r>
            <a:endParaRPr lang="en-US" sz="2800" b="1" i="0" u="none" strike="noStrike" kern="1200" baseline="30000" dirty="0" smtClean="0">
              <a:solidFill>
                <a:srgbClr val="FFFFFF"/>
              </a:solidFill>
              <a:latin typeface="KG Fall For You"/>
              <a:ea typeface="+mn-ea"/>
              <a:cs typeface="KG Fall For You"/>
            </a:endParaRPr>
          </a:p>
        </p:txBody>
      </p:sp>
      <p:pic>
        <p:nvPicPr>
          <p:cNvPr id="5" name="Picture 4" descr="nsf4.eps"/>
          <p:cNvPicPr>
            <a:picLocks noChangeAspect="1"/>
          </p:cNvPicPr>
          <p:nvPr userDrawn="1"/>
        </p:nvPicPr>
        <p:blipFill>
          <a:blip r:embed="rId3" cstate="screen">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3950519" y="4916796"/>
            <a:ext cx="1015999" cy="1015999"/>
          </a:xfrm>
          <a:prstGeom prst="rect">
            <a:avLst/>
          </a:prstGeom>
        </p:spPr>
      </p:pic>
      <p:pic>
        <p:nvPicPr>
          <p:cNvPr id="2" name="Picture 1" descr="IRIS_CHALKLOGO1.png"/>
          <p:cNvPicPr>
            <a:picLocks noChangeAspect="1"/>
          </p:cNvPicPr>
          <p:nvPr userDrawn="1"/>
        </p:nvPicPr>
        <p:blipFill>
          <a:blip r:embed="rId4" cstate="screen">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2233971" y="-1"/>
            <a:ext cx="4453895" cy="3105355"/>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45480193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7770F6-9AA7-B643-8597-35AEF1E4C779}" type="datetimeFigureOut">
              <a:rPr lang="en-US" smtClean="0"/>
              <a:pPr/>
              <a:t>7/2/14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F3146F-8C50-F441-97A4-00A7A79D1F6B}"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6586379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61"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8.emf"/></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10.jpeg"/><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10.jpeg"/><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image" Target="../media/image12.png"/><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 Id="rId3" Type="http://schemas.openxmlformats.org/officeDocument/2006/relationships/image" Target="../media/image14.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 Id="rId3"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algn="ctr"/>
            <a:r>
              <a:rPr lang="en-US" sz="4800" dirty="0" smtClean="0"/>
              <a:t>Defining an Earthquake</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7108" name="Picture 137"/>
          <p:cNvPicPr>
            <a:picLocks noChangeArrowheads="1"/>
          </p:cNvPicPr>
          <p:nvPr/>
        </p:nvPicPr>
        <p:blipFill>
          <a:blip r:embed="rId2"/>
          <a:srcRect/>
          <a:stretch>
            <a:fillRect/>
          </a:stretch>
        </p:blipFill>
        <p:spPr bwMode="auto">
          <a:xfrm>
            <a:off x="1752600" y="914400"/>
            <a:ext cx="5638800" cy="5743575"/>
          </a:xfrm>
          <a:prstGeom prst="rect">
            <a:avLst/>
          </a:prstGeom>
          <a:noFill/>
          <a:ln w="9525">
            <a:noFill/>
            <a:miter lim="800000"/>
            <a:headEnd/>
            <a:tailEnd/>
          </a:ln>
        </p:spPr>
      </p:pic>
    </p:spTree>
  </p:cSld>
  <p:clrMapOvr>
    <a:masterClrMapping/>
  </p:clrMapOvr>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24296" y="1998185"/>
            <a:ext cx="9168296" cy="792162"/>
          </a:xfrm>
        </p:spPr>
        <p:txBody>
          <a:bodyPr>
            <a:normAutofit fontScale="90000"/>
          </a:bodyPr>
          <a:lstStyle/>
          <a:p>
            <a:r>
              <a:rPr lang="en-US" dirty="0" smtClean="0"/>
              <a:t>Looking ahead….</a:t>
            </a:r>
            <a:r>
              <a:rPr lang="en-US" i="1" dirty="0" smtClean="0"/>
              <a:t/>
            </a:r>
            <a:br>
              <a:rPr lang="en-US" i="1" dirty="0" smtClean="0"/>
            </a:br>
            <a:r>
              <a:rPr lang="en-US" dirty="0" smtClean="0"/>
              <a:t>Energy in the model comes from you.</a:t>
            </a:r>
            <a:br>
              <a:rPr lang="en-US" dirty="0" smtClean="0"/>
            </a:br>
            <a:r>
              <a:rPr lang="en-US" i="1" dirty="0"/>
              <a:t/>
            </a:r>
            <a:br>
              <a:rPr lang="en-US" i="1" dirty="0"/>
            </a:br>
            <a:r>
              <a:rPr lang="en-US" i="1" dirty="0" smtClean="0"/>
              <a:t> Where might this same energy come from in the Earth system?</a:t>
            </a:r>
            <a:r>
              <a:rPr lang="en-US" dirty="0" smtClean="0"/>
              <a:t> </a:t>
            </a:r>
            <a:endParaRPr lang="en-US" dirty="0"/>
          </a:p>
        </p:txBody>
      </p:sp>
      <p:sp>
        <p:nvSpPr>
          <p:cNvPr id="4" name="TextBox 3"/>
          <p:cNvSpPr txBox="1"/>
          <p:nvPr/>
        </p:nvSpPr>
        <p:spPr>
          <a:xfrm>
            <a:off x="-24296" y="4656997"/>
            <a:ext cx="9168296" cy="523220"/>
          </a:xfrm>
          <a:prstGeom prst="rect">
            <a:avLst/>
          </a:prstGeom>
          <a:noFill/>
        </p:spPr>
        <p:txBody>
          <a:bodyPr wrap="square" rtlCol="0">
            <a:spAutoFit/>
          </a:bodyPr>
          <a:lstStyle/>
          <a:p>
            <a:pPr algn="ctr"/>
            <a:r>
              <a:rPr lang="en-US" sz="2800" dirty="0" smtClean="0"/>
              <a:t>Think -  Pair -  Share</a:t>
            </a:r>
            <a:endParaRPr lang="en-US" sz="28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7134432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Procedure</a:t>
            </a:r>
            <a:endParaRPr lang="en-US" dirty="0"/>
          </a:p>
        </p:txBody>
      </p:sp>
      <p:sp>
        <p:nvSpPr>
          <p:cNvPr id="3" name="Content Placeholder 2"/>
          <p:cNvSpPr>
            <a:spLocks noGrp="1"/>
          </p:cNvSpPr>
          <p:nvPr>
            <p:ph idx="1"/>
          </p:nvPr>
        </p:nvSpPr>
        <p:spPr>
          <a:xfrm>
            <a:off x="938696" y="792163"/>
            <a:ext cx="7430604" cy="4525963"/>
          </a:xfrm>
        </p:spPr>
        <p:txBody>
          <a:bodyPr/>
          <a:lstStyle/>
          <a:p>
            <a:r>
              <a:rPr lang="en-US" dirty="0" smtClean="0"/>
              <a:t>Pick up materials for the model</a:t>
            </a:r>
          </a:p>
          <a:p>
            <a:r>
              <a:rPr lang="en-US" dirty="0" smtClean="0"/>
              <a:t>Assemble your model</a:t>
            </a:r>
          </a:p>
          <a:p>
            <a:r>
              <a:rPr lang="en-US" dirty="0" smtClean="0"/>
              <a:t>Explore the behavior of the model and consider the following… “How this might this model represent the earthquake process?”</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7720" y="173197"/>
            <a:ext cx="9168296" cy="792162"/>
          </a:xfrm>
        </p:spPr>
        <p:txBody>
          <a:bodyPr/>
          <a:lstStyle/>
          <a:p>
            <a:r>
              <a:rPr lang="en-US" dirty="0" smtClean="0"/>
              <a:t>Earthquake Machine</a:t>
            </a:r>
            <a:endParaRPr lang="en-US" dirty="0"/>
          </a:p>
        </p:txBody>
      </p:sp>
      <p:pic>
        <p:nvPicPr>
          <p:cNvPr id="108" name="Picture 107" descr="Fig1Mockup.pdf"/>
          <p:cNvPicPr>
            <a:picLocks noChangeAspect="1"/>
          </p:cNvPicPr>
          <p:nvPr/>
        </p:nvPicPr>
        <p:blipFill>
          <a:blip r:embed="rId3"/>
          <a:stretch>
            <a:fillRect/>
          </a:stretch>
        </p:blipFill>
        <p:spPr>
          <a:xfrm>
            <a:off x="1490961" y="1080823"/>
            <a:ext cx="6532288" cy="4899215"/>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186"/>
          <p:cNvGrpSpPr>
            <a:grpSpLocks/>
          </p:cNvGrpSpPr>
          <p:nvPr/>
        </p:nvGrpSpPr>
        <p:grpSpPr bwMode="auto">
          <a:xfrm>
            <a:off x="862013" y="3170238"/>
            <a:ext cx="7567612" cy="1401762"/>
            <a:chOff x="543" y="1997"/>
            <a:chExt cx="4767" cy="883"/>
          </a:xfrm>
        </p:grpSpPr>
        <p:grpSp>
          <p:nvGrpSpPr>
            <p:cNvPr id="3" name="Group 103"/>
            <p:cNvGrpSpPr>
              <a:grpSpLocks/>
            </p:cNvGrpSpPr>
            <p:nvPr/>
          </p:nvGrpSpPr>
          <p:grpSpPr bwMode="auto">
            <a:xfrm>
              <a:off x="546" y="2784"/>
              <a:ext cx="4341" cy="96"/>
              <a:chOff x="542" y="2785"/>
              <a:chExt cx="4341" cy="179"/>
            </a:xfrm>
          </p:grpSpPr>
          <p:sp>
            <p:nvSpPr>
              <p:cNvPr id="16488" name="Rectangle 104"/>
              <p:cNvSpPr>
                <a:spLocks noChangeArrowheads="1"/>
              </p:cNvSpPr>
              <p:nvPr/>
            </p:nvSpPr>
            <p:spPr bwMode="auto">
              <a:xfrm>
                <a:off x="542" y="2795"/>
                <a:ext cx="4341" cy="163"/>
              </a:xfrm>
              <a:prstGeom prst="rect">
                <a:avLst/>
              </a:prstGeom>
              <a:solidFill>
                <a:srgbClr val="FFFFFF"/>
              </a:solidFill>
              <a:ln w="9525">
                <a:solidFill>
                  <a:srgbClr val="000000"/>
                </a:solidFill>
                <a:miter lim="800000"/>
                <a:headEnd/>
                <a:tailEnd/>
              </a:ln>
            </p:spPr>
            <p:txBody>
              <a:bodyPr>
                <a:prstTxWarp prst="textNoShape">
                  <a:avLst/>
                </a:prstTxWarp>
              </a:bodyPr>
              <a:lstStyle/>
              <a:p>
                <a:endParaRPr lang="en-US"/>
              </a:p>
            </p:txBody>
          </p:sp>
          <p:sp>
            <p:nvSpPr>
              <p:cNvPr id="16489" name="Line 105"/>
              <p:cNvSpPr>
                <a:spLocks noChangeShapeType="1"/>
              </p:cNvSpPr>
              <p:nvPr/>
            </p:nvSpPr>
            <p:spPr bwMode="auto">
              <a:xfrm>
                <a:off x="650" y="2801"/>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490" name="Line 106"/>
              <p:cNvSpPr>
                <a:spLocks noChangeShapeType="1"/>
              </p:cNvSpPr>
              <p:nvPr/>
            </p:nvSpPr>
            <p:spPr bwMode="auto">
              <a:xfrm>
                <a:off x="759" y="2801"/>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491" name="Line 107"/>
              <p:cNvSpPr>
                <a:spLocks noChangeShapeType="1"/>
              </p:cNvSpPr>
              <p:nvPr/>
            </p:nvSpPr>
            <p:spPr bwMode="auto">
              <a:xfrm>
                <a:off x="867" y="2801"/>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492" name="Line 108"/>
              <p:cNvSpPr>
                <a:spLocks noChangeShapeType="1"/>
              </p:cNvSpPr>
              <p:nvPr/>
            </p:nvSpPr>
            <p:spPr bwMode="auto">
              <a:xfrm>
                <a:off x="976" y="2801"/>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493" name="Line 109"/>
              <p:cNvSpPr>
                <a:spLocks noChangeShapeType="1"/>
              </p:cNvSpPr>
              <p:nvPr/>
            </p:nvSpPr>
            <p:spPr bwMode="auto">
              <a:xfrm>
                <a:off x="1084" y="2801"/>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494" name="Line 110"/>
              <p:cNvSpPr>
                <a:spLocks noChangeShapeType="1"/>
              </p:cNvSpPr>
              <p:nvPr/>
            </p:nvSpPr>
            <p:spPr bwMode="auto">
              <a:xfrm>
                <a:off x="1193" y="2796"/>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495" name="Line 111"/>
              <p:cNvSpPr>
                <a:spLocks noChangeShapeType="1"/>
              </p:cNvSpPr>
              <p:nvPr/>
            </p:nvSpPr>
            <p:spPr bwMode="auto">
              <a:xfrm>
                <a:off x="1302" y="2796"/>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496" name="Line 112"/>
              <p:cNvSpPr>
                <a:spLocks noChangeShapeType="1"/>
              </p:cNvSpPr>
              <p:nvPr/>
            </p:nvSpPr>
            <p:spPr bwMode="auto">
              <a:xfrm>
                <a:off x="1410" y="2796"/>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497" name="Line 113"/>
              <p:cNvSpPr>
                <a:spLocks noChangeShapeType="1"/>
              </p:cNvSpPr>
              <p:nvPr/>
            </p:nvSpPr>
            <p:spPr bwMode="auto">
              <a:xfrm>
                <a:off x="1519" y="2796"/>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498" name="Line 114"/>
              <p:cNvSpPr>
                <a:spLocks noChangeShapeType="1"/>
              </p:cNvSpPr>
              <p:nvPr/>
            </p:nvSpPr>
            <p:spPr bwMode="auto">
              <a:xfrm>
                <a:off x="1627" y="2796"/>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499" name="Line 115"/>
              <p:cNvSpPr>
                <a:spLocks noChangeShapeType="1"/>
              </p:cNvSpPr>
              <p:nvPr/>
            </p:nvSpPr>
            <p:spPr bwMode="auto">
              <a:xfrm>
                <a:off x="1736" y="2795"/>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00" name="Line 116"/>
              <p:cNvSpPr>
                <a:spLocks noChangeShapeType="1"/>
              </p:cNvSpPr>
              <p:nvPr/>
            </p:nvSpPr>
            <p:spPr bwMode="auto">
              <a:xfrm>
                <a:off x="1845" y="2795"/>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01" name="Line 117"/>
              <p:cNvSpPr>
                <a:spLocks noChangeShapeType="1"/>
              </p:cNvSpPr>
              <p:nvPr/>
            </p:nvSpPr>
            <p:spPr bwMode="auto">
              <a:xfrm>
                <a:off x="1953" y="2795"/>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02" name="Line 118"/>
              <p:cNvSpPr>
                <a:spLocks noChangeShapeType="1"/>
              </p:cNvSpPr>
              <p:nvPr/>
            </p:nvSpPr>
            <p:spPr bwMode="auto">
              <a:xfrm>
                <a:off x="2062" y="2795"/>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03" name="Line 119"/>
              <p:cNvSpPr>
                <a:spLocks noChangeShapeType="1"/>
              </p:cNvSpPr>
              <p:nvPr/>
            </p:nvSpPr>
            <p:spPr bwMode="auto">
              <a:xfrm>
                <a:off x="2170" y="2795"/>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04" name="Line 120"/>
              <p:cNvSpPr>
                <a:spLocks noChangeShapeType="1"/>
              </p:cNvSpPr>
              <p:nvPr/>
            </p:nvSpPr>
            <p:spPr bwMode="auto">
              <a:xfrm>
                <a:off x="2279" y="2790"/>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05" name="Line 121"/>
              <p:cNvSpPr>
                <a:spLocks noChangeShapeType="1"/>
              </p:cNvSpPr>
              <p:nvPr/>
            </p:nvSpPr>
            <p:spPr bwMode="auto">
              <a:xfrm>
                <a:off x="2388" y="2790"/>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06" name="Line 122"/>
              <p:cNvSpPr>
                <a:spLocks noChangeShapeType="1"/>
              </p:cNvSpPr>
              <p:nvPr/>
            </p:nvSpPr>
            <p:spPr bwMode="auto">
              <a:xfrm>
                <a:off x="2496" y="2790"/>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07" name="Line 123"/>
              <p:cNvSpPr>
                <a:spLocks noChangeShapeType="1"/>
              </p:cNvSpPr>
              <p:nvPr/>
            </p:nvSpPr>
            <p:spPr bwMode="auto">
              <a:xfrm>
                <a:off x="2605" y="2790"/>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08" name="Line 124"/>
              <p:cNvSpPr>
                <a:spLocks noChangeShapeType="1"/>
              </p:cNvSpPr>
              <p:nvPr/>
            </p:nvSpPr>
            <p:spPr bwMode="auto">
              <a:xfrm>
                <a:off x="2713" y="2790"/>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09" name="Line 125"/>
              <p:cNvSpPr>
                <a:spLocks noChangeShapeType="1"/>
              </p:cNvSpPr>
              <p:nvPr/>
            </p:nvSpPr>
            <p:spPr bwMode="auto">
              <a:xfrm>
                <a:off x="2819" y="2796"/>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10" name="Line 126"/>
              <p:cNvSpPr>
                <a:spLocks noChangeShapeType="1"/>
              </p:cNvSpPr>
              <p:nvPr/>
            </p:nvSpPr>
            <p:spPr bwMode="auto">
              <a:xfrm>
                <a:off x="2928" y="2796"/>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11" name="Line 127"/>
              <p:cNvSpPr>
                <a:spLocks noChangeShapeType="1"/>
              </p:cNvSpPr>
              <p:nvPr/>
            </p:nvSpPr>
            <p:spPr bwMode="auto">
              <a:xfrm>
                <a:off x="3036" y="2796"/>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12" name="Line 128"/>
              <p:cNvSpPr>
                <a:spLocks noChangeShapeType="1"/>
              </p:cNvSpPr>
              <p:nvPr/>
            </p:nvSpPr>
            <p:spPr bwMode="auto">
              <a:xfrm>
                <a:off x="3145" y="2796"/>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13" name="Line 129"/>
              <p:cNvSpPr>
                <a:spLocks noChangeShapeType="1"/>
              </p:cNvSpPr>
              <p:nvPr/>
            </p:nvSpPr>
            <p:spPr bwMode="auto">
              <a:xfrm>
                <a:off x="3253" y="2796"/>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14" name="Line 130"/>
              <p:cNvSpPr>
                <a:spLocks noChangeShapeType="1"/>
              </p:cNvSpPr>
              <p:nvPr/>
            </p:nvSpPr>
            <p:spPr bwMode="auto">
              <a:xfrm>
                <a:off x="3362" y="2791"/>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15" name="Line 131"/>
              <p:cNvSpPr>
                <a:spLocks noChangeShapeType="1"/>
              </p:cNvSpPr>
              <p:nvPr/>
            </p:nvSpPr>
            <p:spPr bwMode="auto">
              <a:xfrm>
                <a:off x="3471" y="2791"/>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16" name="Line 132"/>
              <p:cNvSpPr>
                <a:spLocks noChangeShapeType="1"/>
              </p:cNvSpPr>
              <p:nvPr/>
            </p:nvSpPr>
            <p:spPr bwMode="auto">
              <a:xfrm>
                <a:off x="3579" y="2791"/>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17" name="Line 133"/>
              <p:cNvSpPr>
                <a:spLocks noChangeShapeType="1"/>
              </p:cNvSpPr>
              <p:nvPr/>
            </p:nvSpPr>
            <p:spPr bwMode="auto">
              <a:xfrm>
                <a:off x="3688" y="2791"/>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18" name="Line 134"/>
              <p:cNvSpPr>
                <a:spLocks noChangeShapeType="1"/>
              </p:cNvSpPr>
              <p:nvPr/>
            </p:nvSpPr>
            <p:spPr bwMode="auto">
              <a:xfrm>
                <a:off x="3796" y="2791"/>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19" name="Line 135"/>
              <p:cNvSpPr>
                <a:spLocks noChangeShapeType="1"/>
              </p:cNvSpPr>
              <p:nvPr/>
            </p:nvSpPr>
            <p:spPr bwMode="auto">
              <a:xfrm>
                <a:off x="3905" y="2790"/>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20" name="Line 136"/>
              <p:cNvSpPr>
                <a:spLocks noChangeShapeType="1"/>
              </p:cNvSpPr>
              <p:nvPr/>
            </p:nvSpPr>
            <p:spPr bwMode="auto">
              <a:xfrm>
                <a:off x="4014" y="2790"/>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21" name="Line 137"/>
              <p:cNvSpPr>
                <a:spLocks noChangeShapeType="1"/>
              </p:cNvSpPr>
              <p:nvPr/>
            </p:nvSpPr>
            <p:spPr bwMode="auto">
              <a:xfrm>
                <a:off x="4122" y="2790"/>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22" name="Line 138"/>
              <p:cNvSpPr>
                <a:spLocks noChangeShapeType="1"/>
              </p:cNvSpPr>
              <p:nvPr/>
            </p:nvSpPr>
            <p:spPr bwMode="auto">
              <a:xfrm>
                <a:off x="4231" y="2790"/>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23" name="Line 139"/>
              <p:cNvSpPr>
                <a:spLocks noChangeShapeType="1"/>
              </p:cNvSpPr>
              <p:nvPr/>
            </p:nvSpPr>
            <p:spPr bwMode="auto">
              <a:xfrm>
                <a:off x="4339" y="2790"/>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24" name="Line 140"/>
              <p:cNvSpPr>
                <a:spLocks noChangeShapeType="1"/>
              </p:cNvSpPr>
              <p:nvPr/>
            </p:nvSpPr>
            <p:spPr bwMode="auto">
              <a:xfrm>
                <a:off x="4665" y="2785"/>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25" name="Line 141"/>
              <p:cNvSpPr>
                <a:spLocks noChangeShapeType="1"/>
              </p:cNvSpPr>
              <p:nvPr/>
            </p:nvSpPr>
            <p:spPr bwMode="auto">
              <a:xfrm>
                <a:off x="4774" y="2785"/>
                <a:ext cx="0" cy="163"/>
              </a:xfrm>
              <a:prstGeom prst="line">
                <a:avLst/>
              </a:prstGeom>
              <a:noFill/>
              <a:ln w="9525">
                <a:solidFill>
                  <a:srgbClr val="000000"/>
                </a:solidFill>
                <a:round/>
                <a:headEnd/>
                <a:tailEnd/>
              </a:ln>
            </p:spPr>
            <p:txBody>
              <a:bodyPr>
                <a:prstTxWarp prst="textNoShape">
                  <a:avLst/>
                </a:prstTxWarp>
              </a:bodyPr>
              <a:lstStyle/>
              <a:p>
                <a:endParaRPr lang="en-US"/>
              </a:p>
            </p:txBody>
          </p:sp>
        </p:grpSp>
        <p:sp>
          <p:nvSpPr>
            <p:cNvPr id="16439" name="Rectangle 55" descr="Granite"/>
            <p:cNvSpPr>
              <a:spLocks noChangeArrowheads="1"/>
            </p:cNvSpPr>
            <p:nvPr/>
          </p:nvSpPr>
          <p:spPr bwMode="auto">
            <a:xfrm>
              <a:off x="543" y="1997"/>
              <a:ext cx="4341" cy="817"/>
            </a:xfrm>
            <a:prstGeom prst="rect">
              <a:avLst/>
            </a:prstGeom>
            <a:blipFill dpi="0" rotWithShape="0">
              <a:blip r:embed="rId3"/>
              <a:srcRect/>
              <a:tile tx="0" ty="0" sx="100000" sy="100000" flip="none" algn="tl"/>
            </a:blipFill>
            <a:ln w="9525">
              <a:solidFill>
                <a:srgbClr val="000000"/>
              </a:solidFill>
              <a:miter lim="800000"/>
              <a:headEnd/>
              <a:tailEnd/>
            </a:ln>
          </p:spPr>
          <p:txBody>
            <a:bodyPr>
              <a:prstTxWarp prst="textNoShape">
                <a:avLst/>
              </a:prstTxWarp>
            </a:bodyPr>
            <a:lstStyle/>
            <a:p>
              <a:endParaRPr lang="en-US"/>
            </a:p>
          </p:txBody>
        </p:sp>
        <p:sp>
          <p:nvSpPr>
            <p:cNvPr id="16441" name="Rectangle 57" descr="Oak"/>
            <p:cNvSpPr>
              <a:spLocks noChangeArrowheads="1"/>
            </p:cNvSpPr>
            <p:nvPr/>
          </p:nvSpPr>
          <p:spPr bwMode="auto">
            <a:xfrm>
              <a:off x="650" y="2141"/>
              <a:ext cx="434" cy="490"/>
            </a:xfrm>
            <a:prstGeom prst="rect">
              <a:avLst/>
            </a:prstGeom>
            <a:blipFill dpi="0" rotWithShape="0">
              <a:blip r:embed="rId4"/>
              <a:srcRect/>
              <a:tile tx="0" ty="0" sx="100000" sy="100000" flip="none" algn="tl"/>
            </a:blipFill>
            <a:ln w="9525">
              <a:solidFill>
                <a:srgbClr val="000000"/>
              </a:solidFill>
              <a:miter lim="800000"/>
              <a:headEnd/>
              <a:tailEnd/>
            </a:ln>
          </p:spPr>
          <p:txBody>
            <a:bodyPr>
              <a:prstTxWarp prst="textNoShape">
                <a:avLst/>
              </a:prstTxWarp>
            </a:bodyPr>
            <a:lstStyle/>
            <a:p>
              <a:endParaRPr lang="en-US"/>
            </a:p>
          </p:txBody>
        </p:sp>
        <p:sp>
          <p:nvSpPr>
            <p:cNvPr id="16447" name="Freeform 63" descr="Granite"/>
            <p:cNvSpPr>
              <a:spLocks/>
            </p:cNvSpPr>
            <p:nvPr/>
          </p:nvSpPr>
          <p:spPr bwMode="auto">
            <a:xfrm>
              <a:off x="1104" y="2400"/>
              <a:ext cx="308" cy="151"/>
            </a:xfrm>
            <a:custGeom>
              <a:avLst/>
              <a:gdLst/>
              <a:ahLst/>
              <a:cxnLst>
                <a:cxn ang="0">
                  <a:pos x="307" y="43"/>
                </a:cxn>
                <a:cxn ang="0">
                  <a:pos x="0" y="69"/>
                </a:cxn>
                <a:cxn ang="0">
                  <a:pos x="13" y="29"/>
                </a:cxn>
                <a:cxn ang="0">
                  <a:pos x="120" y="3"/>
                </a:cxn>
                <a:cxn ang="0">
                  <a:pos x="320" y="16"/>
                </a:cxn>
                <a:cxn ang="0">
                  <a:pos x="347" y="56"/>
                </a:cxn>
                <a:cxn ang="0">
                  <a:pos x="307" y="43"/>
                </a:cxn>
              </a:cxnLst>
              <a:rect l="0" t="0" r="r" b="b"/>
              <a:pathLst>
                <a:path w="353" h="113">
                  <a:moveTo>
                    <a:pt x="307" y="43"/>
                  </a:moveTo>
                  <a:cubicBezTo>
                    <a:pt x="197" y="113"/>
                    <a:pt x="170" y="79"/>
                    <a:pt x="0" y="69"/>
                  </a:cubicBezTo>
                  <a:cubicBezTo>
                    <a:pt x="4" y="55"/>
                    <a:pt x="0" y="35"/>
                    <a:pt x="13" y="29"/>
                  </a:cubicBezTo>
                  <a:cubicBezTo>
                    <a:pt x="45" y="11"/>
                    <a:pt x="120" y="3"/>
                    <a:pt x="120" y="3"/>
                  </a:cubicBezTo>
                  <a:cubicBezTo>
                    <a:pt x="186" y="7"/>
                    <a:pt x="254" y="0"/>
                    <a:pt x="320" y="16"/>
                  </a:cubicBezTo>
                  <a:cubicBezTo>
                    <a:pt x="335" y="19"/>
                    <a:pt x="353" y="41"/>
                    <a:pt x="347" y="56"/>
                  </a:cubicBezTo>
                  <a:cubicBezTo>
                    <a:pt x="340" y="68"/>
                    <a:pt x="320" y="47"/>
                    <a:pt x="307" y="43"/>
                  </a:cubicBezTo>
                  <a:close/>
                </a:path>
              </a:pathLst>
            </a:custGeom>
            <a:blipFill dpi="0" rotWithShape="0">
              <a:blip r:embed="rId3"/>
              <a:srcRect/>
              <a:tile tx="0" ty="0" sx="100000" sy="100000" flip="none" algn="tl"/>
            </a:blipFill>
            <a:ln w="38100" cmpd="sng">
              <a:solidFill>
                <a:srgbClr val="000000"/>
              </a:solidFill>
              <a:round/>
              <a:headEnd/>
              <a:tailEnd/>
            </a:ln>
          </p:spPr>
          <p:txBody>
            <a:bodyPr>
              <a:prstTxWarp prst="textNoShape">
                <a:avLst/>
              </a:prstTxWarp>
            </a:bodyPr>
            <a:lstStyle/>
            <a:p>
              <a:endParaRPr lang="en-US"/>
            </a:p>
          </p:txBody>
        </p:sp>
        <p:sp>
          <p:nvSpPr>
            <p:cNvPr id="16483" name="Text Box 99"/>
            <p:cNvSpPr txBox="1">
              <a:spLocks noChangeArrowheads="1"/>
            </p:cNvSpPr>
            <p:nvPr/>
          </p:nvSpPr>
          <p:spPr bwMode="auto">
            <a:xfrm>
              <a:off x="759" y="2178"/>
              <a:ext cx="434" cy="326"/>
            </a:xfrm>
            <a:prstGeom prst="rect">
              <a:avLst/>
            </a:prstGeom>
            <a:noFill/>
            <a:ln w="9525">
              <a:noFill/>
              <a:miter lim="800000"/>
              <a:headEnd/>
              <a:tailEnd/>
            </a:ln>
          </p:spPr>
          <p:txBody>
            <a:bodyPr>
              <a:prstTxWarp prst="textNoShape">
                <a:avLst/>
              </a:prstTxWarp>
            </a:bodyPr>
            <a:lstStyle/>
            <a:p>
              <a:r>
                <a:rPr lang="en-US" sz="2400"/>
                <a:t>B</a:t>
              </a:r>
            </a:p>
          </p:txBody>
        </p:sp>
        <p:sp>
          <p:nvSpPr>
            <p:cNvPr id="16419" name="Text Box 35"/>
            <p:cNvSpPr txBox="1">
              <a:spLocks noChangeArrowheads="1"/>
            </p:cNvSpPr>
            <p:nvPr/>
          </p:nvSpPr>
          <p:spPr bwMode="auto">
            <a:xfrm>
              <a:off x="759" y="2178"/>
              <a:ext cx="434" cy="326"/>
            </a:xfrm>
            <a:prstGeom prst="rect">
              <a:avLst/>
            </a:prstGeom>
            <a:noFill/>
            <a:ln w="9525">
              <a:noFill/>
              <a:miter lim="800000"/>
              <a:headEnd/>
              <a:tailEnd/>
            </a:ln>
          </p:spPr>
          <p:txBody>
            <a:bodyPr>
              <a:prstTxWarp prst="textNoShape">
                <a:avLst/>
              </a:prstTxWarp>
            </a:bodyPr>
            <a:lstStyle/>
            <a:p>
              <a:endParaRPr lang="en-US" sz="2400"/>
            </a:p>
          </p:txBody>
        </p:sp>
        <p:grpSp>
          <p:nvGrpSpPr>
            <p:cNvPr id="4" name="Group 181"/>
            <p:cNvGrpSpPr>
              <a:grpSpLocks/>
            </p:cNvGrpSpPr>
            <p:nvPr/>
          </p:nvGrpSpPr>
          <p:grpSpPr bwMode="auto">
            <a:xfrm>
              <a:off x="1422" y="2400"/>
              <a:ext cx="3888" cy="79"/>
              <a:chOff x="1104" y="3406"/>
              <a:chExt cx="3888" cy="49"/>
            </a:xfrm>
          </p:grpSpPr>
          <p:sp>
            <p:nvSpPr>
              <p:cNvPr id="16527" name="Rectangle 143"/>
              <p:cNvSpPr>
                <a:spLocks noChangeArrowheads="1"/>
              </p:cNvSpPr>
              <p:nvPr/>
            </p:nvSpPr>
            <p:spPr bwMode="auto">
              <a:xfrm>
                <a:off x="1104" y="3406"/>
                <a:ext cx="3888" cy="47"/>
              </a:xfrm>
              <a:prstGeom prst="rect">
                <a:avLst/>
              </a:prstGeom>
              <a:solidFill>
                <a:srgbClr val="FFFFFF"/>
              </a:solidFill>
              <a:ln w="9525">
                <a:solidFill>
                  <a:srgbClr val="000000"/>
                </a:solidFill>
                <a:miter lim="800000"/>
                <a:headEnd/>
                <a:tailEnd/>
              </a:ln>
            </p:spPr>
            <p:txBody>
              <a:bodyPr>
                <a:prstTxWarp prst="textNoShape">
                  <a:avLst/>
                </a:prstTxWarp>
              </a:bodyPr>
              <a:lstStyle/>
              <a:p>
                <a:endParaRPr lang="en-US"/>
              </a:p>
            </p:txBody>
          </p:sp>
          <p:sp>
            <p:nvSpPr>
              <p:cNvPr id="16528" name="Line 144"/>
              <p:cNvSpPr>
                <a:spLocks noChangeShapeType="1"/>
              </p:cNvSpPr>
              <p:nvPr/>
            </p:nvSpPr>
            <p:spPr bwMode="auto">
              <a:xfrm>
                <a:off x="1212" y="3412"/>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29" name="Line 145"/>
              <p:cNvSpPr>
                <a:spLocks noChangeShapeType="1"/>
              </p:cNvSpPr>
              <p:nvPr/>
            </p:nvSpPr>
            <p:spPr bwMode="auto">
              <a:xfrm>
                <a:off x="1321" y="3412"/>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30" name="Line 146"/>
              <p:cNvSpPr>
                <a:spLocks noChangeShapeType="1"/>
              </p:cNvSpPr>
              <p:nvPr/>
            </p:nvSpPr>
            <p:spPr bwMode="auto">
              <a:xfrm>
                <a:off x="1429" y="3412"/>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31" name="Line 147"/>
              <p:cNvSpPr>
                <a:spLocks noChangeShapeType="1"/>
              </p:cNvSpPr>
              <p:nvPr/>
            </p:nvSpPr>
            <p:spPr bwMode="auto">
              <a:xfrm>
                <a:off x="1538" y="3412"/>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32" name="Line 148"/>
              <p:cNvSpPr>
                <a:spLocks noChangeShapeType="1"/>
              </p:cNvSpPr>
              <p:nvPr/>
            </p:nvSpPr>
            <p:spPr bwMode="auto">
              <a:xfrm>
                <a:off x="1646" y="3412"/>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33" name="Line 149"/>
              <p:cNvSpPr>
                <a:spLocks noChangeShapeType="1"/>
              </p:cNvSpPr>
              <p:nvPr/>
            </p:nvSpPr>
            <p:spPr bwMode="auto">
              <a:xfrm>
                <a:off x="1755" y="3411"/>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34" name="Line 150"/>
              <p:cNvSpPr>
                <a:spLocks noChangeShapeType="1"/>
              </p:cNvSpPr>
              <p:nvPr/>
            </p:nvSpPr>
            <p:spPr bwMode="auto">
              <a:xfrm>
                <a:off x="1864" y="3411"/>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35" name="Line 151"/>
              <p:cNvSpPr>
                <a:spLocks noChangeShapeType="1"/>
              </p:cNvSpPr>
              <p:nvPr/>
            </p:nvSpPr>
            <p:spPr bwMode="auto">
              <a:xfrm>
                <a:off x="1972" y="3411"/>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36" name="Line 152"/>
              <p:cNvSpPr>
                <a:spLocks noChangeShapeType="1"/>
              </p:cNvSpPr>
              <p:nvPr/>
            </p:nvSpPr>
            <p:spPr bwMode="auto">
              <a:xfrm>
                <a:off x="2081" y="3411"/>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37" name="Line 153"/>
              <p:cNvSpPr>
                <a:spLocks noChangeShapeType="1"/>
              </p:cNvSpPr>
              <p:nvPr/>
            </p:nvSpPr>
            <p:spPr bwMode="auto">
              <a:xfrm>
                <a:off x="2189" y="3411"/>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38" name="Line 154"/>
              <p:cNvSpPr>
                <a:spLocks noChangeShapeType="1"/>
              </p:cNvSpPr>
              <p:nvPr/>
            </p:nvSpPr>
            <p:spPr bwMode="auto">
              <a:xfrm>
                <a:off x="2298" y="3411"/>
                <a:ext cx="0" cy="42"/>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39" name="Line 155"/>
              <p:cNvSpPr>
                <a:spLocks noChangeShapeType="1"/>
              </p:cNvSpPr>
              <p:nvPr/>
            </p:nvSpPr>
            <p:spPr bwMode="auto">
              <a:xfrm>
                <a:off x="2407" y="3411"/>
                <a:ext cx="0" cy="42"/>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40" name="Line 156"/>
              <p:cNvSpPr>
                <a:spLocks noChangeShapeType="1"/>
              </p:cNvSpPr>
              <p:nvPr/>
            </p:nvSpPr>
            <p:spPr bwMode="auto">
              <a:xfrm>
                <a:off x="2515" y="3411"/>
                <a:ext cx="0" cy="42"/>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41" name="Line 157"/>
              <p:cNvSpPr>
                <a:spLocks noChangeShapeType="1"/>
              </p:cNvSpPr>
              <p:nvPr/>
            </p:nvSpPr>
            <p:spPr bwMode="auto">
              <a:xfrm>
                <a:off x="2624" y="3411"/>
                <a:ext cx="0" cy="42"/>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42" name="Line 158"/>
              <p:cNvSpPr>
                <a:spLocks noChangeShapeType="1"/>
              </p:cNvSpPr>
              <p:nvPr/>
            </p:nvSpPr>
            <p:spPr bwMode="auto">
              <a:xfrm>
                <a:off x="2732" y="3411"/>
                <a:ext cx="0" cy="42"/>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43" name="Line 159"/>
              <p:cNvSpPr>
                <a:spLocks noChangeShapeType="1"/>
              </p:cNvSpPr>
              <p:nvPr/>
            </p:nvSpPr>
            <p:spPr bwMode="auto">
              <a:xfrm>
                <a:off x="2841" y="3409"/>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44" name="Line 160"/>
              <p:cNvSpPr>
                <a:spLocks noChangeShapeType="1"/>
              </p:cNvSpPr>
              <p:nvPr/>
            </p:nvSpPr>
            <p:spPr bwMode="auto">
              <a:xfrm>
                <a:off x="2950" y="3409"/>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45" name="Line 161"/>
              <p:cNvSpPr>
                <a:spLocks noChangeShapeType="1"/>
              </p:cNvSpPr>
              <p:nvPr/>
            </p:nvSpPr>
            <p:spPr bwMode="auto">
              <a:xfrm>
                <a:off x="3058" y="3409"/>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46" name="Line 162"/>
              <p:cNvSpPr>
                <a:spLocks noChangeShapeType="1"/>
              </p:cNvSpPr>
              <p:nvPr/>
            </p:nvSpPr>
            <p:spPr bwMode="auto">
              <a:xfrm>
                <a:off x="3167" y="3409"/>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47" name="Line 163"/>
              <p:cNvSpPr>
                <a:spLocks noChangeShapeType="1"/>
              </p:cNvSpPr>
              <p:nvPr/>
            </p:nvSpPr>
            <p:spPr bwMode="auto">
              <a:xfrm>
                <a:off x="3275" y="3409"/>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48" name="Line 164"/>
              <p:cNvSpPr>
                <a:spLocks noChangeShapeType="1"/>
              </p:cNvSpPr>
              <p:nvPr/>
            </p:nvSpPr>
            <p:spPr bwMode="auto">
              <a:xfrm>
                <a:off x="3381" y="3411"/>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49" name="Line 165"/>
              <p:cNvSpPr>
                <a:spLocks noChangeShapeType="1"/>
              </p:cNvSpPr>
              <p:nvPr/>
            </p:nvSpPr>
            <p:spPr bwMode="auto">
              <a:xfrm>
                <a:off x="3490" y="3411"/>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50" name="Line 166"/>
              <p:cNvSpPr>
                <a:spLocks noChangeShapeType="1"/>
              </p:cNvSpPr>
              <p:nvPr/>
            </p:nvSpPr>
            <p:spPr bwMode="auto">
              <a:xfrm>
                <a:off x="3598" y="3411"/>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51" name="Line 167"/>
              <p:cNvSpPr>
                <a:spLocks noChangeShapeType="1"/>
              </p:cNvSpPr>
              <p:nvPr/>
            </p:nvSpPr>
            <p:spPr bwMode="auto">
              <a:xfrm>
                <a:off x="3707" y="3411"/>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52" name="Line 168"/>
              <p:cNvSpPr>
                <a:spLocks noChangeShapeType="1"/>
              </p:cNvSpPr>
              <p:nvPr/>
            </p:nvSpPr>
            <p:spPr bwMode="auto">
              <a:xfrm>
                <a:off x="3815" y="3411"/>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53" name="Line 169"/>
              <p:cNvSpPr>
                <a:spLocks noChangeShapeType="1"/>
              </p:cNvSpPr>
              <p:nvPr/>
            </p:nvSpPr>
            <p:spPr bwMode="auto">
              <a:xfrm>
                <a:off x="3924" y="3410"/>
                <a:ext cx="0" cy="42"/>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54" name="Line 170"/>
              <p:cNvSpPr>
                <a:spLocks noChangeShapeType="1"/>
              </p:cNvSpPr>
              <p:nvPr/>
            </p:nvSpPr>
            <p:spPr bwMode="auto">
              <a:xfrm>
                <a:off x="4033" y="3410"/>
                <a:ext cx="0" cy="42"/>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55" name="Line 171"/>
              <p:cNvSpPr>
                <a:spLocks noChangeShapeType="1"/>
              </p:cNvSpPr>
              <p:nvPr/>
            </p:nvSpPr>
            <p:spPr bwMode="auto">
              <a:xfrm>
                <a:off x="4141" y="3410"/>
                <a:ext cx="0" cy="42"/>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56" name="Line 172"/>
              <p:cNvSpPr>
                <a:spLocks noChangeShapeType="1"/>
              </p:cNvSpPr>
              <p:nvPr/>
            </p:nvSpPr>
            <p:spPr bwMode="auto">
              <a:xfrm>
                <a:off x="4250" y="3410"/>
                <a:ext cx="0" cy="42"/>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57" name="Line 173"/>
              <p:cNvSpPr>
                <a:spLocks noChangeShapeType="1"/>
              </p:cNvSpPr>
              <p:nvPr/>
            </p:nvSpPr>
            <p:spPr bwMode="auto">
              <a:xfrm>
                <a:off x="4358" y="3410"/>
                <a:ext cx="0" cy="42"/>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58" name="Line 174"/>
              <p:cNvSpPr>
                <a:spLocks noChangeShapeType="1"/>
              </p:cNvSpPr>
              <p:nvPr/>
            </p:nvSpPr>
            <p:spPr bwMode="auto">
              <a:xfrm>
                <a:off x="4467" y="3409"/>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59" name="Line 175"/>
              <p:cNvSpPr>
                <a:spLocks noChangeShapeType="1"/>
              </p:cNvSpPr>
              <p:nvPr/>
            </p:nvSpPr>
            <p:spPr bwMode="auto">
              <a:xfrm>
                <a:off x="4576" y="3409"/>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60" name="Line 176"/>
              <p:cNvSpPr>
                <a:spLocks noChangeShapeType="1"/>
              </p:cNvSpPr>
              <p:nvPr/>
            </p:nvSpPr>
            <p:spPr bwMode="auto">
              <a:xfrm>
                <a:off x="4684" y="3409"/>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61" name="Line 177"/>
              <p:cNvSpPr>
                <a:spLocks noChangeShapeType="1"/>
              </p:cNvSpPr>
              <p:nvPr/>
            </p:nvSpPr>
            <p:spPr bwMode="auto">
              <a:xfrm>
                <a:off x="4793" y="3409"/>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6562" name="Line 178"/>
              <p:cNvSpPr>
                <a:spLocks noChangeShapeType="1"/>
              </p:cNvSpPr>
              <p:nvPr/>
            </p:nvSpPr>
            <p:spPr bwMode="auto">
              <a:xfrm>
                <a:off x="4901" y="3409"/>
                <a:ext cx="0" cy="43"/>
              </a:xfrm>
              <a:prstGeom prst="line">
                <a:avLst/>
              </a:prstGeom>
              <a:noFill/>
              <a:ln w="9525">
                <a:solidFill>
                  <a:srgbClr val="000000"/>
                </a:solidFill>
                <a:round/>
                <a:headEnd/>
                <a:tailEnd/>
              </a:ln>
            </p:spPr>
            <p:txBody>
              <a:bodyPr>
                <a:prstTxWarp prst="textNoShape">
                  <a:avLst/>
                </a:prstTxWarp>
              </a:bodyPr>
              <a:lstStyle/>
              <a:p>
                <a:endParaRPr lang="en-US"/>
              </a:p>
            </p:txBody>
          </p:sp>
        </p:grpSp>
        <p:sp>
          <p:nvSpPr>
            <p:cNvPr id="16566" name="Oval 182"/>
            <p:cNvSpPr>
              <a:spLocks noChangeArrowheads="1"/>
            </p:cNvSpPr>
            <p:nvPr/>
          </p:nvSpPr>
          <p:spPr bwMode="auto">
            <a:xfrm>
              <a:off x="4500" y="2358"/>
              <a:ext cx="96" cy="144"/>
            </a:xfrm>
            <a:prstGeom prst="ellipse">
              <a:avLst/>
            </a:prstGeom>
            <a:noFill/>
            <a:ln w="28575">
              <a:solidFill>
                <a:schemeClr val="tx1"/>
              </a:solidFill>
              <a:round/>
              <a:headEnd/>
              <a:tailEnd/>
            </a:ln>
            <a:effectLst/>
          </p:spPr>
          <p:txBody>
            <a:bodyPr wrap="none" anchor="ctr">
              <a:prstTxWarp prst="textNoShape">
                <a:avLst/>
              </a:prstTxWarp>
            </a:bodyPr>
            <a:lstStyle/>
            <a:p>
              <a:endParaRPr lang="en-US"/>
            </a:p>
          </p:txBody>
        </p:sp>
        <p:sp>
          <p:nvSpPr>
            <p:cNvPr id="16567" name="Line 183"/>
            <p:cNvSpPr>
              <a:spLocks noChangeShapeType="1"/>
            </p:cNvSpPr>
            <p:nvPr/>
          </p:nvSpPr>
          <p:spPr bwMode="auto">
            <a:xfrm>
              <a:off x="4548" y="2496"/>
              <a:ext cx="0" cy="48"/>
            </a:xfrm>
            <a:prstGeom prst="line">
              <a:avLst/>
            </a:prstGeom>
            <a:noFill/>
            <a:ln w="28575">
              <a:solidFill>
                <a:schemeClr val="tx1"/>
              </a:solidFill>
              <a:round/>
              <a:headEnd/>
              <a:tailEnd/>
            </a:ln>
            <a:effectLst/>
          </p:spPr>
          <p:txBody>
            <a:bodyPr>
              <a:prstTxWarp prst="textNoShape">
                <a:avLst/>
              </a:prstTxWarp>
            </a:bodyPr>
            <a:lstStyle/>
            <a:p>
              <a:endParaRPr lang="en-US"/>
            </a:p>
          </p:txBody>
        </p:sp>
        <p:sp>
          <p:nvSpPr>
            <p:cNvPr id="16568" name="Rectangle 184"/>
            <p:cNvSpPr>
              <a:spLocks noChangeArrowheads="1"/>
            </p:cNvSpPr>
            <p:nvPr/>
          </p:nvSpPr>
          <p:spPr bwMode="auto">
            <a:xfrm flipV="1">
              <a:off x="4464" y="2408"/>
              <a:ext cx="96" cy="4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16569" name="Rectangle 185"/>
            <p:cNvSpPr>
              <a:spLocks noChangeArrowheads="1"/>
            </p:cNvSpPr>
            <p:nvPr/>
          </p:nvSpPr>
          <p:spPr bwMode="auto">
            <a:xfrm flipV="1">
              <a:off x="4464" y="2430"/>
              <a:ext cx="96" cy="4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grpSp>
      <p:sp>
        <p:nvSpPr>
          <p:cNvPr id="16481" name="Rectangle 97"/>
          <p:cNvSpPr>
            <a:spLocks noChangeArrowheads="1"/>
          </p:cNvSpPr>
          <p:nvPr/>
        </p:nvSpPr>
        <p:spPr bwMode="auto">
          <a:xfrm>
            <a:off x="7040563" y="4037013"/>
            <a:ext cx="344487" cy="1296987"/>
          </a:xfrm>
          <a:prstGeom prst="rect">
            <a:avLst/>
          </a:prstGeom>
          <a:solidFill>
            <a:srgbClr val="FFFFFF"/>
          </a:solidFill>
          <a:ln w="9525">
            <a:solidFill>
              <a:srgbClr val="000000"/>
            </a:solidFill>
            <a:miter lim="800000"/>
            <a:headEnd/>
            <a:tailEnd/>
          </a:ln>
        </p:spPr>
        <p:txBody>
          <a:bodyPr>
            <a:prstTxWarp prst="textNoShape">
              <a:avLst/>
            </a:prstTxWarp>
          </a:bodyPr>
          <a:lstStyle/>
          <a:p>
            <a:endParaRPr lang="en-US"/>
          </a:p>
        </p:txBody>
      </p:sp>
      <p:sp>
        <p:nvSpPr>
          <p:cNvPr id="16482" name="Text Box 98"/>
          <p:cNvSpPr txBox="1">
            <a:spLocks noChangeArrowheads="1"/>
          </p:cNvSpPr>
          <p:nvPr/>
        </p:nvSpPr>
        <p:spPr bwMode="auto">
          <a:xfrm>
            <a:off x="7015163" y="4697413"/>
            <a:ext cx="688975" cy="519112"/>
          </a:xfrm>
          <a:prstGeom prst="rect">
            <a:avLst/>
          </a:prstGeom>
          <a:noFill/>
          <a:ln w="9525">
            <a:noFill/>
            <a:miter lim="800000"/>
            <a:headEnd/>
            <a:tailEnd/>
          </a:ln>
        </p:spPr>
        <p:txBody>
          <a:bodyPr>
            <a:prstTxWarp prst="textNoShape">
              <a:avLst/>
            </a:prstTxWarp>
          </a:bodyPr>
          <a:lstStyle/>
          <a:p>
            <a:r>
              <a:rPr lang="en-US" sz="2400"/>
              <a:t>C</a:t>
            </a:r>
          </a:p>
        </p:txBody>
      </p:sp>
      <p:sp>
        <p:nvSpPr>
          <p:cNvPr id="16386" name="Rectangle 2"/>
          <p:cNvSpPr>
            <a:spLocks noGrp="1" noChangeArrowheads="1"/>
          </p:cNvSpPr>
          <p:nvPr>
            <p:ph type="title"/>
          </p:nvPr>
        </p:nvSpPr>
        <p:spPr/>
        <p:txBody>
          <a:bodyPr/>
          <a:lstStyle/>
          <a:p>
            <a:r>
              <a:rPr lang="en-US" dirty="0">
                <a:solidFill>
                  <a:schemeClr val="tx1"/>
                </a:solidFill>
              </a:rPr>
              <a:t>EQ Machine</a:t>
            </a:r>
            <a:r>
              <a:rPr lang="en-US" dirty="0" smtClean="0">
                <a:solidFill>
                  <a:schemeClr val="tx1"/>
                </a:solidFill>
              </a:rPr>
              <a:t> Components</a:t>
            </a:r>
            <a:endParaRPr lang="en-US" dirty="0">
              <a:solidFill>
                <a:schemeClr val="tx1"/>
              </a:solidFill>
            </a:endParaRPr>
          </a:p>
        </p:txBody>
      </p:sp>
      <p:sp>
        <p:nvSpPr>
          <p:cNvPr id="16409" name="Rectangle 25"/>
          <p:cNvSpPr>
            <a:spLocks noChangeArrowheads="1"/>
          </p:cNvSpPr>
          <p:nvPr/>
        </p:nvSpPr>
        <p:spPr bwMode="auto">
          <a:xfrm>
            <a:off x="7040563" y="4037013"/>
            <a:ext cx="344487" cy="1296987"/>
          </a:xfrm>
          <a:prstGeom prst="rect">
            <a:avLst/>
          </a:prstGeom>
          <a:solidFill>
            <a:srgbClr val="FFFFFF"/>
          </a:solidFill>
          <a:ln w="9525">
            <a:solidFill>
              <a:srgbClr val="000000"/>
            </a:solidFill>
            <a:miter lim="800000"/>
            <a:headEnd/>
            <a:tailEnd/>
          </a:ln>
        </p:spPr>
        <p:txBody>
          <a:bodyPr>
            <a:prstTxWarp prst="textNoShape">
              <a:avLst/>
            </a:prstTxWarp>
          </a:bodyPr>
          <a:lstStyle/>
          <a:p>
            <a:endParaRPr lang="en-US"/>
          </a:p>
        </p:txBody>
      </p:sp>
      <p:sp>
        <p:nvSpPr>
          <p:cNvPr id="16411" name="Text Box 27"/>
          <p:cNvSpPr txBox="1">
            <a:spLocks noChangeArrowheads="1"/>
          </p:cNvSpPr>
          <p:nvPr/>
        </p:nvSpPr>
        <p:spPr bwMode="auto">
          <a:xfrm>
            <a:off x="1376363" y="2362200"/>
            <a:ext cx="1379537" cy="777875"/>
          </a:xfrm>
          <a:prstGeom prst="rect">
            <a:avLst/>
          </a:prstGeom>
          <a:noFill/>
          <a:ln w="9525">
            <a:noFill/>
            <a:miter lim="800000"/>
            <a:headEnd/>
            <a:tailEnd/>
          </a:ln>
        </p:spPr>
        <p:txBody>
          <a:bodyPr>
            <a:prstTxWarp prst="textNoShape">
              <a:avLst/>
            </a:prstTxWarp>
          </a:bodyPr>
          <a:lstStyle/>
          <a:p>
            <a:r>
              <a:rPr lang="en-US" sz="2400"/>
              <a:t>Top View</a:t>
            </a:r>
          </a:p>
        </p:txBody>
      </p:sp>
      <p:sp>
        <p:nvSpPr>
          <p:cNvPr id="16418" name="Text Box 34"/>
          <p:cNvSpPr txBox="1">
            <a:spLocks noChangeArrowheads="1"/>
          </p:cNvSpPr>
          <p:nvPr/>
        </p:nvSpPr>
        <p:spPr bwMode="auto">
          <a:xfrm>
            <a:off x="7015163" y="4697413"/>
            <a:ext cx="688975" cy="519112"/>
          </a:xfrm>
          <a:prstGeom prst="rect">
            <a:avLst/>
          </a:prstGeom>
          <a:noFill/>
          <a:ln w="9525">
            <a:noFill/>
            <a:miter lim="800000"/>
            <a:headEnd/>
            <a:tailEnd/>
          </a:ln>
        </p:spPr>
        <p:txBody>
          <a:bodyPr>
            <a:prstTxWarp prst="textNoShape">
              <a:avLst/>
            </a:prstTxWarp>
          </a:bodyPr>
          <a:lstStyle/>
          <a:p>
            <a:r>
              <a:rPr lang="en-US" sz="2400"/>
              <a:t>C</a:t>
            </a:r>
          </a:p>
        </p:txBody>
      </p:sp>
      <p:sp>
        <p:nvSpPr>
          <p:cNvPr id="16427" name="Line 43"/>
          <p:cNvSpPr>
            <a:spLocks noChangeShapeType="1"/>
          </p:cNvSpPr>
          <p:nvPr/>
        </p:nvSpPr>
        <p:spPr bwMode="auto">
          <a:xfrm flipH="1" flipV="1">
            <a:off x="2057400" y="3962400"/>
            <a:ext cx="609600" cy="1143000"/>
          </a:xfrm>
          <a:prstGeom prst="line">
            <a:avLst/>
          </a:prstGeom>
          <a:noFill/>
          <a:ln w="9525">
            <a:solidFill>
              <a:schemeClr val="tx1"/>
            </a:solidFill>
            <a:round/>
            <a:headEnd/>
            <a:tailEnd type="triangle" w="med" len="med"/>
          </a:ln>
          <a:effectLst/>
        </p:spPr>
        <p:txBody>
          <a:bodyPr wrap="none" anchor="ctr">
            <a:prstTxWarp prst="textNoShape">
              <a:avLst/>
            </a:prstTxWarp>
          </a:bodyPr>
          <a:lstStyle/>
          <a:p>
            <a:endParaRPr lang="en-US"/>
          </a:p>
        </p:txBody>
      </p:sp>
      <p:sp>
        <p:nvSpPr>
          <p:cNvPr id="16428" name="Line 44"/>
          <p:cNvSpPr>
            <a:spLocks noChangeShapeType="1"/>
          </p:cNvSpPr>
          <p:nvPr/>
        </p:nvSpPr>
        <p:spPr bwMode="auto">
          <a:xfrm flipV="1">
            <a:off x="1219200" y="4648200"/>
            <a:ext cx="76200" cy="914400"/>
          </a:xfrm>
          <a:prstGeom prst="line">
            <a:avLst/>
          </a:prstGeom>
          <a:noFill/>
          <a:ln w="9525">
            <a:solidFill>
              <a:schemeClr val="tx1"/>
            </a:solidFill>
            <a:round/>
            <a:headEnd/>
            <a:tailEnd type="triangle" w="med" len="med"/>
          </a:ln>
          <a:effectLst/>
        </p:spPr>
        <p:txBody>
          <a:bodyPr wrap="none" anchor="ctr">
            <a:prstTxWarp prst="textNoShape">
              <a:avLst/>
            </a:prstTxWarp>
          </a:bodyPr>
          <a:lstStyle/>
          <a:p>
            <a:endParaRPr lang="en-US"/>
          </a:p>
        </p:txBody>
      </p:sp>
      <p:sp>
        <p:nvSpPr>
          <p:cNvPr id="16429" name="Line 45"/>
          <p:cNvSpPr>
            <a:spLocks noChangeShapeType="1"/>
          </p:cNvSpPr>
          <p:nvPr/>
        </p:nvSpPr>
        <p:spPr bwMode="auto">
          <a:xfrm flipH="1" flipV="1">
            <a:off x="1447800" y="3962400"/>
            <a:ext cx="1066800" cy="2133600"/>
          </a:xfrm>
          <a:prstGeom prst="line">
            <a:avLst/>
          </a:prstGeom>
          <a:noFill/>
          <a:ln w="9525">
            <a:solidFill>
              <a:schemeClr val="tx1"/>
            </a:solidFill>
            <a:round/>
            <a:headEnd/>
            <a:tailEnd type="triangle" w="med" len="med"/>
          </a:ln>
          <a:effectLst/>
        </p:spPr>
        <p:txBody>
          <a:bodyPr wrap="none" anchor="ctr">
            <a:prstTxWarp prst="textNoShape">
              <a:avLst/>
            </a:prstTxWarp>
          </a:bodyPr>
          <a:lstStyle/>
          <a:p>
            <a:endParaRPr lang="en-US"/>
          </a:p>
        </p:txBody>
      </p:sp>
      <p:sp>
        <p:nvSpPr>
          <p:cNvPr id="16430" name="Text Box 46"/>
          <p:cNvSpPr txBox="1">
            <a:spLocks noChangeArrowheads="1"/>
          </p:cNvSpPr>
          <p:nvPr/>
        </p:nvSpPr>
        <p:spPr bwMode="auto">
          <a:xfrm>
            <a:off x="2590800" y="5029200"/>
            <a:ext cx="2743200" cy="4572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a:t>Rubber Band</a:t>
            </a:r>
          </a:p>
        </p:txBody>
      </p:sp>
      <p:sp>
        <p:nvSpPr>
          <p:cNvPr id="16431" name="Text Box 47"/>
          <p:cNvSpPr txBox="1">
            <a:spLocks noChangeArrowheads="1"/>
          </p:cNvSpPr>
          <p:nvPr/>
        </p:nvSpPr>
        <p:spPr bwMode="auto">
          <a:xfrm>
            <a:off x="5105400" y="2209800"/>
            <a:ext cx="3124200" cy="4572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a:t>Thin Tape Measure</a:t>
            </a:r>
          </a:p>
        </p:txBody>
      </p:sp>
      <p:sp>
        <p:nvSpPr>
          <p:cNvPr id="16432" name="Text Box 48"/>
          <p:cNvSpPr txBox="1">
            <a:spLocks noChangeArrowheads="1"/>
          </p:cNvSpPr>
          <p:nvPr/>
        </p:nvSpPr>
        <p:spPr bwMode="auto">
          <a:xfrm>
            <a:off x="2438400" y="5943600"/>
            <a:ext cx="3581400" cy="4572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a:t>Wood Block w/ Sandpaper</a:t>
            </a:r>
          </a:p>
        </p:txBody>
      </p:sp>
      <p:sp>
        <p:nvSpPr>
          <p:cNvPr id="16433" name="Text Box 49"/>
          <p:cNvSpPr txBox="1">
            <a:spLocks noChangeArrowheads="1"/>
          </p:cNvSpPr>
          <p:nvPr/>
        </p:nvSpPr>
        <p:spPr bwMode="auto">
          <a:xfrm>
            <a:off x="228600" y="5715000"/>
            <a:ext cx="2057400" cy="4572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a:t>Tape Measure</a:t>
            </a:r>
          </a:p>
        </p:txBody>
      </p:sp>
      <p:sp>
        <p:nvSpPr>
          <p:cNvPr id="16434" name="Line 50"/>
          <p:cNvSpPr>
            <a:spLocks noChangeShapeType="1"/>
          </p:cNvSpPr>
          <p:nvPr/>
        </p:nvSpPr>
        <p:spPr bwMode="auto">
          <a:xfrm>
            <a:off x="3429000" y="2743200"/>
            <a:ext cx="76200" cy="381000"/>
          </a:xfrm>
          <a:prstGeom prst="line">
            <a:avLst/>
          </a:prstGeom>
          <a:noFill/>
          <a:ln w="9525">
            <a:solidFill>
              <a:schemeClr val="tx1"/>
            </a:solidFill>
            <a:round/>
            <a:headEnd/>
            <a:tailEnd type="triangle" w="med" len="med"/>
          </a:ln>
          <a:effectLst/>
        </p:spPr>
        <p:txBody>
          <a:bodyPr wrap="none" anchor="ctr">
            <a:prstTxWarp prst="textNoShape">
              <a:avLst/>
            </a:prstTxWarp>
          </a:bodyPr>
          <a:lstStyle/>
          <a:p>
            <a:endParaRPr lang="en-US"/>
          </a:p>
        </p:txBody>
      </p:sp>
      <p:sp>
        <p:nvSpPr>
          <p:cNvPr id="16435" name="Text Box 51"/>
          <p:cNvSpPr txBox="1">
            <a:spLocks noChangeArrowheads="1"/>
          </p:cNvSpPr>
          <p:nvPr/>
        </p:nvSpPr>
        <p:spPr bwMode="auto">
          <a:xfrm>
            <a:off x="2667000" y="2286000"/>
            <a:ext cx="1752600" cy="4572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a:t>Sandpaper</a:t>
            </a:r>
          </a:p>
        </p:txBody>
      </p:sp>
      <p:sp>
        <p:nvSpPr>
          <p:cNvPr id="16436" name="Text Box 52"/>
          <p:cNvSpPr txBox="1">
            <a:spLocks noChangeArrowheads="1"/>
          </p:cNvSpPr>
          <p:nvPr/>
        </p:nvSpPr>
        <p:spPr bwMode="auto">
          <a:xfrm>
            <a:off x="7010400" y="5867400"/>
            <a:ext cx="1981200" cy="82232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a:t>Wood Block Guide</a:t>
            </a:r>
          </a:p>
        </p:txBody>
      </p:sp>
      <p:sp>
        <p:nvSpPr>
          <p:cNvPr id="16437" name="Line 53"/>
          <p:cNvSpPr>
            <a:spLocks noChangeShapeType="1"/>
          </p:cNvSpPr>
          <p:nvPr/>
        </p:nvSpPr>
        <p:spPr bwMode="auto">
          <a:xfrm flipH="1" flipV="1">
            <a:off x="7162800" y="5181600"/>
            <a:ext cx="609600" cy="762000"/>
          </a:xfrm>
          <a:prstGeom prst="line">
            <a:avLst/>
          </a:prstGeom>
          <a:noFill/>
          <a:ln w="9525">
            <a:solidFill>
              <a:schemeClr val="tx1"/>
            </a:solidFill>
            <a:round/>
            <a:headEnd/>
            <a:tailEnd type="triangle" w="med" len="med"/>
          </a:ln>
          <a:effectLst/>
        </p:spPr>
        <p:txBody>
          <a:bodyPr wrap="none" anchor="ctr">
            <a:prstTxWarp prst="textNoShape">
              <a:avLst/>
            </a:prstTxWarp>
          </a:bodyPr>
          <a:lstStyle/>
          <a:p>
            <a:endParaRPr lang="en-US"/>
          </a:p>
        </p:txBody>
      </p:sp>
      <p:sp>
        <p:nvSpPr>
          <p:cNvPr id="16426" name="Line 42"/>
          <p:cNvSpPr>
            <a:spLocks noChangeShapeType="1"/>
          </p:cNvSpPr>
          <p:nvPr/>
        </p:nvSpPr>
        <p:spPr bwMode="auto">
          <a:xfrm flipH="1">
            <a:off x="5181600" y="2667000"/>
            <a:ext cx="609600" cy="1219200"/>
          </a:xfrm>
          <a:prstGeom prst="line">
            <a:avLst/>
          </a:prstGeom>
          <a:noFill/>
          <a:ln w="9525">
            <a:solidFill>
              <a:schemeClr val="tx1"/>
            </a:solidFill>
            <a:round/>
            <a:headEnd/>
            <a:tailEnd type="triangle" w="med" len="med"/>
          </a:ln>
          <a:effectLst/>
        </p:spPr>
        <p:txBody>
          <a:bodyPr wrap="none" anchor="ctr">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1150"/>
          <p:cNvGrpSpPr>
            <a:grpSpLocks/>
          </p:cNvGrpSpPr>
          <p:nvPr/>
        </p:nvGrpSpPr>
        <p:grpSpPr bwMode="auto">
          <a:xfrm>
            <a:off x="727333" y="2438966"/>
            <a:ext cx="7567612" cy="1401762"/>
            <a:chOff x="543" y="1997"/>
            <a:chExt cx="4767" cy="883"/>
          </a:xfrm>
        </p:grpSpPr>
        <p:grpSp>
          <p:nvGrpSpPr>
            <p:cNvPr id="3" name="Group 1151"/>
            <p:cNvGrpSpPr>
              <a:grpSpLocks/>
            </p:cNvGrpSpPr>
            <p:nvPr/>
          </p:nvGrpSpPr>
          <p:grpSpPr bwMode="auto">
            <a:xfrm>
              <a:off x="546" y="2784"/>
              <a:ext cx="4341" cy="96"/>
              <a:chOff x="542" y="2785"/>
              <a:chExt cx="4341" cy="179"/>
            </a:xfrm>
          </p:grpSpPr>
          <p:sp>
            <p:nvSpPr>
              <p:cNvPr id="17536" name="Rectangle 1152"/>
              <p:cNvSpPr>
                <a:spLocks noChangeArrowheads="1"/>
              </p:cNvSpPr>
              <p:nvPr/>
            </p:nvSpPr>
            <p:spPr bwMode="auto">
              <a:xfrm>
                <a:off x="542" y="2795"/>
                <a:ext cx="4341" cy="163"/>
              </a:xfrm>
              <a:prstGeom prst="rect">
                <a:avLst/>
              </a:prstGeom>
              <a:solidFill>
                <a:srgbClr val="FFFFFF"/>
              </a:solidFill>
              <a:ln w="9525">
                <a:solidFill>
                  <a:srgbClr val="000000"/>
                </a:solidFill>
                <a:miter lim="800000"/>
                <a:headEnd/>
                <a:tailEnd/>
              </a:ln>
            </p:spPr>
            <p:txBody>
              <a:bodyPr>
                <a:prstTxWarp prst="textNoShape">
                  <a:avLst/>
                </a:prstTxWarp>
              </a:bodyPr>
              <a:lstStyle/>
              <a:p>
                <a:endParaRPr lang="en-US"/>
              </a:p>
            </p:txBody>
          </p:sp>
          <p:sp>
            <p:nvSpPr>
              <p:cNvPr id="17537" name="Line 1153"/>
              <p:cNvSpPr>
                <a:spLocks noChangeShapeType="1"/>
              </p:cNvSpPr>
              <p:nvPr/>
            </p:nvSpPr>
            <p:spPr bwMode="auto">
              <a:xfrm>
                <a:off x="650" y="2801"/>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38" name="Line 1154"/>
              <p:cNvSpPr>
                <a:spLocks noChangeShapeType="1"/>
              </p:cNvSpPr>
              <p:nvPr/>
            </p:nvSpPr>
            <p:spPr bwMode="auto">
              <a:xfrm>
                <a:off x="759" y="2801"/>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39" name="Line 1155"/>
              <p:cNvSpPr>
                <a:spLocks noChangeShapeType="1"/>
              </p:cNvSpPr>
              <p:nvPr/>
            </p:nvSpPr>
            <p:spPr bwMode="auto">
              <a:xfrm>
                <a:off x="867" y="2801"/>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40" name="Line 1156"/>
              <p:cNvSpPr>
                <a:spLocks noChangeShapeType="1"/>
              </p:cNvSpPr>
              <p:nvPr/>
            </p:nvSpPr>
            <p:spPr bwMode="auto">
              <a:xfrm>
                <a:off x="976" y="2801"/>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41" name="Line 1157"/>
              <p:cNvSpPr>
                <a:spLocks noChangeShapeType="1"/>
              </p:cNvSpPr>
              <p:nvPr/>
            </p:nvSpPr>
            <p:spPr bwMode="auto">
              <a:xfrm>
                <a:off x="1084" y="2801"/>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42" name="Line 1158"/>
              <p:cNvSpPr>
                <a:spLocks noChangeShapeType="1"/>
              </p:cNvSpPr>
              <p:nvPr/>
            </p:nvSpPr>
            <p:spPr bwMode="auto">
              <a:xfrm>
                <a:off x="1193" y="2796"/>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43" name="Line 1159"/>
              <p:cNvSpPr>
                <a:spLocks noChangeShapeType="1"/>
              </p:cNvSpPr>
              <p:nvPr/>
            </p:nvSpPr>
            <p:spPr bwMode="auto">
              <a:xfrm>
                <a:off x="1302" y="2796"/>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44" name="Line 1160"/>
              <p:cNvSpPr>
                <a:spLocks noChangeShapeType="1"/>
              </p:cNvSpPr>
              <p:nvPr/>
            </p:nvSpPr>
            <p:spPr bwMode="auto">
              <a:xfrm>
                <a:off x="1410" y="2796"/>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45" name="Line 1161"/>
              <p:cNvSpPr>
                <a:spLocks noChangeShapeType="1"/>
              </p:cNvSpPr>
              <p:nvPr/>
            </p:nvSpPr>
            <p:spPr bwMode="auto">
              <a:xfrm>
                <a:off x="1519" y="2796"/>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46" name="Line 1162"/>
              <p:cNvSpPr>
                <a:spLocks noChangeShapeType="1"/>
              </p:cNvSpPr>
              <p:nvPr/>
            </p:nvSpPr>
            <p:spPr bwMode="auto">
              <a:xfrm>
                <a:off x="1627" y="2796"/>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47" name="Line 1163"/>
              <p:cNvSpPr>
                <a:spLocks noChangeShapeType="1"/>
              </p:cNvSpPr>
              <p:nvPr/>
            </p:nvSpPr>
            <p:spPr bwMode="auto">
              <a:xfrm>
                <a:off x="1736" y="2795"/>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48" name="Line 1164"/>
              <p:cNvSpPr>
                <a:spLocks noChangeShapeType="1"/>
              </p:cNvSpPr>
              <p:nvPr/>
            </p:nvSpPr>
            <p:spPr bwMode="auto">
              <a:xfrm>
                <a:off x="1845" y="2795"/>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49" name="Line 1165"/>
              <p:cNvSpPr>
                <a:spLocks noChangeShapeType="1"/>
              </p:cNvSpPr>
              <p:nvPr/>
            </p:nvSpPr>
            <p:spPr bwMode="auto">
              <a:xfrm>
                <a:off x="1953" y="2795"/>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50" name="Line 1166"/>
              <p:cNvSpPr>
                <a:spLocks noChangeShapeType="1"/>
              </p:cNvSpPr>
              <p:nvPr/>
            </p:nvSpPr>
            <p:spPr bwMode="auto">
              <a:xfrm>
                <a:off x="2062" y="2795"/>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51" name="Line 1167"/>
              <p:cNvSpPr>
                <a:spLocks noChangeShapeType="1"/>
              </p:cNvSpPr>
              <p:nvPr/>
            </p:nvSpPr>
            <p:spPr bwMode="auto">
              <a:xfrm>
                <a:off x="2170" y="2795"/>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52" name="Line 1168"/>
              <p:cNvSpPr>
                <a:spLocks noChangeShapeType="1"/>
              </p:cNvSpPr>
              <p:nvPr/>
            </p:nvSpPr>
            <p:spPr bwMode="auto">
              <a:xfrm>
                <a:off x="2279" y="2790"/>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53" name="Line 1169"/>
              <p:cNvSpPr>
                <a:spLocks noChangeShapeType="1"/>
              </p:cNvSpPr>
              <p:nvPr/>
            </p:nvSpPr>
            <p:spPr bwMode="auto">
              <a:xfrm>
                <a:off x="2388" y="2790"/>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54" name="Line 1170"/>
              <p:cNvSpPr>
                <a:spLocks noChangeShapeType="1"/>
              </p:cNvSpPr>
              <p:nvPr/>
            </p:nvSpPr>
            <p:spPr bwMode="auto">
              <a:xfrm>
                <a:off x="2496" y="2790"/>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55" name="Line 1171"/>
              <p:cNvSpPr>
                <a:spLocks noChangeShapeType="1"/>
              </p:cNvSpPr>
              <p:nvPr/>
            </p:nvSpPr>
            <p:spPr bwMode="auto">
              <a:xfrm>
                <a:off x="2605" y="2790"/>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56" name="Line 1172"/>
              <p:cNvSpPr>
                <a:spLocks noChangeShapeType="1"/>
              </p:cNvSpPr>
              <p:nvPr/>
            </p:nvSpPr>
            <p:spPr bwMode="auto">
              <a:xfrm>
                <a:off x="2713" y="2790"/>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57" name="Line 1173"/>
              <p:cNvSpPr>
                <a:spLocks noChangeShapeType="1"/>
              </p:cNvSpPr>
              <p:nvPr/>
            </p:nvSpPr>
            <p:spPr bwMode="auto">
              <a:xfrm>
                <a:off x="2819" y="2796"/>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58" name="Line 1174"/>
              <p:cNvSpPr>
                <a:spLocks noChangeShapeType="1"/>
              </p:cNvSpPr>
              <p:nvPr/>
            </p:nvSpPr>
            <p:spPr bwMode="auto">
              <a:xfrm>
                <a:off x="2928" y="2796"/>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59" name="Line 1175"/>
              <p:cNvSpPr>
                <a:spLocks noChangeShapeType="1"/>
              </p:cNvSpPr>
              <p:nvPr/>
            </p:nvSpPr>
            <p:spPr bwMode="auto">
              <a:xfrm>
                <a:off x="3036" y="2796"/>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60" name="Line 1176"/>
              <p:cNvSpPr>
                <a:spLocks noChangeShapeType="1"/>
              </p:cNvSpPr>
              <p:nvPr/>
            </p:nvSpPr>
            <p:spPr bwMode="auto">
              <a:xfrm>
                <a:off x="3145" y="2796"/>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61" name="Line 1177"/>
              <p:cNvSpPr>
                <a:spLocks noChangeShapeType="1"/>
              </p:cNvSpPr>
              <p:nvPr/>
            </p:nvSpPr>
            <p:spPr bwMode="auto">
              <a:xfrm>
                <a:off x="3253" y="2796"/>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62" name="Line 1178"/>
              <p:cNvSpPr>
                <a:spLocks noChangeShapeType="1"/>
              </p:cNvSpPr>
              <p:nvPr/>
            </p:nvSpPr>
            <p:spPr bwMode="auto">
              <a:xfrm>
                <a:off x="3362" y="2791"/>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63" name="Line 1179"/>
              <p:cNvSpPr>
                <a:spLocks noChangeShapeType="1"/>
              </p:cNvSpPr>
              <p:nvPr/>
            </p:nvSpPr>
            <p:spPr bwMode="auto">
              <a:xfrm>
                <a:off x="3471" y="2791"/>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64" name="Line 1180"/>
              <p:cNvSpPr>
                <a:spLocks noChangeShapeType="1"/>
              </p:cNvSpPr>
              <p:nvPr/>
            </p:nvSpPr>
            <p:spPr bwMode="auto">
              <a:xfrm>
                <a:off x="3579" y="2791"/>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65" name="Line 1181"/>
              <p:cNvSpPr>
                <a:spLocks noChangeShapeType="1"/>
              </p:cNvSpPr>
              <p:nvPr/>
            </p:nvSpPr>
            <p:spPr bwMode="auto">
              <a:xfrm>
                <a:off x="3688" y="2791"/>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66" name="Line 1182"/>
              <p:cNvSpPr>
                <a:spLocks noChangeShapeType="1"/>
              </p:cNvSpPr>
              <p:nvPr/>
            </p:nvSpPr>
            <p:spPr bwMode="auto">
              <a:xfrm>
                <a:off x="3796" y="2791"/>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67" name="Line 1183"/>
              <p:cNvSpPr>
                <a:spLocks noChangeShapeType="1"/>
              </p:cNvSpPr>
              <p:nvPr/>
            </p:nvSpPr>
            <p:spPr bwMode="auto">
              <a:xfrm>
                <a:off x="3905" y="2790"/>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68" name="Line 1184"/>
              <p:cNvSpPr>
                <a:spLocks noChangeShapeType="1"/>
              </p:cNvSpPr>
              <p:nvPr/>
            </p:nvSpPr>
            <p:spPr bwMode="auto">
              <a:xfrm>
                <a:off x="4014" y="2790"/>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69" name="Line 1185"/>
              <p:cNvSpPr>
                <a:spLocks noChangeShapeType="1"/>
              </p:cNvSpPr>
              <p:nvPr/>
            </p:nvSpPr>
            <p:spPr bwMode="auto">
              <a:xfrm>
                <a:off x="4122" y="2790"/>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70" name="Line 1186"/>
              <p:cNvSpPr>
                <a:spLocks noChangeShapeType="1"/>
              </p:cNvSpPr>
              <p:nvPr/>
            </p:nvSpPr>
            <p:spPr bwMode="auto">
              <a:xfrm>
                <a:off x="4231" y="2790"/>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71" name="Line 1187"/>
              <p:cNvSpPr>
                <a:spLocks noChangeShapeType="1"/>
              </p:cNvSpPr>
              <p:nvPr/>
            </p:nvSpPr>
            <p:spPr bwMode="auto">
              <a:xfrm>
                <a:off x="4339" y="2790"/>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72" name="Line 1188"/>
              <p:cNvSpPr>
                <a:spLocks noChangeShapeType="1"/>
              </p:cNvSpPr>
              <p:nvPr/>
            </p:nvSpPr>
            <p:spPr bwMode="auto">
              <a:xfrm>
                <a:off x="4665" y="2785"/>
                <a:ext cx="0" cy="16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73" name="Line 1189"/>
              <p:cNvSpPr>
                <a:spLocks noChangeShapeType="1"/>
              </p:cNvSpPr>
              <p:nvPr/>
            </p:nvSpPr>
            <p:spPr bwMode="auto">
              <a:xfrm>
                <a:off x="4774" y="2785"/>
                <a:ext cx="0" cy="163"/>
              </a:xfrm>
              <a:prstGeom prst="line">
                <a:avLst/>
              </a:prstGeom>
              <a:noFill/>
              <a:ln w="9525">
                <a:solidFill>
                  <a:srgbClr val="000000"/>
                </a:solidFill>
                <a:round/>
                <a:headEnd/>
                <a:tailEnd/>
              </a:ln>
            </p:spPr>
            <p:txBody>
              <a:bodyPr>
                <a:prstTxWarp prst="textNoShape">
                  <a:avLst/>
                </a:prstTxWarp>
              </a:bodyPr>
              <a:lstStyle/>
              <a:p>
                <a:endParaRPr lang="en-US"/>
              </a:p>
            </p:txBody>
          </p:sp>
        </p:grpSp>
        <p:sp>
          <p:nvSpPr>
            <p:cNvPr id="17574" name="Rectangle 1190" descr="Granite"/>
            <p:cNvSpPr>
              <a:spLocks noChangeArrowheads="1"/>
            </p:cNvSpPr>
            <p:nvPr/>
          </p:nvSpPr>
          <p:spPr bwMode="auto">
            <a:xfrm>
              <a:off x="543" y="1997"/>
              <a:ext cx="4341" cy="817"/>
            </a:xfrm>
            <a:prstGeom prst="rect">
              <a:avLst/>
            </a:prstGeom>
            <a:blipFill dpi="0" rotWithShape="0">
              <a:blip r:embed="rId3"/>
              <a:srcRect/>
              <a:tile tx="0" ty="0" sx="100000" sy="100000" flip="none" algn="tl"/>
            </a:blipFill>
            <a:ln w="9525">
              <a:solidFill>
                <a:srgbClr val="000000"/>
              </a:solidFill>
              <a:miter lim="800000"/>
              <a:headEnd/>
              <a:tailEnd/>
            </a:ln>
          </p:spPr>
          <p:txBody>
            <a:bodyPr>
              <a:prstTxWarp prst="textNoShape">
                <a:avLst/>
              </a:prstTxWarp>
            </a:bodyPr>
            <a:lstStyle/>
            <a:p>
              <a:endParaRPr lang="en-US"/>
            </a:p>
          </p:txBody>
        </p:sp>
        <p:sp>
          <p:nvSpPr>
            <p:cNvPr id="17575" name="Rectangle 1191" descr="Oak"/>
            <p:cNvSpPr>
              <a:spLocks noChangeArrowheads="1"/>
            </p:cNvSpPr>
            <p:nvPr/>
          </p:nvSpPr>
          <p:spPr bwMode="auto">
            <a:xfrm>
              <a:off x="650" y="2141"/>
              <a:ext cx="434" cy="490"/>
            </a:xfrm>
            <a:prstGeom prst="rect">
              <a:avLst/>
            </a:prstGeom>
            <a:blipFill dpi="0" rotWithShape="0">
              <a:blip r:embed="rId4"/>
              <a:srcRect/>
              <a:tile tx="0" ty="0" sx="100000" sy="100000" flip="none" algn="tl"/>
            </a:blipFill>
            <a:ln w="9525">
              <a:solidFill>
                <a:srgbClr val="000000"/>
              </a:solidFill>
              <a:miter lim="800000"/>
              <a:headEnd/>
              <a:tailEnd/>
            </a:ln>
          </p:spPr>
          <p:txBody>
            <a:bodyPr>
              <a:prstTxWarp prst="textNoShape">
                <a:avLst/>
              </a:prstTxWarp>
            </a:bodyPr>
            <a:lstStyle/>
            <a:p>
              <a:endParaRPr lang="en-US"/>
            </a:p>
          </p:txBody>
        </p:sp>
        <p:sp>
          <p:nvSpPr>
            <p:cNvPr id="17576" name="Freeform 1192" descr="Granite"/>
            <p:cNvSpPr>
              <a:spLocks/>
            </p:cNvSpPr>
            <p:nvPr/>
          </p:nvSpPr>
          <p:spPr bwMode="auto">
            <a:xfrm>
              <a:off x="1104" y="2400"/>
              <a:ext cx="308" cy="151"/>
            </a:xfrm>
            <a:custGeom>
              <a:avLst/>
              <a:gdLst/>
              <a:ahLst/>
              <a:cxnLst>
                <a:cxn ang="0">
                  <a:pos x="307" y="43"/>
                </a:cxn>
                <a:cxn ang="0">
                  <a:pos x="0" y="69"/>
                </a:cxn>
                <a:cxn ang="0">
                  <a:pos x="13" y="29"/>
                </a:cxn>
                <a:cxn ang="0">
                  <a:pos x="120" y="3"/>
                </a:cxn>
                <a:cxn ang="0">
                  <a:pos x="320" y="16"/>
                </a:cxn>
                <a:cxn ang="0">
                  <a:pos x="347" y="56"/>
                </a:cxn>
                <a:cxn ang="0">
                  <a:pos x="307" y="43"/>
                </a:cxn>
              </a:cxnLst>
              <a:rect l="0" t="0" r="r" b="b"/>
              <a:pathLst>
                <a:path w="353" h="113">
                  <a:moveTo>
                    <a:pt x="307" y="43"/>
                  </a:moveTo>
                  <a:cubicBezTo>
                    <a:pt x="197" y="113"/>
                    <a:pt x="170" y="79"/>
                    <a:pt x="0" y="69"/>
                  </a:cubicBezTo>
                  <a:cubicBezTo>
                    <a:pt x="4" y="55"/>
                    <a:pt x="0" y="35"/>
                    <a:pt x="13" y="29"/>
                  </a:cubicBezTo>
                  <a:cubicBezTo>
                    <a:pt x="45" y="11"/>
                    <a:pt x="120" y="3"/>
                    <a:pt x="120" y="3"/>
                  </a:cubicBezTo>
                  <a:cubicBezTo>
                    <a:pt x="186" y="7"/>
                    <a:pt x="254" y="0"/>
                    <a:pt x="320" y="16"/>
                  </a:cubicBezTo>
                  <a:cubicBezTo>
                    <a:pt x="335" y="19"/>
                    <a:pt x="353" y="41"/>
                    <a:pt x="347" y="56"/>
                  </a:cubicBezTo>
                  <a:cubicBezTo>
                    <a:pt x="340" y="68"/>
                    <a:pt x="320" y="47"/>
                    <a:pt x="307" y="43"/>
                  </a:cubicBezTo>
                  <a:close/>
                </a:path>
              </a:pathLst>
            </a:custGeom>
            <a:blipFill dpi="0" rotWithShape="0">
              <a:blip r:embed="rId3"/>
              <a:srcRect/>
              <a:tile tx="0" ty="0" sx="100000" sy="100000" flip="none" algn="tl"/>
            </a:blipFill>
            <a:ln w="38100" cmpd="sng">
              <a:solidFill>
                <a:srgbClr val="000000"/>
              </a:solidFill>
              <a:round/>
              <a:headEnd/>
              <a:tailEnd/>
            </a:ln>
          </p:spPr>
          <p:txBody>
            <a:bodyPr>
              <a:prstTxWarp prst="textNoShape">
                <a:avLst/>
              </a:prstTxWarp>
            </a:bodyPr>
            <a:lstStyle/>
            <a:p>
              <a:endParaRPr lang="en-US"/>
            </a:p>
          </p:txBody>
        </p:sp>
        <p:sp>
          <p:nvSpPr>
            <p:cNvPr id="17577" name="Text Box 1193"/>
            <p:cNvSpPr txBox="1">
              <a:spLocks noChangeArrowheads="1"/>
            </p:cNvSpPr>
            <p:nvPr/>
          </p:nvSpPr>
          <p:spPr bwMode="auto">
            <a:xfrm>
              <a:off x="759" y="2178"/>
              <a:ext cx="434" cy="326"/>
            </a:xfrm>
            <a:prstGeom prst="rect">
              <a:avLst/>
            </a:prstGeom>
            <a:noFill/>
            <a:ln w="9525">
              <a:noFill/>
              <a:miter lim="800000"/>
              <a:headEnd/>
              <a:tailEnd/>
            </a:ln>
          </p:spPr>
          <p:txBody>
            <a:bodyPr>
              <a:prstTxWarp prst="textNoShape">
                <a:avLst/>
              </a:prstTxWarp>
            </a:bodyPr>
            <a:lstStyle/>
            <a:p>
              <a:r>
                <a:rPr lang="en-US" sz="2400"/>
                <a:t>B</a:t>
              </a:r>
            </a:p>
          </p:txBody>
        </p:sp>
        <p:sp>
          <p:nvSpPr>
            <p:cNvPr id="17578" name="Text Box 1194"/>
            <p:cNvSpPr txBox="1">
              <a:spLocks noChangeArrowheads="1"/>
            </p:cNvSpPr>
            <p:nvPr/>
          </p:nvSpPr>
          <p:spPr bwMode="auto">
            <a:xfrm>
              <a:off x="759" y="2178"/>
              <a:ext cx="434" cy="326"/>
            </a:xfrm>
            <a:prstGeom prst="rect">
              <a:avLst/>
            </a:prstGeom>
            <a:noFill/>
            <a:ln w="9525">
              <a:noFill/>
              <a:miter lim="800000"/>
              <a:headEnd/>
              <a:tailEnd/>
            </a:ln>
          </p:spPr>
          <p:txBody>
            <a:bodyPr>
              <a:prstTxWarp prst="textNoShape">
                <a:avLst/>
              </a:prstTxWarp>
            </a:bodyPr>
            <a:lstStyle/>
            <a:p>
              <a:endParaRPr lang="en-US" sz="2400"/>
            </a:p>
          </p:txBody>
        </p:sp>
        <p:grpSp>
          <p:nvGrpSpPr>
            <p:cNvPr id="4" name="Group 1195"/>
            <p:cNvGrpSpPr>
              <a:grpSpLocks/>
            </p:cNvGrpSpPr>
            <p:nvPr/>
          </p:nvGrpSpPr>
          <p:grpSpPr bwMode="auto">
            <a:xfrm>
              <a:off x="1422" y="2400"/>
              <a:ext cx="3888" cy="79"/>
              <a:chOff x="1104" y="3406"/>
              <a:chExt cx="3888" cy="49"/>
            </a:xfrm>
          </p:grpSpPr>
          <p:sp>
            <p:nvSpPr>
              <p:cNvPr id="17580" name="Rectangle 1196"/>
              <p:cNvSpPr>
                <a:spLocks noChangeArrowheads="1"/>
              </p:cNvSpPr>
              <p:nvPr/>
            </p:nvSpPr>
            <p:spPr bwMode="auto">
              <a:xfrm>
                <a:off x="1104" y="3406"/>
                <a:ext cx="3888" cy="47"/>
              </a:xfrm>
              <a:prstGeom prst="rect">
                <a:avLst/>
              </a:prstGeom>
              <a:solidFill>
                <a:srgbClr val="FFFFFF"/>
              </a:solidFill>
              <a:ln w="9525">
                <a:solidFill>
                  <a:srgbClr val="000000"/>
                </a:solidFill>
                <a:miter lim="800000"/>
                <a:headEnd/>
                <a:tailEnd/>
              </a:ln>
            </p:spPr>
            <p:txBody>
              <a:bodyPr>
                <a:prstTxWarp prst="textNoShape">
                  <a:avLst/>
                </a:prstTxWarp>
              </a:bodyPr>
              <a:lstStyle/>
              <a:p>
                <a:endParaRPr lang="en-US"/>
              </a:p>
            </p:txBody>
          </p:sp>
          <p:sp>
            <p:nvSpPr>
              <p:cNvPr id="17581" name="Line 1197"/>
              <p:cNvSpPr>
                <a:spLocks noChangeShapeType="1"/>
              </p:cNvSpPr>
              <p:nvPr/>
            </p:nvSpPr>
            <p:spPr bwMode="auto">
              <a:xfrm>
                <a:off x="1212" y="3412"/>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82" name="Line 1198"/>
              <p:cNvSpPr>
                <a:spLocks noChangeShapeType="1"/>
              </p:cNvSpPr>
              <p:nvPr/>
            </p:nvSpPr>
            <p:spPr bwMode="auto">
              <a:xfrm>
                <a:off x="1321" y="3412"/>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83" name="Line 1199"/>
              <p:cNvSpPr>
                <a:spLocks noChangeShapeType="1"/>
              </p:cNvSpPr>
              <p:nvPr/>
            </p:nvSpPr>
            <p:spPr bwMode="auto">
              <a:xfrm>
                <a:off x="1429" y="3412"/>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84" name="Line 1200"/>
              <p:cNvSpPr>
                <a:spLocks noChangeShapeType="1"/>
              </p:cNvSpPr>
              <p:nvPr/>
            </p:nvSpPr>
            <p:spPr bwMode="auto">
              <a:xfrm>
                <a:off x="1538" y="3412"/>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85" name="Line 1201"/>
              <p:cNvSpPr>
                <a:spLocks noChangeShapeType="1"/>
              </p:cNvSpPr>
              <p:nvPr/>
            </p:nvSpPr>
            <p:spPr bwMode="auto">
              <a:xfrm>
                <a:off x="1646" y="3412"/>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86" name="Line 1202"/>
              <p:cNvSpPr>
                <a:spLocks noChangeShapeType="1"/>
              </p:cNvSpPr>
              <p:nvPr/>
            </p:nvSpPr>
            <p:spPr bwMode="auto">
              <a:xfrm>
                <a:off x="1755" y="3411"/>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87" name="Line 1203"/>
              <p:cNvSpPr>
                <a:spLocks noChangeShapeType="1"/>
              </p:cNvSpPr>
              <p:nvPr/>
            </p:nvSpPr>
            <p:spPr bwMode="auto">
              <a:xfrm>
                <a:off x="1864" y="3411"/>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88" name="Line 1204"/>
              <p:cNvSpPr>
                <a:spLocks noChangeShapeType="1"/>
              </p:cNvSpPr>
              <p:nvPr/>
            </p:nvSpPr>
            <p:spPr bwMode="auto">
              <a:xfrm>
                <a:off x="1972" y="3411"/>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89" name="Line 1205"/>
              <p:cNvSpPr>
                <a:spLocks noChangeShapeType="1"/>
              </p:cNvSpPr>
              <p:nvPr/>
            </p:nvSpPr>
            <p:spPr bwMode="auto">
              <a:xfrm>
                <a:off x="2081" y="3411"/>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90" name="Line 1206"/>
              <p:cNvSpPr>
                <a:spLocks noChangeShapeType="1"/>
              </p:cNvSpPr>
              <p:nvPr/>
            </p:nvSpPr>
            <p:spPr bwMode="auto">
              <a:xfrm>
                <a:off x="2189" y="3411"/>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91" name="Line 1207"/>
              <p:cNvSpPr>
                <a:spLocks noChangeShapeType="1"/>
              </p:cNvSpPr>
              <p:nvPr/>
            </p:nvSpPr>
            <p:spPr bwMode="auto">
              <a:xfrm>
                <a:off x="2298" y="3411"/>
                <a:ext cx="0" cy="42"/>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92" name="Line 1208"/>
              <p:cNvSpPr>
                <a:spLocks noChangeShapeType="1"/>
              </p:cNvSpPr>
              <p:nvPr/>
            </p:nvSpPr>
            <p:spPr bwMode="auto">
              <a:xfrm>
                <a:off x="2407" y="3411"/>
                <a:ext cx="0" cy="42"/>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93" name="Line 1209"/>
              <p:cNvSpPr>
                <a:spLocks noChangeShapeType="1"/>
              </p:cNvSpPr>
              <p:nvPr/>
            </p:nvSpPr>
            <p:spPr bwMode="auto">
              <a:xfrm>
                <a:off x="2515" y="3411"/>
                <a:ext cx="0" cy="42"/>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94" name="Line 1210"/>
              <p:cNvSpPr>
                <a:spLocks noChangeShapeType="1"/>
              </p:cNvSpPr>
              <p:nvPr/>
            </p:nvSpPr>
            <p:spPr bwMode="auto">
              <a:xfrm>
                <a:off x="2624" y="3411"/>
                <a:ext cx="0" cy="42"/>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95" name="Line 1211"/>
              <p:cNvSpPr>
                <a:spLocks noChangeShapeType="1"/>
              </p:cNvSpPr>
              <p:nvPr/>
            </p:nvSpPr>
            <p:spPr bwMode="auto">
              <a:xfrm>
                <a:off x="2732" y="3411"/>
                <a:ext cx="0" cy="42"/>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96" name="Line 1212"/>
              <p:cNvSpPr>
                <a:spLocks noChangeShapeType="1"/>
              </p:cNvSpPr>
              <p:nvPr/>
            </p:nvSpPr>
            <p:spPr bwMode="auto">
              <a:xfrm>
                <a:off x="2841" y="3409"/>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97" name="Line 1213"/>
              <p:cNvSpPr>
                <a:spLocks noChangeShapeType="1"/>
              </p:cNvSpPr>
              <p:nvPr/>
            </p:nvSpPr>
            <p:spPr bwMode="auto">
              <a:xfrm>
                <a:off x="2950" y="3409"/>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98" name="Line 1214"/>
              <p:cNvSpPr>
                <a:spLocks noChangeShapeType="1"/>
              </p:cNvSpPr>
              <p:nvPr/>
            </p:nvSpPr>
            <p:spPr bwMode="auto">
              <a:xfrm>
                <a:off x="3058" y="3409"/>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599" name="Line 1215"/>
              <p:cNvSpPr>
                <a:spLocks noChangeShapeType="1"/>
              </p:cNvSpPr>
              <p:nvPr/>
            </p:nvSpPr>
            <p:spPr bwMode="auto">
              <a:xfrm>
                <a:off x="3167" y="3409"/>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600" name="Line 1216"/>
              <p:cNvSpPr>
                <a:spLocks noChangeShapeType="1"/>
              </p:cNvSpPr>
              <p:nvPr/>
            </p:nvSpPr>
            <p:spPr bwMode="auto">
              <a:xfrm>
                <a:off x="3275" y="3409"/>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601" name="Line 1217"/>
              <p:cNvSpPr>
                <a:spLocks noChangeShapeType="1"/>
              </p:cNvSpPr>
              <p:nvPr/>
            </p:nvSpPr>
            <p:spPr bwMode="auto">
              <a:xfrm>
                <a:off x="3381" y="3411"/>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602" name="Line 1218"/>
              <p:cNvSpPr>
                <a:spLocks noChangeShapeType="1"/>
              </p:cNvSpPr>
              <p:nvPr/>
            </p:nvSpPr>
            <p:spPr bwMode="auto">
              <a:xfrm>
                <a:off x="3490" y="3411"/>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603" name="Line 1219"/>
              <p:cNvSpPr>
                <a:spLocks noChangeShapeType="1"/>
              </p:cNvSpPr>
              <p:nvPr/>
            </p:nvSpPr>
            <p:spPr bwMode="auto">
              <a:xfrm>
                <a:off x="3598" y="3411"/>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604" name="Line 1220"/>
              <p:cNvSpPr>
                <a:spLocks noChangeShapeType="1"/>
              </p:cNvSpPr>
              <p:nvPr/>
            </p:nvSpPr>
            <p:spPr bwMode="auto">
              <a:xfrm>
                <a:off x="3707" y="3411"/>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605" name="Line 1221"/>
              <p:cNvSpPr>
                <a:spLocks noChangeShapeType="1"/>
              </p:cNvSpPr>
              <p:nvPr/>
            </p:nvSpPr>
            <p:spPr bwMode="auto">
              <a:xfrm>
                <a:off x="3815" y="3411"/>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606" name="Line 1222"/>
              <p:cNvSpPr>
                <a:spLocks noChangeShapeType="1"/>
              </p:cNvSpPr>
              <p:nvPr/>
            </p:nvSpPr>
            <p:spPr bwMode="auto">
              <a:xfrm>
                <a:off x="3924" y="3410"/>
                <a:ext cx="0" cy="42"/>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607" name="Line 1223"/>
              <p:cNvSpPr>
                <a:spLocks noChangeShapeType="1"/>
              </p:cNvSpPr>
              <p:nvPr/>
            </p:nvSpPr>
            <p:spPr bwMode="auto">
              <a:xfrm>
                <a:off x="4033" y="3410"/>
                <a:ext cx="0" cy="42"/>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608" name="Line 1224"/>
              <p:cNvSpPr>
                <a:spLocks noChangeShapeType="1"/>
              </p:cNvSpPr>
              <p:nvPr/>
            </p:nvSpPr>
            <p:spPr bwMode="auto">
              <a:xfrm>
                <a:off x="4141" y="3410"/>
                <a:ext cx="0" cy="42"/>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609" name="Line 1225"/>
              <p:cNvSpPr>
                <a:spLocks noChangeShapeType="1"/>
              </p:cNvSpPr>
              <p:nvPr/>
            </p:nvSpPr>
            <p:spPr bwMode="auto">
              <a:xfrm>
                <a:off x="4250" y="3410"/>
                <a:ext cx="0" cy="42"/>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610" name="Line 1226"/>
              <p:cNvSpPr>
                <a:spLocks noChangeShapeType="1"/>
              </p:cNvSpPr>
              <p:nvPr/>
            </p:nvSpPr>
            <p:spPr bwMode="auto">
              <a:xfrm>
                <a:off x="4358" y="3410"/>
                <a:ext cx="0" cy="42"/>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611" name="Line 1227"/>
              <p:cNvSpPr>
                <a:spLocks noChangeShapeType="1"/>
              </p:cNvSpPr>
              <p:nvPr/>
            </p:nvSpPr>
            <p:spPr bwMode="auto">
              <a:xfrm>
                <a:off x="4467" y="3409"/>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612" name="Line 1228"/>
              <p:cNvSpPr>
                <a:spLocks noChangeShapeType="1"/>
              </p:cNvSpPr>
              <p:nvPr/>
            </p:nvSpPr>
            <p:spPr bwMode="auto">
              <a:xfrm>
                <a:off x="4576" y="3409"/>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613" name="Line 1229"/>
              <p:cNvSpPr>
                <a:spLocks noChangeShapeType="1"/>
              </p:cNvSpPr>
              <p:nvPr/>
            </p:nvSpPr>
            <p:spPr bwMode="auto">
              <a:xfrm>
                <a:off x="4684" y="3409"/>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614" name="Line 1230"/>
              <p:cNvSpPr>
                <a:spLocks noChangeShapeType="1"/>
              </p:cNvSpPr>
              <p:nvPr/>
            </p:nvSpPr>
            <p:spPr bwMode="auto">
              <a:xfrm>
                <a:off x="4793" y="3409"/>
                <a:ext cx="0" cy="43"/>
              </a:xfrm>
              <a:prstGeom prst="line">
                <a:avLst/>
              </a:prstGeom>
              <a:noFill/>
              <a:ln w="9525">
                <a:solidFill>
                  <a:srgbClr val="000000"/>
                </a:solidFill>
                <a:round/>
                <a:headEnd/>
                <a:tailEnd/>
              </a:ln>
            </p:spPr>
            <p:txBody>
              <a:bodyPr>
                <a:prstTxWarp prst="textNoShape">
                  <a:avLst/>
                </a:prstTxWarp>
              </a:bodyPr>
              <a:lstStyle/>
              <a:p>
                <a:endParaRPr lang="en-US"/>
              </a:p>
            </p:txBody>
          </p:sp>
          <p:sp>
            <p:nvSpPr>
              <p:cNvPr id="17615" name="Line 1231"/>
              <p:cNvSpPr>
                <a:spLocks noChangeShapeType="1"/>
              </p:cNvSpPr>
              <p:nvPr/>
            </p:nvSpPr>
            <p:spPr bwMode="auto">
              <a:xfrm>
                <a:off x="4901" y="3409"/>
                <a:ext cx="0" cy="43"/>
              </a:xfrm>
              <a:prstGeom prst="line">
                <a:avLst/>
              </a:prstGeom>
              <a:noFill/>
              <a:ln w="9525">
                <a:solidFill>
                  <a:srgbClr val="000000"/>
                </a:solidFill>
                <a:round/>
                <a:headEnd/>
                <a:tailEnd/>
              </a:ln>
            </p:spPr>
            <p:txBody>
              <a:bodyPr>
                <a:prstTxWarp prst="textNoShape">
                  <a:avLst/>
                </a:prstTxWarp>
              </a:bodyPr>
              <a:lstStyle/>
              <a:p>
                <a:endParaRPr lang="en-US"/>
              </a:p>
            </p:txBody>
          </p:sp>
        </p:grpSp>
        <p:sp>
          <p:nvSpPr>
            <p:cNvPr id="17616" name="Oval 1232"/>
            <p:cNvSpPr>
              <a:spLocks noChangeArrowheads="1"/>
            </p:cNvSpPr>
            <p:nvPr/>
          </p:nvSpPr>
          <p:spPr bwMode="auto">
            <a:xfrm>
              <a:off x="4500" y="2358"/>
              <a:ext cx="96" cy="144"/>
            </a:xfrm>
            <a:prstGeom prst="ellipse">
              <a:avLst/>
            </a:prstGeom>
            <a:noFill/>
            <a:ln w="28575">
              <a:solidFill>
                <a:schemeClr val="tx1"/>
              </a:solidFill>
              <a:round/>
              <a:headEnd/>
              <a:tailEnd/>
            </a:ln>
            <a:effectLst/>
          </p:spPr>
          <p:txBody>
            <a:bodyPr wrap="none" anchor="ctr">
              <a:prstTxWarp prst="textNoShape">
                <a:avLst/>
              </a:prstTxWarp>
            </a:bodyPr>
            <a:lstStyle/>
            <a:p>
              <a:endParaRPr lang="en-US"/>
            </a:p>
          </p:txBody>
        </p:sp>
        <p:sp>
          <p:nvSpPr>
            <p:cNvPr id="17617" name="Line 1233"/>
            <p:cNvSpPr>
              <a:spLocks noChangeShapeType="1"/>
            </p:cNvSpPr>
            <p:nvPr/>
          </p:nvSpPr>
          <p:spPr bwMode="auto">
            <a:xfrm>
              <a:off x="4548" y="2496"/>
              <a:ext cx="0" cy="48"/>
            </a:xfrm>
            <a:prstGeom prst="line">
              <a:avLst/>
            </a:prstGeom>
            <a:noFill/>
            <a:ln w="28575">
              <a:solidFill>
                <a:schemeClr val="tx1"/>
              </a:solidFill>
              <a:round/>
              <a:headEnd/>
              <a:tailEnd/>
            </a:ln>
            <a:effectLst/>
          </p:spPr>
          <p:txBody>
            <a:bodyPr>
              <a:prstTxWarp prst="textNoShape">
                <a:avLst/>
              </a:prstTxWarp>
            </a:bodyPr>
            <a:lstStyle/>
            <a:p>
              <a:endParaRPr lang="en-US"/>
            </a:p>
          </p:txBody>
        </p:sp>
        <p:sp>
          <p:nvSpPr>
            <p:cNvPr id="17618" name="Rectangle 1234"/>
            <p:cNvSpPr>
              <a:spLocks noChangeArrowheads="1"/>
            </p:cNvSpPr>
            <p:nvPr/>
          </p:nvSpPr>
          <p:spPr bwMode="auto">
            <a:xfrm flipV="1">
              <a:off x="4464" y="2408"/>
              <a:ext cx="96" cy="4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17619" name="Rectangle 1235"/>
            <p:cNvSpPr>
              <a:spLocks noChangeArrowheads="1"/>
            </p:cNvSpPr>
            <p:nvPr/>
          </p:nvSpPr>
          <p:spPr bwMode="auto">
            <a:xfrm flipV="1">
              <a:off x="4464" y="2430"/>
              <a:ext cx="96" cy="4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grpSp>
      <p:sp>
        <p:nvSpPr>
          <p:cNvPr id="17620" name="Rectangle 1236"/>
          <p:cNvSpPr>
            <a:spLocks noChangeArrowheads="1"/>
          </p:cNvSpPr>
          <p:nvPr/>
        </p:nvSpPr>
        <p:spPr bwMode="auto">
          <a:xfrm>
            <a:off x="6905883" y="3305741"/>
            <a:ext cx="344487" cy="1296987"/>
          </a:xfrm>
          <a:prstGeom prst="rect">
            <a:avLst/>
          </a:prstGeom>
          <a:solidFill>
            <a:srgbClr val="FFFFFF"/>
          </a:solidFill>
          <a:ln w="9525">
            <a:solidFill>
              <a:srgbClr val="000000"/>
            </a:solidFill>
            <a:miter lim="800000"/>
            <a:headEnd/>
            <a:tailEnd/>
          </a:ln>
        </p:spPr>
        <p:txBody>
          <a:bodyPr>
            <a:prstTxWarp prst="textNoShape">
              <a:avLst/>
            </a:prstTxWarp>
          </a:bodyPr>
          <a:lstStyle/>
          <a:p>
            <a:endParaRPr lang="en-US"/>
          </a:p>
        </p:txBody>
      </p:sp>
      <p:sp>
        <p:nvSpPr>
          <p:cNvPr id="17621" name="Text Box 1237"/>
          <p:cNvSpPr txBox="1">
            <a:spLocks noChangeArrowheads="1"/>
          </p:cNvSpPr>
          <p:nvPr/>
        </p:nvSpPr>
        <p:spPr bwMode="auto">
          <a:xfrm>
            <a:off x="6880483" y="3966141"/>
            <a:ext cx="688975" cy="519112"/>
          </a:xfrm>
          <a:prstGeom prst="rect">
            <a:avLst/>
          </a:prstGeom>
          <a:noFill/>
          <a:ln w="9525">
            <a:noFill/>
            <a:miter lim="800000"/>
            <a:headEnd/>
            <a:tailEnd/>
          </a:ln>
        </p:spPr>
        <p:txBody>
          <a:bodyPr>
            <a:prstTxWarp prst="textNoShape">
              <a:avLst/>
            </a:prstTxWarp>
          </a:bodyPr>
          <a:lstStyle/>
          <a:p>
            <a:r>
              <a:rPr lang="en-US" sz="2400"/>
              <a:t>C</a:t>
            </a:r>
          </a:p>
        </p:txBody>
      </p:sp>
      <p:sp>
        <p:nvSpPr>
          <p:cNvPr id="17466" name="Text Box 1082"/>
          <p:cNvSpPr txBox="1">
            <a:spLocks noChangeArrowheads="1"/>
          </p:cNvSpPr>
          <p:nvPr/>
        </p:nvSpPr>
        <p:spPr bwMode="auto">
          <a:xfrm>
            <a:off x="1241683" y="1630928"/>
            <a:ext cx="1379537" cy="777875"/>
          </a:xfrm>
          <a:prstGeom prst="rect">
            <a:avLst/>
          </a:prstGeom>
          <a:noFill/>
          <a:ln w="9525">
            <a:noFill/>
            <a:miter lim="800000"/>
            <a:headEnd/>
            <a:tailEnd/>
          </a:ln>
        </p:spPr>
        <p:txBody>
          <a:bodyPr>
            <a:prstTxWarp prst="textNoShape">
              <a:avLst/>
            </a:prstTxWarp>
          </a:bodyPr>
          <a:lstStyle/>
          <a:p>
            <a:r>
              <a:rPr lang="en-US" sz="2400"/>
              <a:t>Top View</a:t>
            </a:r>
          </a:p>
        </p:txBody>
      </p:sp>
      <p:sp>
        <p:nvSpPr>
          <p:cNvPr id="17480" name="Line 1096"/>
          <p:cNvSpPr>
            <a:spLocks noChangeShapeType="1"/>
          </p:cNvSpPr>
          <p:nvPr/>
        </p:nvSpPr>
        <p:spPr bwMode="auto">
          <a:xfrm flipH="1">
            <a:off x="1421069" y="1659503"/>
            <a:ext cx="5005385" cy="1066800"/>
          </a:xfrm>
          <a:prstGeom prst="line">
            <a:avLst/>
          </a:prstGeom>
          <a:noFill/>
          <a:ln w="9525">
            <a:solidFill>
              <a:schemeClr val="tx1"/>
            </a:solidFill>
            <a:round/>
            <a:headEnd/>
            <a:tailEnd type="triangle" w="med" len="med"/>
          </a:ln>
          <a:effectLst/>
        </p:spPr>
        <p:txBody>
          <a:bodyPr wrap="none" anchor="ctr">
            <a:prstTxWarp prst="textNoShape">
              <a:avLst/>
            </a:prstTxWarp>
          </a:bodyPr>
          <a:lstStyle/>
          <a:p>
            <a:endParaRPr lang="en-US"/>
          </a:p>
        </p:txBody>
      </p:sp>
      <p:sp>
        <p:nvSpPr>
          <p:cNvPr id="17481" name="Line 1097"/>
          <p:cNvSpPr>
            <a:spLocks noChangeShapeType="1"/>
          </p:cNvSpPr>
          <p:nvPr/>
        </p:nvSpPr>
        <p:spPr bwMode="auto">
          <a:xfrm flipH="1" flipV="1">
            <a:off x="1922720" y="3231128"/>
            <a:ext cx="609600" cy="1143000"/>
          </a:xfrm>
          <a:prstGeom prst="line">
            <a:avLst/>
          </a:prstGeom>
          <a:noFill/>
          <a:ln w="9525">
            <a:solidFill>
              <a:schemeClr val="tx1"/>
            </a:solidFill>
            <a:round/>
            <a:headEnd/>
            <a:tailEnd type="triangle" w="med" len="med"/>
          </a:ln>
          <a:effectLst/>
        </p:spPr>
        <p:txBody>
          <a:bodyPr wrap="none" anchor="ctr">
            <a:prstTxWarp prst="textNoShape">
              <a:avLst/>
            </a:prstTxWarp>
          </a:bodyPr>
          <a:lstStyle/>
          <a:p>
            <a:endParaRPr lang="en-US"/>
          </a:p>
        </p:txBody>
      </p:sp>
      <p:sp>
        <p:nvSpPr>
          <p:cNvPr id="17483" name="Line 1099"/>
          <p:cNvSpPr>
            <a:spLocks noChangeShapeType="1"/>
          </p:cNvSpPr>
          <p:nvPr/>
        </p:nvSpPr>
        <p:spPr bwMode="auto">
          <a:xfrm flipH="1" flipV="1">
            <a:off x="1313120" y="3231128"/>
            <a:ext cx="1066800" cy="2133600"/>
          </a:xfrm>
          <a:prstGeom prst="line">
            <a:avLst/>
          </a:prstGeom>
          <a:noFill/>
          <a:ln w="9525">
            <a:solidFill>
              <a:schemeClr val="tx1"/>
            </a:solidFill>
            <a:round/>
            <a:headEnd/>
            <a:tailEnd type="triangle" w="med" len="med"/>
          </a:ln>
          <a:effectLst/>
        </p:spPr>
        <p:txBody>
          <a:bodyPr wrap="none" anchor="ctr">
            <a:prstTxWarp prst="textNoShape">
              <a:avLst/>
            </a:prstTxWarp>
          </a:bodyPr>
          <a:lstStyle/>
          <a:p>
            <a:endParaRPr lang="en-US"/>
          </a:p>
        </p:txBody>
      </p:sp>
      <p:sp>
        <p:nvSpPr>
          <p:cNvPr id="17490" name="Line 1106"/>
          <p:cNvSpPr>
            <a:spLocks noChangeShapeType="1"/>
          </p:cNvSpPr>
          <p:nvPr/>
        </p:nvSpPr>
        <p:spPr bwMode="auto">
          <a:xfrm flipH="1" flipV="1">
            <a:off x="7104320" y="3345428"/>
            <a:ext cx="685800" cy="1600200"/>
          </a:xfrm>
          <a:prstGeom prst="line">
            <a:avLst/>
          </a:prstGeom>
          <a:noFill/>
          <a:ln w="9525">
            <a:solidFill>
              <a:schemeClr val="tx1"/>
            </a:solidFill>
            <a:round/>
            <a:headEnd/>
            <a:tailEnd type="triangle" w="med" len="med"/>
          </a:ln>
          <a:effectLst/>
        </p:spPr>
        <p:txBody>
          <a:bodyPr wrap="none" anchor="ctr">
            <a:prstTxWarp prst="textNoShape">
              <a:avLst/>
            </a:prstTxWarp>
          </a:bodyPr>
          <a:lstStyle/>
          <a:p>
            <a:endParaRPr lang="en-US"/>
          </a:p>
        </p:txBody>
      </p:sp>
      <p:sp>
        <p:nvSpPr>
          <p:cNvPr id="17491" name="Rectangle 1107"/>
          <p:cNvSpPr>
            <a:spLocks noChangeArrowheads="1"/>
          </p:cNvSpPr>
          <p:nvPr/>
        </p:nvSpPr>
        <p:spPr bwMode="auto">
          <a:xfrm>
            <a:off x="5275520" y="1402328"/>
            <a:ext cx="2209800" cy="457200"/>
          </a:xfrm>
          <a:prstGeom prst="rect">
            <a:avLst/>
          </a:prstGeom>
          <a:noFill/>
          <a:ln w="9525">
            <a:noFill/>
            <a:miter lim="800000"/>
            <a:headEnd/>
            <a:tailEnd/>
          </a:ln>
          <a:effectLst/>
        </p:spPr>
        <p:txBody>
          <a:bodyPr>
            <a:prstTxWarp prst="textNoShape">
              <a:avLst/>
            </a:prstTxWarp>
            <a:spAutoFit/>
          </a:bodyPr>
          <a:lstStyle/>
          <a:p>
            <a:endParaRPr lang="en-US" sz="2400"/>
          </a:p>
        </p:txBody>
      </p:sp>
      <p:sp>
        <p:nvSpPr>
          <p:cNvPr id="17492" name="Rectangle 1108"/>
          <p:cNvSpPr>
            <a:spLocks noChangeArrowheads="1"/>
          </p:cNvSpPr>
          <p:nvPr/>
        </p:nvSpPr>
        <p:spPr bwMode="auto">
          <a:xfrm>
            <a:off x="5272345" y="1246753"/>
            <a:ext cx="2701280" cy="461665"/>
          </a:xfrm>
          <a:prstGeom prst="rect">
            <a:avLst/>
          </a:prstGeom>
          <a:noFill/>
          <a:ln w="9525">
            <a:noFill/>
            <a:miter lim="800000"/>
            <a:headEnd/>
            <a:tailEnd/>
          </a:ln>
          <a:effectLst/>
        </p:spPr>
        <p:txBody>
          <a:bodyPr wrap="none">
            <a:prstTxWarp prst="textNoShape">
              <a:avLst/>
            </a:prstTxWarp>
            <a:spAutoFit/>
          </a:bodyPr>
          <a:lstStyle/>
          <a:p>
            <a:r>
              <a:rPr lang="en-US" sz="2400" dirty="0" smtClean="0"/>
              <a:t>Single Tectonic Plate</a:t>
            </a:r>
            <a:endParaRPr lang="en-US" sz="2400" dirty="0"/>
          </a:p>
        </p:txBody>
      </p:sp>
      <p:sp>
        <p:nvSpPr>
          <p:cNvPr id="17493" name="Rectangle 1109"/>
          <p:cNvSpPr>
            <a:spLocks noChangeArrowheads="1"/>
          </p:cNvSpPr>
          <p:nvPr/>
        </p:nvSpPr>
        <p:spPr bwMode="auto">
          <a:xfrm>
            <a:off x="266817" y="5288528"/>
            <a:ext cx="3233878" cy="461665"/>
          </a:xfrm>
          <a:prstGeom prst="rect">
            <a:avLst/>
          </a:prstGeom>
          <a:noFill/>
          <a:ln w="9525">
            <a:noFill/>
            <a:miter lim="800000"/>
            <a:headEnd/>
            <a:tailEnd/>
          </a:ln>
          <a:effectLst/>
        </p:spPr>
        <p:txBody>
          <a:bodyPr wrap="none">
            <a:prstTxWarp prst="textNoShape">
              <a:avLst/>
            </a:prstTxWarp>
            <a:spAutoFit/>
          </a:bodyPr>
          <a:lstStyle/>
          <a:p>
            <a:r>
              <a:rPr lang="en-US" sz="2400" dirty="0" smtClean="0"/>
              <a:t>Locked Edge </a:t>
            </a:r>
            <a:r>
              <a:rPr lang="en-US" sz="2400" dirty="0"/>
              <a:t>of </a:t>
            </a:r>
            <a:r>
              <a:rPr lang="en-US" sz="2400" dirty="0" smtClean="0"/>
              <a:t>the </a:t>
            </a:r>
            <a:r>
              <a:rPr lang="en-US" sz="2400" dirty="0"/>
              <a:t>Plate</a:t>
            </a:r>
          </a:p>
        </p:txBody>
      </p:sp>
      <p:sp>
        <p:nvSpPr>
          <p:cNvPr id="17494" name="Rectangle 1110"/>
          <p:cNvSpPr>
            <a:spLocks noChangeArrowheads="1"/>
          </p:cNvSpPr>
          <p:nvPr/>
        </p:nvSpPr>
        <p:spPr bwMode="auto">
          <a:xfrm>
            <a:off x="2532320" y="4297928"/>
            <a:ext cx="4114800" cy="822325"/>
          </a:xfrm>
          <a:prstGeom prst="rect">
            <a:avLst/>
          </a:prstGeom>
          <a:noFill/>
          <a:ln w="9525">
            <a:noFill/>
            <a:miter lim="800000"/>
            <a:headEnd/>
            <a:tailEnd/>
          </a:ln>
          <a:effectLst/>
        </p:spPr>
        <p:txBody>
          <a:bodyPr>
            <a:prstTxWarp prst="textNoShape">
              <a:avLst/>
            </a:prstTxWarp>
            <a:spAutoFit/>
          </a:bodyPr>
          <a:lstStyle/>
          <a:p>
            <a:r>
              <a:rPr lang="en-US" sz="2400"/>
              <a:t>Elastic Properties of </a:t>
            </a:r>
          </a:p>
          <a:p>
            <a:r>
              <a:rPr lang="en-US" sz="2400"/>
              <a:t>Earth Materials</a:t>
            </a:r>
          </a:p>
        </p:txBody>
      </p:sp>
      <p:sp>
        <p:nvSpPr>
          <p:cNvPr id="17495" name="Rectangle 1111"/>
          <p:cNvSpPr>
            <a:spLocks noChangeArrowheads="1"/>
          </p:cNvSpPr>
          <p:nvPr/>
        </p:nvSpPr>
        <p:spPr bwMode="auto">
          <a:xfrm>
            <a:off x="5662999" y="4919196"/>
            <a:ext cx="3574792" cy="830997"/>
          </a:xfrm>
          <a:prstGeom prst="rect">
            <a:avLst/>
          </a:prstGeom>
          <a:noFill/>
          <a:ln w="9525">
            <a:noFill/>
            <a:miter lim="800000"/>
            <a:headEnd/>
            <a:tailEnd/>
          </a:ln>
          <a:effectLst/>
        </p:spPr>
        <p:txBody>
          <a:bodyPr wrap="square">
            <a:prstTxWarp prst="textNoShape">
              <a:avLst/>
            </a:prstTxWarp>
            <a:spAutoFit/>
          </a:bodyPr>
          <a:lstStyle/>
          <a:p>
            <a:r>
              <a:rPr lang="en-US" sz="2400" dirty="0" smtClean="0"/>
              <a:t>Bulk of Plate </a:t>
            </a:r>
            <a:r>
              <a:rPr lang="en-US" sz="2400" dirty="0"/>
              <a:t>H</a:t>
            </a:r>
            <a:r>
              <a:rPr lang="en-US" sz="2400" dirty="0" smtClean="0"/>
              <a:t>as </a:t>
            </a:r>
            <a:r>
              <a:rPr lang="en-US" sz="2400" dirty="0"/>
              <a:t>Constant Velocity</a:t>
            </a:r>
            <a:r>
              <a:rPr lang="en-US" sz="2400" dirty="0" smtClean="0"/>
              <a:t> of 1cm</a:t>
            </a:r>
            <a:r>
              <a:rPr lang="en-US" sz="2400" dirty="0"/>
              <a:t>/year</a:t>
            </a:r>
          </a:p>
        </p:txBody>
      </p:sp>
      <p:sp>
        <p:nvSpPr>
          <p:cNvPr id="103" name="Rectangle 2"/>
          <p:cNvSpPr>
            <a:spLocks noGrp="1" noChangeArrowheads="1"/>
          </p:cNvSpPr>
          <p:nvPr>
            <p:ph type="title"/>
          </p:nvPr>
        </p:nvSpPr>
        <p:spPr>
          <a:xfrm>
            <a:off x="0" y="173197"/>
            <a:ext cx="9168296" cy="792162"/>
          </a:xfrm>
        </p:spPr>
        <p:txBody>
          <a:bodyPr/>
          <a:lstStyle/>
          <a:p>
            <a:r>
              <a:rPr lang="en-US" dirty="0" smtClean="0">
                <a:solidFill>
                  <a:schemeClr val="tx1"/>
                </a:solidFill>
              </a:rPr>
              <a:t>Earthquake Machine Properties</a:t>
            </a:r>
            <a:endParaRPr lang="en-US" dirty="0">
              <a:solidFill>
                <a:schemeClr val="tx1"/>
              </a:solidFill>
            </a:endParaRPr>
          </a:p>
        </p:txBody>
      </p:sp>
      <p:sp>
        <p:nvSpPr>
          <p:cNvPr id="106" name="Line 1096"/>
          <p:cNvSpPr>
            <a:spLocks noChangeShapeType="1"/>
          </p:cNvSpPr>
          <p:nvPr/>
        </p:nvSpPr>
        <p:spPr bwMode="auto">
          <a:xfrm flipH="1">
            <a:off x="1922720" y="1659503"/>
            <a:ext cx="4492624" cy="1352550"/>
          </a:xfrm>
          <a:prstGeom prst="line">
            <a:avLst/>
          </a:prstGeom>
          <a:noFill/>
          <a:ln w="9525">
            <a:solidFill>
              <a:schemeClr val="tx1"/>
            </a:solidFill>
            <a:round/>
            <a:headEnd/>
            <a:tailEnd type="triangle" w="med" len="med"/>
          </a:ln>
          <a:effectLst/>
        </p:spPr>
        <p:txBody>
          <a:bodyPr wrap="none" anchor="ctr">
            <a:prstTxWarp prst="textNoShape">
              <a:avLst/>
            </a:prstTxWarp>
          </a:bodyPr>
          <a:lstStyle/>
          <a:p>
            <a:endParaRPr lang="en-US"/>
          </a:p>
        </p:txBody>
      </p:sp>
      <p:sp>
        <p:nvSpPr>
          <p:cNvPr id="107" name="Line 1096"/>
          <p:cNvSpPr>
            <a:spLocks noChangeShapeType="1"/>
          </p:cNvSpPr>
          <p:nvPr/>
        </p:nvSpPr>
        <p:spPr bwMode="auto">
          <a:xfrm flipH="1">
            <a:off x="4346831" y="1659503"/>
            <a:ext cx="2079625" cy="1426903"/>
          </a:xfrm>
          <a:prstGeom prst="line">
            <a:avLst/>
          </a:prstGeom>
          <a:noFill/>
          <a:ln w="9525">
            <a:solidFill>
              <a:schemeClr val="tx1"/>
            </a:solidFill>
            <a:round/>
            <a:headEnd/>
            <a:tailEnd type="triangle" w="med" len="med"/>
          </a:ln>
          <a:effectLst/>
        </p:spPr>
        <p:txBody>
          <a:bodyPr wrap="none" anchor="ctr">
            <a:prstTxWarp prst="textNoShape">
              <a:avLst/>
            </a:prstTxWarp>
          </a:bodyPr>
          <a:lstStyle/>
          <a:p>
            <a:endParaRPr lang="en-US"/>
          </a:p>
        </p:txBody>
      </p:sp>
      <p:sp>
        <p:nvSpPr>
          <p:cNvPr id="108" name="Line 1096"/>
          <p:cNvSpPr>
            <a:spLocks noChangeShapeType="1"/>
          </p:cNvSpPr>
          <p:nvPr/>
        </p:nvSpPr>
        <p:spPr bwMode="auto">
          <a:xfrm>
            <a:off x="6415343" y="1659504"/>
            <a:ext cx="1203326" cy="1466850"/>
          </a:xfrm>
          <a:prstGeom prst="line">
            <a:avLst/>
          </a:prstGeom>
          <a:noFill/>
          <a:ln w="9525">
            <a:solidFill>
              <a:schemeClr val="tx1"/>
            </a:solidFill>
            <a:round/>
            <a:headEnd/>
            <a:tailEnd type="triangle" w="med" len="med"/>
          </a:ln>
          <a:effectLst/>
        </p:spPr>
        <p:txBody>
          <a:bodyPr wrap="none" anchor="ctr">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descr="B&amp;Rfault4inClass.jpg"/>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4800600" y="2057400"/>
            <a:ext cx="4127500" cy="3332500"/>
          </a:xfrm>
          <a:prstGeom prst="rect">
            <a:avLst/>
          </a:prstGeom>
        </p:spPr>
      </p:pic>
      <p:sp>
        <p:nvSpPr>
          <p:cNvPr id="2" name="Title 1"/>
          <p:cNvSpPr>
            <a:spLocks noGrp="1"/>
          </p:cNvSpPr>
          <p:nvPr>
            <p:ph type="title"/>
          </p:nvPr>
        </p:nvSpPr>
        <p:spPr>
          <a:xfrm>
            <a:off x="0" y="153953"/>
            <a:ext cx="9168296" cy="792162"/>
          </a:xfrm>
        </p:spPr>
        <p:txBody>
          <a:bodyPr/>
          <a:lstStyle/>
          <a:p>
            <a:r>
              <a:rPr lang="en-US" dirty="0" smtClean="0"/>
              <a:t>Like and Unlike</a:t>
            </a:r>
            <a:endParaRPr lang="en-US" dirty="0"/>
          </a:p>
        </p:txBody>
      </p:sp>
      <p:pic>
        <p:nvPicPr>
          <p:cNvPr id="4" name="Picture 4" descr="Combined"/>
          <p:cNvPicPr>
            <a:picLocks noChangeAspect="1" noChangeArrowheads="1"/>
          </p:cNvPicPr>
          <p:nvPr/>
        </p:nvPicPr>
        <p:blipFill>
          <a:blip r:embed="rId4"/>
          <a:srcRect/>
          <a:stretch>
            <a:fillRect/>
          </a:stretch>
        </p:blipFill>
        <p:spPr bwMode="auto">
          <a:xfrm>
            <a:off x="307846" y="2482451"/>
            <a:ext cx="3886875" cy="2910203"/>
          </a:xfrm>
          <a:prstGeom prst="rect">
            <a:avLst/>
          </a:prstGeom>
          <a:noFill/>
          <a:ln w="19050">
            <a:solidFill>
              <a:schemeClr val="tx1"/>
            </a:solidFill>
            <a:miter lim="800000"/>
            <a:headEnd/>
            <a:tailEnd/>
          </a:ln>
        </p:spPr>
      </p:pic>
      <p:sp>
        <p:nvSpPr>
          <p:cNvPr id="8" name="Rectangle 7"/>
          <p:cNvSpPr txBox="1">
            <a:spLocks noChangeArrowheads="1"/>
          </p:cNvSpPr>
          <p:nvPr/>
        </p:nvSpPr>
        <p:spPr bwMode="auto">
          <a:xfrm>
            <a:off x="307846" y="946114"/>
            <a:ext cx="8558010" cy="73028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 uri="{FAA26D3D-D897-4be2-8F04-BA451C77F1D7}">
              <ma14:placeholderFlag xmlns="" xmlns:a="http://schemas.openxmlformats.org/drawingml/2006/main" xmlns:r="http://schemas.openxmlformats.org/officeDocument/2006/relationships" xmlns:p="http://schemas.openxmlformats.org/presentationml/2006/main" xmlns:ma14="http://schemas.microsoft.com/office/mac/drawingml/2011/main" xmlns:mv="urn:schemas-microsoft-com:mac:vml" xmlns:mc="http://schemas.openxmlformats.org/markup-compatibility/2006" val="1"/>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ts val="3525"/>
              </a:lnSpc>
              <a:spcBef>
                <a:spcPct val="60000"/>
              </a:spcBef>
              <a:spcAft>
                <a:spcPct val="0"/>
              </a:spcAft>
              <a:buClr>
                <a:schemeClr val="tx1"/>
              </a:buClr>
              <a:buSzTx/>
              <a:buFontTx/>
              <a:buNone/>
              <a:tabLst/>
              <a:defRPr/>
            </a:pPr>
            <a:r>
              <a:rPr kumimoji="0" lang="en-US" sz="2400" b="0" i="0" u="none" strike="noStrike" kern="0" cap="none" spc="0" normalizeH="0" baseline="0" noProof="0" smtClean="0">
                <a:ln>
                  <a:noFill/>
                </a:ln>
                <a:solidFill>
                  <a:srgbClr val="1E412A"/>
                </a:solidFill>
                <a:effectLst/>
                <a:uLnTx/>
                <a:uFillTx/>
                <a:latin typeface="Comic Sans MS" charset="0"/>
                <a:ea typeface="ＭＳ Ｐゴシック" charset="0"/>
                <a:cs typeface="ＭＳ Ｐゴシック" charset="0"/>
              </a:rPr>
              <a:t>An </a:t>
            </a:r>
            <a:r>
              <a:rPr kumimoji="0" lang="en-US" altLang="ja-JP" sz="2400" b="0" i="0" u="none" strike="noStrike" kern="0" cap="none" spc="0" normalizeH="0" baseline="0" noProof="0" smtClean="0">
                <a:ln>
                  <a:noFill/>
                </a:ln>
                <a:solidFill>
                  <a:srgbClr val="1E412A"/>
                </a:solidFill>
                <a:effectLst/>
                <a:uLnTx/>
                <a:uFillTx/>
                <a:latin typeface="Comic Sans MS" charset="0"/>
                <a:ea typeface="ＭＳ Ｐゴシック" charset="0"/>
                <a:cs typeface="ＭＳ Ｐゴシック" charset="0"/>
              </a:rPr>
              <a:t>earthquake is the sudden motion of rocks within the Earth as stored elastic energy is released.</a:t>
            </a:r>
            <a:endParaRPr kumimoji="0" lang="en-US" sz="3600" b="0" i="0" u="none" strike="noStrike" kern="0" cap="none" spc="0" normalizeH="0" baseline="0" noProof="0" dirty="0">
              <a:ln>
                <a:noFill/>
              </a:ln>
              <a:solidFill>
                <a:srgbClr val="1E412A"/>
              </a:solidFill>
              <a:effectLst/>
              <a:uLnTx/>
              <a:uFillTx/>
              <a:latin typeface="Comic Sans MS" charset="0"/>
              <a:ea typeface="ＭＳ Ｐゴシック" charset="0"/>
              <a:cs typeface="ＭＳ Ｐゴシック"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4" name="Rectangle 137"/>
          <p:cNvSpPr>
            <a:spLocks/>
          </p:cNvSpPr>
          <p:nvPr/>
        </p:nvSpPr>
        <p:spPr bwMode="auto">
          <a:xfrm>
            <a:off x="381000" y="1447800"/>
            <a:ext cx="3822700" cy="4127500"/>
          </a:xfrm>
          <a:prstGeom prst="rect">
            <a:avLst/>
          </a:prstGeom>
          <a:noFill/>
          <a:ln w="12700">
            <a:noFill/>
            <a:miter lim="800000"/>
            <a:headEnd/>
            <a:tailEnd/>
          </a:ln>
        </p:spPr>
        <p:txBody>
          <a:bodyPr lIns="0" tIns="0" rIns="40639" bIns="0">
            <a:prstTxWarp prst="textNoShape">
              <a:avLst/>
            </a:prstTxWarp>
          </a:bodyPr>
          <a:lstStyle/>
          <a:p>
            <a:pPr marL="39688"/>
            <a:r>
              <a:rPr lang="en-US" sz="2400" dirty="0">
                <a:solidFill>
                  <a:schemeClr val="tx1"/>
                </a:solidFill>
                <a:latin typeface="Arial" pitchFamily="-1" charset="0"/>
                <a:ea typeface="Arial" pitchFamily="-1" charset="0"/>
                <a:cs typeface="Arial" pitchFamily="-1" charset="0"/>
                <a:sym typeface="Arial" pitchFamily="-1" charset="0"/>
              </a:rPr>
              <a:t>Distant forces cause a gradual build up of stress in the earth over tens to thousands of years, slowly distorting the earth </a:t>
            </a:r>
          </a:p>
          <a:p>
            <a:pPr marL="39688"/>
            <a:endParaRPr lang="en-US" sz="2400" dirty="0">
              <a:solidFill>
                <a:schemeClr val="tx1"/>
              </a:solidFill>
              <a:latin typeface="Arial" pitchFamily="-1" charset="0"/>
              <a:ea typeface="Arial" pitchFamily="-1" charset="0"/>
              <a:cs typeface="Arial" pitchFamily="-1" charset="0"/>
              <a:sym typeface="Arial" pitchFamily="-1" charset="0"/>
            </a:endParaRPr>
          </a:p>
          <a:p>
            <a:pPr marL="39688"/>
            <a:r>
              <a:rPr lang="en-US" sz="2400" dirty="0">
                <a:solidFill>
                  <a:schemeClr val="tx1"/>
                </a:solidFill>
                <a:latin typeface="Arial" pitchFamily="-1" charset="0"/>
                <a:ea typeface="Arial" pitchFamily="-1" charset="0"/>
                <a:cs typeface="Arial" pitchFamily="-1" charset="0"/>
                <a:sym typeface="Arial" pitchFamily="-1" charset="0"/>
              </a:rPr>
              <a:t>Eventually, a pre-existing weakness in the earth can not resist the strain any longer and fails.</a:t>
            </a:r>
          </a:p>
        </p:txBody>
      </p:sp>
      <p:sp>
        <p:nvSpPr>
          <p:cNvPr id="35845" name="Rectangle 138"/>
          <p:cNvSpPr>
            <a:spLocks/>
          </p:cNvSpPr>
          <p:nvPr/>
        </p:nvSpPr>
        <p:spPr bwMode="auto">
          <a:xfrm>
            <a:off x="2514600" y="304800"/>
            <a:ext cx="4224338" cy="495300"/>
          </a:xfrm>
          <a:prstGeom prst="rect">
            <a:avLst/>
          </a:prstGeom>
          <a:noFill/>
          <a:ln w="12700">
            <a:noFill/>
            <a:miter lim="800000"/>
            <a:headEnd/>
            <a:tailEnd/>
          </a:ln>
        </p:spPr>
        <p:txBody>
          <a:bodyPr wrap="none" lIns="0" tIns="0" rIns="40639" bIns="0">
            <a:prstTxWarp prst="textNoShape">
              <a:avLst/>
            </a:prstTxWarp>
            <a:spAutoFit/>
          </a:bodyPr>
          <a:lstStyle/>
          <a:p>
            <a:pPr marL="39688"/>
            <a:r>
              <a:rPr lang="en-US" sz="2800">
                <a:solidFill>
                  <a:schemeClr val="tx1"/>
                </a:solidFill>
                <a:latin typeface="Arial Bold Italic" charset="0"/>
                <a:ea typeface="Arial Bold Italic" charset="0"/>
                <a:cs typeface="Arial Bold Italic" charset="0"/>
                <a:sym typeface="Arial Bold Italic" charset="0"/>
              </a:rPr>
              <a:t>Elastic Rebound Theory</a:t>
            </a:r>
          </a:p>
        </p:txBody>
      </p:sp>
      <p:pic>
        <p:nvPicPr>
          <p:cNvPr id="35846" name="Picture 139"/>
          <p:cNvPicPr>
            <a:picLocks noChangeArrowheads="1"/>
          </p:cNvPicPr>
          <p:nvPr/>
        </p:nvPicPr>
        <p:blipFill>
          <a:blip r:embed="rId2"/>
          <a:srcRect/>
          <a:stretch>
            <a:fillRect/>
          </a:stretch>
        </p:blipFill>
        <p:spPr bwMode="auto">
          <a:xfrm>
            <a:off x="5943600" y="3962400"/>
            <a:ext cx="600075" cy="220663"/>
          </a:xfrm>
          <a:prstGeom prst="rect">
            <a:avLst/>
          </a:prstGeom>
          <a:noFill/>
          <a:ln w="9525">
            <a:noFill/>
            <a:miter lim="800000"/>
            <a:headEnd/>
            <a:tailEnd/>
          </a:ln>
        </p:spPr>
      </p:pic>
      <p:pic>
        <p:nvPicPr>
          <p:cNvPr id="35847" name="Picture 140"/>
          <p:cNvPicPr>
            <a:picLocks noChangeArrowheads="1"/>
          </p:cNvPicPr>
          <p:nvPr/>
        </p:nvPicPr>
        <p:blipFill>
          <a:blip r:embed="rId3"/>
          <a:srcRect t="4443"/>
          <a:stretch>
            <a:fillRect/>
          </a:stretch>
        </p:blipFill>
        <p:spPr bwMode="auto">
          <a:xfrm>
            <a:off x="4303713" y="990600"/>
            <a:ext cx="4268788" cy="4914900"/>
          </a:xfrm>
          <a:prstGeom prst="rect">
            <a:avLst/>
          </a:prstGeom>
          <a:noFill/>
          <a:ln w="9525">
            <a:noFill/>
            <a:miter lim="800000"/>
            <a:headEnd/>
            <a:tailEnd/>
          </a:ln>
        </p:spPr>
      </p:pic>
    </p:spTree>
  </p:cSld>
  <p:clrMapOvr>
    <a:masterClrMapping/>
  </p:clrMapOvr>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0964" name="Picture 137"/>
          <p:cNvPicPr>
            <a:picLocks noChangeArrowheads="1"/>
          </p:cNvPicPr>
          <p:nvPr/>
        </p:nvPicPr>
        <p:blipFill>
          <a:blip r:embed="rId2"/>
          <a:srcRect/>
          <a:stretch>
            <a:fillRect/>
          </a:stretch>
        </p:blipFill>
        <p:spPr bwMode="auto">
          <a:xfrm>
            <a:off x="3086100" y="992188"/>
            <a:ext cx="5715000" cy="4951412"/>
          </a:xfrm>
          <a:prstGeom prst="rect">
            <a:avLst/>
          </a:prstGeom>
          <a:noFill/>
          <a:ln w="9525">
            <a:noFill/>
            <a:miter lim="800000"/>
            <a:headEnd/>
            <a:tailEnd/>
          </a:ln>
        </p:spPr>
      </p:pic>
      <p:sp>
        <p:nvSpPr>
          <p:cNvPr id="40965" name="Rectangle 138"/>
          <p:cNvSpPr>
            <a:spLocks/>
          </p:cNvSpPr>
          <p:nvPr/>
        </p:nvSpPr>
        <p:spPr bwMode="auto">
          <a:xfrm>
            <a:off x="457200" y="2057400"/>
            <a:ext cx="3517900" cy="2197100"/>
          </a:xfrm>
          <a:prstGeom prst="rect">
            <a:avLst/>
          </a:prstGeom>
          <a:noFill/>
          <a:ln w="12700">
            <a:noFill/>
            <a:miter lim="800000"/>
            <a:headEnd/>
            <a:tailEnd/>
          </a:ln>
        </p:spPr>
        <p:txBody>
          <a:bodyPr lIns="0" tIns="0" rIns="40639" bIns="0">
            <a:prstTxWarp prst="textNoShape">
              <a:avLst/>
            </a:prstTxWarp>
          </a:bodyPr>
          <a:lstStyle/>
          <a:p>
            <a:pPr marL="39688"/>
            <a:r>
              <a:rPr lang="en-US" sz="2800" dirty="0">
                <a:solidFill>
                  <a:schemeClr val="tx1"/>
                </a:solidFill>
                <a:latin typeface="Arial Bold" charset="0"/>
                <a:ea typeface="Arial Bold" charset="0"/>
                <a:cs typeface="Arial Bold" charset="0"/>
                <a:sym typeface="Arial Bold" charset="0"/>
              </a:rPr>
              <a:t>Seismic Moment</a:t>
            </a:r>
          </a:p>
          <a:p>
            <a:pPr marL="39688"/>
            <a:r>
              <a:rPr lang="en-US" sz="2800" dirty="0">
                <a:solidFill>
                  <a:schemeClr val="tx1"/>
                </a:solidFill>
                <a:latin typeface="Arial" pitchFamily="-1" charset="0"/>
                <a:ea typeface="Arial" pitchFamily="-1" charset="0"/>
                <a:cs typeface="Arial" pitchFamily="-1" charset="0"/>
                <a:sym typeface="Arial" pitchFamily="-1" charset="0"/>
              </a:rPr>
              <a:t>M</a:t>
            </a:r>
            <a:r>
              <a:rPr lang="en-US" sz="2800" baseline="-25000" dirty="0">
                <a:solidFill>
                  <a:schemeClr val="tx1"/>
                </a:solidFill>
                <a:latin typeface="Arial" pitchFamily="-1" charset="0"/>
                <a:ea typeface="Arial" pitchFamily="-1" charset="0"/>
                <a:cs typeface="Arial" pitchFamily="-1" charset="0"/>
                <a:sym typeface="Arial" pitchFamily="-1" charset="0"/>
              </a:rPr>
              <a:t>o</a:t>
            </a:r>
            <a:r>
              <a:rPr lang="en-US" sz="2800" dirty="0">
                <a:solidFill>
                  <a:schemeClr val="tx1"/>
                </a:solidFill>
                <a:latin typeface="Arial" pitchFamily="-1" charset="0"/>
                <a:ea typeface="Arial" pitchFamily="-1" charset="0"/>
                <a:cs typeface="Arial" pitchFamily="-1" charset="0"/>
                <a:sym typeface="Arial" pitchFamily="-1" charset="0"/>
              </a:rPr>
              <a:t> = fault length </a:t>
            </a:r>
            <a:r>
              <a:rPr lang="en-US" sz="2800" dirty="0" err="1">
                <a:solidFill>
                  <a:schemeClr val="tx1"/>
                </a:solidFill>
                <a:latin typeface="Arial" pitchFamily="-1" charset="0"/>
                <a:ea typeface="Arial" pitchFamily="-1" charset="0"/>
                <a:cs typeface="Arial" pitchFamily="-1" charset="0"/>
                <a:sym typeface="Arial" pitchFamily="-1" charset="0"/>
              </a:rPr>
              <a:t>x</a:t>
            </a:r>
            <a:r>
              <a:rPr lang="en-US" sz="2800" dirty="0">
                <a:solidFill>
                  <a:schemeClr val="tx1"/>
                </a:solidFill>
                <a:latin typeface="Arial" pitchFamily="-1" charset="0"/>
                <a:ea typeface="Arial" pitchFamily="-1" charset="0"/>
                <a:cs typeface="Arial" pitchFamily="-1" charset="0"/>
                <a:sym typeface="Arial" pitchFamily="-1" charset="0"/>
              </a:rPr>
              <a:t> </a:t>
            </a:r>
            <a:endParaRPr lang="en-US" dirty="0">
              <a:solidFill>
                <a:schemeClr val="tx1"/>
              </a:solidFill>
              <a:ea typeface="Times" pitchFamily="-1" charset="0"/>
              <a:cs typeface="Times" pitchFamily="-1" charset="0"/>
            </a:endParaRPr>
          </a:p>
          <a:p>
            <a:pPr marL="39688"/>
            <a:r>
              <a:rPr lang="en-US" sz="2800" dirty="0">
                <a:solidFill>
                  <a:schemeClr val="tx1"/>
                </a:solidFill>
                <a:latin typeface="Arial" pitchFamily="-1" charset="0"/>
                <a:ea typeface="Arial" pitchFamily="-1" charset="0"/>
                <a:cs typeface="Arial" pitchFamily="-1" charset="0"/>
                <a:sym typeface="Arial" pitchFamily="-1" charset="0"/>
              </a:rPr>
              <a:t>fault width </a:t>
            </a:r>
            <a:r>
              <a:rPr lang="en-US" sz="2800" dirty="0" err="1">
                <a:solidFill>
                  <a:schemeClr val="tx1"/>
                </a:solidFill>
                <a:latin typeface="Arial" pitchFamily="-1" charset="0"/>
                <a:ea typeface="Arial" pitchFamily="-1" charset="0"/>
                <a:cs typeface="Arial" pitchFamily="-1" charset="0"/>
                <a:sym typeface="Arial" pitchFamily="-1" charset="0"/>
              </a:rPr>
              <a:t>x</a:t>
            </a:r>
            <a:endParaRPr lang="en-US" sz="2800" dirty="0">
              <a:solidFill>
                <a:schemeClr val="tx1"/>
              </a:solidFill>
              <a:latin typeface="Arial" pitchFamily="-1" charset="0"/>
              <a:ea typeface="Arial" pitchFamily="-1" charset="0"/>
              <a:cs typeface="Arial" pitchFamily="-1" charset="0"/>
              <a:sym typeface="Arial" pitchFamily="-1" charset="0"/>
            </a:endParaRPr>
          </a:p>
          <a:p>
            <a:pPr marL="39688"/>
            <a:r>
              <a:rPr lang="en-US" sz="2800" dirty="0">
                <a:solidFill>
                  <a:schemeClr val="tx1"/>
                </a:solidFill>
                <a:latin typeface="Arial" pitchFamily="-1" charset="0"/>
                <a:ea typeface="Arial" pitchFamily="-1" charset="0"/>
                <a:cs typeface="Arial" pitchFamily="-1" charset="0"/>
                <a:sym typeface="Arial" pitchFamily="-1" charset="0"/>
              </a:rPr>
              <a:t>displacement </a:t>
            </a:r>
            <a:r>
              <a:rPr lang="en-US" sz="2800" dirty="0" err="1">
                <a:solidFill>
                  <a:schemeClr val="tx1"/>
                </a:solidFill>
                <a:latin typeface="Arial" pitchFamily="-1" charset="0"/>
                <a:ea typeface="Arial" pitchFamily="-1" charset="0"/>
                <a:cs typeface="Arial" pitchFamily="-1" charset="0"/>
                <a:sym typeface="Arial" pitchFamily="-1" charset="0"/>
              </a:rPr>
              <a:t>x</a:t>
            </a:r>
            <a:endParaRPr lang="en-US" sz="2800" dirty="0">
              <a:solidFill>
                <a:schemeClr val="tx1"/>
              </a:solidFill>
              <a:latin typeface="Arial" pitchFamily="-1" charset="0"/>
              <a:ea typeface="Arial" pitchFamily="-1" charset="0"/>
              <a:cs typeface="Arial" pitchFamily="-1" charset="0"/>
              <a:sym typeface="Arial" pitchFamily="-1" charset="0"/>
            </a:endParaRPr>
          </a:p>
          <a:p>
            <a:pPr marL="39688"/>
            <a:r>
              <a:rPr lang="en-US" sz="2800" dirty="0">
                <a:solidFill>
                  <a:schemeClr val="tx1"/>
                </a:solidFill>
                <a:latin typeface="Arial" pitchFamily="-1" charset="0"/>
                <a:ea typeface="Arial" pitchFamily="-1" charset="0"/>
                <a:cs typeface="Arial" pitchFamily="-1" charset="0"/>
                <a:sym typeface="Arial" pitchFamily="-1" charset="0"/>
              </a:rPr>
              <a:t>rigidity</a:t>
            </a:r>
          </a:p>
        </p:txBody>
      </p:sp>
      <p:sp>
        <p:nvSpPr>
          <p:cNvPr id="40966" name="Rectangle 139"/>
          <p:cNvSpPr>
            <a:spLocks/>
          </p:cNvSpPr>
          <p:nvPr/>
        </p:nvSpPr>
        <p:spPr bwMode="auto">
          <a:xfrm>
            <a:off x="457200" y="5943600"/>
            <a:ext cx="8699500" cy="571500"/>
          </a:xfrm>
          <a:prstGeom prst="rect">
            <a:avLst/>
          </a:prstGeom>
          <a:noFill/>
          <a:ln w="12700">
            <a:noFill/>
            <a:miter lim="800000"/>
            <a:headEnd/>
            <a:tailEnd/>
          </a:ln>
        </p:spPr>
        <p:txBody>
          <a:bodyPr lIns="0" tIns="0" rIns="40639" bIns="0">
            <a:prstTxWarp prst="textNoShape">
              <a:avLst/>
            </a:prstTxWarp>
          </a:bodyPr>
          <a:lstStyle/>
          <a:p>
            <a:pPr marL="39688"/>
            <a:r>
              <a:rPr lang="en-US" sz="2800">
                <a:solidFill>
                  <a:schemeClr val="tx1"/>
                </a:solidFill>
                <a:latin typeface="Arial Bold" charset="0"/>
                <a:ea typeface="Arial Bold" charset="0"/>
                <a:cs typeface="Arial Bold" charset="0"/>
                <a:sym typeface="Arial Bold" charset="0"/>
              </a:rPr>
              <a:t>Moment Magnitude</a:t>
            </a:r>
            <a:r>
              <a:rPr lang="en-US" sz="2800">
                <a:solidFill>
                  <a:schemeClr val="tx1"/>
                </a:solidFill>
                <a:latin typeface="Arial" pitchFamily="-1" charset="0"/>
                <a:ea typeface="Arial" pitchFamily="-1" charset="0"/>
                <a:cs typeface="Arial" pitchFamily="-1" charset="0"/>
                <a:sym typeface="Arial" pitchFamily="-1" charset="0"/>
              </a:rPr>
              <a:t> = M</a:t>
            </a:r>
            <a:r>
              <a:rPr lang="en-US" sz="2800" baseline="-25000">
                <a:solidFill>
                  <a:schemeClr val="tx1"/>
                </a:solidFill>
                <a:latin typeface="Arial" pitchFamily="-1" charset="0"/>
                <a:ea typeface="Arial" pitchFamily="-1" charset="0"/>
                <a:cs typeface="Arial" pitchFamily="-1" charset="0"/>
                <a:sym typeface="Arial" pitchFamily="-1" charset="0"/>
              </a:rPr>
              <a:t>w</a:t>
            </a:r>
            <a:r>
              <a:rPr lang="en-US" sz="2800">
                <a:solidFill>
                  <a:schemeClr val="tx1"/>
                </a:solidFill>
                <a:latin typeface="Arial" pitchFamily="-1" charset="0"/>
                <a:ea typeface="Arial" pitchFamily="-1" charset="0"/>
                <a:cs typeface="Arial" pitchFamily="-1" charset="0"/>
                <a:sym typeface="Arial" pitchFamily="-1" charset="0"/>
              </a:rPr>
              <a:t> = </a:t>
            </a:r>
            <a:r>
              <a:rPr lang="en-US" sz="2800">
                <a:solidFill>
                  <a:schemeClr val="tx1"/>
                </a:solidFill>
                <a:latin typeface="Arial Italic" charset="0"/>
                <a:ea typeface="Arial Italic" charset="0"/>
                <a:cs typeface="Arial Italic" charset="0"/>
                <a:sym typeface="Arial Italic" charset="0"/>
              </a:rPr>
              <a:t>log</a:t>
            </a:r>
            <a:r>
              <a:rPr lang="en-US" sz="2800">
                <a:solidFill>
                  <a:schemeClr val="tx1"/>
                </a:solidFill>
                <a:latin typeface="Arial" pitchFamily="-1" charset="0"/>
                <a:ea typeface="Arial" pitchFamily="-1" charset="0"/>
                <a:cs typeface="Arial" pitchFamily="-1" charset="0"/>
                <a:sym typeface="Arial" pitchFamily="-1" charset="0"/>
              </a:rPr>
              <a:t> M</a:t>
            </a:r>
            <a:r>
              <a:rPr lang="en-US" sz="2800" baseline="-25000">
                <a:solidFill>
                  <a:schemeClr val="tx1"/>
                </a:solidFill>
                <a:latin typeface="Arial" pitchFamily="-1" charset="0"/>
                <a:ea typeface="Arial" pitchFamily="-1" charset="0"/>
                <a:cs typeface="Arial" pitchFamily="-1" charset="0"/>
                <a:sym typeface="Arial" pitchFamily="-1" charset="0"/>
              </a:rPr>
              <a:t>o</a:t>
            </a:r>
            <a:r>
              <a:rPr lang="en-US" sz="2800">
                <a:solidFill>
                  <a:schemeClr val="tx1"/>
                </a:solidFill>
                <a:latin typeface="Arial" pitchFamily="-1" charset="0"/>
                <a:ea typeface="Arial" pitchFamily="-1" charset="0"/>
                <a:cs typeface="Arial" pitchFamily="-1" charset="0"/>
                <a:sym typeface="Arial" pitchFamily="-1" charset="0"/>
              </a:rPr>
              <a:t>/1.5 – 10.7</a:t>
            </a:r>
          </a:p>
        </p:txBody>
      </p:sp>
      <p:pic>
        <p:nvPicPr>
          <p:cNvPr id="40967" name="Picture 140"/>
          <p:cNvPicPr>
            <a:picLocks noChangeArrowheads="1"/>
          </p:cNvPicPr>
          <p:nvPr/>
        </p:nvPicPr>
        <p:blipFill>
          <a:blip r:embed="rId3"/>
          <a:srcRect/>
          <a:stretch>
            <a:fillRect/>
          </a:stretch>
        </p:blipFill>
        <p:spPr bwMode="auto">
          <a:xfrm>
            <a:off x="7467600" y="4191000"/>
            <a:ext cx="609600" cy="481013"/>
          </a:xfrm>
          <a:prstGeom prst="rect">
            <a:avLst/>
          </a:prstGeom>
          <a:noFill/>
          <a:ln w="9525">
            <a:noFill/>
            <a:miter lim="800000"/>
            <a:headEnd/>
            <a:tailEnd/>
          </a:ln>
        </p:spPr>
      </p:pic>
      <p:sp>
        <p:nvSpPr>
          <p:cNvPr id="40968" name="Rectangle 141"/>
          <p:cNvSpPr>
            <a:spLocks/>
          </p:cNvSpPr>
          <p:nvPr/>
        </p:nvSpPr>
        <p:spPr bwMode="auto">
          <a:xfrm>
            <a:off x="1143000" y="228600"/>
            <a:ext cx="7496175" cy="660400"/>
          </a:xfrm>
          <a:prstGeom prst="rect">
            <a:avLst/>
          </a:prstGeom>
          <a:noFill/>
          <a:ln w="12700">
            <a:noFill/>
            <a:miter lim="800000"/>
            <a:headEnd/>
            <a:tailEnd/>
          </a:ln>
        </p:spPr>
        <p:txBody>
          <a:bodyPr wrap="none" lIns="0" tIns="0" rIns="40639" bIns="0">
            <a:prstTxWarp prst="textNoShape">
              <a:avLst/>
            </a:prstTxWarp>
            <a:spAutoFit/>
          </a:bodyPr>
          <a:lstStyle/>
          <a:p>
            <a:pPr marL="39688"/>
            <a:r>
              <a:rPr lang="en-US" sz="4000">
                <a:solidFill>
                  <a:schemeClr val="tx1"/>
                </a:solidFill>
                <a:latin typeface="Arial" pitchFamily="-1" charset="0"/>
                <a:ea typeface="Arial" pitchFamily="-1" charset="0"/>
                <a:cs typeface="Arial" pitchFamily="-1" charset="0"/>
                <a:sym typeface="Arial" pitchFamily="-1" charset="0"/>
              </a:rPr>
              <a:t>Relationship of slip to magnitude</a:t>
            </a:r>
          </a:p>
        </p:txBody>
      </p:sp>
    </p:spTree>
  </p:cSld>
  <p:clrMapOvr>
    <a:masterClrMapping/>
  </p:clrMapOvr>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60" name="Text Box 91"/>
          <p:cNvSpPr txBox="1">
            <a:spLocks noChangeArrowheads="1"/>
          </p:cNvSpPr>
          <p:nvPr/>
        </p:nvSpPr>
        <p:spPr bwMode="auto">
          <a:xfrm>
            <a:off x="7664450" y="6489700"/>
            <a:ext cx="292100" cy="292100"/>
          </a:xfrm>
          <a:prstGeom prst="rect">
            <a:avLst/>
          </a:prstGeom>
          <a:noFill/>
          <a:ln w="12700">
            <a:noFill/>
            <a:miter lim="800000"/>
            <a:headEnd/>
            <a:tailEnd/>
          </a:ln>
        </p:spPr>
        <p:txBody>
          <a:bodyPr wrap="none" anchor="b">
            <a:prstTxWarp prst="textNoShape">
              <a:avLst/>
            </a:prstTxWarp>
          </a:bodyPr>
          <a:lstStyle/>
          <a:p>
            <a:pPr algn="ctr"/>
            <a:fld id="{5323A48E-25DA-E649-AB0B-188856806C2B}" type="slidenum">
              <a:rPr lang="en-US" sz="1400">
                <a:solidFill>
                  <a:schemeClr val="tx1"/>
                </a:solidFill>
                <a:latin typeface="Times New Roman" pitchFamily="-1" charset="0"/>
                <a:ea typeface="Times New Roman" pitchFamily="-1" charset="0"/>
                <a:cs typeface="Times New Roman" pitchFamily="-1" charset="0"/>
                <a:sym typeface="Times New Roman" pitchFamily="-1" charset="0"/>
              </a:rPr>
              <a:pPr algn="ctr"/>
              <a:t>9</a:t>
            </a:fld>
            <a:endParaRPr lang="en-US" sz="1400">
              <a:solidFill>
                <a:schemeClr val="tx1"/>
              </a:solidFill>
              <a:latin typeface="Times New Roman" pitchFamily="-1" charset="0"/>
              <a:ea typeface="Times New Roman" pitchFamily="-1" charset="0"/>
              <a:cs typeface="Times New Roman" pitchFamily="-1" charset="0"/>
              <a:sym typeface="Times New Roman" pitchFamily="-1" charset="0"/>
            </a:endParaRPr>
          </a:p>
        </p:txBody>
      </p:sp>
      <p:sp>
        <p:nvSpPr>
          <p:cNvPr id="45061" name="Rectangle 92"/>
          <p:cNvSpPr>
            <a:spLocks/>
          </p:cNvSpPr>
          <p:nvPr/>
        </p:nvSpPr>
        <p:spPr bwMode="auto">
          <a:xfrm>
            <a:off x="304800" y="4419600"/>
            <a:ext cx="8851900" cy="977900"/>
          </a:xfrm>
          <a:prstGeom prst="rect">
            <a:avLst/>
          </a:prstGeom>
          <a:noFill/>
          <a:ln w="12700">
            <a:noFill/>
            <a:miter lim="800000"/>
            <a:headEnd/>
            <a:tailEnd/>
          </a:ln>
        </p:spPr>
        <p:txBody>
          <a:bodyPr lIns="0" tIns="0" rIns="40639" bIns="0">
            <a:prstTxWarp prst="textNoShape">
              <a:avLst/>
            </a:prstTxWarp>
          </a:bodyPr>
          <a:lstStyle/>
          <a:p>
            <a:pPr marL="39688"/>
            <a:r>
              <a:rPr lang="en-US" sz="2800">
                <a:solidFill>
                  <a:schemeClr val="tx1"/>
                </a:solidFill>
                <a:latin typeface="Arial Bold" charset="0"/>
                <a:ea typeface="Arial Bold" charset="0"/>
                <a:cs typeface="Arial Bold" charset="0"/>
                <a:sym typeface="Arial Bold" charset="0"/>
              </a:rPr>
              <a:t>Seismic Moment</a:t>
            </a:r>
          </a:p>
          <a:p>
            <a:pPr marL="39688"/>
            <a:r>
              <a:rPr lang="en-US" sz="2800">
                <a:solidFill>
                  <a:schemeClr val="tx1"/>
                </a:solidFill>
                <a:latin typeface="Arial" pitchFamily="-1" charset="0"/>
                <a:ea typeface="Arial" pitchFamily="-1" charset="0"/>
                <a:cs typeface="Arial" pitchFamily="-1" charset="0"/>
                <a:sym typeface="Arial" pitchFamily="-1" charset="0"/>
              </a:rPr>
              <a:t>M</a:t>
            </a:r>
            <a:r>
              <a:rPr lang="en-US" sz="2800" baseline="-25000">
                <a:solidFill>
                  <a:schemeClr val="tx1"/>
                </a:solidFill>
                <a:latin typeface="Arial" pitchFamily="-1" charset="0"/>
                <a:ea typeface="Arial" pitchFamily="-1" charset="0"/>
                <a:cs typeface="Arial" pitchFamily="-1" charset="0"/>
                <a:sym typeface="Arial" pitchFamily="-1" charset="0"/>
              </a:rPr>
              <a:t>o</a:t>
            </a:r>
            <a:r>
              <a:rPr lang="en-US" sz="2800">
                <a:solidFill>
                  <a:schemeClr val="tx1"/>
                </a:solidFill>
                <a:latin typeface="Arial" pitchFamily="-1" charset="0"/>
                <a:ea typeface="Arial" pitchFamily="-1" charset="0"/>
                <a:cs typeface="Arial" pitchFamily="-1" charset="0"/>
                <a:sym typeface="Arial" pitchFamily="-1" charset="0"/>
              </a:rPr>
              <a:t> = fault length x fault width x displacement x rigidity</a:t>
            </a:r>
          </a:p>
        </p:txBody>
      </p:sp>
      <p:sp>
        <p:nvSpPr>
          <p:cNvPr id="45062" name="Rectangle 93"/>
          <p:cNvSpPr>
            <a:spLocks/>
          </p:cNvSpPr>
          <p:nvPr/>
        </p:nvSpPr>
        <p:spPr bwMode="auto">
          <a:xfrm>
            <a:off x="173038" y="215900"/>
            <a:ext cx="8085137" cy="1231900"/>
          </a:xfrm>
          <a:prstGeom prst="rect">
            <a:avLst/>
          </a:prstGeom>
          <a:noFill/>
          <a:ln w="12700">
            <a:noFill/>
            <a:miter lim="800000"/>
            <a:headEnd/>
            <a:tailEnd/>
          </a:ln>
        </p:spPr>
        <p:txBody>
          <a:bodyPr lIns="0" tIns="0" rIns="40639" bIns="0">
            <a:prstTxWarp prst="textNoShape">
              <a:avLst/>
            </a:prstTxWarp>
          </a:bodyPr>
          <a:lstStyle/>
          <a:p>
            <a:pPr marL="39688"/>
            <a:r>
              <a:rPr lang="en-US" sz="4000" dirty="0">
                <a:solidFill>
                  <a:schemeClr val="tx1"/>
                </a:solidFill>
                <a:latin typeface="Arial" pitchFamily="-1" charset="0"/>
                <a:ea typeface="Arial" pitchFamily="-1" charset="0"/>
                <a:cs typeface="Arial" pitchFamily="-1" charset="0"/>
                <a:sym typeface="Arial" pitchFamily="-1" charset="0"/>
              </a:rPr>
              <a:t>Visualizing magnitude with the model</a:t>
            </a:r>
          </a:p>
        </p:txBody>
      </p:sp>
      <p:grpSp>
        <p:nvGrpSpPr>
          <p:cNvPr id="7" name="Group 178"/>
          <p:cNvGrpSpPr>
            <a:grpSpLocks/>
          </p:cNvGrpSpPr>
          <p:nvPr/>
        </p:nvGrpSpPr>
        <p:grpSpPr bwMode="auto">
          <a:xfrm>
            <a:off x="1981200" y="2667000"/>
            <a:ext cx="7567613" cy="1401763"/>
            <a:chOff x="0" y="0"/>
            <a:chExt cx="4767" cy="883"/>
          </a:xfrm>
        </p:grpSpPr>
        <p:grpSp>
          <p:nvGrpSpPr>
            <p:cNvPr id="8" name="Group 132"/>
            <p:cNvGrpSpPr>
              <a:grpSpLocks/>
            </p:cNvGrpSpPr>
            <p:nvPr/>
          </p:nvGrpSpPr>
          <p:grpSpPr bwMode="auto">
            <a:xfrm>
              <a:off x="3" y="787"/>
              <a:ext cx="4341" cy="96"/>
              <a:chOff x="0" y="0"/>
              <a:chExt cx="4341" cy="96"/>
            </a:xfrm>
          </p:grpSpPr>
          <p:sp>
            <p:nvSpPr>
              <p:cNvPr id="45113" name="Rectangle 94"/>
              <p:cNvSpPr>
                <a:spLocks/>
              </p:cNvSpPr>
              <p:nvPr/>
            </p:nvSpPr>
            <p:spPr bwMode="auto">
              <a:xfrm>
                <a:off x="0" y="5"/>
                <a:ext cx="4341" cy="87"/>
              </a:xfrm>
              <a:prstGeom prst="rect">
                <a:avLst/>
              </a:prstGeom>
              <a:solidFill>
                <a:srgbClr val="FFFFFF"/>
              </a:solidFill>
              <a:ln w="9525">
                <a:solidFill>
                  <a:schemeClr val="tx1"/>
                </a:solidFill>
                <a:round/>
                <a:headEnd/>
                <a:tailEnd/>
              </a:ln>
            </p:spPr>
            <p:txBody>
              <a:bodyPr lIns="0" tIns="0" rIns="0" bIns="0">
                <a:prstTxWarp prst="textNoShape">
                  <a:avLst/>
                </a:prstTxWarp>
              </a:bodyPr>
              <a:lstStyle/>
              <a:p>
                <a:endParaRPr lang="en-US"/>
              </a:p>
            </p:txBody>
          </p:sp>
          <p:sp>
            <p:nvSpPr>
              <p:cNvPr id="45114" name="Line 95"/>
              <p:cNvSpPr>
                <a:spLocks noChangeShapeType="1"/>
              </p:cNvSpPr>
              <p:nvPr/>
            </p:nvSpPr>
            <p:spPr bwMode="auto">
              <a:xfrm>
                <a:off x="108" y="8"/>
                <a:ext cx="1" cy="88"/>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15" name="Line 96"/>
              <p:cNvSpPr>
                <a:spLocks noChangeShapeType="1"/>
              </p:cNvSpPr>
              <p:nvPr/>
            </p:nvSpPr>
            <p:spPr bwMode="auto">
              <a:xfrm>
                <a:off x="217" y="8"/>
                <a:ext cx="1" cy="88"/>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16" name="Line 97"/>
              <p:cNvSpPr>
                <a:spLocks noChangeShapeType="1"/>
              </p:cNvSpPr>
              <p:nvPr/>
            </p:nvSpPr>
            <p:spPr bwMode="auto">
              <a:xfrm>
                <a:off x="325" y="8"/>
                <a:ext cx="1" cy="88"/>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17" name="Line 98"/>
              <p:cNvSpPr>
                <a:spLocks noChangeShapeType="1"/>
              </p:cNvSpPr>
              <p:nvPr/>
            </p:nvSpPr>
            <p:spPr bwMode="auto">
              <a:xfrm>
                <a:off x="434" y="8"/>
                <a:ext cx="1" cy="88"/>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18" name="Line 99"/>
              <p:cNvSpPr>
                <a:spLocks noChangeShapeType="1"/>
              </p:cNvSpPr>
              <p:nvPr/>
            </p:nvSpPr>
            <p:spPr bwMode="auto">
              <a:xfrm>
                <a:off x="542" y="8"/>
                <a:ext cx="1" cy="88"/>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19" name="Line 100"/>
              <p:cNvSpPr>
                <a:spLocks noChangeShapeType="1"/>
              </p:cNvSpPr>
              <p:nvPr/>
            </p:nvSpPr>
            <p:spPr bwMode="auto">
              <a:xfrm>
                <a:off x="651" y="5"/>
                <a:ext cx="1" cy="88"/>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20" name="Line 101"/>
              <p:cNvSpPr>
                <a:spLocks noChangeShapeType="1"/>
              </p:cNvSpPr>
              <p:nvPr/>
            </p:nvSpPr>
            <p:spPr bwMode="auto">
              <a:xfrm>
                <a:off x="760" y="5"/>
                <a:ext cx="1" cy="88"/>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21" name="Line 102"/>
              <p:cNvSpPr>
                <a:spLocks noChangeShapeType="1"/>
              </p:cNvSpPr>
              <p:nvPr/>
            </p:nvSpPr>
            <p:spPr bwMode="auto">
              <a:xfrm>
                <a:off x="868" y="5"/>
                <a:ext cx="1" cy="88"/>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22" name="Line 103"/>
              <p:cNvSpPr>
                <a:spLocks noChangeShapeType="1"/>
              </p:cNvSpPr>
              <p:nvPr/>
            </p:nvSpPr>
            <p:spPr bwMode="auto">
              <a:xfrm>
                <a:off x="977" y="5"/>
                <a:ext cx="1" cy="88"/>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23" name="Line 104"/>
              <p:cNvSpPr>
                <a:spLocks noChangeShapeType="1"/>
              </p:cNvSpPr>
              <p:nvPr/>
            </p:nvSpPr>
            <p:spPr bwMode="auto">
              <a:xfrm>
                <a:off x="1085" y="5"/>
                <a:ext cx="1" cy="88"/>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24" name="Line 105"/>
              <p:cNvSpPr>
                <a:spLocks noChangeShapeType="1"/>
              </p:cNvSpPr>
              <p:nvPr/>
            </p:nvSpPr>
            <p:spPr bwMode="auto">
              <a:xfrm>
                <a:off x="1194" y="5"/>
                <a:ext cx="1" cy="87"/>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25" name="Line 106"/>
              <p:cNvSpPr>
                <a:spLocks noChangeShapeType="1"/>
              </p:cNvSpPr>
              <p:nvPr/>
            </p:nvSpPr>
            <p:spPr bwMode="auto">
              <a:xfrm>
                <a:off x="1303" y="5"/>
                <a:ext cx="1" cy="87"/>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26" name="Line 107"/>
              <p:cNvSpPr>
                <a:spLocks noChangeShapeType="1"/>
              </p:cNvSpPr>
              <p:nvPr/>
            </p:nvSpPr>
            <p:spPr bwMode="auto">
              <a:xfrm>
                <a:off x="1411" y="5"/>
                <a:ext cx="1" cy="87"/>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27" name="Line 108"/>
              <p:cNvSpPr>
                <a:spLocks noChangeShapeType="1"/>
              </p:cNvSpPr>
              <p:nvPr/>
            </p:nvSpPr>
            <p:spPr bwMode="auto">
              <a:xfrm>
                <a:off x="1520" y="5"/>
                <a:ext cx="1" cy="87"/>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28" name="Line 109"/>
              <p:cNvSpPr>
                <a:spLocks noChangeShapeType="1"/>
              </p:cNvSpPr>
              <p:nvPr/>
            </p:nvSpPr>
            <p:spPr bwMode="auto">
              <a:xfrm>
                <a:off x="1628" y="5"/>
                <a:ext cx="1" cy="87"/>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29" name="Line 110"/>
              <p:cNvSpPr>
                <a:spLocks noChangeShapeType="1"/>
              </p:cNvSpPr>
              <p:nvPr/>
            </p:nvSpPr>
            <p:spPr bwMode="auto">
              <a:xfrm>
                <a:off x="1737" y="2"/>
                <a:ext cx="1" cy="88"/>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30" name="Line 111"/>
              <p:cNvSpPr>
                <a:spLocks noChangeShapeType="1"/>
              </p:cNvSpPr>
              <p:nvPr/>
            </p:nvSpPr>
            <p:spPr bwMode="auto">
              <a:xfrm>
                <a:off x="1846" y="2"/>
                <a:ext cx="1" cy="88"/>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31" name="Line 112"/>
              <p:cNvSpPr>
                <a:spLocks noChangeShapeType="1"/>
              </p:cNvSpPr>
              <p:nvPr/>
            </p:nvSpPr>
            <p:spPr bwMode="auto">
              <a:xfrm>
                <a:off x="1954" y="2"/>
                <a:ext cx="1" cy="88"/>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32" name="Line 113"/>
              <p:cNvSpPr>
                <a:spLocks noChangeShapeType="1"/>
              </p:cNvSpPr>
              <p:nvPr/>
            </p:nvSpPr>
            <p:spPr bwMode="auto">
              <a:xfrm>
                <a:off x="2063" y="2"/>
                <a:ext cx="1" cy="88"/>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33" name="Line 114"/>
              <p:cNvSpPr>
                <a:spLocks noChangeShapeType="1"/>
              </p:cNvSpPr>
              <p:nvPr/>
            </p:nvSpPr>
            <p:spPr bwMode="auto">
              <a:xfrm>
                <a:off x="2171" y="2"/>
                <a:ext cx="1" cy="88"/>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34" name="Line 115"/>
              <p:cNvSpPr>
                <a:spLocks noChangeShapeType="1"/>
              </p:cNvSpPr>
              <p:nvPr/>
            </p:nvSpPr>
            <p:spPr bwMode="auto">
              <a:xfrm>
                <a:off x="2277" y="5"/>
                <a:ext cx="1" cy="88"/>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35" name="Line 116"/>
              <p:cNvSpPr>
                <a:spLocks noChangeShapeType="1"/>
              </p:cNvSpPr>
              <p:nvPr/>
            </p:nvSpPr>
            <p:spPr bwMode="auto">
              <a:xfrm>
                <a:off x="2386" y="5"/>
                <a:ext cx="1" cy="88"/>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36" name="Line 117"/>
              <p:cNvSpPr>
                <a:spLocks noChangeShapeType="1"/>
              </p:cNvSpPr>
              <p:nvPr/>
            </p:nvSpPr>
            <p:spPr bwMode="auto">
              <a:xfrm>
                <a:off x="2494" y="5"/>
                <a:ext cx="1" cy="88"/>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37" name="Line 118"/>
              <p:cNvSpPr>
                <a:spLocks noChangeShapeType="1"/>
              </p:cNvSpPr>
              <p:nvPr/>
            </p:nvSpPr>
            <p:spPr bwMode="auto">
              <a:xfrm>
                <a:off x="2603" y="5"/>
                <a:ext cx="1" cy="88"/>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38" name="Line 119"/>
              <p:cNvSpPr>
                <a:spLocks noChangeShapeType="1"/>
              </p:cNvSpPr>
              <p:nvPr/>
            </p:nvSpPr>
            <p:spPr bwMode="auto">
              <a:xfrm>
                <a:off x="2711" y="5"/>
                <a:ext cx="1" cy="88"/>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39" name="Line 120"/>
              <p:cNvSpPr>
                <a:spLocks noChangeShapeType="1"/>
              </p:cNvSpPr>
              <p:nvPr/>
            </p:nvSpPr>
            <p:spPr bwMode="auto">
              <a:xfrm>
                <a:off x="2820" y="3"/>
                <a:ext cx="1" cy="87"/>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40" name="Line 121"/>
              <p:cNvSpPr>
                <a:spLocks noChangeShapeType="1"/>
              </p:cNvSpPr>
              <p:nvPr/>
            </p:nvSpPr>
            <p:spPr bwMode="auto">
              <a:xfrm>
                <a:off x="2929" y="3"/>
                <a:ext cx="1" cy="87"/>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41" name="Line 122"/>
              <p:cNvSpPr>
                <a:spLocks noChangeShapeType="1"/>
              </p:cNvSpPr>
              <p:nvPr/>
            </p:nvSpPr>
            <p:spPr bwMode="auto">
              <a:xfrm>
                <a:off x="3037" y="3"/>
                <a:ext cx="1" cy="87"/>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42" name="Line 123"/>
              <p:cNvSpPr>
                <a:spLocks noChangeShapeType="1"/>
              </p:cNvSpPr>
              <p:nvPr/>
            </p:nvSpPr>
            <p:spPr bwMode="auto">
              <a:xfrm>
                <a:off x="3146" y="3"/>
                <a:ext cx="1" cy="87"/>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43" name="Line 124"/>
              <p:cNvSpPr>
                <a:spLocks noChangeShapeType="1"/>
              </p:cNvSpPr>
              <p:nvPr/>
            </p:nvSpPr>
            <p:spPr bwMode="auto">
              <a:xfrm>
                <a:off x="3254" y="3"/>
                <a:ext cx="1" cy="87"/>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44" name="Line 125"/>
              <p:cNvSpPr>
                <a:spLocks noChangeShapeType="1"/>
              </p:cNvSpPr>
              <p:nvPr/>
            </p:nvSpPr>
            <p:spPr bwMode="auto">
              <a:xfrm>
                <a:off x="3363" y="2"/>
                <a:ext cx="1" cy="88"/>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45" name="Line 126"/>
              <p:cNvSpPr>
                <a:spLocks noChangeShapeType="1"/>
              </p:cNvSpPr>
              <p:nvPr/>
            </p:nvSpPr>
            <p:spPr bwMode="auto">
              <a:xfrm>
                <a:off x="3472" y="2"/>
                <a:ext cx="1" cy="88"/>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46" name="Line 127"/>
              <p:cNvSpPr>
                <a:spLocks noChangeShapeType="1"/>
              </p:cNvSpPr>
              <p:nvPr/>
            </p:nvSpPr>
            <p:spPr bwMode="auto">
              <a:xfrm>
                <a:off x="3580" y="2"/>
                <a:ext cx="1" cy="88"/>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47" name="Line 128"/>
              <p:cNvSpPr>
                <a:spLocks noChangeShapeType="1"/>
              </p:cNvSpPr>
              <p:nvPr/>
            </p:nvSpPr>
            <p:spPr bwMode="auto">
              <a:xfrm>
                <a:off x="3689" y="2"/>
                <a:ext cx="1" cy="88"/>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48" name="Line 129"/>
              <p:cNvSpPr>
                <a:spLocks noChangeShapeType="1"/>
              </p:cNvSpPr>
              <p:nvPr/>
            </p:nvSpPr>
            <p:spPr bwMode="auto">
              <a:xfrm>
                <a:off x="3797" y="2"/>
                <a:ext cx="1" cy="88"/>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49" name="Line 130"/>
              <p:cNvSpPr>
                <a:spLocks noChangeShapeType="1"/>
              </p:cNvSpPr>
              <p:nvPr/>
            </p:nvSpPr>
            <p:spPr bwMode="auto">
              <a:xfrm>
                <a:off x="4123" y="0"/>
                <a:ext cx="1" cy="87"/>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50" name="Line 131"/>
              <p:cNvSpPr>
                <a:spLocks noChangeShapeType="1"/>
              </p:cNvSpPr>
              <p:nvPr/>
            </p:nvSpPr>
            <p:spPr bwMode="auto">
              <a:xfrm>
                <a:off x="4232" y="0"/>
                <a:ext cx="1" cy="87"/>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grpSp>
        <p:sp>
          <p:nvSpPr>
            <p:cNvPr id="45068" name="Rectangle 133"/>
            <p:cNvSpPr>
              <a:spLocks/>
            </p:cNvSpPr>
            <p:nvPr/>
          </p:nvSpPr>
          <p:spPr bwMode="auto">
            <a:xfrm>
              <a:off x="0" y="0"/>
              <a:ext cx="4341" cy="817"/>
            </a:xfrm>
            <a:prstGeom prst="rect">
              <a:avLst/>
            </a:prstGeom>
            <a:blipFill dpi="0" rotWithShape="0">
              <a:blip r:embed="rId3"/>
              <a:srcRect/>
              <a:tile tx="0" ty="0" sx="100000" sy="100000" flip="none" algn="tl"/>
            </a:blipFill>
            <a:ln w="9525">
              <a:solidFill>
                <a:schemeClr val="tx1"/>
              </a:solidFill>
              <a:round/>
              <a:headEnd/>
              <a:tailEnd/>
            </a:ln>
          </p:spPr>
          <p:txBody>
            <a:bodyPr lIns="0" tIns="0" rIns="0" bIns="0">
              <a:prstTxWarp prst="textNoShape">
                <a:avLst/>
              </a:prstTxWarp>
            </a:bodyPr>
            <a:lstStyle/>
            <a:p>
              <a:endParaRPr lang="en-US"/>
            </a:p>
          </p:txBody>
        </p:sp>
        <p:sp>
          <p:nvSpPr>
            <p:cNvPr id="45069" name="Rectangle 134"/>
            <p:cNvSpPr>
              <a:spLocks/>
            </p:cNvSpPr>
            <p:nvPr/>
          </p:nvSpPr>
          <p:spPr bwMode="auto">
            <a:xfrm>
              <a:off x="107" y="144"/>
              <a:ext cx="434" cy="490"/>
            </a:xfrm>
            <a:prstGeom prst="rect">
              <a:avLst/>
            </a:prstGeom>
            <a:blipFill dpi="0" rotWithShape="0">
              <a:blip r:embed="rId4"/>
              <a:srcRect/>
              <a:tile tx="0" ty="0" sx="100000" sy="100000" flip="none" algn="tl"/>
            </a:blipFill>
            <a:ln w="9525">
              <a:solidFill>
                <a:schemeClr val="tx1"/>
              </a:solidFill>
              <a:round/>
              <a:headEnd/>
              <a:tailEnd/>
            </a:ln>
          </p:spPr>
          <p:txBody>
            <a:bodyPr lIns="0" tIns="0" rIns="0" bIns="0">
              <a:prstTxWarp prst="textNoShape">
                <a:avLst/>
              </a:prstTxWarp>
            </a:bodyPr>
            <a:lstStyle/>
            <a:p>
              <a:endParaRPr lang="en-US"/>
            </a:p>
          </p:txBody>
        </p:sp>
        <p:sp>
          <p:nvSpPr>
            <p:cNvPr id="45070" name="AutoShape 135"/>
            <p:cNvSpPr>
              <a:spLocks/>
            </p:cNvSpPr>
            <p:nvPr/>
          </p:nvSpPr>
          <p:spPr bwMode="auto">
            <a:xfrm>
              <a:off x="561" y="407"/>
              <a:ext cx="303" cy="111"/>
            </a:xfrm>
            <a:custGeom>
              <a:avLst/>
              <a:gdLst>
                <a:gd name="T0" fmla="*/ 154 w 21305"/>
                <a:gd name="T1" fmla="*/ 75 h 15879"/>
                <a:gd name="T2" fmla="*/ 0 60000 65536"/>
                <a:gd name="T3" fmla="*/ 0 w 21305"/>
                <a:gd name="T4" fmla="*/ 0 h 15879"/>
                <a:gd name="T5" fmla="*/ 21305 w 21305"/>
                <a:gd name="T6" fmla="*/ 15879 h 15879"/>
              </a:gdLst>
              <a:ahLst/>
              <a:cxnLst>
                <a:cxn ang="T2">
                  <a:pos x="T0" y="T1"/>
                </a:cxn>
              </a:cxnLst>
              <a:rect l="T3" t="T4" r="T5" b="T6"/>
              <a:pathLst>
                <a:path w="21305" h="15879">
                  <a:moveTo>
                    <a:pt x="18785" y="7646"/>
                  </a:moveTo>
                  <a:cubicBezTo>
                    <a:pt x="12054" y="21027"/>
                    <a:pt x="10402" y="14528"/>
                    <a:pt x="0" y="12616"/>
                  </a:cubicBezTo>
                  <a:cubicBezTo>
                    <a:pt x="245" y="9940"/>
                    <a:pt x="0" y="6117"/>
                    <a:pt x="795" y="4970"/>
                  </a:cubicBezTo>
                  <a:cubicBezTo>
                    <a:pt x="2754" y="1530"/>
                    <a:pt x="7343" y="0"/>
                    <a:pt x="7343" y="0"/>
                  </a:cubicBezTo>
                  <a:cubicBezTo>
                    <a:pt x="11381" y="765"/>
                    <a:pt x="15542" y="-573"/>
                    <a:pt x="19581" y="2485"/>
                  </a:cubicBezTo>
                  <a:cubicBezTo>
                    <a:pt x="20499" y="3059"/>
                    <a:pt x="21600" y="7264"/>
                    <a:pt x="21233" y="10131"/>
                  </a:cubicBezTo>
                  <a:cubicBezTo>
                    <a:pt x="20805" y="12425"/>
                    <a:pt x="19581" y="8411"/>
                    <a:pt x="18785" y="7646"/>
                  </a:cubicBezTo>
                  <a:close/>
                  <a:moveTo>
                    <a:pt x="18785" y="7646"/>
                  </a:moveTo>
                </a:path>
              </a:pathLst>
            </a:custGeom>
            <a:blipFill dpi="0" rotWithShape="0">
              <a:blip r:embed="rId3"/>
              <a:srcRect/>
              <a:tile tx="0" ty="0" sx="100000" sy="100000" flip="none" algn="tl"/>
            </a:blipFill>
            <a:ln w="38100">
              <a:solidFill>
                <a:schemeClr val="tx1"/>
              </a:solidFill>
              <a:round/>
              <a:headEnd/>
              <a:tailEnd/>
            </a:ln>
          </p:spPr>
          <p:txBody>
            <a:bodyPr lIns="0" tIns="0" rIns="0" bIns="0">
              <a:prstTxWarp prst="textNoShape">
                <a:avLst/>
              </a:prstTxWarp>
            </a:bodyPr>
            <a:lstStyle/>
            <a:p>
              <a:endParaRPr lang="en-US"/>
            </a:p>
          </p:txBody>
        </p:sp>
        <p:sp>
          <p:nvSpPr>
            <p:cNvPr id="45071" name="Rectangle 136"/>
            <p:cNvSpPr>
              <a:spLocks/>
            </p:cNvSpPr>
            <p:nvPr/>
          </p:nvSpPr>
          <p:spPr bwMode="auto">
            <a:xfrm>
              <a:off x="216" y="181"/>
              <a:ext cx="440" cy="296"/>
            </a:xfrm>
            <a:prstGeom prst="rect">
              <a:avLst/>
            </a:prstGeom>
            <a:noFill/>
            <a:ln w="12700">
              <a:noFill/>
              <a:miter lim="800000"/>
              <a:headEnd/>
              <a:tailEnd/>
            </a:ln>
          </p:spPr>
          <p:txBody>
            <a:bodyPr lIns="0" tIns="0" rIns="40639" bIns="0">
              <a:prstTxWarp prst="textNoShape">
                <a:avLst/>
              </a:prstTxWarp>
            </a:bodyPr>
            <a:lstStyle/>
            <a:p>
              <a:pPr marL="39688"/>
              <a:r>
                <a:rPr lang="en-US" sz="2400">
                  <a:solidFill>
                    <a:schemeClr val="tx1"/>
                  </a:solidFill>
                  <a:ea typeface="Times" pitchFamily="-1" charset="0"/>
                  <a:cs typeface="Times" pitchFamily="-1" charset="0"/>
                </a:rPr>
                <a:t>B</a:t>
              </a:r>
            </a:p>
          </p:txBody>
        </p:sp>
        <p:grpSp>
          <p:nvGrpSpPr>
            <p:cNvPr id="9" name="Group 173"/>
            <p:cNvGrpSpPr>
              <a:grpSpLocks/>
            </p:cNvGrpSpPr>
            <p:nvPr/>
          </p:nvGrpSpPr>
          <p:grpSpPr bwMode="auto">
            <a:xfrm>
              <a:off x="879" y="403"/>
              <a:ext cx="3888" cy="78"/>
              <a:chOff x="0" y="0"/>
              <a:chExt cx="3888" cy="78"/>
            </a:xfrm>
          </p:grpSpPr>
          <p:sp>
            <p:nvSpPr>
              <p:cNvPr id="45077" name="Rectangle 137"/>
              <p:cNvSpPr>
                <a:spLocks/>
              </p:cNvSpPr>
              <p:nvPr/>
            </p:nvSpPr>
            <p:spPr bwMode="auto">
              <a:xfrm>
                <a:off x="0" y="0"/>
                <a:ext cx="3888" cy="75"/>
              </a:xfrm>
              <a:prstGeom prst="rect">
                <a:avLst/>
              </a:prstGeom>
              <a:solidFill>
                <a:srgbClr val="FFFFFF"/>
              </a:solidFill>
              <a:ln w="9525">
                <a:solidFill>
                  <a:schemeClr val="tx1"/>
                </a:solidFill>
                <a:round/>
                <a:headEnd/>
                <a:tailEnd/>
              </a:ln>
            </p:spPr>
            <p:txBody>
              <a:bodyPr lIns="0" tIns="0" rIns="0" bIns="0">
                <a:prstTxWarp prst="textNoShape">
                  <a:avLst/>
                </a:prstTxWarp>
              </a:bodyPr>
              <a:lstStyle/>
              <a:p>
                <a:endParaRPr lang="en-US"/>
              </a:p>
            </p:txBody>
          </p:sp>
          <p:sp>
            <p:nvSpPr>
              <p:cNvPr id="45078" name="Line 138"/>
              <p:cNvSpPr>
                <a:spLocks noChangeShapeType="1"/>
              </p:cNvSpPr>
              <p:nvPr/>
            </p:nvSpPr>
            <p:spPr bwMode="auto">
              <a:xfrm>
                <a:off x="108" y="9"/>
                <a:ext cx="1" cy="69"/>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079" name="Line 139"/>
              <p:cNvSpPr>
                <a:spLocks noChangeShapeType="1"/>
              </p:cNvSpPr>
              <p:nvPr/>
            </p:nvSpPr>
            <p:spPr bwMode="auto">
              <a:xfrm>
                <a:off x="217" y="9"/>
                <a:ext cx="1" cy="69"/>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080" name="Line 140"/>
              <p:cNvSpPr>
                <a:spLocks noChangeShapeType="1"/>
              </p:cNvSpPr>
              <p:nvPr/>
            </p:nvSpPr>
            <p:spPr bwMode="auto">
              <a:xfrm>
                <a:off x="325" y="9"/>
                <a:ext cx="1" cy="69"/>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081" name="Line 141"/>
              <p:cNvSpPr>
                <a:spLocks noChangeShapeType="1"/>
              </p:cNvSpPr>
              <p:nvPr/>
            </p:nvSpPr>
            <p:spPr bwMode="auto">
              <a:xfrm>
                <a:off x="434" y="9"/>
                <a:ext cx="1" cy="69"/>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082" name="Line 142"/>
              <p:cNvSpPr>
                <a:spLocks noChangeShapeType="1"/>
              </p:cNvSpPr>
              <p:nvPr/>
            </p:nvSpPr>
            <p:spPr bwMode="auto">
              <a:xfrm>
                <a:off x="542" y="9"/>
                <a:ext cx="1" cy="69"/>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083" name="Line 143"/>
              <p:cNvSpPr>
                <a:spLocks noChangeShapeType="1"/>
              </p:cNvSpPr>
              <p:nvPr/>
            </p:nvSpPr>
            <p:spPr bwMode="auto">
              <a:xfrm>
                <a:off x="651" y="8"/>
                <a:ext cx="1" cy="69"/>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084" name="Line 144"/>
              <p:cNvSpPr>
                <a:spLocks noChangeShapeType="1"/>
              </p:cNvSpPr>
              <p:nvPr/>
            </p:nvSpPr>
            <p:spPr bwMode="auto">
              <a:xfrm>
                <a:off x="760" y="8"/>
                <a:ext cx="1" cy="69"/>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085" name="Line 145"/>
              <p:cNvSpPr>
                <a:spLocks noChangeShapeType="1"/>
              </p:cNvSpPr>
              <p:nvPr/>
            </p:nvSpPr>
            <p:spPr bwMode="auto">
              <a:xfrm>
                <a:off x="868" y="8"/>
                <a:ext cx="1" cy="69"/>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086" name="Line 146"/>
              <p:cNvSpPr>
                <a:spLocks noChangeShapeType="1"/>
              </p:cNvSpPr>
              <p:nvPr/>
            </p:nvSpPr>
            <p:spPr bwMode="auto">
              <a:xfrm>
                <a:off x="977" y="8"/>
                <a:ext cx="1" cy="69"/>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087" name="Line 147"/>
              <p:cNvSpPr>
                <a:spLocks noChangeShapeType="1"/>
              </p:cNvSpPr>
              <p:nvPr/>
            </p:nvSpPr>
            <p:spPr bwMode="auto">
              <a:xfrm>
                <a:off x="1085" y="8"/>
                <a:ext cx="1" cy="69"/>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088" name="Line 148"/>
              <p:cNvSpPr>
                <a:spLocks noChangeShapeType="1"/>
              </p:cNvSpPr>
              <p:nvPr/>
            </p:nvSpPr>
            <p:spPr bwMode="auto">
              <a:xfrm>
                <a:off x="1194" y="8"/>
                <a:ext cx="1" cy="67"/>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089" name="Line 149"/>
              <p:cNvSpPr>
                <a:spLocks noChangeShapeType="1"/>
              </p:cNvSpPr>
              <p:nvPr/>
            </p:nvSpPr>
            <p:spPr bwMode="auto">
              <a:xfrm>
                <a:off x="1303" y="8"/>
                <a:ext cx="1" cy="67"/>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090" name="Line 150"/>
              <p:cNvSpPr>
                <a:spLocks noChangeShapeType="1"/>
              </p:cNvSpPr>
              <p:nvPr/>
            </p:nvSpPr>
            <p:spPr bwMode="auto">
              <a:xfrm>
                <a:off x="1411" y="8"/>
                <a:ext cx="1" cy="67"/>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091" name="Line 151"/>
              <p:cNvSpPr>
                <a:spLocks noChangeShapeType="1"/>
              </p:cNvSpPr>
              <p:nvPr/>
            </p:nvSpPr>
            <p:spPr bwMode="auto">
              <a:xfrm>
                <a:off x="1520" y="8"/>
                <a:ext cx="1" cy="67"/>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092" name="Line 152"/>
              <p:cNvSpPr>
                <a:spLocks noChangeShapeType="1"/>
              </p:cNvSpPr>
              <p:nvPr/>
            </p:nvSpPr>
            <p:spPr bwMode="auto">
              <a:xfrm>
                <a:off x="1628" y="8"/>
                <a:ext cx="1" cy="67"/>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093" name="Line 153"/>
              <p:cNvSpPr>
                <a:spLocks noChangeShapeType="1"/>
              </p:cNvSpPr>
              <p:nvPr/>
            </p:nvSpPr>
            <p:spPr bwMode="auto">
              <a:xfrm>
                <a:off x="1737" y="4"/>
                <a:ext cx="1" cy="70"/>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094" name="Line 154"/>
              <p:cNvSpPr>
                <a:spLocks noChangeShapeType="1"/>
              </p:cNvSpPr>
              <p:nvPr/>
            </p:nvSpPr>
            <p:spPr bwMode="auto">
              <a:xfrm>
                <a:off x="1846" y="4"/>
                <a:ext cx="1" cy="70"/>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095" name="Line 155"/>
              <p:cNvSpPr>
                <a:spLocks noChangeShapeType="1"/>
              </p:cNvSpPr>
              <p:nvPr/>
            </p:nvSpPr>
            <p:spPr bwMode="auto">
              <a:xfrm>
                <a:off x="1954" y="4"/>
                <a:ext cx="1" cy="70"/>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096" name="Line 156"/>
              <p:cNvSpPr>
                <a:spLocks noChangeShapeType="1"/>
              </p:cNvSpPr>
              <p:nvPr/>
            </p:nvSpPr>
            <p:spPr bwMode="auto">
              <a:xfrm>
                <a:off x="2063" y="4"/>
                <a:ext cx="1" cy="70"/>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097" name="Line 157"/>
              <p:cNvSpPr>
                <a:spLocks noChangeShapeType="1"/>
              </p:cNvSpPr>
              <p:nvPr/>
            </p:nvSpPr>
            <p:spPr bwMode="auto">
              <a:xfrm>
                <a:off x="2171" y="4"/>
                <a:ext cx="1" cy="70"/>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098" name="Line 158"/>
              <p:cNvSpPr>
                <a:spLocks noChangeShapeType="1"/>
              </p:cNvSpPr>
              <p:nvPr/>
            </p:nvSpPr>
            <p:spPr bwMode="auto">
              <a:xfrm>
                <a:off x="2277" y="8"/>
                <a:ext cx="1" cy="69"/>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099" name="Line 159"/>
              <p:cNvSpPr>
                <a:spLocks noChangeShapeType="1"/>
              </p:cNvSpPr>
              <p:nvPr/>
            </p:nvSpPr>
            <p:spPr bwMode="auto">
              <a:xfrm>
                <a:off x="2386" y="8"/>
                <a:ext cx="1" cy="69"/>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00" name="Line 160"/>
              <p:cNvSpPr>
                <a:spLocks noChangeShapeType="1"/>
              </p:cNvSpPr>
              <p:nvPr/>
            </p:nvSpPr>
            <p:spPr bwMode="auto">
              <a:xfrm>
                <a:off x="2494" y="8"/>
                <a:ext cx="1" cy="69"/>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01" name="Line 161"/>
              <p:cNvSpPr>
                <a:spLocks noChangeShapeType="1"/>
              </p:cNvSpPr>
              <p:nvPr/>
            </p:nvSpPr>
            <p:spPr bwMode="auto">
              <a:xfrm>
                <a:off x="2603" y="8"/>
                <a:ext cx="1" cy="69"/>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02" name="Line 162"/>
              <p:cNvSpPr>
                <a:spLocks noChangeShapeType="1"/>
              </p:cNvSpPr>
              <p:nvPr/>
            </p:nvSpPr>
            <p:spPr bwMode="auto">
              <a:xfrm>
                <a:off x="2711" y="8"/>
                <a:ext cx="1" cy="69"/>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03" name="Line 163"/>
              <p:cNvSpPr>
                <a:spLocks noChangeShapeType="1"/>
              </p:cNvSpPr>
              <p:nvPr/>
            </p:nvSpPr>
            <p:spPr bwMode="auto">
              <a:xfrm>
                <a:off x="2820" y="6"/>
                <a:ext cx="1" cy="68"/>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04" name="Line 164"/>
              <p:cNvSpPr>
                <a:spLocks noChangeShapeType="1"/>
              </p:cNvSpPr>
              <p:nvPr/>
            </p:nvSpPr>
            <p:spPr bwMode="auto">
              <a:xfrm>
                <a:off x="2929" y="6"/>
                <a:ext cx="1" cy="68"/>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05" name="Line 165"/>
              <p:cNvSpPr>
                <a:spLocks noChangeShapeType="1"/>
              </p:cNvSpPr>
              <p:nvPr/>
            </p:nvSpPr>
            <p:spPr bwMode="auto">
              <a:xfrm>
                <a:off x="3037" y="6"/>
                <a:ext cx="1" cy="68"/>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06" name="Line 166"/>
              <p:cNvSpPr>
                <a:spLocks noChangeShapeType="1"/>
              </p:cNvSpPr>
              <p:nvPr/>
            </p:nvSpPr>
            <p:spPr bwMode="auto">
              <a:xfrm>
                <a:off x="3146" y="6"/>
                <a:ext cx="1" cy="68"/>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07" name="Line 167"/>
              <p:cNvSpPr>
                <a:spLocks noChangeShapeType="1"/>
              </p:cNvSpPr>
              <p:nvPr/>
            </p:nvSpPr>
            <p:spPr bwMode="auto">
              <a:xfrm>
                <a:off x="3254" y="6"/>
                <a:ext cx="1" cy="68"/>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08" name="Line 168"/>
              <p:cNvSpPr>
                <a:spLocks noChangeShapeType="1"/>
              </p:cNvSpPr>
              <p:nvPr/>
            </p:nvSpPr>
            <p:spPr bwMode="auto">
              <a:xfrm>
                <a:off x="3363" y="4"/>
                <a:ext cx="1" cy="70"/>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09" name="Line 169"/>
              <p:cNvSpPr>
                <a:spLocks noChangeShapeType="1"/>
              </p:cNvSpPr>
              <p:nvPr/>
            </p:nvSpPr>
            <p:spPr bwMode="auto">
              <a:xfrm>
                <a:off x="3472" y="4"/>
                <a:ext cx="1" cy="70"/>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10" name="Line 170"/>
              <p:cNvSpPr>
                <a:spLocks noChangeShapeType="1"/>
              </p:cNvSpPr>
              <p:nvPr/>
            </p:nvSpPr>
            <p:spPr bwMode="auto">
              <a:xfrm>
                <a:off x="3580" y="4"/>
                <a:ext cx="1" cy="70"/>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11" name="Line 171"/>
              <p:cNvSpPr>
                <a:spLocks noChangeShapeType="1"/>
              </p:cNvSpPr>
              <p:nvPr/>
            </p:nvSpPr>
            <p:spPr bwMode="auto">
              <a:xfrm>
                <a:off x="3689" y="4"/>
                <a:ext cx="1" cy="70"/>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sp>
            <p:nvSpPr>
              <p:cNvPr id="45112" name="Line 172"/>
              <p:cNvSpPr>
                <a:spLocks noChangeShapeType="1"/>
              </p:cNvSpPr>
              <p:nvPr/>
            </p:nvSpPr>
            <p:spPr bwMode="auto">
              <a:xfrm>
                <a:off x="3797" y="4"/>
                <a:ext cx="1" cy="70"/>
              </a:xfrm>
              <a:prstGeom prst="line">
                <a:avLst/>
              </a:prstGeom>
              <a:noFill/>
              <a:ln w="9525">
                <a:solidFill>
                  <a:schemeClr val="tx1"/>
                </a:solidFill>
                <a:round/>
                <a:headEnd/>
                <a:tailEnd/>
              </a:ln>
            </p:spPr>
            <p:txBody>
              <a:bodyPr lIns="0" tIns="0" rIns="0" bIns="0">
                <a:prstTxWarp prst="textNoShape">
                  <a:avLst/>
                </a:prstTxWarp>
              </a:bodyPr>
              <a:lstStyle/>
              <a:p>
                <a:endParaRPr lang="en-US"/>
              </a:p>
            </p:txBody>
          </p:sp>
        </p:grpSp>
        <p:sp>
          <p:nvSpPr>
            <p:cNvPr id="45073" name="Oval 174"/>
            <p:cNvSpPr>
              <a:spLocks/>
            </p:cNvSpPr>
            <p:nvPr/>
          </p:nvSpPr>
          <p:spPr bwMode="auto">
            <a:xfrm>
              <a:off x="3957" y="361"/>
              <a:ext cx="96" cy="144"/>
            </a:xfrm>
            <a:prstGeom prst="ellipse">
              <a:avLst/>
            </a:prstGeom>
            <a:noFill/>
            <a:ln w="28575">
              <a:solidFill>
                <a:schemeClr val="tx1"/>
              </a:solidFill>
              <a:round/>
              <a:headEnd/>
              <a:tailEnd/>
            </a:ln>
          </p:spPr>
          <p:txBody>
            <a:bodyPr lIns="0" tIns="0" rIns="0" bIns="0">
              <a:prstTxWarp prst="textNoShape">
                <a:avLst/>
              </a:prstTxWarp>
            </a:bodyPr>
            <a:lstStyle/>
            <a:p>
              <a:endParaRPr lang="en-US"/>
            </a:p>
          </p:txBody>
        </p:sp>
        <p:sp>
          <p:nvSpPr>
            <p:cNvPr id="45074" name="Line 175"/>
            <p:cNvSpPr>
              <a:spLocks noChangeShapeType="1"/>
            </p:cNvSpPr>
            <p:nvPr/>
          </p:nvSpPr>
          <p:spPr bwMode="auto">
            <a:xfrm>
              <a:off x="4005" y="499"/>
              <a:ext cx="1" cy="48"/>
            </a:xfrm>
            <a:prstGeom prst="line">
              <a:avLst/>
            </a:prstGeom>
            <a:noFill/>
            <a:ln w="28575">
              <a:solidFill>
                <a:schemeClr val="tx1"/>
              </a:solidFill>
              <a:round/>
              <a:headEnd/>
              <a:tailEnd/>
            </a:ln>
          </p:spPr>
          <p:txBody>
            <a:bodyPr lIns="0" tIns="0" rIns="0" bIns="0">
              <a:prstTxWarp prst="textNoShape">
                <a:avLst/>
              </a:prstTxWarp>
            </a:bodyPr>
            <a:lstStyle/>
            <a:p>
              <a:endParaRPr lang="en-US"/>
            </a:p>
          </p:txBody>
        </p:sp>
        <p:sp>
          <p:nvSpPr>
            <p:cNvPr id="45075" name="Rectangle 176"/>
            <p:cNvSpPr>
              <a:spLocks/>
            </p:cNvSpPr>
            <p:nvPr/>
          </p:nvSpPr>
          <p:spPr bwMode="auto">
            <a:xfrm rot="10800000" flipH="1">
              <a:off x="3921" y="411"/>
              <a:ext cx="96" cy="48"/>
            </a:xfrm>
            <a:prstGeom prst="rect">
              <a:avLst/>
            </a:prstGeom>
            <a:solidFill>
              <a:srgbClr val="FFFFFF"/>
            </a:solidFill>
            <a:ln w="9525">
              <a:noFill/>
              <a:miter lim="800000"/>
              <a:headEnd/>
              <a:tailEnd/>
            </a:ln>
          </p:spPr>
          <p:txBody>
            <a:bodyPr lIns="0" tIns="0" rIns="0" bIns="0">
              <a:prstTxWarp prst="textNoShape">
                <a:avLst/>
              </a:prstTxWarp>
            </a:bodyPr>
            <a:lstStyle/>
            <a:p>
              <a:endParaRPr lang="en-US"/>
            </a:p>
          </p:txBody>
        </p:sp>
        <p:sp>
          <p:nvSpPr>
            <p:cNvPr id="45076" name="Rectangle 177"/>
            <p:cNvSpPr>
              <a:spLocks/>
            </p:cNvSpPr>
            <p:nvPr/>
          </p:nvSpPr>
          <p:spPr bwMode="auto">
            <a:xfrm rot="10800000" flipH="1">
              <a:off x="3921" y="433"/>
              <a:ext cx="96" cy="48"/>
            </a:xfrm>
            <a:prstGeom prst="rect">
              <a:avLst/>
            </a:prstGeom>
            <a:solidFill>
              <a:srgbClr val="FFFFFF"/>
            </a:solidFill>
            <a:ln w="9525">
              <a:noFill/>
              <a:miter lim="800000"/>
              <a:headEnd/>
              <a:tailEnd/>
            </a:ln>
          </p:spPr>
          <p:txBody>
            <a:bodyPr lIns="0" tIns="0" rIns="0" bIns="0">
              <a:prstTxWarp prst="textNoShape">
                <a:avLst/>
              </a:prstTxWarp>
            </a:bodyPr>
            <a:lstStyle/>
            <a:p>
              <a:endParaRPr lang="en-US"/>
            </a:p>
          </p:txBody>
        </p:sp>
      </p:grpSp>
      <p:sp>
        <p:nvSpPr>
          <p:cNvPr id="45064" name="Rectangle 179"/>
          <p:cNvSpPr>
            <a:spLocks/>
          </p:cNvSpPr>
          <p:nvPr/>
        </p:nvSpPr>
        <p:spPr bwMode="auto">
          <a:xfrm>
            <a:off x="304800" y="5715000"/>
            <a:ext cx="8699500" cy="571500"/>
          </a:xfrm>
          <a:prstGeom prst="rect">
            <a:avLst/>
          </a:prstGeom>
          <a:noFill/>
          <a:ln w="12700">
            <a:noFill/>
            <a:miter lim="800000"/>
            <a:headEnd/>
            <a:tailEnd/>
          </a:ln>
        </p:spPr>
        <p:txBody>
          <a:bodyPr lIns="0" tIns="0" rIns="40639" bIns="0">
            <a:prstTxWarp prst="textNoShape">
              <a:avLst/>
            </a:prstTxWarp>
          </a:bodyPr>
          <a:lstStyle/>
          <a:p>
            <a:pPr marL="39688"/>
            <a:r>
              <a:rPr lang="en-US" sz="2800">
                <a:solidFill>
                  <a:schemeClr val="tx1"/>
                </a:solidFill>
                <a:latin typeface="Arial Bold" charset="0"/>
                <a:ea typeface="Arial Bold" charset="0"/>
                <a:cs typeface="Arial Bold" charset="0"/>
                <a:sym typeface="Arial Bold" charset="0"/>
              </a:rPr>
              <a:t>Moment Magnitude</a:t>
            </a:r>
            <a:r>
              <a:rPr lang="en-US" sz="2800">
                <a:solidFill>
                  <a:schemeClr val="tx1"/>
                </a:solidFill>
                <a:latin typeface="Arial" pitchFamily="-1" charset="0"/>
                <a:ea typeface="Arial" pitchFamily="-1" charset="0"/>
                <a:cs typeface="Arial" pitchFamily="-1" charset="0"/>
                <a:sym typeface="Arial" pitchFamily="-1" charset="0"/>
              </a:rPr>
              <a:t> = M</a:t>
            </a:r>
            <a:r>
              <a:rPr lang="en-US" sz="2800" baseline="-25000">
                <a:solidFill>
                  <a:schemeClr val="tx1"/>
                </a:solidFill>
                <a:latin typeface="Arial" pitchFamily="-1" charset="0"/>
                <a:ea typeface="Arial" pitchFamily="-1" charset="0"/>
                <a:cs typeface="Arial" pitchFamily="-1" charset="0"/>
                <a:sym typeface="Arial" pitchFamily="-1" charset="0"/>
              </a:rPr>
              <a:t>w</a:t>
            </a:r>
            <a:r>
              <a:rPr lang="en-US" sz="2800">
                <a:solidFill>
                  <a:schemeClr val="tx1"/>
                </a:solidFill>
                <a:latin typeface="Arial" pitchFamily="-1" charset="0"/>
                <a:ea typeface="Arial" pitchFamily="-1" charset="0"/>
                <a:cs typeface="Arial" pitchFamily="-1" charset="0"/>
                <a:sym typeface="Arial" pitchFamily="-1" charset="0"/>
              </a:rPr>
              <a:t> = </a:t>
            </a:r>
            <a:r>
              <a:rPr lang="en-US" sz="2800">
                <a:solidFill>
                  <a:schemeClr val="tx1"/>
                </a:solidFill>
                <a:latin typeface="Arial Italic" charset="0"/>
                <a:ea typeface="Arial Italic" charset="0"/>
                <a:cs typeface="Arial Italic" charset="0"/>
                <a:sym typeface="Arial Italic" charset="0"/>
              </a:rPr>
              <a:t>log</a:t>
            </a:r>
            <a:r>
              <a:rPr lang="en-US" sz="2800">
                <a:solidFill>
                  <a:schemeClr val="tx1"/>
                </a:solidFill>
                <a:latin typeface="Arial" pitchFamily="-1" charset="0"/>
                <a:ea typeface="Arial" pitchFamily="-1" charset="0"/>
                <a:cs typeface="Arial" pitchFamily="-1" charset="0"/>
                <a:sym typeface="Arial" pitchFamily="-1" charset="0"/>
              </a:rPr>
              <a:t> M</a:t>
            </a:r>
            <a:r>
              <a:rPr lang="en-US" sz="2800" baseline="-25000">
                <a:solidFill>
                  <a:schemeClr val="tx1"/>
                </a:solidFill>
                <a:latin typeface="Arial" pitchFamily="-1" charset="0"/>
                <a:ea typeface="Arial" pitchFamily="-1" charset="0"/>
                <a:cs typeface="Arial" pitchFamily="-1" charset="0"/>
                <a:sym typeface="Arial" pitchFamily="-1" charset="0"/>
              </a:rPr>
              <a:t>o</a:t>
            </a:r>
            <a:r>
              <a:rPr lang="en-US" sz="2800">
                <a:solidFill>
                  <a:schemeClr val="tx1"/>
                </a:solidFill>
                <a:latin typeface="Arial" pitchFamily="-1" charset="0"/>
                <a:ea typeface="Arial" pitchFamily="-1" charset="0"/>
                <a:cs typeface="Arial" pitchFamily="-1" charset="0"/>
                <a:sym typeface="Arial" pitchFamily="-1" charset="0"/>
              </a:rPr>
              <a:t>/1.5 – 10.7</a:t>
            </a:r>
          </a:p>
        </p:txBody>
      </p:sp>
    </p:spTree>
  </p:cSld>
  <p:clrMapOvr>
    <a:masterClrMapping/>
  </p:clrMapOvr>
  <p:transition/>
</p:sld>
</file>

<file path=ppt/theme/theme1.xml><?xml version="1.0" encoding="utf-8"?>
<a:theme xmlns:a="http://schemas.openxmlformats.org/drawingml/2006/main" name="IRIS_InClass_TEMPLAT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Hardcover.thmx</Template>
  <TotalTime>7133</TotalTime>
  <Words>1890</Words>
  <Application>Microsoft Macintosh PowerPoint</Application>
  <PresentationFormat>On-screen Show (4:3)</PresentationFormat>
  <Paragraphs>117</Paragraphs>
  <Slides>12</Slides>
  <Notes>9</Notes>
  <HiddenSlides>0</HiddenSlides>
  <MMClips>0</MMClips>
  <ScaleCrop>false</ScaleCrop>
  <HeadingPairs>
    <vt:vector size="4" baseType="variant">
      <vt:variant>
        <vt:lpstr>Design Template</vt:lpstr>
      </vt:variant>
      <vt:variant>
        <vt:i4>1</vt:i4>
      </vt:variant>
      <vt:variant>
        <vt:lpstr>Slide Titles</vt:lpstr>
      </vt:variant>
      <vt:variant>
        <vt:i4>12</vt:i4>
      </vt:variant>
    </vt:vector>
  </HeadingPairs>
  <TitlesOfParts>
    <vt:vector size="13" baseType="lpstr">
      <vt:lpstr>IRIS_InClass_TEMPLATE1</vt:lpstr>
      <vt:lpstr>Defining an Earthquake</vt:lpstr>
      <vt:lpstr>Procedure</vt:lpstr>
      <vt:lpstr>Earthquake Machine</vt:lpstr>
      <vt:lpstr>EQ Machine Components</vt:lpstr>
      <vt:lpstr>Earthquake Machine Properties</vt:lpstr>
      <vt:lpstr>Like and Unlike</vt:lpstr>
      <vt:lpstr>Slide 7</vt:lpstr>
      <vt:lpstr>Slide 8</vt:lpstr>
      <vt:lpstr>Slide 9</vt:lpstr>
      <vt:lpstr>Slide 10</vt:lpstr>
      <vt:lpstr>Looking ahead…. Energy in the model comes from you.   Where might this same energy come from in the Earth system? </vt:lpstr>
      <vt:lpstr>Slide 12</vt:lpstr>
    </vt:vector>
  </TitlesOfParts>
  <Company>IRIS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jason mallett</dc:creator>
  <cp:lastModifiedBy>Michael Hubenthal</cp:lastModifiedBy>
  <cp:revision>141</cp:revision>
  <cp:lastPrinted>2012-08-22T18:07:43Z</cp:lastPrinted>
  <dcterms:created xsi:type="dcterms:W3CDTF">2014-07-02T15:15:29Z</dcterms:created>
  <dcterms:modified xsi:type="dcterms:W3CDTF">2014-07-02T15:17:35Z</dcterms:modified>
</cp:coreProperties>
</file>