
<file path=[Content_Types].xml><?xml version="1.0" encoding="utf-8"?>
<Types xmlns="http://schemas.openxmlformats.org/package/2006/content-types">
  <Default Extension="xml" ContentType="application/xml"/>
  <Default Extension="mp4" ContentType="video/mp4"/>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1" r:id="rId2"/>
    <p:sldId id="262" r:id="rId3"/>
    <p:sldId id="263" r:id="rId4"/>
    <p:sldId id="264" r:id="rId5"/>
    <p:sldId id="268" r:id="rId6"/>
    <p:sldId id="276" r:id="rId7"/>
    <p:sldId id="269" r:id="rId8"/>
    <p:sldId id="270" r:id="rId9"/>
    <p:sldId id="271" r:id="rId10"/>
    <p:sldId id="267" r:id="rId11"/>
    <p:sldId id="272" r:id="rId12"/>
    <p:sldId id="273" r:id="rId13"/>
    <p:sldId id="274" r:id="rId14"/>
    <p:sldId id="275" r:id="rId1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3" autoAdjust="0"/>
    <p:restoredTop sz="68203" autoAdjust="0"/>
  </p:normalViewPr>
  <p:slideViewPr>
    <p:cSldViewPr snapToGrid="0" snapToObjects="1">
      <p:cViewPr>
        <p:scale>
          <a:sx n="168" d="100"/>
          <a:sy n="168" d="100"/>
        </p:scale>
        <p:origin x="736" y="64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6013E0-747B-1848-99EA-56702873FC31}" type="datetimeFigureOut">
              <a:rPr lang="en-US" smtClean="0"/>
              <a:pPr/>
              <a:t>10/17/17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9B996D-18F4-ED4F-8FE7-E3033F8F2945}" type="slidenum">
              <a:rPr lang="en-US" smtClean="0"/>
              <a:pPr/>
              <a:t>‹#›</a:t>
            </a:fld>
            <a:endParaRPr lang="en-US"/>
          </a:p>
        </p:txBody>
      </p:sp>
    </p:spTree>
    <p:extLst>
      <p:ext uri="{BB962C8B-B14F-4D97-AF65-F5344CB8AC3E}">
        <p14:creationId xmlns:p14="http://schemas.microsoft.com/office/powerpoint/2010/main" val="21852190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This </a:t>
            </a:r>
            <a:r>
              <a:rPr lang="en-US" sz="1200" b="1" kern="1200" dirty="0" err="1" smtClean="0">
                <a:solidFill>
                  <a:schemeClr val="tx1"/>
                </a:solidFill>
                <a:effectLst/>
                <a:latin typeface="+mn-lt"/>
                <a:ea typeface="+mn-ea"/>
                <a:cs typeface="+mn-cs"/>
              </a:rPr>
              <a:t>ppt</a:t>
            </a:r>
            <a:r>
              <a:rPr lang="en-US" sz="1200" b="1" kern="1200" dirty="0" smtClean="0">
                <a:solidFill>
                  <a:schemeClr val="tx1"/>
                </a:solidFill>
                <a:effectLst/>
                <a:latin typeface="+mn-lt"/>
                <a:ea typeface="+mn-ea"/>
                <a:cs typeface="+mn-cs"/>
              </a:rPr>
              <a:t> is to accompany the IRIS Lesson</a:t>
            </a:r>
            <a:r>
              <a:rPr lang="en-US" sz="1200" b="1" kern="1200" baseline="0" dirty="0" smtClean="0">
                <a:solidFill>
                  <a:schemeClr val="tx1"/>
                </a:solidFill>
                <a:effectLst/>
                <a:latin typeface="+mn-lt"/>
                <a:ea typeface="+mn-ea"/>
                <a:cs typeface="+mn-cs"/>
              </a:rPr>
              <a:t> downloaded from: http://</a:t>
            </a:r>
            <a:r>
              <a:rPr lang="en-US" sz="1200" b="1" kern="1200" baseline="0" dirty="0" err="1" smtClean="0">
                <a:solidFill>
                  <a:schemeClr val="tx1"/>
                </a:solidFill>
                <a:effectLst/>
                <a:latin typeface="+mn-lt"/>
                <a:ea typeface="+mn-ea"/>
                <a:cs typeface="+mn-cs"/>
              </a:rPr>
              <a:t>www.iris.edu</a:t>
            </a:r>
            <a:r>
              <a:rPr lang="en-US" sz="1200" b="1" kern="1200" baseline="0" dirty="0" smtClean="0">
                <a:solidFill>
                  <a:schemeClr val="tx1"/>
                </a:solidFill>
                <a:effectLst/>
                <a:latin typeface="+mn-lt"/>
                <a:ea typeface="+mn-ea"/>
                <a:cs typeface="+mn-cs"/>
              </a:rPr>
              <a:t>/</a:t>
            </a:r>
            <a:r>
              <a:rPr lang="en-US" sz="1200" b="1" kern="1200" baseline="0" dirty="0" err="1" smtClean="0">
                <a:solidFill>
                  <a:schemeClr val="tx1"/>
                </a:solidFill>
                <a:effectLst/>
                <a:latin typeface="+mn-lt"/>
                <a:ea typeface="+mn-ea"/>
                <a:cs typeface="+mn-cs"/>
              </a:rPr>
              <a:t>hq</a:t>
            </a:r>
            <a:r>
              <a:rPr lang="en-US" sz="1200" b="1" kern="1200" baseline="0" dirty="0" smtClean="0">
                <a:solidFill>
                  <a:schemeClr val="tx1"/>
                </a:solidFill>
                <a:effectLst/>
                <a:latin typeface="+mn-lt"/>
                <a:ea typeface="+mn-ea"/>
                <a:cs typeface="+mn-cs"/>
              </a:rPr>
              <a:t>/</a:t>
            </a:r>
            <a:r>
              <a:rPr lang="en-US" sz="1200" b="1" kern="1200" baseline="0" dirty="0" err="1" smtClean="0">
                <a:solidFill>
                  <a:schemeClr val="tx1"/>
                </a:solidFill>
                <a:effectLst/>
                <a:latin typeface="+mn-lt"/>
                <a:ea typeface="+mn-ea"/>
                <a:cs typeface="+mn-cs"/>
              </a:rPr>
              <a:t>inclass</a:t>
            </a:r>
            <a:r>
              <a:rPr lang="en-US" sz="1200" b="1" kern="1200" baseline="0" dirty="0" smtClean="0">
                <a:solidFill>
                  <a:schemeClr val="tx1"/>
                </a:solidFill>
                <a:effectLst/>
                <a:latin typeface="+mn-lt"/>
                <a:ea typeface="+mn-ea"/>
                <a:cs typeface="+mn-cs"/>
              </a:rPr>
              <a:t>/lesson/</a:t>
            </a:r>
            <a:r>
              <a:rPr lang="en-US" sz="1200" b="1" kern="1200" baseline="0" dirty="0" err="1" smtClean="0">
                <a:solidFill>
                  <a:schemeClr val="tx1"/>
                </a:solidFill>
                <a:effectLst/>
                <a:latin typeface="+mn-lt"/>
                <a:ea typeface="+mn-ea"/>
                <a:cs typeface="+mn-cs"/>
              </a:rPr>
              <a:t>defining_an_earthquake</a:t>
            </a:r>
            <a:endParaRPr lang="en-US" sz="1200" b="1" kern="1200" baseline="0" dirty="0" smtClean="0">
              <a:solidFill>
                <a:schemeClr val="tx1"/>
              </a:solidFill>
              <a:effectLst/>
              <a:latin typeface="+mn-lt"/>
              <a:ea typeface="+mn-ea"/>
              <a:cs typeface="+mn-cs"/>
            </a:endParaRP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Learning Objectives: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Students will be able to</a:t>
            </a:r>
          </a:p>
          <a:p>
            <a:pPr lvl="0"/>
            <a:r>
              <a:rPr lang="en-US" sz="1200" kern="1200" dirty="0" smtClean="0">
                <a:solidFill>
                  <a:schemeClr val="tx1"/>
                </a:solidFill>
                <a:effectLst/>
                <a:latin typeface="+mn-lt"/>
                <a:ea typeface="+mn-ea"/>
                <a:cs typeface="+mn-cs"/>
              </a:rPr>
              <a:t>	Summarize the earthquake process in a short paragraph</a:t>
            </a:r>
          </a:p>
          <a:p>
            <a:pPr lvl="0"/>
            <a:r>
              <a:rPr lang="en-US" sz="1200" kern="1200" dirty="0" smtClean="0">
                <a:solidFill>
                  <a:schemeClr val="tx1"/>
                </a:solidFill>
                <a:effectLst/>
                <a:latin typeface="+mn-lt"/>
                <a:ea typeface="+mn-ea"/>
                <a:cs typeface="+mn-cs"/>
              </a:rPr>
              <a:t>	Use the Earthquake Machine model to demonstrate the causes of earthquakes, noting the flow of energy through the system</a:t>
            </a:r>
          </a:p>
          <a:p>
            <a:pPr lvl="0"/>
            <a:r>
              <a:rPr lang="en-US" sz="1200" kern="1200" dirty="0" smtClean="0">
                <a:solidFill>
                  <a:schemeClr val="tx1"/>
                </a:solidFill>
                <a:effectLst/>
                <a:latin typeface="+mn-lt"/>
                <a:ea typeface="+mn-ea"/>
                <a:cs typeface="+mn-cs"/>
              </a:rPr>
              <a:t>	Illustrate the role of models in the process of science in a short description</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Abstract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Learning occurs as students collaborate in small groups to investigate the earthquake cycle.</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This activity emphasizes the role of mechanical models in understanding and testing ideas science.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Teacher Background</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Changing the focus of earthquake instruction</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Earthquakes are a highly engaging topic for students. The suddenness, and awe-inspiring power of an earthquake, whether experienced directly or via various media outlets, both captures students’ attention and focuses our conceptualization of earthquakes as the impact they can have on society. As a result, students as young as third grade conclude that an earthquake is destruction, injury, and confusion, and the causes are unknown. While the interest is good for learning, such focus on damage and destruction can become an obstacle that limiting learners’ ability to critically and carefully develop an understanding of the actual earthquake and its causes.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Several studies have established that traditional instructional methods for earthquakes are not adequate to allow students to construct coherent explanations about the causes of earthquakes, nor to reduce students’ misconceptions about earthquakes. This activity has been designed to make students’ initial conceptions of earthquakes explicit and then allow them to test these ideas through a hands-on, minds-on exploration of the Earthquake Machine.  In this way, students are able to visualize the physical system, including energy inputs and outputs, of a fault system that can lead to earthquakes. The following discussion deemphasizes the damage and destruction that occurs when earthquakes occur near large population centers, and increases the focus on helping students’ construct/expand/replace their own mental models for earthquakes.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this model accurately simulates the strain energy that slowly accumulates in rock surrounding a locked fault that is released in a sudden slip event, a process known as the elastic rebound theory, it is ultimately a simplification of a complex Earth system. Such simplifications must be understood to interpret the model accurately. Therefore the relationship between the model and reality should be clearly emphasized to students (Table 1). This is particularly important for high school-aged students, who often think of physical models as copies of reality rather than representations. </a:t>
            </a:r>
          </a:p>
          <a:p>
            <a:r>
              <a:rPr lang="en-US" sz="1200" kern="1200" dirty="0" smtClean="0">
                <a:solidFill>
                  <a:schemeClr val="tx1"/>
                </a:solidFill>
                <a:effectLst/>
                <a:latin typeface="+mn-lt"/>
                <a:ea typeface="+mn-ea"/>
                <a:cs typeface="+mn-cs"/>
              </a:rPr>
              <a:t>The model not only provides a physical perspective on the generation of earthquakes, but it also illustrates the concept of an earthquake’s magnitude, and how this can be calculated based on the physical features of the fault (see inset box). In our model, the length and width (area; A) of the fault section that slips during an event (represented by the dimensions of the block of wood) as well as the rigidity of Earth materials (</a:t>
            </a:r>
            <a:r>
              <a:rPr lang="en-US" sz="1200" kern="1200" dirty="0" smtClean="0">
                <a:solidFill>
                  <a:schemeClr val="tx1"/>
                </a:solidFill>
                <a:effectLst/>
                <a:latin typeface="+mn-lt"/>
                <a:ea typeface="+mn-ea"/>
                <a:cs typeface="+mn-cs"/>
                <a:sym typeface="Symbol"/>
              </a:rPr>
              <a:t></a:t>
            </a:r>
            <a:r>
              <a:rPr lang="en-US" sz="1200" kern="1200" dirty="0" smtClean="0">
                <a:solidFill>
                  <a:schemeClr val="tx1"/>
                </a:solidFill>
                <a:effectLst/>
                <a:latin typeface="+mn-lt"/>
                <a:ea typeface="+mn-ea"/>
                <a:cs typeface="+mn-cs"/>
              </a:rPr>
              <a:t>, represented by the elasticity of the rubber band) are constant for every event generated. The only factor that can vary is the displacement (D) or slip of the fault. As a result, there is a direct correlation between the amount of slip of the block and the moment magnitude of the event. While aspects of the mathematical relationship discussed in the inset box may be premature for some students’ experience, all students will physically see this relationship by noting how much the “building” on top of the block moves in relation to the amount the block slips. The further the block slips, the more energy is released, and the more violently </a:t>
            </a:r>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a:t>
            </a:fld>
            <a:endParaRPr lang="en-US"/>
          </a:p>
        </p:txBody>
      </p:sp>
    </p:spTree>
    <p:extLst>
      <p:ext uri="{BB962C8B-B14F-4D97-AF65-F5344CB8AC3E}">
        <p14:creationId xmlns:p14="http://schemas.microsoft.com/office/powerpoint/2010/main" val="1190657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The sandpaper represents the contact between one plate and another plate</a:t>
            </a:r>
          </a:p>
          <a:p>
            <a:pPr lvl="0"/>
            <a:r>
              <a:rPr lang="en-US" sz="1200" kern="1200" dirty="0" smtClean="0">
                <a:solidFill>
                  <a:schemeClr val="tx1"/>
                </a:solidFill>
                <a:latin typeface="+mn-lt"/>
                <a:ea typeface="+mn-ea"/>
                <a:cs typeface="+mn-cs"/>
              </a:rPr>
              <a:t>The moving block represents an earthquake</a:t>
            </a:r>
          </a:p>
          <a:p>
            <a:pPr lvl="0"/>
            <a:r>
              <a:rPr lang="en-US" sz="1200" kern="1200" dirty="0" smtClean="0">
                <a:solidFill>
                  <a:schemeClr val="tx1"/>
                </a:solidFill>
                <a:latin typeface="+mn-lt"/>
                <a:ea typeface="+mn-ea"/>
                <a:cs typeface="+mn-cs"/>
              </a:rPr>
              <a:t>The block of wood/rubber band/measuring tape represents a single tectonic plate</a:t>
            </a:r>
          </a:p>
          <a:p>
            <a:pPr lvl="0"/>
            <a:r>
              <a:rPr lang="en-US" sz="1200" kern="1200" dirty="0" smtClean="0">
                <a:solidFill>
                  <a:schemeClr val="tx1"/>
                </a:solidFill>
                <a:latin typeface="+mn-lt"/>
                <a:ea typeface="+mn-ea"/>
                <a:cs typeface="+mn-cs"/>
              </a:rPr>
              <a:t>The wood block represents the edge of the plate that is locked</a:t>
            </a:r>
          </a:p>
          <a:p>
            <a:pPr lvl="0"/>
            <a:r>
              <a:rPr lang="en-US" sz="1200" kern="1200" dirty="0" smtClean="0">
                <a:solidFill>
                  <a:schemeClr val="tx1"/>
                </a:solidFill>
                <a:latin typeface="+mn-lt"/>
                <a:ea typeface="+mn-ea"/>
                <a:cs typeface="+mn-cs"/>
              </a:rPr>
              <a:t>The rubber band represents he elastic materials inside the Earth</a:t>
            </a:r>
          </a:p>
          <a:p>
            <a:pPr lvl="0"/>
            <a:r>
              <a:rPr lang="en-US" sz="1200" kern="1200" dirty="0" smtClean="0">
                <a:solidFill>
                  <a:schemeClr val="tx1"/>
                </a:solidFill>
                <a:latin typeface="+mn-lt"/>
                <a:ea typeface="+mn-ea"/>
                <a:cs typeface="+mn-cs"/>
              </a:rPr>
              <a:t>Pulling on the measuring tape represents the force causing plate to move</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219B996D-18F4-ED4F-8FE7-E3033F8F2945}" type="slidenum">
              <a:rPr lang="en-US" smtClean="0"/>
              <a:pPr/>
              <a:t>10</a:t>
            </a:fld>
            <a:endParaRPr lang="en-US"/>
          </a:p>
        </p:txBody>
      </p:sp>
    </p:spTree>
    <p:extLst>
      <p:ext uri="{BB962C8B-B14F-4D97-AF65-F5344CB8AC3E}">
        <p14:creationId xmlns:p14="http://schemas.microsoft.com/office/powerpoint/2010/main" val="906995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12</a:t>
            </a:fld>
            <a:endParaRPr lang="en-US"/>
          </a:p>
        </p:txBody>
      </p:sp>
    </p:spTree>
    <p:extLst>
      <p:ext uri="{BB962C8B-B14F-4D97-AF65-F5344CB8AC3E}">
        <p14:creationId xmlns:p14="http://schemas.microsoft.com/office/powerpoint/2010/main" val="1378020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Formative assessment–Ask students how they could modify the model so that it no longer stored energy?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Based on this (and assuming superhuman powers, perhaps) what would you change about Earth to prevent all future earthquakes?</a:t>
            </a:r>
          </a:p>
          <a:p>
            <a:r>
              <a:rPr lang="en-US" sz="1200" kern="1200" dirty="0" smtClean="0">
                <a:solidFill>
                  <a:schemeClr val="tx1"/>
                </a:solidFill>
                <a:effectLst/>
                <a:latin typeface="+mn-lt"/>
                <a:ea typeface="+mn-ea"/>
                <a:cs typeface="+mn-cs"/>
              </a:rPr>
              <a:t>ANSWER: </a:t>
            </a:r>
          </a:p>
          <a:p>
            <a:r>
              <a:rPr lang="en-US" sz="1200" kern="1200" dirty="0" smtClean="0">
                <a:solidFill>
                  <a:schemeClr val="tx1"/>
                </a:solidFill>
                <a:effectLst/>
                <a:latin typeface="+mn-lt"/>
                <a:ea typeface="+mn-ea"/>
                <a:cs typeface="+mn-cs"/>
              </a:rPr>
              <a:t>Option 1: Don’t pull the measuring tape. In Earth, this would be analogous to cooling Earth’s interior thereby removing the driving force on the plates</a:t>
            </a:r>
          </a:p>
          <a:p>
            <a:r>
              <a:rPr lang="en-US" sz="1200" kern="1200" dirty="0" smtClean="0">
                <a:solidFill>
                  <a:schemeClr val="tx1"/>
                </a:solidFill>
                <a:effectLst/>
                <a:latin typeface="+mn-lt"/>
                <a:ea typeface="+mn-ea"/>
                <a:cs typeface="+mn-cs"/>
              </a:rPr>
              <a:t>Option 2: Eliminate the friction between the block and the sandpaper base. In Earth, this would be analogous to removing the locking forces (friction, pressure, </a:t>
            </a:r>
            <a:r>
              <a:rPr lang="en-US" sz="1200" kern="1200" dirty="0" err="1" smtClean="0">
                <a:solidFill>
                  <a:schemeClr val="tx1"/>
                </a:solidFill>
                <a:effectLst/>
                <a:latin typeface="+mn-lt"/>
                <a:ea typeface="+mn-ea"/>
                <a:cs typeface="+mn-cs"/>
              </a:rPr>
              <a:t>etc</a:t>
            </a:r>
            <a:r>
              <a:rPr lang="en-US" sz="1200" kern="1200" dirty="0" smtClean="0">
                <a:solidFill>
                  <a:schemeClr val="tx1"/>
                </a:solidFill>
                <a:effectLst/>
                <a:latin typeface="+mn-lt"/>
                <a:ea typeface="+mn-ea"/>
                <a:cs typeface="+mn-cs"/>
              </a:rPr>
              <a:t>) at a plate boundary or fault.</a:t>
            </a:r>
          </a:p>
          <a:p>
            <a:r>
              <a:rPr lang="en-US" sz="1200" kern="1200" dirty="0" smtClean="0">
                <a:solidFill>
                  <a:schemeClr val="tx1"/>
                </a:solidFill>
                <a:effectLst/>
                <a:latin typeface="+mn-lt"/>
                <a:ea typeface="+mn-ea"/>
                <a:cs typeface="+mn-cs"/>
              </a:rPr>
              <a:t>Option 3: Remove the rubber band or replace it with string. In Earth, this would be analogous to making rocks and other Earth materials inelastic and unable to store the potential energy for an earthquake</a:t>
            </a:r>
          </a:p>
          <a:p>
            <a:endParaRPr lang="en-US" sz="1200" kern="1200" dirty="0" smtClean="0">
              <a:solidFill>
                <a:schemeClr val="tx1"/>
              </a:solidFill>
              <a:effectLst/>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13</a:t>
            </a:fld>
            <a:endParaRPr lang="en-US"/>
          </a:p>
        </p:txBody>
      </p:sp>
    </p:spTree>
    <p:extLst>
      <p:ext uri="{BB962C8B-B14F-4D97-AF65-F5344CB8AC3E}">
        <p14:creationId xmlns:p14="http://schemas.microsoft.com/office/powerpoint/2010/main" val="69311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Things to consider: Heat,</a:t>
            </a:r>
            <a:r>
              <a:rPr lang="en-US" baseline="0" dirty="0" smtClean="0"/>
              <a:t> gravity, convection.</a:t>
            </a:r>
          </a:p>
          <a:p>
            <a:r>
              <a:rPr lang="en-US" baseline="0" dirty="0" smtClean="0"/>
              <a:t>The </a:t>
            </a:r>
            <a:r>
              <a:rPr lang="en-US" baseline="0" dirty="0" smtClean="0"/>
              <a:t>movement of the lithospheric plates are caused by a combination of: Heat </a:t>
            </a:r>
            <a:r>
              <a:rPr lang="en-US" baseline="0" dirty="0" smtClean="0"/>
              <a:t>rising from Earth’s interior and 2) Gravitational forces generated by cooling (thus denser) </a:t>
            </a:r>
            <a:r>
              <a:rPr lang="en-US" baseline="0" dirty="0" smtClean="0"/>
              <a:t>plates at spreading ridges and in subduction zones. </a:t>
            </a:r>
            <a:endParaRPr lang="en-US" baseline="0" dirty="0" smtClean="0"/>
          </a:p>
          <a:p>
            <a:r>
              <a:rPr lang="en-US" baseline="0" dirty="0" smtClean="0"/>
              <a:t>Forces, faults, friction.</a:t>
            </a:r>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14</a:t>
            </a:fld>
            <a:endParaRPr lang="en-US"/>
          </a:p>
        </p:txBody>
      </p:sp>
    </p:spTree>
    <p:extLst>
      <p:ext uri="{BB962C8B-B14F-4D97-AF65-F5344CB8AC3E}">
        <p14:creationId xmlns:p14="http://schemas.microsoft.com/office/powerpoint/2010/main" val="2873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activity, students work collaboratively in small groups to investigate the earthquake cycle using a mechanical model. Students’ attention is captured through several short video clips illustrating the awe-inspiring power of ground shaking that results from earthquakes. To make students’ prior knowledge explicit and activate their thinking about the topic of earthquakes, each student develops a definition for an earthquake. Next, small groups of students combine their individual definitions through a collaborative process to create a consensus definition for an earthquake. Using an open-inquiry approach, students then investigate the Earthquake Machine model and compare their group’s definition of an earthquake to the behavior of the model. Through this inquiry process students are asked to map the construct</a:t>
            </a:r>
            <a:r>
              <a:rPr lang="x-none"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of an earthquake to the elements of the mechanical model. A whole-class discussion exploring the ways the model is both like and unlike the actual phenomena of an earthquake; the flow of energy through the mechanical model is emphasized. This explicit mapping process is an important component of the instruction and offers opportunities for students to summarize their findings.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Vocabulary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Potential Energy</a:t>
            </a:r>
          </a:p>
          <a:p>
            <a:r>
              <a:rPr lang="en-US" sz="1200" kern="1200" dirty="0" smtClean="0">
                <a:solidFill>
                  <a:schemeClr val="tx1"/>
                </a:solidFill>
                <a:effectLst/>
                <a:latin typeface="+mn-lt"/>
                <a:ea typeface="+mn-ea"/>
                <a:cs typeface="+mn-cs"/>
              </a:rPr>
              <a:t>Kinetic Energy</a:t>
            </a:r>
          </a:p>
          <a:p>
            <a:r>
              <a:rPr lang="en-US" sz="1200" kern="1200" dirty="0" smtClean="0">
                <a:solidFill>
                  <a:schemeClr val="tx1"/>
                </a:solidFill>
                <a:effectLst/>
                <a:latin typeface="+mn-lt"/>
                <a:ea typeface="+mn-ea"/>
                <a:cs typeface="+mn-cs"/>
              </a:rPr>
              <a:t>Elastic </a:t>
            </a:r>
          </a:p>
          <a:p>
            <a:r>
              <a:rPr lang="en-US" sz="1200" kern="1200" dirty="0" smtClean="0">
                <a:solidFill>
                  <a:schemeClr val="tx1"/>
                </a:solidFill>
                <a:effectLst/>
                <a:latin typeface="+mn-lt"/>
                <a:ea typeface="+mn-ea"/>
                <a:cs typeface="+mn-cs"/>
              </a:rPr>
              <a:t>Earthquake</a:t>
            </a:r>
          </a:p>
          <a:p>
            <a:r>
              <a:rPr lang="en-US" sz="1200" kern="1200" dirty="0" smtClean="0">
                <a:solidFill>
                  <a:schemeClr val="tx1"/>
                </a:solidFill>
                <a:effectLst/>
                <a:latin typeface="+mn-lt"/>
                <a:ea typeface="+mn-ea"/>
                <a:cs typeface="+mn-cs"/>
              </a:rPr>
              <a:t>Stress</a:t>
            </a:r>
          </a:p>
          <a:p>
            <a:r>
              <a:rPr lang="en-US" sz="1200" kern="1200" dirty="0" smtClean="0">
                <a:solidFill>
                  <a:schemeClr val="tx1"/>
                </a:solidFill>
                <a:effectLst/>
                <a:latin typeface="+mn-lt"/>
                <a:ea typeface="+mn-ea"/>
                <a:cs typeface="+mn-cs"/>
              </a:rPr>
              <a:t>Strain</a:t>
            </a:r>
          </a:p>
        </p:txBody>
      </p:sp>
      <p:sp>
        <p:nvSpPr>
          <p:cNvPr id="4" name="Slide Number Placeholder 3"/>
          <p:cNvSpPr>
            <a:spLocks noGrp="1"/>
          </p:cNvSpPr>
          <p:nvPr>
            <p:ph type="sldNum" sz="quarter" idx="10"/>
          </p:nvPr>
        </p:nvSpPr>
        <p:spPr/>
        <p:txBody>
          <a:bodyPr/>
          <a:lstStyle/>
          <a:p>
            <a:fld id="{219B996D-18F4-ED4F-8FE7-E3033F8F2945}" type="slidenum">
              <a:rPr lang="en-US" smtClean="0"/>
              <a:pPr/>
              <a:t>2</a:t>
            </a:fld>
            <a:endParaRPr lang="en-US"/>
          </a:p>
        </p:txBody>
      </p:sp>
    </p:spTree>
    <p:extLst>
      <p:ext uri="{BB962C8B-B14F-4D97-AF65-F5344CB8AC3E}">
        <p14:creationId xmlns:p14="http://schemas.microsoft.com/office/powerpoint/2010/main" val="1160423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Show clips of an earthquake and ask students “What could cause the objects those rooms to behave like that?” Allow for all options included a train o</a:t>
            </a:r>
            <a:r>
              <a:rPr lang="en-US" sz="1200" kern="1200" baseline="0" dirty="0" smtClean="0">
                <a:solidFill>
                  <a:schemeClr val="tx1"/>
                </a:solidFill>
                <a:latin typeface="+mn-lt"/>
                <a:ea typeface="+mn-ea"/>
                <a:cs typeface="+mn-cs"/>
              </a:rPr>
              <a:t>r </a:t>
            </a:r>
            <a:r>
              <a:rPr lang="en-US" sz="1200" kern="1200" dirty="0" smtClean="0">
                <a:solidFill>
                  <a:schemeClr val="tx1"/>
                </a:solidFill>
                <a:latin typeface="+mn-lt"/>
                <a:ea typeface="+mn-ea"/>
                <a:cs typeface="+mn-cs"/>
              </a:rPr>
              <a:t>explosion, etc.</a:t>
            </a:r>
          </a:p>
          <a:p>
            <a:pPr marL="228600" indent="-22860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3</a:t>
            </a:fld>
            <a:endParaRPr lang="en-US"/>
          </a:p>
        </p:txBody>
      </p:sp>
    </p:spTree>
    <p:extLst>
      <p:ext uri="{BB962C8B-B14F-4D97-AF65-F5344CB8AC3E}">
        <p14:creationId xmlns:p14="http://schemas.microsoft.com/office/powerpoint/2010/main" val="793669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participants to individually answer the following question “What is an earthquake?” They will write their answer on 3x5 sticky notes with one idea per note (e.g. sudden release of energy = one note; ground shaking = one note, </a:t>
            </a:r>
            <a:r>
              <a:rPr lang="en-US" sz="1200" kern="1200" dirty="0" err="1" smtClean="0">
                <a:solidFill>
                  <a:schemeClr val="tx1"/>
                </a:solidFill>
                <a:effectLst/>
                <a:latin typeface="+mn-lt"/>
                <a:ea typeface="+mn-ea"/>
                <a:cs typeface="+mn-cs"/>
              </a:rPr>
              <a:t>etc</a:t>
            </a:r>
            <a:r>
              <a:rPr lang="en-US" sz="1200" kern="1200" dirty="0" smtClean="0">
                <a:solidFill>
                  <a:schemeClr val="tx1"/>
                </a:solidFill>
                <a:effectLst/>
                <a:latin typeface="+mn-lt"/>
                <a:ea typeface="+mn-ea"/>
                <a:cs typeface="+mn-cs"/>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4</a:t>
            </a:fld>
            <a:endParaRPr lang="en-US"/>
          </a:p>
        </p:txBody>
      </p:sp>
    </p:spTree>
    <p:extLst>
      <p:ext uri="{BB962C8B-B14F-4D97-AF65-F5344CB8AC3E}">
        <p14:creationId xmlns:p14="http://schemas.microsoft.com/office/powerpoint/2010/main" val="1621130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Next, have students work in groups of 8-10 students to create a single consensus definition that accounts for everyone’s ideas in the group. This can be efficiently accomplished by creating an affinity diagram. An affinity diagram organizes a large number of ideas into their natural relationships (Ray,1999). Here the first participant reads one of his/her notes and places it on the table top or wall. If other students in the group have a similar idea, their note is read and grouped with the original. Ask the group to name the natural relationship between the ideas and record it with an additional sticky note. These identified natural relationships can be referred to as themes. Continue to call and sort ideas until all sticky notes are posted on flipcharts.  Allow sticky notes to be moved as the group refines the natural relationships between their ideas. The group should come to consensus on one definition of an earthquake that includes the entire group’s idea. All group participants record this definition on the student worksheet.</a:t>
            </a:r>
            <a:r>
              <a:rPr lang="en-US" dirty="0" smtClean="0">
                <a:effectLst/>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5</a:t>
            </a:fld>
            <a:endParaRPr lang="en-US"/>
          </a:p>
        </p:txBody>
      </p:sp>
    </p:spTree>
    <p:extLst>
      <p:ext uri="{BB962C8B-B14F-4D97-AF65-F5344CB8AC3E}">
        <p14:creationId xmlns:p14="http://schemas.microsoft.com/office/powerpoint/2010/main" val="1213368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Describe the materials and assembly of Earthquake Machine model. Before communicating what the setup models about earthquakes, demonstrate what happens when you pull slowly on the tape connected to the block on the sandpaper. </a:t>
            </a:r>
          </a:p>
          <a:p>
            <a:r>
              <a:rPr lang="en-US" sz="1200" kern="1200" dirty="0" smtClean="0">
                <a:solidFill>
                  <a:schemeClr val="tx1"/>
                </a:solidFill>
                <a:effectLst/>
                <a:latin typeface="+mn-lt"/>
                <a:ea typeface="+mn-ea"/>
                <a:cs typeface="+mn-cs"/>
              </a:rPr>
              <a:t>NOTE: To use the Earthquake Machine, slowly pull the measuring tape parallel to the surface of the sanding belt.  The block should stick in place initially and the rubber band should stretch.  When a threshold is reached, block will slip forward as the potential energy stored in the rubber band is suddenly converted to kinetic energy. Once the block stops, the stick slip process begins again.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6</a:t>
            </a:fld>
            <a:endParaRPr lang="en-US"/>
          </a:p>
        </p:txBody>
      </p:sp>
    </p:spTree>
    <p:extLst>
      <p:ext uri="{BB962C8B-B14F-4D97-AF65-F5344CB8AC3E}">
        <p14:creationId xmlns:p14="http://schemas.microsoft.com/office/powerpoint/2010/main" val="364774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Describe the materials and assembly of Earthquake Machine model. Before communicating what the setup models about earthquakes, demonstrate what happens when you pull slowly on the tape connected to the block on the sandpaper. </a:t>
            </a:r>
          </a:p>
          <a:p>
            <a:r>
              <a:rPr lang="en-US" sz="1200" kern="1200" dirty="0" smtClean="0">
                <a:solidFill>
                  <a:schemeClr val="tx1"/>
                </a:solidFill>
                <a:effectLst/>
                <a:latin typeface="+mn-lt"/>
                <a:ea typeface="+mn-ea"/>
                <a:cs typeface="+mn-cs"/>
              </a:rPr>
              <a:t>NOTE: To use the Earthquake Machine, slowly pull the measuring tape parallel to the surface of the sanding belt.  The block should stick in place initially and the rubber band should stretch.  When a threshold is reached, block will slip forward as the potential energy stored in the rubber band is suddenly converted to kinetic energy. Once the block stops, the stick slip process begins again.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7</a:t>
            </a:fld>
            <a:endParaRPr lang="en-US"/>
          </a:p>
        </p:txBody>
      </p:sp>
    </p:spTree>
    <p:extLst>
      <p:ext uri="{BB962C8B-B14F-4D97-AF65-F5344CB8AC3E}">
        <p14:creationId xmlns:p14="http://schemas.microsoft.com/office/powerpoint/2010/main" val="583034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Have one student from each group come up and pick up the materials for the model. Groups should assemble their models.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TIP = Groups of 3 to 4 work well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 Allow adequate time for groups to freely explore the behavior of the model and answer questions 2 through 7 on their student worksheet.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TIP = During open exploration students tend to want to pull aggressively on the tape. If this is occurring, guide them to see that the model behaves differently (and more interestingly) with a slower rate of pull. </a:t>
            </a:r>
            <a:endParaRPr lang="en-US" sz="1200" kern="1200" dirty="0" smtClean="0">
              <a:solidFill>
                <a:schemeClr val="tx1"/>
              </a:solidFill>
              <a:effectLst/>
              <a:latin typeface="+mn-lt"/>
              <a:ea typeface="+mn-ea"/>
              <a:cs typeface="+mn-cs"/>
            </a:endParaRPr>
          </a:p>
          <a:p>
            <a:endParaRPr lang="en-US" dirty="0" smtClean="0"/>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19B996D-18F4-ED4F-8FE7-E3033F8F2945}" type="slidenum">
              <a:rPr lang="en-US" smtClean="0"/>
              <a:pPr/>
              <a:t>8</a:t>
            </a:fld>
            <a:endParaRPr lang="en-US"/>
          </a:p>
        </p:txBody>
      </p:sp>
    </p:spTree>
    <p:extLst>
      <p:ext uri="{BB962C8B-B14F-4D97-AF65-F5344CB8AC3E}">
        <p14:creationId xmlns:p14="http://schemas.microsoft.com/office/powerpoint/2010/main" val="233692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 to teachers notes for a discussion</a:t>
            </a:r>
            <a:r>
              <a:rPr lang="en-US" baseline="0" dirty="0" smtClean="0"/>
              <a:t> of how the model is like and unlike the Earth.</a:t>
            </a:r>
          </a:p>
          <a:p>
            <a:endParaRPr lang="en-US" baseline="0" dirty="0" smtClean="0"/>
          </a:p>
          <a:p>
            <a:r>
              <a:rPr lang="en-US" sz="1200" kern="1200" dirty="0" smtClean="0">
                <a:solidFill>
                  <a:schemeClr val="tx1"/>
                </a:solidFill>
                <a:effectLst/>
                <a:latin typeface="+mn-lt"/>
                <a:ea typeface="+mn-ea"/>
                <a:cs typeface="+mn-cs"/>
              </a:rPr>
              <a:t>Emphasize the following two questions in your discussion.</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 How might the model be like a real fault?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ANSWER: The stick-slip behavior of the block is similar to the earthquake cycle where earth materials to store energy elastically over a period of time. When a threshold is reached, the stored energy is suddenly released as an earthquake, which causes seismic waves to propagate outward in all directions .</a:t>
            </a:r>
          </a:p>
          <a:p>
            <a:pPr lvl="0"/>
            <a:r>
              <a:rPr lang="en-US" sz="1200" kern="1200" dirty="0" smtClean="0">
                <a:solidFill>
                  <a:schemeClr val="tx1"/>
                </a:solidFill>
                <a:effectLst/>
                <a:latin typeface="+mn-lt"/>
                <a:ea typeface="+mn-ea"/>
                <a:cs typeface="+mn-cs"/>
              </a:rPr>
              <a:t>The sandpaper represents the contact between one plate and another plate</a:t>
            </a:r>
          </a:p>
          <a:p>
            <a:pPr lvl="0"/>
            <a:r>
              <a:rPr lang="en-US" sz="1200" kern="1200" dirty="0" smtClean="0">
                <a:solidFill>
                  <a:schemeClr val="tx1"/>
                </a:solidFill>
                <a:effectLst/>
                <a:latin typeface="+mn-lt"/>
                <a:ea typeface="+mn-ea"/>
                <a:cs typeface="+mn-cs"/>
              </a:rPr>
              <a:t>The moving block represents an earthquake</a:t>
            </a:r>
          </a:p>
          <a:p>
            <a:pPr lvl="0"/>
            <a:r>
              <a:rPr lang="en-US" sz="1200" kern="1200" dirty="0" smtClean="0">
                <a:solidFill>
                  <a:schemeClr val="tx1"/>
                </a:solidFill>
                <a:effectLst/>
                <a:latin typeface="+mn-lt"/>
                <a:ea typeface="+mn-ea"/>
                <a:cs typeface="+mn-cs"/>
              </a:rPr>
              <a:t>The wood block represents the edge of the plate that is locked</a:t>
            </a:r>
          </a:p>
          <a:p>
            <a:pPr lvl="0"/>
            <a:r>
              <a:rPr lang="en-US" sz="1200" kern="1200" dirty="0" smtClean="0">
                <a:solidFill>
                  <a:schemeClr val="tx1"/>
                </a:solidFill>
                <a:effectLst/>
                <a:latin typeface="+mn-lt"/>
                <a:ea typeface="+mn-ea"/>
                <a:cs typeface="+mn-cs"/>
              </a:rPr>
              <a:t>The measuring tape represents the bulk of the plate where plate motion is constant.</a:t>
            </a:r>
          </a:p>
          <a:p>
            <a:pPr lvl="0"/>
            <a:r>
              <a:rPr lang="en-US" sz="1200" kern="1200" dirty="0" smtClean="0">
                <a:solidFill>
                  <a:schemeClr val="tx1"/>
                </a:solidFill>
                <a:effectLst/>
                <a:latin typeface="+mn-lt"/>
                <a:ea typeface="+mn-ea"/>
                <a:cs typeface="+mn-cs"/>
              </a:rPr>
              <a:t>The rubber band represents he elastic materials inside the Earth)</a:t>
            </a:r>
          </a:p>
          <a:p>
            <a:pPr lvl="0"/>
            <a:r>
              <a:rPr lang="en-US" sz="1200" kern="1200" dirty="0" smtClean="0">
                <a:solidFill>
                  <a:schemeClr val="tx1"/>
                </a:solidFill>
                <a:effectLst/>
                <a:latin typeface="+mn-lt"/>
                <a:ea typeface="+mn-ea"/>
                <a:cs typeface="+mn-cs"/>
              </a:rPr>
              <a:t>Pulling on the measuring tape represents the force causing plate to move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2) How might the model be </a:t>
            </a:r>
            <a:r>
              <a:rPr lang="en-US" sz="1200" i="1" u="sng" kern="1200" dirty="0" smtClean="0">
                <a:solidFill>
                  <a:schemeClr val="tx1"/>
                </a:solidFill>
                <a:effectLst/>
                <a:latin typeface="+mn-lt"/>
                <a:ea typeface="+mn-ea"/>
                <a:cs typeface="+mn-cs"/>
              </a:rPr>
              <a:t>un</a:t>
            </a:r>
            <a:r>
              <a:rPr lang="en-US" sz="1200" i="1" kern="1200" dirty="0" smtClean="0">
                <a:solidFill>
                  <a:schemeClr val="tx1"/>
                </a:solidFill>
                <a:effectLst/>
                <a:latin typeface="+mn-lt"/>
                <a:ea typeface="+mn-ea"/>
                <a:cs typeface="+mn-cs"/>
              </a:rPr>
              <a:t>like a real fault?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ANSWER: The materials and the scale, both temporal and physical, are notably different. </a:t>
            </a:r>
          </a:p>
          <a:p>
            <a:pPr lvl="0"/>
            <a:r>
              <a:rPr lang="en-US" sz="1200" kern="1200" dirty="0" smtClean="0">
                <a:solidFill>
                  <a:schemeClr val="tx1"/>
                </a:solidFill>
                <a:effectLst/>
                <a:latin typeface="+mn-lt"/>
                <a:ea typeface="+mn-ea"/>
                <a:cs typeface="+mn-cs"/>
              </a:rPr>
              <a:t>In Earth, elastic energy is stored in rocks spanning an area of up to hundreds of kilometers over a period of tens to hundreds of years; the small rubber band takes just  seconds to store energy. </a:t>
            </a:r>
          </a:p>
          <a:p>
            <a:pPr lvl="0"/>
            <a:r>
              <a:rPr lang="en-US" sz="1200" kern="1200" dirty="0" smtClean="0">
                <a:solidFill>
                  <a:schemeClr val="tx1"/>
                </a:solidFill>
                <a:effectLst/>
                <a:latin typeface="+mn-lt"/>
                <a:ea typeface="+mn-ea"/>
                <a:cs typeface="+mn-cs"/>
              </a:rPr>
              <a:t>The block has fixed dimensions that slip as a single unit while a fault is much larger and more complex. As a result it could slip at any point along the fault; a process that can vary for each earthquake on the fault. </a:t>
            </a:r>
          </a:p>
          <a:p>
            <a:pPr lvl="0"/>
            <a:r>
              <a:rPr lang="en-US" sz="1200" kern="1200" dirty="0" smtClean="0">
                <a:solidFill>
                  <a:schemeClr val="tx1"/>
                </a:solidFill>
                <a:effectLst/>
                <a:latin typeface="+mn-lt"/>
                <a:ea typeface="+mn-ea"/>
                <a:cs typeface="+mn-cs"/>
              </a:rPr>
              <a:t> In the model, the boundary between the two plates (or sides of the fault) is parallel to the surface.  However, in Earth, plate boundaries (and fault planes) are typically inclined or vertical. </a:t>
            </a:r>
          </a:p>
          <a:p>
            <a:pPr lvl="0"/>
            <a:r>
              <a:rPr lang="en-US" sz="1200" kern="1200" dirty="0" smtClean="0">
                <a:solidFill>
                  <a:schemeClr val="tx1"/>
                </a:solidFill>
                <a:effectLst/>
                <a:latin typeface="+mn-lt"/>
                <a:ea typeface="+mn-ea"/>
                <a:cs typeface="+mn-cs"/>
              </a:rPr>
              <a:t> Friction only occurs along the bottom of the wooden block in the model but in a fault, the friction is 3-dimensional and much more complex due to changing pressure and rigidity factors at depth.  </a:t>
            </a:r>
          </a:p>
          <a:p>
            <a:pPr lvl="0"/>
            <a:r>
              <a:rPr lang="en-US" sz="1200" kern="1200" dirty="0" smtClean="0">
                <a:solidFill>
                  <a:schemeClr val="tx1"/>
                </a:solidFill>
                <a:effectLst/>
                <a:latin typeface="+mn-lt"/>
                <a:ea typeface="+mn-ea"/>
                <a:cs typeface="+mn-cs"/>
              </a:rPr>
              <a:t>Energy in the model comes from our hands. In the Earth the internal heat of the earth drives push of the plates, while gravity drives the downward pull of </a:t>
            </a:r>
            <a:r>
              <a:rPr lang="en-US" sz="1200" kern="1200" dirty="0" err="1" smtClean="0">
                <a:solidFill>
                  <a:schemeClr val="tx1"/>
                </a:solidFill>
                <a:effectLst/>
                <a:latin typeface="+mn-lt"/>
                <a:ea typeface="+mn-ea"/>
                <a:cs typeface="+mn-cs"/>
              </a:rPr>
              <a:t>subducting</a:t>
            </a:r>
            <a:r>
              <a:rPr lang="en-US" sz="1200" kern="1200" dirty="0" smtClean="0">
                <a:solidFill>
                  <a:schemeClr val="tx1"/>
                </a:solidFill>
                <a:effectLst/>
                <a:latin typeface="+mn-lt"/>
                <a:ea typeface="+mn-ea"/>
                <a:cs typeface="+mn-cs"/>
              </a:rPr>
              <a:t> slabs.  </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TIP = Create a table to emphasize BOTH like and unlike features. This is essential to avoid generating misconceptions when working with models.</a:t>
            </a:r>
            <a:endParaRPr lang="en-US"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 Any benefit in saying something akin to “like the sound waves that radiate away from the sandpaper.”?</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19B996D-18F4-ED4F-8FE7-E3033F8F2945}" type="slidenum">
              <a:rPr lang="en-US" smtClean="0"/>
              <a:pPr/>
              <a:t>9</a:t>
            </a:fld>
            <a:endParaRPr lang="en-US"/>
          </a:p>
        </p:txBody>
      </p:sp>
    </p:spTree>
    <p:extLst>
      <p:ext uri="{BB962C8B-B14F-4D97-AF65-F5344CB8AC3E}">
        <p14:creationId xmlns:p14="http://schemas.microsoft.com/office/powerpoint/2010/main" val="1907484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32004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3714750"/>
            <a:ext cx="6400800" cy="9144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a:xfrm>
            <a:off x="6363348" y="4767263"/>
            <a:ext cx="2085975" cy="273844"/>
          </a:xfrm>
          <a:prstGeom prst="rect">
            <a:avLst/>
          </a:prstGeom>
        </p:spPr>
        <p:txBody>
          <a:bodyPr/>
          <a:lstStyle/>
          <a:p>
            <a:fld id="{216C5678-EE20-4FA5-88E2-6E0BD67A2E26}" type="datetime1">
              <a:rPr lang="en-US" smtClean="0"/>
              <a:pPr/>
              <a:t>10/17/17</a:t>
            </a:fld>
            <a:endParaRPr lang="en-US" dirty="0"/>
          </a:p>
        </p:txBody>
      </p:sp>
      <p:sp>
        <p:nvSpPr>
          <p:cNvPr id="8" name="Slide Number Placeholder 7"/>
          <p:cNvSpPr>
            <a:spLocks noGrp="1"/>
          </p:cNvSpPr>
          <p:nvPr>
            <p:ph type="sldNum" sz="quarter" idx="11"/>
          </p:nvPr>
        </p:nvSpPr>
        <p:spPr>
          <a:xfrm>
            <a:off x="8543279" y="4767263"/>
            <a:ext cx="561975" cy="273844"/>
          </a:xfrm>
          <a:prstGeom prst="rect">
            <a:avLst/>
          </a:prstGeom>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a:xfrm>
            <a:off x="659166" y="4767263"/>
            <a:ext cx="2847975" cy="273844"/>
          </a:xfrm>
          <a:prstGeom prst="rect">
            <a:avLst/>
          </a:prstGeom>
        </p:spPr>
        <p:txBody>
          <a:bodyPr/>
          <a:lstStyle/>
          <a:p>
            <a:r>
              <a:rPr lang="en-US" smtClean="0"/>
              <a:t>Footer Text</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EA051B39-B140-43FE-96DB-472A2B59CE7C}" type="datetime1">
              <a:rPr lang="en-US" smtClean="0"/>
              <a:pPr/>
              <a:t>10/17/17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DA600BB2-27C5-458B-ABCE-839C88CF47CE}" type="datetime1">
              <a:rPr lang="en-US" smtClean="0"/>
              <a:pPr/>
              <a:t>10/17/17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B11D738E-8962-435F-8C43-147B8DD7E819}" type="datetime1">
              <a:rPr lang="en-US" smtClean="0"/>
              <a:pPr/>
              <a:t>10/17/17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028701"/>
            <a:ext cx="7772400" cy="1878806"/>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3051573"/>
            <a:ext cx="7772400" cy="848915"/>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09CAEA93-55E7-4DA9-90C2-089A26EEFEC4}" type="datetime1">
              <a:rPr lang="en-US" smtClean="0"/>
              <a:pPr/>
              <a:t>10/17/17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7" name="Oval 6"/>
          <p:cNvSpPr/>
          <p:nvPr/>
        </p:nvSpPr>
        <p:spPr>
          <a:xfrm>
            <a:off x="4495800"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200151"/>
            <a:ext cx="4038600" cy="3394472"/>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E34CF3C7-6809-4F39-BD67-A75817BDDE0A}" type="datetime1">
              <a:rPr lang="en-US" smtClean="0"/>
              <a:pPr/>
              <a:t>10/17/17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200150"/>
            <a:ext cx="4041648" cy="339471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00150"/>
            <a:ext cx="4040188"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1" y="1200150"/>
            <a:ext cx="4041775"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a:xfrm>
            <a:off x="6363348" y="4767263"/>
            <a:ext cx="2085975" cy="273844"/>
          </a:xfrm>
          <a:prstGeom prst="rect">
            <a:avLst/>
          </a:prstGeom>
        </p:spPr>
        <p:txBody>
          <a:bodyPr/>
          <a:lstStyle/>
          <a:p>
            <a:fld id="{F7EAEB24-CE78-465C-A726-91D0868FA48F}" type="datetime1">
              <a:rPr lang="en-US" smtClean="0"/>
              <a:pPr/>
              <a:t>10/17/17</a:t>
            </a:fld>
            <a:endParaRPr lang="en-US"/>
          </a:p>
        </p:txBody>
      </p:sp>
      <p:sp>
        <p:nvSpPr>
          <p:cNvPr id="8" name="Footer Placeholder 7"/>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9" name="Slide Number Placeholder 8"/>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1659636"/>
            <a:ext cx="4041648" cy="293522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2"/>
          <p:cNvSpPr>
            <a:spLocks noGrp="1"/>
          </p:cNvSpPr>
          <p:nvPr>
            <p:ph sz="quarter" idx="14"/>
          </p:nvPr>
        </p:nvSpPr>
        <p:spPr>
          <a:xfrm>
            <a:off x="4672584" y="1659637"/>
            <a:ext cx="4041648" cy="293489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363348" y="4767263"/>
            <a:ext cx="2085975" cy="273844"/>
          </a:xfrm>
          <a:prstGeom prst="rect">
            <a:avLst/>
          </a:prstGeom>
        </p:spPr>
        <p:txBody>
          <a:bodyPr/>
          <a:lstStyle/>
          <a:p>
            <a:fld id="{40BAADF0-1749-4E8B-9691-B44A5F8C0895}" type="datetime1">
              <a:rPr lang="en-US" smtClean="0"/>
              <a:pPr/>
              <a:t>10/17/17</a:t>
            </a:fld>
            <a:endParaRPr lang="en-US"/>
          </a:p>
        </p:txBody>
      </p:sp>
      <p:sp>
        <p:nvSpPr>
          <p:cNvPr id="4" name="Footer Placeholder 3"/>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5" name="Slide Number Placeholder 4"/>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3348" y="4767263"/>
            <a:ext cx="2085975" cy="273844"/>
          </a:xfrm>
          <a:prstGeom prst="rect">
            <a:avLst/>
          </a:prstGeom>
        </p:spPr>
        <p:txBody>
          <a:bodyPr/>
          <a:lstStyle/>
          <a:p>
            <a:fld id="{A8AF628A-A867-4937-BBE5-207DB6F9C51A}" type="datetime1">
              <a:rPr lang="en-US" smtClean="0"/>
              <a:pPr/>
              <a:t>10/17/17</a:t>
            </a:fld>
            <a:endParaRPr lang="en-US"/>
          </a:p>
        </p:txBody>
      </p:sp>
      <p:sp>
        <p:nvSpPr>
          <p:cNvPr id="3" name="Footer Placeholder 2"/>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4" name="Slide Number Placeholder 3"/>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8" y="200025"/>
            <a:ext cx="3008313" cy="1571625"/>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8" y="204788"/>
            <a:ext cx="499586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8" y="1828801"/>
            <a:ext cx="3008313" cy="2765822"/>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118BBB94-68E6-4675-A946-F1C5994EDBD7}" type="datetime1">
              <a:rPr lang="en-US" smtClean="0"/>
              <a:pPr/>
              <a:t>10/17/17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171450"/>
            <a:ext cx="5711824" cy="671513"/>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857250"/>
            <a:ext cx="6054724" cy="3405783"/>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4357688"/>
            <a:ext cx="5711824" cy="40005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DC3B8377-21E3-4835-B75D-4E2847E2750F}" type="datetime1">
              <a:rPr lang="en-US" smtClean="0"/>
              <a:pPr/>
              <a:t>10/17/17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tiff"/><Relationship Id="rId14" Type="http://schemas.openxmlformats.org/officeDocument/2006/relationships/image" Target="NUL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55197"/>
            <a:ext cx="8229600" cy="1200150"/>
          </a:xfrm>
          <a:prstGeom prst="rect">
            <a:avLst/>
          </a:prstGeom>
        </p:spPr>
        <p:txBody>
          <a:bodyPr vert="horz" lIns="91440" tIns="45720" rIns="91440" bIns="4572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217965"/>
            <a:ext cx="8229600" cy="237665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 name="Picture 4" descr="banner2_12-7-15.jp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9144000" cy="6858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microsoft.com/office/2007/relationships/media" Target="../media/media2.mp4"/><Relationship Id="rId4" Type="http://schemas.openxmlformats.org/officeDocument/2006/relationships/video" Target="../media/media2.mp4"/><Relationship Id="rId5" Type="http://schemas.openxmlformats.org/officeDocument/2006/relationships/slideLayout" Target="../slideLayouts/slideLayout2.xml"/><Relationship Id="rId6" Type="http://schemas.openxmlformats.org/officeDocument/2006/relationships/notesSlide" Target="../notesSlides/notesSlide3.xml"/><Relationship Id="rId7" Type="http://schemas.openxmlformats.org/officeDocument/2006/relationships/image" Target="../media/image3.png"/><Relationship Id="rId8" Type="http://schemas.openxmlformats.org/officeDocument/2006/relationships/image" Target="../media/image4.png"/><Relationship Id="rId1" Type="http://schemas.microsoft.com/office/2007/relationships/media" Target="../media/media1.mp4"/><Relationship Id="rId2" Type="http://schemas.openxmlformats.org/officeDocument/2006/relationships/video" Target="../media/media1.mp4"/></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017" y="2505669"/>
            <a:ext cx="3571414" cy="2301499"/>
          </a:xfrm>
          <a:prstGeom prst="rect">
            <a:avLst/>
          </a:prstGeom>
        </p:spPr>
      </p:pic>
      <p:sp>
        <p:nvSpPr>
          <p:cNvPr id="7" name="TextBox 6"/>
          <p:cNvSpPr txBox="1"/>
          <p:nvPr/>
        </p:nvSpPr>
        <p:spPr>
          <a:xfrm>
            <a:off x="839417" y="295784"/>
            <a:ext cx="7274560" cy="369332"/>
          </a:xfrm>
          <a:prstGeom prst="rect">
            <a:avLst/>
          </a:prstGeom>
          <a:noFill/>
        </p:spPr>
        <p:txBody>
          <a:bodyPr wrap="square" rtlCol="0">
            <a:spAutoFit/>
          </a:bodyPr>
          <a:lstStyle/>
          <a:p>
            <a:r>
              <a:rPr lang="en-US" b="1" dirty="0" smtClean="0">
                <a:solidFill>
                  <a:schemeClr val="bg1"/>
                </a:solidFill>
                <a:latin typeface="Open Sans" charset="0"/>
                <a:ea typeface="Open Sans" charset="0"/>
                <a:cs typeface="Open Sans" charset="0"/>
              </a:rPr>
              <a:t>Incorporated Research Institutions for Seismology</a:t>
            </a:r>
            <a:endParaRPr lang="en-US" b="1" dirty="0">
              <a:solidFill>
                <a:schemeClr val="bg1"/>
              </a:solidFill>
              <a:latin typeface="Open Sans" charset="0"/>
              <a:ea typeface="Open Sans" charset="0"/>
              <a:cs typeface="Open Sans" charset="0"/>
            </a:endParaRPr>
          </a:p>
        </p:txBody>
      </p:sp>
      <p:sp>
        <p:nvSpPr>
          <p:cNvPr id="13" name="Rectangle 17"/>
          <p:cNvSpPr>
            <a:spLocks noChangeArrowheads="1"/>
          </p:cNvSpPr>
          <p:nvPr/>
        </p:nvSpPr>
        <p:spPr bwMode="auto">
          <a:xfrm>
            <a:off x="6228611" y="4205269"/>
            <a:ext cx="259148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altLang="en-US" sz="1200" dirty="0"/>
              <a:t>Michael </a:t>
            </a:r>
            <a:r>
              <a:rPr lang="en-US" altLang="en-US" sz="1200" dirty="0" err="1"/>
              <a:t>Hubenthal</a:t>
            </a:r>
            <a:r>
              <a:rPr lang="en-US" altLang="en-US" sz="1200" dirty="0"/>
              <a:t> - IRIS</a:t>
            </a:r>
          </a:p>
          <a:p>
            <a:pPr>
              <a:defRPr/>
            </a:pPr>
            <a:r>
              <a:rPr lang="en-US" altLang="en-US" sz="1200" dirty="0"/>
              <a:t>Larry </a:t>
            </a:r>
            <a:r>
              <a:rPr lang="en-US" altLang="en-US" sz="1200" dirty="0" err="1"/>
              <a:t>Braile</a:t>
            </a:r>
            <a:r>
              <a:rPr lang="en-US" altLang="en-US" sz="1200" dirty="0"/>
              <a:t> - </a:t>
            </a:r>
            <a:r>
              <a:rPr lang="en-US" altLang="en-US" sz="1200" dirty="0" smtClean="0"/>
              <a:t>Purdue </a:t>
            </a:r>
            <a:r>
              <a:rPr lang="en-US" altLang="en-US" sz="1200" dirty="0"/>
              <a:t>University</a:t>
            </a:r>
          </a:p>
          <a:p>
            <a:pPr>
              <a:defRPr/>
            </a:pPr>
            <a:r>
              <a:rPr lang="en-US" altLang="en-US" sz="1200" dirty="0" smtClean="0"/>
              <a:t>John </a:t>
            </a:r>
            <a:r>
              <a:rPr lang="en-US" altLang="en-US" sz="1200" dirty="0"/>
              <a:t>Taber - IRIS</a:t>
            </a:r>
          </a:p>
        </p:txBody>
      </p:sp>
      <p:sp>
        <p:nvSpPr>
          <p:cNvPr id="16" name="Text Box 21"/>
          <p:cNvSpPr txBox="1">
            <a:spLocks noChangeArrowheads="1"/>
          </p:cNvSpPr>
          <p:nvPr/>
        </p:nvSpPr>
        <p:spPr bwMode="auto">
          <a:xfrm>
            <a:off x="3083859" y="6692153"/>
            <a:ext cx="3459163"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ltLang="en-US" sz="1000" dirty="0"/>
              <a:t>Developed with funding from the National Science Foundation </a:t>
            </a:r>
          </a:p>
        </p:txBody>
      </p:sp>
      <p:sp>
        <p:nvSpPr>
          <p:cNvPr id="10" name="Rectangle 2"/>
          <p:cNvSpPr txBox="1">
            <a:spLocks noChangeArrowheads="1"/>
          </p:cNvSpPr>
          <p:nvPr/>
        </p:nvSpPr>
        <p:spPr>
          <a:xfrm>
            <a:off x="58194" y="951624"/>
            <a:ext cx="8686800" cy="485465"/>
          </a:xfrm>
          <a:prstGeom prst="rect">
            <a:avLst/>
          </a:prstGeom>
        </p:spPr>
        <p:txBody>
          <a:bodyPr vert="horz" lIns="91440" tIns="45720" rIns="91440" bIns="45720" rtlCol="0" anchor="b">
            <a:noAutofit/>
          </a:bodyPr>
          <a:lstStyle>
            <a:lvl1pPr algn="ctr" defTabSz="914400" rtl="0" eaLnBrk="1" latinLnBrk="0" hangingPunct="1">
              <a:lnSpc>
                <a:spcPct val="100000"/>
              </a:lnSpc>
              <a:spcBef>
                <a:spcPct val="0"/>
              </a:spcBef>
              <a:buNone/>
              <a:defRPr sz="8000" kern="1200">
                <a:solidFill>
                  <a:schemeClr val="accent5">
                    <a:lumMod val="75000"/>
                  </a:schemeClr>
                </a:solidFill>
                <a:effectLst/>
                <a:latin typeface="+mj-lt"/>
                <a:ea typeface="+mj-ea"/>
                <a:cs typeface="+mj-cs"/>
              </a:defRPr>
            </a:lvl1pPr>
          </a:lstStyle>
          <a:p>
            <a:pPr>
              <a:defRPr/>
            </a:pPr>
            <a:r>
              <a:rPr lang="en-US" altLang="en-US" sz="2000" dirty="0" smtClean="0"/>
              <a:t>Earthquake Machine Lite—</a:t>
            </a:r>
            <a:r>
              <a:rPr lang="en-US" altLang="en-US" sz="1800" dirty="0" smtClean="0"/>
              <a:t>Activity 1/2</a:t>
            </a:r>
            <a:endParaRPr lang="en-US" altLang="en-US" sz="4400" dirty="0" smtClean="0"/>
          </a:p>
        </p:txBody>
      </p:sp>
      <p:sp>
        <p:nvSpPr>
          <p:cNvPr id="11" name="Rectangle 6"/>
          <p:cNvSpPr>
            <a:spLocks noChangeArrowheads="1"/>
          </p:cNvSpPr>
          <p:nvPr/>
        </p:nvSpPr>
        <p:spPr bwMode="auto">
          <a:xfrm>
            <a:off x="1902116" y="1367006"/>
            <a:ext cx="49989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en-US" sz="2800" dirty="0" smtClean="0">
                <a:solidFill>
                  <a:schemeClr val="accent5">
                    <a:lumMod val="75000"/>
                  </a:schemeClr>
                </a:solidFill>
                <a:latin typeface="Century Gothic" charset="0"/>
                <a:ea typeface="Century Gothic" charset="0"/>
                <a:cs typeface="Century Gothic" charset="0"/>
              </a:rPr>
              <a:t>Defining An Earthquake</a:t>
            </a:r>
            <a:endParaRPr lang="en-US" sz="2800" dirty="0">
              <a:solidFill>
                <a:schemeClr val="accent5">
                  <a:lumMod val="75000"/>
                </a:schemeClr>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1774654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oup 126"/>
          <p:cNvGrpSpPr>
            <a:grpSpLocks/>
          </p:cNvGrpSpPr>
          <p:nvPr/>
        </p:nvGrpSpPr>
        <p:grpSpPr bwMode="auto">
          <a:xfrm>
            <a:off x="269376" y="2194303"/>
            <a:ext cx="9160438" cy="1696804"/>
            <a:chOff x="543" y="1997"/>
            <a:chExt cx="4767" cy="883"/>
          </a:xfrm>
        </p:grpSpPr>
        <p:grpSp>
          <p:nvGrpSpPr>
            <p:cNvPr id="18" name="Group 127"/>
            <p:cNvGrpSpPr>
              <a:grpSpLocks/>
            </p:cNvGrpSpPr>
            <p:nvPr/>
          </p:nvGrpSpPr>
          <p:grpSpPr bwMode="auto">
            <a:xfrm>
              <a:off x="546" y="2784"/>
              <a:ext cx="4341" cy="96"/>
              <a:chOff x="542" y="2785"/>
              <a:chExt cx="4341" cy="179"/>
            </a:xfrm>
          </p:grpSpPr>
          <p:sp>
            <p:nvSpPr>
              <p:cNvPr id="64" name="Rectangle 128"/>
              <p:cNvSpPr>
                <a:spLocks noChangeArrowheads="1"/>
              </p:cNvSpPr>
              <p:nvPr/>
            </p:nvSpPr>
            <p:spPr bwMode="auto">
              <a:xfrm>
                <a:off x="542" y="2795"/>
                <a:ext cx="4341" cy="163"/>
              </a:xfrm>
              <a:prstGeom prst="rect">
                <a:avLst/>
              </a:prstGeom>
              <a:solidFill>
                <a:srgbClr val="FFFFFF"/>
              </a:solidFill>
              <a:ln w="9525">
                <a:solidFill>
                  <a:srgbClr val="000000"/>
                </a:solidFill>
                <a:miter lim="800000"/>
                <a:headEnd/>
                <a:tailEnd/>
              </a:ln>
            </p:spPr>
            <p:txBody>
              <a:bodyPr/>
              <a:lstStyle>
                <a:lvl1pPr>
                  <a:defRPr sz="2200">
                    <a:solidFill>
                      <a:schemeClr val="tx1"/>
                    </a:solidFill>
                    <a:latin typeface="Times" charset="0"/>
                  </a:defRPr>
                </a:lvl1pPr>
                <a:lvl2pPr marL="742950" indent="-285750">
                  <a:defRPr sz="2200">
                    <a:solidFill>
                      <a:schemeClr val="tx1"/>
                    </a:solidFill>
                    <a:latin typeface="Times" charset="0"/>
                  </a:defRPr>
                </a:lvl2pPr>
                <a:lvl3pPr marL="1143000" indent="-228600">
                  <a:defRPr sz="2200">
                    <a:solidFill>
                      <a:schemeClr val="tx1"/>
                    </a:solidFill>
                    <a:latin typeface="Times" charset="0"/>
                  </a:defRPr>
                </a:lvl3pPr>
                <a:lvl4pPr marL="1600200" indent="-228600">
                  <a:defRPr sz="2200">
                    <a:solidFill>
                      <a:schemeClr val="tx1"/>
                    </a:solidFill>
                    <a:latin typeface="Times" charset="0"/>
                  </a:defRPr>
                </a:lvl4pPr>
                <a:lvl5pPr marL="2057400" indent="-228600">
                  <a:defRPr sz="2200">
                    <a:solidFill>
                      <a:schemeClr val="tx1"/>
                    </a:solidFill>
                    <a:latin typeface="Times" charset="0"/>
                  </a:defRPr>
                </a:lvl5pPr>
                <a:lvl6pPr marL="2514600" indent="-228600" eaLnBrk="0" fontAlgn="base" hangingPunct="0">
                  <a:spcBef>
                    <a:spcPct val="0"/>
                  </a:spcBef>
                  <a:spcAft>
                    <a:spcPct val="0"/>
                  </a:spcAft>
                  <a:defRPr sz="2200">
                    <a:solidFill>
                      <a:schemeClr val="tx1"/>
                    </a:solidFill>
                    <a:latin typeface="Times" charset="0"/>
                  </a:defRPr>
                </a:lvl6pPr>
                <a:lvl7pPr marL="2971800" indent="-228600" eaLnBrk="0" fontAlgn="base" hangingPunct="0">
                  <a:spcBef>
                    <a:spcPct val="0"/>
                  </a:spcBef>
                  <a:spcAft>
                    <a:spcPct val="0"/>
                  </a:spcAft>
                  <a:defRPr sz="2200">
                    <a:solidFill>
                      <a:schemeClr val="tx1"/>
                    </a:solidFill>
                    <a:latin typeface="Times" charset="0"/>
                  </a:defRPr>
                </a:lvl7pPr>
                <a:lvl8pPr marL="3429000" indent="-228600" eaLnBrk="0" fontAlgn="base" hangingPunct="0">
                  <a:spcBef>
                    <a:spcPct val="0"/>
                  </a:spcBef>
                  <a:spcAft>
                    <a:spcPct val="0"/>
                  </a:spcAft>
                  <a:defRPr sz="2200">
                    <a:solidFill>
                      <a:schemeClr val="tx1"/>
                    </a:solidFill>
                    <a:latin typeface="Times" charset="0"/>
                  </a:defRPr>
                </a:lvl8pPr>
                <a:lvl9pPr marL="3886200" indent="-228600" eaLnBrk="0" fontAlgn="base" hangingPunct="0">
                  <a:spcBef>
                    <a:spcPct val="0"/>
                  </a:spcBef>
                  <a:spcAft>
                    <a:spcPct val="0"/>
                  </a:spcAft>
                  <a:defRPr sz="2200">
                    <a:solidFill>
                      <a:schemeClr val="tx1"/>
                    </a:solidFill>
                    <a:latin typeface="Times" charset="0"/>
                  </a:defRPr>
                </a:lvl9pPr>
              </a:lstStyle>
              <a:p>
                <a:endParaRPr lang="en-US" altLang="en-US"/>
              </a:p>
            </p:txBody>
          </p:sp>
          <p:sp>
            <p:nvSpPr>
              <p:cNvPr id="65" name="Line 129"/>
              <p:cNvSpPr>
                <a:spLocks noChangeShapeType="1"/>
              </p:cNvSpPr>
              <p:nvPr/>
            </p:nvSpPr>
            <p:spPr bwMode="auto">
              <a:xfrm>
                <a:off x="650" y="280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 name="Line 130"/>
              <p:cNvSpPr>
                <a:spLocks noChangeShapeType="1"/>
              </p:cNvSpPr>
              <p:nvPr/>
            </p:nvSpPr>
            <p:spPr bwMode="auto">
              <a:xfrm>
                <a:off x="759" y="280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 name="Line 131"/>
              <p:cNvSpPr>
                <a:spLocks noChangeShapeType="1"/>
              </p:cNvSpPr>
              <p:nvPr/>
            </p:nvSpPr>
            <p:spPr bwMode="auto">
              <a:xfrm>
                <a:off x="867" y="280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 name="Line 132"/>
              <p:cNvSpPr>
                <a:spLocks noChangeShapeType="1"/>
              </p:cNvSpPr>
              <p:nvPr/>
            </p:nvSpPr>
            <p:spPr bwMode="auto">
              <a:xfrm>
                <a:off x="976" y="280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Line 133"/>
              <p:cNvSpPr>
                <a:spLocks noChangeShapeType="1"/>
              </p:cNvSpPr>
              <p:nvPr/>
            </p:nvSpPr>
            <p:spPr bwMode="auto">
              <a:xfrm>
                <a:off x="1084" y="280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 name="Line 134"/>
              <p:cNvSpPr>
                <a:spLocks noChangeShapeType="1"/>
              </p:cNvSpPr>
              <p:nvPr/>
            </p:nvSpPr>
            <p:spPr bwMode="auto">
              <a:xfrm>
                <a:off x="1193"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 name="Line 135"/>
              <p:cNvSpPr>
                <a:spLocks noChangeShapeType="1"/>
              </p:cNvSpPr>
              <p:nvPr/>
            </p:nvSpPr>
            <p:spPr bwMode="auto">
              <a:xfrm>
                <a:off x="1302"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Line 136"/>
              <p:cNvSpPr>
                <a:spLocks noChangeShapeType="1"/>
              </p:cNvSpPr>
              <p:nvPr/>
            </p:nvSpPr>
            <p:spPr bwMode="auto">
              <a:xfrm>
                <a:off x="1410"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 name="Line 137"/>
              <p:cNvSpPr>
                <a:spLocks noChangeShapeType="1"/>
              </p:cNvSpPr>
              <p:nvPr/>
            </p:nvSpPr>
            <p:spPr bwMode="auto">
              <a:xfrm>
                <a:off x="1519"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 name="Line 138"/>
              <p:cNvSpPr>
                <a:spLocks noChangeShapeType="1"/>
              </p:cNvSpPr>
              <p:nvPr/>
            </p:nvSpPr>
            <p:spPr bwMode="auto">
              <a:xfrm>
                <a:off x="1627"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 name="Line 139"/>
              <p:cNvSpPr>
                <a:spLocks noChangeShapeType="1"/>
              </p:cNvSpPr>
              <p:nvPr/>
            </p:nvSpPr>
            <p:spPr bwMode="auto">
              <a:xfrm>
                <a:off x="1736" y="279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 name="Line 140"/>
              <p:cNvSpPr>
                <a:spLocks noChangeShapeType="1"/>
              </p:cNvSpPr>
              <p:nvPr/>
            </p:nvSpPr>
            <p:spPr bwMode="auto">
              <a:xfrm>
                <a:off x="1845" y="279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 name="Line 141"/>
              <p:cNvSpPr>
                <a:spLocks noChangeShapeType="1"/>
              </p:cNvSpPr>
              <p:nvPr/>
            </p:nvSpPr>
            <p:spPr bwMode="auto">
              <a:xfrm>
                <a:off x="1953" y="279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 name="Line 142"/>
              <p:cNvSpPr>
                <a:spLocks noChangeShapeType="1"/>
              </p:cNvSpPr>
              <p:nvPr/>
            </p:nvSpPr>
            <p:spPr bwMode="auto">
              <a:xfrm>
                <a:off x="2062" y="279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 name="Line 143"/>
              <p:cNvSpPr>
                <a:spLocks noChangeShapeType="1"/>
              </p:cNvSpPr>
              <p:nvPr/>
            </p:nvSpPr>
            <p:spPr bwMode="auto">
              <a:xfrm>
                <a:off x="2170" y="279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 name="Line 144"/>
              <p:cNvSpPr>
                <a:spLocks noChangeShapeType="1"/>
              </p:cNvSpPr>
              <p:nvPr/>
            </p:nvSpPr>
            <p:spPr bwMode="auto">
              <a:xfrm>
                <a:off x="2279"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 name="Line 145"/>
              <p:cNvSpPr>
                <a:spLocks noChangeShapeType="1"/>
              </p:cNvSpPr>
              <p:nvPr/>
            </p:nvSpPr>
            <p:spPr bwMode="auto">
              <a:xfrm>
                <a:off x="2388"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 name="Line 146"/>
              <p:cNvSpPr>
                <a:spLocks noChangeShapeType="1"/>
              </p:cNvSpPr>
              <p:nvPr/>
            </p:nvSpPr>
            <p:spPr bwMode="auto">
              <a:xfrm>
                <a:off x="2496"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 name="Line 147"/>
              <p:cNvSpPr>
                <a:spLocks noChangeShapeType="1"/>
              </p:cNvSpPr>
              <p:nvPr/>
            </p:nvSpPr>
            <p:spPr bwMode="auto">
              <a:xfrm>
                <a:off x="2605"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 name="Line 148"/>
              <p:cNvSpPr>
                <a:spLocks noChangeShapeType="1"/>
              </p:cNvSpPr>
              <p:nvPr/>
            </p:nvSpPr>
            <p:spPr bwMode="auto">
              <a:xfrm>
                <a:off x="2713"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149"/>
              <p:cNvSpPr>
                <a:spLocks noChangeShapeType="1"/>
              </p:cNvSpPr>
              <p:nvPr/>
            </p:nvSpPr>
            <p:spPr bwMode="auto">
              <a:xfrm>
                <a:off x="2819"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Line 150"/>
              <p:cNvSpPr>
                <a:spLocks noChangeShapeType="1"/>
              </p:cNvSpPr>
              <p:nvPr/>
            </p:nvSpPr>
            <p:spPr bwMode="auto">
              <a:xfrm>
                <a:off x="2928"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 name="Line 151"/>
              <p:cNvSpPr>
                <a:spLocks noChangeShapeType="1"/>
              </p:cNvSpPr>
              <p:nvPr/>
            </p:nvSpPr>
            <p:spPr bwMode="auto">
              <a:xfrm>
                <a:off x="3036"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 name="Line 152"/>
              <p:cNvSpPr>
                <a:spLocks noChangeShapeType="1"/>
              </p:cNvSpPr>
              <p:nvPr/>
            </p:nvSpPr>
            <p:spPr bwMode="auto">
              <a:xfrm>
                <a:off x="3145"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 name="Line 153"/>
              <p:cNvSpPr>
                <a:spLocks noChangeShapeType="1"/>
              </p:cNvSpPr>
              <p:nvPr/>
            </p:nvSpPr>
            <p:spPr bwMode="auto">
              <a:xfrm>
                <a:off x="3253" y="2796"/>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 name="Line 154"/>
              <p:cNvSpPr>
                <a:spLocks noChangeShapeType="1"/>
              </p:cNvSpPr>
              <p:nvPr/>
            </p:nvSpPr>
            <p:spPr bwMode="auto">
              <a:xfrm>
                <a:off x="3362" y="279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 name="Line 155"/>
              <p:cNvSpPr>
                <a:spLocks noChangeShapeType="1"/>
              </p:cNvSpPr>
              <p:nvPr/>
            </p:nvSpPr>
            <p:spPr bwMode="auto">
              <a:xfrm>
                <a:off x="3471" y="279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 name="Line 156"/>
              <p:cNvSpPr>
                <a:spLocks noChangeShapeType="1"/>
              </p:cNvSpPr>
              <p:nvPr/>
            </p:nvSpPr>
            <p:spPr bwMode="auto">
              <a:xfrm>
                <a:off x="3579" y="279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 name="Line 157"/>
              <p:cNvSpPr>
                <a:spLocks noChangeShapeType="1"/>
              </p:cNvSpPr>
              <p:nvPr/>
            </p:nvSpPr>
            <p:spPr bwMode="auto">
              <a:xfrm>
                <a:off x="3688" y="279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 name="Line 158"/>
              <p:cNvSpPr>
                <a:spLocks noChangeShapeType="1"/>
              </p:cNvSpPr>
              <p:nvPr/>
            </p:nvSpPr>
            <p:spPr bwMode="auto">
              <a:xfrm>
                <a:off x="3796" y="2791"/>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 name="Line 159"/>
              <p:cNvSpPr>
                <a:spLocks noChangeShapeType="1"/>
              </p:cNvSpPr>
              <p:nvPr/>
            </p:nvSpPr>
            <p:spPr bwMode="auto">
              <a:xfrm>
                <a:off x="3905"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 name="Line 160"/>
              <p:cNvSpPr>
                <a:spLocks noChangeShapeType="1"/>
              </p:cNvSpPr>
              <p:nvPr/>
            </p:nvSpPr>
            <p:spPr bwMode="auto">
              <a:xfrm>
                <a:off x="4014"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 name="Line 161"/>
              <p:cNvSpPr>
                <a:spLocks noChangeShapeType="1"/>
              </p:cNvSpPr>
              <p:nvPr/>
            </p:nvSpPr>
            <p:spPr bwMode="auto">
              <a:xfrm>
                <a:off x="4122"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 name="Line 162"/>
              <p:cNvSpPr>
                <a:spLocks noChangeShapeType="1"/>
              </p:cNvSpPr>
              <p:nvPr/>
            </p:nvSpPr>
            <p:spPr bwMode="auto">
              <a:xfrm>
                <a:off x="4231"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 name="Line 163"/>
              <p:cNvSpPr>
                <a:spLocks noChangeShapeType="1"/>
              </p:cNvSpPr>
              <p:nvPr/>
            </p:nvSpPr>
            <p:spPr bwMode="auto">
              <a:xfrm>
                <a:off x="4339" y="2790"/>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 name="Line 164"/>
              <p:cNvSpPr>
                <a:spLocks noChangeShapeType="1"/>
              </p:cNvSpPr>
              <p:nvPr/>
            </p:nvSpPr>
            <p:spPr bwMode="auto">
              <a:xfrm>
                <a:off x="4665" y="278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 name="Line 165"/>
              <p:cNvSpPr>
                <a:spLocks noChangeShapeType="1"/>
              </p:cNvSpPr>
              <p:nvPr/>
            </p:nvSpPr>
            <p:spPr bwMode="auto">
              <a:xfrm>
                <a:off x="4774" y="2785"/>
                <a:ext cx="0" cy="1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9" name="Rectangle 166" descr="Granite"/>
            <p:cNvSpPr>
              <a:spLocks noChangeArrowheads="1"/>
            </p:cNvSpPr>
            <p:nvPr/>
          </p:nvSpPr>
          <p:spPr bwMode="auto">
            <a:xfrm>
              <a:off x="543" y="1997"/>
              <a:ext cx="4341" cy="817"/>
            </a:xfrm>
            <a:prstGeom prst="rect">
              <a:avLst/>
            </a:prstGeom>
            <a:blipFill dpi="0" rotWithShape="0">
              <a:blip r:embed="rId3"/>
              <a:srcRect/>
              <a:tile tx="0" ty="0" sx="100000" sy="100000" flip="none" algn="tl"/>
            </a:blipFill>
            <a:ln w="9525">
              <a:solidFill>
                <a:srgbClr val="000000"/>
              </a:solidFill>
              <a:miter lim="800000"/>
              <a:headEnd/>
              <a:tailEnd/>
            </a:ln>
          </p:spPr>
          <p:txBody>
            <a:bodyPr/>
            <a:lstStyle>
              <a:lvl1pPr>
                <a:defRPr sz="2200">
                  <a:solidFill>
                    <a:schemeClr val="tx1"/>
                  </a:solidFill>
                  <a:latin typeface="Times" charset="0"/>
                </a:defRPr>
              </a:lvl1pPr>
              <a:lvl2pPr marL="742950" indent="-285750">
                <a:defRPr sz="2200">
                  <a:solidFill>
                    <a:schemeClr val="tx1"/>
                  </a:solidFill>
                  <a:latin typeface="Times" charset="0"/>
                </a:defRPr>
              </a:lvl2pPr>
              <a:lvl3pPr marL="1143000" indent="-228600">
                <a:defRPr sz="2200">
                  <a:solidFill>
                    <a:schemeClr val="tx1"/>
                  </a:solidFill>
                  <a:latin typeface="Times" charset="0"/>
                </a:defRPr>
              </a:lvl3pPr>
              <a:lvl4pPr marL="1600200" indent="-228600">
                <a:defRPr sz="2200">
                  <a:solidFill>
                    <a:schemeClr val="tx1"/>
                  </a:solidFill>
                  <a:latin typeface="Times" charset="0"/>
                </a:defRPr>
              </a:lvl4pPr>
              <a:lvl5pPr marL="2057400" indent="-228600">
                <a:defRPr sz="2200">
                  <a:solidFill>
                    <a:schemeClr val="tx1"/>
                  </a:solidFill>
                  <a:latin typeface="Times" charset="0"/>
                </a:defRPr>
              </a:lvl5pPr>
              <a:lvl6pPr marL="2514600" indent="-228600" eaLnBrk="0" fontAlgn="base" hangingPunct="0">
                <a:spcBef>
                  <a:spcPct val="0"/>
                </a:spcBef>
                <a:spcAft>
                  <a:spcPct val="0"/>
                </a:spcAft>
                <a:defRPr sz="2200">
                  <a:solidFill>
                    <a:schemeClr val="tx1"/>
                  </a:solidFill>
                  <a:latin typeface="Times" charset="0"/>
                </a:defRPr>
              </a:lvl6pPr>
              <a:lvl7pPr marL="2971800" indent="-228600" eaLnBrk="0" fontAlgn="base" hangingPunct="0">
                <a:spcBef>
                  <a:spcPct val="0"/>
                </a:spcBef>
                <a:spcAft>
                  <a:spcPct val="0"/>
                </a:spcAft>
                <a:defRPr sz="2200">
                  <a:solidFill>
                    <a:schemeClr val="tx1"/>
                  </a:solidFill>
                  <a:latin typeface="Times" charset="0"/>
                </a:defRPr>
              </a:lvl7pPr>
              <a:lvl8pPr marL="3429000" indent="-228600" eaLnBrk="0" fontAlgn="base" hangingPunct="0">
                <a:spcBef>
                  <a:spcPct val="0"/>
                </a:spcBef>
                <a:spcAft>
                  <a:spcPct val="0"/>
                </a:spcAft>
                <a:defRPr sz="2200">
                  <a:solidFill>
                    <a:schemeClr val="tx1"/>
                  </a:solidFill>
                  <a:latin typeface="Times" charset="0"/>
                </a:defRPr>
              </a:lvl8pPr>
              <a:lvl9pPr marL="3886200" indent="-228600" eaLnBrk="0" fontAlgn="base" hangingPunct="0">
                <a:spcBef>
                  <a:spcPct val="0"/>
                </a:spcBef>
                <a:spcAft>
                  <a:spcPct val="0"/>
                </a:spcAft>
                <a:defRPr sz="2200">
                  <a:solidFill>
                    <a:schemeClr val="tx1"/>
                  </a:solidFill>
                  <a:latin typeface="Times" charset="0"/>
                </a:defRPr>
              </a:lvl9pPr>
            </a:lstStyle>
            <a:p>
              <a:endParaRPr lang="en-US" altLang="en-US"/>
            </a:p>
          </p:txBody>
        </p:sp>
        <p:sp>
          <p:nvSpPr>
            <p:cNvPr id="20" name="Rectangle 167" descr="Oak"/>
            <p:cNvSpPr>
              <a:spLocks noChangeArrowheads="1"/>
            </p:cNvSpPr>
            <p:nvPr/>
          </p:nvSpPr>
          <p:spPr bwMode="auto">
            <a:xfrm>
              <a:off x="650" y="2141"/>
              <a:ext cx="434" cy="490"/>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a:defRPr sz="2200">
                  <a:solidFill>
                    <a:schemeClr val="tx1"/>
                  </a:solidFill>
                  <a:latin typeface="Times" charset="0"/>
                </a:defRPr>
              </a:lvl1pPr>
              <a:lvl2pPr marL="742950" indent="-285750">
                <a:defRPr sz="2200">
                  <a:solidFill>
                    <a:schemeClr val="tx1"/>
                  </a:solidFill>
                  <a:latin typeface="Times" charset="0"/>
                </a:defRPr>
              </a:lvl2pPr>
              <a:lvl3pPr marL="1143000" indent="-228600">
                <a:defRPr sz="2200">
                  <a:solidFill>
                    <a:schemeClr val="tx1"/>
                  </a:solidFill>
                  <a:latin typeface="Times" charset="0"/>
                </a:defRPr>
              </a:lvl3pPr>
              <a:lvl4pPr marL="1600200" indent="-228600">
                <a:defRPr sz="2200">
                  <a:solidFill>
                    <a:schemeClr val="tx1"/>
                  </a:solidFill>
                  <a:latin typeface="Times" charset="0"/>
                </a:defRPr>
              </a:lvl4pPr>
              <a:lvl5pPr marL="2057400" indent="-228600">
                <a:defRPr sz="2200">
                  <a:solidFill>
                    <a:schemeClr val="tx1"/>
                  </a:solidFill>
                  <a:latin typeface="Times" charset="0"/>
                </a:defRPr>
              </a:lvl5pPr>
              <a:lvl6pPr marL="2514600" indent="-228600" eaLnBrk="0" fontAlgn="base" hangingPunct="0">
                <a:spcBef>
                  <a:spcPct val="0"/>
                </a:spcBef>
                <a:spcAft>
                  <a:spcPct val="0"/>
                </a:spcAft>
                <a:defRPr sz="2200">
                  <a:solidFill>
                    <a:schemeClr val="tx1"/>
                  </a:solidFill>
                  <a:latin typeface="Times" charset="0"/>
                </a:defRPr>
              </a:lvl6pPr>
              <a:lvl7pPr marL="2971800" indent="-228600" eaLnBrk="0" fontAlgn="base" hangingPunct="0">
                <a:spcBef>
                  <a:spcPct val="0"/>
                </a:spcBef>
                <a:spcAft>
                  <a:spcPct val="0"/>
                </a:spcAft>
                <a:defRPr sz="2200">
                  <a:solidFill>
                    <a:schemeClr val="tx1"/>
                  </a:solidFill>
                  <a:latin typeface="Times" charset="0"/>
                </a:defRPr>
              </a:lvl7pPr>
              <a:lvl8pPr marL="3429000" indent="-228600" eaLnBrk="0" fontAlgn="base" hangingPunct="0">
                <a:spcBef>
                  <a:spcPct val="0"/>
                </a:spcBef>
                <a:spcAft>
                  <a:spcPct val="0"/>
                </a:spcAft>
                <a:defRPr sz="2200">
                  <a:solidFill>
                    <a:schemeClr val="tx1"/>
                  </a:solidFill>
                  <a:latin typeface="Times" charset="0"/>
                </a:defRPr>
              </a:lvl8pPr>
              <a:lvl9pPr marL="3886200" indent="-228600" eaLnBrk="0" fontAlgn="base" hangingPunct="0">
                <a:spcBef>
                  <a:spcPct val="0"/>
                </a:spcBef>
                <a:spcAft>
                  <a:spcPct val="0"/>
                </a:spcAft>
                <a:defRPr sz="2200">
                  <a:solidFill>
                    <a:schemeClr val="tx1"/>
                  </a:solidFill>
                  <a:latin typeface="Times" charset="0"/>
                </a:defRPr>
              </a:lvl9pPr>
            </a:lstStyle>
            <a:p>
              <a:endParaRPr lang="en-US" altLang="en-US"/>
            </a:p>
          </p:txBody>
        </p:sp>
        <p:sp>
          <p:nvSpPr>
            <p:cNvPr id="21" name="Freeform 168" descr="Granite"/>
            <p:cNvSpPr>
              <a:spLocks/>
            </p:cNvSpPr>
            <p:nvPr/>
          </p:nvSpPr>
          <p:spPr bwMode="auto">
            <a:xfrm>
              <a:off x="1104" y="2400"/>
              <a:ext cx="308" cy="151"/>
            </a:xfrm>
            <a:custGeom>
              <a:avLst/>
              <a:gdLst>
                <a:gd name="T0" fmla="*/ 268 w 353"/>
                <a:gd name="T1" fmla="*/ 57 h 113"/>
                <a:gd name="T2" fmla="*/ 0 w 353"/>
                <a:gd name="T3" fmla="*/ 92 h 113"/>
                <a:gd name="T4" fmla="*/ 11 w 353"/>
                <a:gd name="T5" fmla="*/ 39 h 113"/>
                <a:gd name="T6" fmla="*/ 105 w 353"/>
                <a:gd name="T7" fmla="*/ 4 h 113"/>
                <a:gd name="T8" fmla="*/ 279 w 353"/>
                <a:gd name="T9" fmla="*/ 21 h 113"/>
                <a:gd name="T10" fmla="*/ 303 w 353"/>
                <a:gd name="T11" fmla="*/ 75 h 113"/>
                <a:gd name="T12" fmla="*/ 268 w 353"/>
                <a:gd name="T13" fmla="*/ 57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3" h="113">
                  <a:moveTo>
                    <a:pt x="307" y="43"/>
                  </a:moveTo>
                  <a:cubicBezTo>
                    <a:pt x="197" y="113"/>
                    <a:pt x="170" y="79"/>
                    <a:pt x="0" y="69"/>
                  </a:cubicBezTo>
                  <a:cubicBezTo>
                    <a:pt x="4" y="55"/>
                    <a:pt x="0" y="35"/>
                    <a:pt x="13" y="29"/>
                  </a:cubicBezTo>
                  <a:cubicBezTo>
                    <a:pt x="45" y="11"/>
                    <a:pt x="120" y="3"/>
                    <a:pt x="120" y="3"/>
                  </a:cubicBezTo>
                  <a:cubicBezTo>
                    <a:pt x="186" y="7"/>
                    <a:pt x="254" y="0"/>
                    <a:pt x="320" y="16"/>
                  </a:cubicBezTo>
                  <a:cubicBezTo>
                    <a:pt x="335" y="19"/>
                    <a:pt x="353" y="41"/>
                    <a:pt x="347" y="56"/>
                  </a:cubicBezTo>
                  <a:cubicBezTo>
                    <a:pt x="340" y="68"/>
                    <a:pt x="320" y="47"/>
                    <a:pt x="307" y="43"/>
                  </a:cubicBezTo>
                  <a:close/>
                </a:path>
              </a:pathLst>
            </a:custGeom>
            <a:blipFill dpi="0" rotWithShape="0">
              <a:blip r:embed="rId3"/>
              <a:srcRect/>
              <a:tile tx="0" ty="0" sx="100000" sy="100000" flip="none" algn="tl"/>
            </a:blipFill>
            <a:ln w="38100" cmpd="sng">
              <a:solidFill>
                <a:srgbClr val="000000"/>
              </a:solidFill>
              <a:round/>
              <a:headEnd/>
              <a:tailEnd/>
            </a:ln>
          </p:spPr>
          <p:txBody>
            <a:bodyPr/>
            <a:lstStyle/>
            <a:p>
              <a:endParaRPr lang="en-US"/>
            </a:p>
          </p:txBody>
        </p:sp>
        <p:sp>
          <p:nvSpPr>
            <p:cNvPr id="22" name="Text Box 169"/>
            <p:cNvSpPr txBox="1">
              <a:spLocks noChangeArrowheads="1"/>
            </p:cNvSpPr>
            <p:nvPr/>
          </p:nvSpPr>
          <p:spPr bwMode="auto">
            <a:xfrm>
              <a:off x="759" y="2178"/>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imes" charset="0"/>
                </a:defRPr>
              </a:lvl1pPr>
              <a:lvl2pPr marL="742950" indent="-285750">
                <a:defRPr sz="2200">
                  <a:solidFill>
                    <a:schemeClr val="tx1"/>
                  </a:solidFill>
                  <a:latin typeface="Times" charset="0"/>
                </a:defRPr>
              </a:lvl2pPr>
              <a:lvl3pPr marL="1143000" indent="-228600">
                <a:defRPr sz="2200">
                  <a:solidFill>
                    <a:schemeClr val="tx1"/>
                  </a:solidFill>
                  <a:latin typeface="Times" charset="0"/>
                </a:defRPr>
              </a:lvl3pPr>
              <a:lvl4pPr marL="1600200" indent="-228600">
                <a:defRPr sz="2200">
                  <a:solidFill>
                    <a:schemeClr val="tx1"/>
                  </a:solidFill>
                  <a:latin typeface="Times" charset="0"/>
                </a:defRPr>
              </a:lvl4pPr>
              <a:lvl5pPr marL="2057400" indent="-228600">
                <a:defRPr sz="2200">
                  <a:solidFill>
                    <a:schemeClr val="tx1"/>
                  </a:solidFill>
                  <a:latin typeface="Times" charset="0"/>
                </a:defRPr>
              </a:lvl5pPr>
              <a:lvl6pPr marL="2514600" indent="-228600" eaLnBrk="0" fontAlgn="base" hangingPunct="0">
                <a:spcBef>
                  <a:spcPct val="0"/>
                </a:spcBef>
                <a:spcAft>
                  <a:spcPct val="0"/>
                </a:spcAft>
                <a:defRPr sz="2200">
                  <a:solidFill>
                    <a:schemeClr val="tx1"/>
                  </a:solidFill>
                  <a:latin typeface="Times" charset="0"/>
                </a:defRPr>
              </a:lvl6pPr>
              <a:lvl7pPr marL="2971800" indent="-228600" eaLnBrk="0" fontAlgn="base" hangingPunct="0">
                <a:spcBef>
                  <a:spcPct val="0"/>
                </a:spcBef>
                <a:spcAft>
                  <a:spcPct val="0"/>
                </a:spcAft>
                <a:defRPr sz="2200">
                  <a:solidFill>
                    <a:schemeClr val="tx1"/>
                  </a:solidFill>
                  <a:latin typeface="Times" charset="0"/>
                </a:defRPr>
              </a:lvl7pPr>
              <a:lvl8pPr marL="3429000" indent="-228600" eaLnBrk="0" fontAlgn="base" hangingPunct="0">
                <a:spcBef>
                  <a:spcPct val="0"/>
                </a:spcBef>
                <a:spcAft>
                  <a:spcPct val="0"/>
                </a:spcAft>
                <a:defRPr sz="2200">
                  <a:solidFill>
                    <a:schemeClr val="tx1"/>
                  </a:solidFill>
                  <a:latin typeface="Times" charset="0"/>
                </a:defRPr>
              </a:lvl8pPr>
              <a:lvl9pPr marL="3886200" indent="-228600" eaLnBrk="0" fontAlgn="base" hangingPunct="0">
                <a:spcBef>
                  <a:spcPct val="0"/>
                </a:spcBef>
                <a:spcAft>
                  <a:spcPct val="0"/>
                </a:spcAft>
                <a:defRPr sz="2200">
                  <a:solidFill>
                    <a:schemeClr val="tx1"/>
                  </a:solidFill>
                  <a:latin typeface="Times" charset="0"/>
                </a:defRPr>
              </a:lvl9pPr>
            </a:lstStyle>
            <a:p>
              <a:r>
                <a:rPr lang="en-US" altLang="en-US" sz="2400"/>
                <a:t>B</a:t>
              </a:r>
            </a:p>
          </p:txBody>
        </p:sp>
        <p:sp>
          <p:nvSpPr>
            <p:cNvPr id="23" name="Text Box 170"/>
            <p:cNvSpPr txBox="1">
              <a:spLocks noChangeArrowheads="1"/>
            </p:cNvSpPr>
            <p:nvPr/>
          </p:nvSpPr>
          <p:spPr bwMode="auto">
            <a:xfrm>
              <a:off x="759" y="2178"/>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imes" charset="0"/>
                </a:defRPr>
              </a:lvl1pPr>
              <a:lvl2pPr marL="742950" indent="-285750">
                <a:defRPr sz="2200">
                  <a:solidFill>
                    <a:schemeClr val="tx1"/>
                  </a:solidFill>
                  <a:latin typeface="Times" charset="0"/>
                </a:defRPr>
              </a:lvl2pPr>
              <a:lvl3pPr marL="1143000" indent="-228600">
                <a:defRPr sz="2200">
                  <a:solidFill>
                    <a:schemeClr val="tx1"/>
                  </a:solidFill>
                  <a:latin typeface="Times" charset="0"/>
                </a:defRPr>
              </a:lvl3pPr>
              <a:lvl4pPr marL="1600200" indent="-228600">
                <a:defRPr sz="2200">
                  <a:solidFill>
                    <a:schemeClr val="tx1"/>
                  </a:solidFill>
                  <a:latin typeface="Times" charset="0"/>
                </a:defRPr>
              </a:lvl4pPr>
              <a:lvl5pPr marL="2057400" indent="-228600">
                <a:defRPr sz="2200">
                  <a:solidFill>
                    <a:schemeClr val="tx1"/>
                  </a:solidFill>
                  <a:latin typeface="Times" charset="0"/>
                </a:defRPr>
              </a:lvl5pPr>
              <a:lvl6pPr marL="2514600" indent="-228600" eaLnBrk="0" fontAlgn="base" hangingPunct="0">
                <a:spcBef>
                  <a:spcPct val="0"/>
                </a:spcBef>
                <a:spcAft>
                  <a:spcPct val="0"/>
                </a:spcAft>
                <a:defRPr sz="2200">
                  <a:solidFill>
                    <a:schemeClr val="tx1"/>
                  </a:solidFill>
                  <a:latin typeface="Times" charset="0"/>
                </a:defRPr>
              </a:lvl6pPr>
              <a:lvl7pPr marL="2971800" indent="-228600" eaLnBrk="0" fontAlgn="base" hangingPunct="0">
                <a:spcBef>
                  <a:spcPct val="0"/>
                </a:spcBef>
                <a:spcAft>
                  <a:spcPct val="0"/>
                </a:spcAft>
                <a:defRPr sz="2200">
                  <a:solidFill>
                    <a:schemeClr val="tx1"/>
                  </a:solidFill>
                  <a:latin typeface="Times" charset="0"/>
                </a:defRPr>
              </a:lvl7pPr>
              <a:lvl8pPr marL="3429000" indent="-228600" eaLnBrk="0" fontAlgn="base" hangingPunct="0">
                <a:spcBef>
                  <a:spcPct val="0"/>
                </a:spcBef>
                <a:spcAft>
                  <a:spcPct val="0"/>
                </a:spcAft>
                <a:defRPr sz="2200">
                  <a:solidFill>
                    <a:schemeClr val="tx1"/>
                  </a:solidFill>
                  <a:latin typeface="Times" charset="0"/>
                </a:defRPr>
              </a:lvl8pPr>
              <a:lvl9pPr marL="3886200" indent="-228600" eaLnBrk="0" fontAlgn="base" hangingPunct="0">
                <a:spcBef>
                  <a:spcPct val="0"/>
                </a:spcBef>
                <a:spcAft>
                  <a:spcPct val="0"/>
                </a:spcAft>
                <a:defRPr sz="2200">
                  <a:solidFill>
                    <a:schemeClr val="tx1"/>
                  </a:solidFill>
                  <a:latin typeface="Times" charset="0"/>
                </a:defRPr>
              </a:lvl9pPr>
            </a:lstStyle>
            <a:p>
              <a:endParaRPr lang="en-US" altLang="en-US" sz="2400"/>
            </a:p>
          </p:txBody>
        </p:sp>
        <p:grpSp>
          <p:nvGrpSpPr>
            <p:cNvPr id="24" name="Group 171"/>
            <p:cNvGrpSpPr>
              <a:grpSpLocks/>
            </p:cNvGrpSpPr>
            <p:nvPr/>
          </p:nvGrpSpPr>
          <p:grpSpPr bwMode="auto">
            <a:xfrm>
              <a:off x="1422" y="2400"/>
              <a:ext cx="3888" cy="79"/>
              <a:chOff x="1104" y="3406"/>
              <a:chExt cx="3888" cy="49"/>
            </a:xfrm>
          </p:grpSpPr>
          <p:sp>
            <p:nvSpPr>
              <p:cNvPr id="28" name="Rectangle 172"/>
              <p:cNvSpPr>
                <a:spLocks noChangeArrowheads="1"/>
              </p:cNvSpPr>
              <p:nvPr/>
            </p:nvSpPr>
            <p:spPr bwMode="auto">
              <a:xfrm>
                <a:off x="1104" y="3406"/>
                <a:ext cx="3888" cy="47"/>
              </a:xfrm>
              <a:prstGeom prst="rect">
                <a:avLst/>
              </a:prstGeom>
              <a:solidFill>
                <a:srgbClr val="FFFFFF"/>
              </a:solidFill>
              <a:ln w="9525">
                <a:solidFill>
                  <a:srgbClr val="000000"/>
                </a:solidFill>
                <a:miter lim="800000"/>
                <a:headEnd/>
                <a:tailEnd/>
              </a:ln>
            </p:spPr>
            <p:txBody>
              <a:bodyPr/>
              <a:lstStyle>
                <a:lvl1pPr>
                  <a:defRPr sz="2200">
                    <a:solidFill>
                      <a:schemeClr val="tx1"/>
                    </a:solidFill>
                    <a:latin typeface="Times" charset="0"/>
                  </a:defRPr>
                </a:lvl1pPr>
                <a:lvl2pPr marL="742950" indent="-285750">
                  <a:defRPr sz="2200">
                    <a:solidFill>
                      <a:schemeClr val="tx1"/>
                    </a:solidFill>
                    <a:latin typeface="Times" charset="0"/>
                  </a:defRPr>
                </a:lvl2pPr>
                <a:lvl3pPr marL="1143000" indent="-228600">
                  <a:defRPr sz="2200">
                    <a:solidFill>
                      <a:schemeClr val="tx1"/>
                    </a:solidFill>
                    <a:latin typeface="Times" charset="0"/>
                  </a:defRPr>
                </a:lvl3pPr>
                <a:lvl4pPr marL="1600200" indent="-228600">
                  <a:defRPr sz="2200">
                    <a:solidFill>
                      <a:schemeClr val="tx1"/>
                    </a:solidFill>
                    <a:latin typeface="Times" charset="0"/>
                  </a:defRPr>
                </a:lvl4pPr>
                <a:lvl5pPr marL="2057400" indent="-228600">
                  <a:defRPr sz="2200">
                    <a:solidFill>
                      <a:schemeClr val="tx1"/>
                    </a:solidFill>
                    <a:latin typeface="Times" charset="0"/>
                  </a:defRPr>
                </a:lvl5pPr>
                <a:lvl6pPr marL="2514600" indent="-228600" eaLnBrk="0" fontAlgn="base" hangingPunct="0">
                  <a:spcBef>
                    <a:spcPct val="0"/>
                  </a:spcBef>
                  <a:spcAft>
                    <a:spcPct val="0"/>
                  </a:spcAft>
                  <a:defRPr sz="2200">
                    <a:solidFill>
                      <a:schemeClr val="tx1"/>
                    </a:solidFill>
                    <a:latin typeface="Times" charset="0"/>
                  </a:defRPr>
                </a:lvl6pPr>
                <a:lvl7pPr marL="2971800" indent="-228600" eaLnBrk="0" fontAlgn="base" hangingPunct="0">
                  <a:spcBef>
                    <a:spcPct val="0"/>
                  </a:spcBef>
                  <a:spcAft>
                    <a:spcPct val="0"/>
                  </a:spcAft>
                  <a:defRPr sz="2200">
                    <a:solidFill>
                      <a:schemeClr val="tx1"/>
                    </a:solidFill>
                    <a:latin typeface="Times" charset="0"/>
                  </a:defRPr>
                </a:lvl7pPr>
                <a:lvl8pPr marL="3429000" indent="-228600" eaLnBrk="0" fontAlgn="base" hangingPunct="0">
                  <a:spcBef>
                    <a:spcPct val="0"/>
                  </a:spcBef>
                  <a:spcAft>
                    <a:spcPct val="0"/>
                  </a:spcAft>
                  <a:defRPr sz="2200">
                    <a:solidFill>
                      <a:schemeClr val="tx1"/>
                    </a:solidFill>
                    <a:latin typeface="Times" charset="0"/>
                  </a:defRPr>
                </a:lvl8pPr>
                <a:lvl9pPr marL="3886200" indent="-228600" eaLnBrk="0" fontAlgn="base" hangingPunct="0">
                  <a:spcBef>
                    <a:spcPct val="0"/>
                  </a:spcBef>
                  <a:spcAft>
                    <a:spcPct val="0"/>
                  </a:spcAft>
                  <a:defRPr sz="2200">
                    <a:solidFill>
                      <a:schemeClr val="tx1"/>
                    </a:solidFill>
                    <a:latin typeface="Times" charset="0"/>
                  </a:defRPr>
                </a:lvl9pPr>
              </a:lstStyle>
              <a:p>
                <a:endParaRPr lang="en-US" altLang="en-US"/>
              </a:p>
            </p:txBody>
          </p:sp>
          <p:sp>
            <p:nvSpPr>
              <p:cNvPr id="29" name="Line 173"/>
              <p:cNvSpPr>
                <a:spLocks noChangeShapeType="1"/>
              </p:cNvSpPr>
              <p:nvPr/>
            </p:nvSpPr>
            <p:spPr bwMode="auto">
              <a:xfrm>
                <a:off x="1212" y="3412"/>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174"/>
              <p:cNvSpPr>
                <a:spLocks noChangeShapeType="1"/>
              </p:cNvSpPr>
              <p:nvPr/>
            </p:nvSpPr>
            <p:spPr bwMode="auto">
              <a:xfrm>
                <a:off x="1321" y="3412"/>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175"/>
              <p:cNvSpPr>
                <a:spLocks noChangeShapeType="1"/>
              </p:cNvSpPr>
              <p:nvPr/>
            </p:nvSpPr>
            <p:spPr bwMode="auto">
              <a:xfrm>
                <a:off x="1429" y="3412"/>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Line 176"/>
              <p:cNvSpPr>
                <a:spLocks noChangeShapeType="1"/>
              </p:cNvSpPr>
              <p:nvPr/>
            </p:nvSpPr>
            <p:spPr bwMode="auto">
              <a:xfrm>
                <a:off x="1538" y="3412"/>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 name="Line 177"/>
              <p:cNvSpPr>
                <a:spLocks noChangeShapeType="1"/>
              </p:cNvSpPr>
              <p:nvPr/>
            </p:nvSpPr>
            <p:spPr bwMode="auto">
              <a:xfrm>
                <a:off x="1646" y="3412"/>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 name="Line 178"/>
              <p:cNvSpPr>
                <a:spLocks noChangeShapeType="1"/>
              </p:cNvSpPr>
              <p:nvPr/>
            </p:nvSpPr>
            <p:spPr bwMode="auto">
              <a:xfrm>
                <a:off x="1755"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Line 179"/>
              <p:cNvSpPr>
                <a:spLocks noChangeShapeType="1"/>
              </p:cNvSpPr>
              <p:nvPr/>
            </p:nvSpPr>
            <p:spPr bwMode="auto">
              <a:xfrm>
                <a:off x="1864"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180"/>
              <p:cNvSpPr>
                <a:spLocks noChangeShapeType="1"/>
              </p:cNvSpPr>
              <p:nvPr/>
            </p:nvSpPr>
            <p:spPr bwMode="auto">
              <a:xfrm>
                <a:off x="1972"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181"/>
              <p:cNvSpPr>
                <a:spLocks noChangeShapeType="1"/>
              </p:cNvSpPr>
              <p:nvPr/>
            </p:nvSpPr>
            <p:spPr bwMode="auto">
              <a:xfrm>
                <a:off x="2081"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Line 182"/>
              <p:cNvSpPr>
                <a:spLocks noChangeShapeType="1"/>
              </p:cNvSpPr>
              <p:nvPr/>
            </p:nvSpPr>
            <p:spPr bwMode="auto">
              <a:xfrm>
                <a:off x="2189"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 name="Line 183"/>
              <p:cNvSpPr>
                <a:spLocks noChangeShapeType="1"/>
              </p:cNvSpPr>
              <p:nvPr/>
            </p:nvSpPr>
            <p:spPr bwMode="auto">
              <a:xfrm>
                <a:off x="2298" y="3411"/>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 name="Line 184"/>
              <p:cNvSpPr>
                <a:spLocks noChangeShapeType="1"/>
              </p:cNvSpPr>
              <p:nvPr/>
            </p:nvSpPr>
            <p:spPr bwMode="auto">
              <a:xfrm>
                <a:off x="2407" y="3411"/>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 name="Line 185"/>
              <p:cNvSpPr>
                <a:spLocks noChangeShapeType="1"/>
              </p:cNvSpPr>
              <p:nvPr/>
            </p:nvSpPr>
            <p:spPr bwMode="auto">
              <a:xfrm>
                <a:off x="2515" y="3411"/>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Line 186"/>
              <p:cNvSpPr>
                <a:spLocks noChangeShapeType="1"/>
              </p:cNvSpPr>
              <p:nvPr/>
            </p:nvSpPr>
            <p:spPr bwMode="auto">
              <a:xfrm>
                <a:off x="2624" y="3411"/>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 name="Line 187"/>
              <p:cNvSpPr>
                <a:spLocks noChangeShapeType="1"/>
              </p:cNvSpPr>
              <p:nvPr/>
            </p:nvSpPr>
            <p:spPr bwMode="auto">
              <a:xfrm>
                <a:off x="2732" y="3411"/>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 name="Line 188"/>
              <p:cNvSpPr>
                <a:spLocks noChangeShapeType="1"/>
              </p:cNvSpPr>
              <p:nvPr/>
            </p:nvSpPr>
            <p:spPr bwMode="auto">
              <a:xfrm>
                <a:off x="2841"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 name="Line 189"/>
              <p:cNvSpPr>
                <a:spLocks noChangeShapeType="1"/>
              </p:cNvSpPr>
              <p:nvPr/>
            </p:nvSpPr>
            <p:spPr bwMode="auto">
              <a:xfrm>
                <a:off x="2950"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 name="Line 190"/>
              <p:cNvSpPr>
                <a:spLocks noChangeShapeType="1"/>
              </p:cNvSpPr>
              <p:nvPr/>
            </p:nvSpPr>
            <p:spPr bwMode="auto">
              <a:xfrm>
                <a:off x="3058"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 name="Line 191"/>
              <p:cNvSpPr>
                <a:spLocks noChangeShapeType="1"/>
              </p:cNvSpPr>
              <p:nvPr/>
            </p:nvSpPr>
            <p:spPr bwMode="auto">
              <a:xfrm>
                <a:off x="3167"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 name="Line 192"/>
              <p:cNvSpPr>
                <a:spLocks noChangeShapeType="1"/>
              </p:cNvSpPr>
              <p:nvPr/>
            </p:nvSpPr>
            <p:spPr bwMode="auto">
              <a:xfrm>
                <a:off x="3275"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 name="Line 193"/>
              <p:cNvSpPr>
                <a:spLocks noChangeShapeType="1"/>
              </p:cNvSpPr>
              <p:nvPr/>
            </p:nvSpPr>
            <p:spPr bwMode="auto">
              <a:xfrm>
                <a:off x="3381"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 name="Line 194"/>
              <p:cNvSpPr>
                <a:spLocks noChangeShapeType="1"/>
              </p:cNvSpPr>
              <p:nvPr/>
            </p:nvSpPr>
            <p:spPr bwMode="auto">
              <a:xfrm>
                <a:off x="3490"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Line 195"/>
              <p:cNvSpPr>
                <a:spLocks noChangeShapeType="1"/>
              </p:cNvSpPr>
              <p:nvPr/>
            </p:nvSpPr>
            <p:spPr bwMode="auto">
              <a:xfrm>
                <a:off x="3598"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 name="Line 196"/>
              <p:cNvSpPr>
                <a:spLocks noChangeShapeType="1"/>
              </p:cNvSpPr>
              <p:nvPr/>
            </p:nvSpPr>
            <p:spPr bwMode="auto">
              <a:xfrm>
                <a:off x="3707"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 name="Line 197"/>
              <p:cNvSpPr>
                <a:spLocks noChangeShapeType="1"/>
              </p:cNvSpPr>
              <p:nvPr/>
            </p:nvSpPr>
            <p:spPr bwMode="auto">
              <a:xfrm>
                <a:off x="3815" y="3411"/>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 name="Line 198"/>
              <p:cNvSpPr>
                <a:spLocks noChangeShapeType="1"/>
              </p:cNvSpPr>
              <p:nvPr/>
            </p:nvSpPr>
            <p:spPr bwMode="auto">
              <a:xfrm>
                <a:off x="3924" y="3410"/>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 name="Line 199"/>
              <p:cNvSpPr>
                <a:spLocks noChangeShapeType="1"/>
              </p:cNvSpPr>
              <p:nvPr/>
            </p:nvSpPr>
            <p:spPr bwMode="auto">
              <a:xfrm>
                <a:off x="4033" y="3410"/>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 name="Line 200"/>
              <p:cNvSpPr>
                <a:spLocks noChangeShapeType="1"/>
              </p:cNvSpPr>
              <p:nvPr/>
            </p:nvSpPr>
            <p:spPr bwMode="auto">
              <a:xfrm>
                <a:off x="4141" y="3410"/>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 name="Line 201"/>
              <p:cNvSpPr>
                <a:spLocks noChangeShapeType="1"/>
              </p:cNvSpPr>
              <p:nvPr/>
            </p:nvSpPr>
            <p:spPr bwMode="auto">
              <a:xfrm>
                <a:off x="4250" y="3410"/>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 name="Line 202"/>
              <p:cNvSpPr>
                <a:spLocks noChangeShapeType="1"/>
              </p:cNvSpPr>
              <p:nvPr/>
            </p:nvSpPr>
            <p:spPr bwMode="auto">
              <a:xfrm>
                <a:off x="4358" y="3410"/>
                <a:ext cx="0"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 name="Line 203"/>
              <p:cNvSpPr>
                <a:spLocks noChangeShapeType="1"/>
              </p:cNvSpPr>
              <p:nvPr/>
            </p:nvSpPr>
            <p:spPr bwMode="auto">
              <a:xfrm>
                <a:off x="4467"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 name="Line 204"/>
              <p:cNvSpPr>
                <a:spLocks noChangeShapeType="1"/>
              </p:cNvSpPr>
              <p:nvPr/>
            </p:nvSpPr>
            <p:spPr bwMode="auto">
              <a:xfrm>
                <a:off x="4576"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 name="Line 205"/>
              <p:cNvSpPr>
                <a:spLocks noChangeShapeType="1"/>
              </p:cNvSpPr>
              <p:nvPr/>
            </p:nvSpPr>
            <p:spPr bwMode="auto">
              <a:xfrm>
                <a:off x="4684"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 name="Line 206"/>
              <p:cNvSpPr>
                <a:spLocks noChangeShapeType="1"/>
              </p:cNvSpPr>
              <p:nvPr/>
            </p:nvSpPr>
            <p:spPr bwMode="auto">
              <a:xfrm>
                <a:off x="4793"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 name="Line 207"/>
              <p:cNvSpPr>
                <a:spLocks noChangeShapeType="1"/>
              </p:cNvSpPr>
              <p:nvPr/>
            </p:nvSpPr>
            <p:spPr bwMode="auto">
              <a:xfrm>
                <a:off x="4901" y="3409"/>
                <a:ext cx="0" cy="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5" name="Line 209"/>
            <p:cNvSpPr>
              <a:spLocks noChangeShapeType="1"/>
            </p:cNvSpPr>
            <p:nvPr/>
          </p:nvSpPr>
          <p:spPr bwMode="auto">
            <a:xfrm>
              <a:off x="4548" y="2496"/>
              <a:ext cx="0"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sp>
          <p:nvSpPr>
            <p:cNvPr id="26" name="Rectangle 210"/>
            <p:cNvSpPr>
              <a:spLocks noChangeArrowheads="1"/>
            </p:cNvSpPr>
            <p:nvPr/>
          </p:nvSpPr>
          <p:spPr bwMode="auto">
            <a:xfrm flipV="1">
              <a:off x="4464" y="2408"/>
              <a:ext cx="96" cy="4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7" name="Rectangle 211"/>
            <p:cNvSpPr>
              <a:spLocks noChangeArrowheads="1"/>
            </p:cNvSpPr>
            <p:nvPr/>
          </p:nvSpPr>
          <p:spPr bwMode="auto">
            <a:xfrm flipV="1">
              <a:off x="4464" y="2430"/>
              <a:ext cx="96" cy="4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The model</a:t>
            </a:r>
            <a:endParaRPr lang="en-US" sz="3200" dirty="0">
              <a:solidFill>
                <a:schemeClr val="bg1"/>
              </a:solidFill>
            </a:endParaRPr>
          </a:p>
        </p:txBody>
      </p:sp>
      <p:sp>
        <p:nvSpPr>
          <p:cNvPr id="6" name="TextBox 5"/>
          <p:cNvSpPr txBox="1"/>
          <p:nvPr/>
        </p:nvSpPr>
        <p:spPr>
          <a:xfrm>
            <a:off x="170725" y="932117"/>
            <a:ext cx="8646459" cy="400110"/>
          </a:xfrm>
          <a:prstGeom prst="rect">
            <a:avLst/>
          </a:prstGeom>
          <a:noFill/>
        </p:spPr>
        <p:txBody>
          <a:bodyPr wrap="square" rtlCol="0">
            <a:spAutoFit/>
          </a:bodyPr>
          <a:lstStyle/>
          <a:p>
            <a:pPr algn="ctr"/>
            <a:r>
              <a:rPr lang="en-US" altLang="en-US" sz="2000" dirty="0" smtClean="0">
                <a:solidFill>
                  <a:srgbClr val="7030A0"/>
                </a:solidFill>
                <a:latin typeface="Century Gothic" charset="0"/>
                <a:ea typeface="Century Gothic" charset="0"/>
                <a:cs typeface="Century Gothic" charset="0"/>
              </a:rPr>
              <a:t>Earthquake Machine Properties</a:t>
            </a:r>
            <a:endParaRPr lang="en-US" sz="2000" dirty="0">
              <a:solidFill>
                <a:srgbClr val="7030A0"/>
              </a:solidFill>
              <a:latin typeface="Century Gothic" charset="0"/>
              <a:ea typeface="Century Gothic" charset="0"/>
              <a:cs typeface="Century Gothic" charset="0"/>
            </a:endParaRPr>
          </a:p>
        </p:txBody>
      </p:sp>
      <p:sp>
        <p:nvSpPr>
          <p:cNvPr id="96" name="Line 72"/>
          <p:cNvSpPr>
            <a:spLocks noChangeShapeType="1"/>
          </p:cNvSpPr>
          <p:nvPr/>
        </p:nvSpPr>
        <p:spPr bwMode="auto">
          <a:xfrm flipH="1">
            <a:off x="4775845" y="1938803"/>
            <a:ext cx="1301821" cy="1119667"/>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97" name="Line 73"/>
          <p:cNvSpPr>
            <a:spLocks noChangeShapeType="1"/>
          </p:cNvSpPr>
          <p:nvPr/>
        </p:nvSpPr>
        <p:spPr bwMode="auto">
          <a:xfrm>
            <a:off x="1451778" y="1978124"/>
            <a:ext cx="168354" cy="997783"/>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98" name="Line 75"/>
          <p:cNvSpPr>
            <a:spLocks noChangeShapeType="1"/>
          </p:cNvSpPr>
          <p:nvPr/>
        </p:nvSpPr>
        <p:spPr bwMode="auto">
          <a:xfrm flipH="1" flipV="1">
            <a:off x="858176" y="3089276"/>
            <a:ext cx="69974" cy="1120763"/>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99" name="Line 82"/>
          <p:cNvSpPr>
            <a:spLocks noChangeShapeType="1"/>
          </p:cNvSpPr>
          <p:nvPr/>
        </p:nvSpPr>
        <p:spPr bwMode="auto">
          <a:xfrm flipV="1">
            <a:off x="7168049" y="3234716"/>
            <a:ext cx="1424440" cy="105912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00" name="Rectangle 84"/>
          <p:cNvSpPr>
            <a:spLocks noChangeArrowheads="1"/>
          </p:cNvSpPr>
          <p:nvPr/>
        </p:nvSpPr>
        <p:spPr bwMode="auto">
          <a:xfrm>
            <a:off x="5918189" y="1601049"/>
            <a:ext cx="21852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altLang="en-US" dirty="0" smtClean="0">
                <a:latin typeface="Myriad Pro" charset="0"/>
                <a:ea typeface="Myriad Pro" charset="0"/>
                <a:cs typeface="Myriad Pro" charset="0"/>
              </a:rPr>
              <a:t>Single tectonic plate</a:t>
            </a:r>
            <a:endParaRPr lang="en-US" altLang="en-US" dirty="0">
              <a:latin typeface="Myriad Pro" charset="0"/>
              <a:ea typeface="Myriad Pro" charset="0"/>
              <a:cs typeface="Myriad Pro" charset="0"/>
            </a:endParaRPr>
          </a:p>
        </p:txBody>
      </p:sp>
      <p:sp>
        <p:nvSpPr>
          <p:cNvPr id="101" name="Rectangle 85"/>
          <p:cNvSpPr>
            <a:spLocks noChangeArrowheads="1"/>
          </p:cNvSpPr>
          <p:nvPr/>
        </p:nvSpPr>
        <p:spPr bwMode="auto">
          <a:xfrm>
            <a:off x="254584" y="4210040"/>
            <a:ext cx="16594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ltLang="en-US" dirty="0" smtClean="0">
                <a:latin typeface="Myriad Pro" charset="0"/>
                <a:ea typeface="Myriad Pro" charset="0"/>
                <a:cs typeface="Myriad Pro" charset="0"/>
              </a:rPr>
              <a:t>Locked edge of</a:t>
            </a:r>
          </a:p>
          <a:p>
            <a:pPr>
              <a:defRPr/>
            </a:pPr>
            <a:r>
              <a:rPr lang="en-US" altLang="en-US" dirty="0" smtClean="0">
                <a:latin typeface="Myriad Pro" charset="0"/>
                <a:ea typeface="Myriad Pro" charset="0"/>
                <a:cs typeface="Myriad Pro" charset="0"/>
              </a:rPr>
              <a:t>the plate</a:t>
            </a:r>
            <a:endParaRPr lang="en-US" altLang="en-US" dirty="0">
              <a:latin typeface="Myriad Pro" charset="0"/>
              <a:ea typeface="Myriad Pro" charset="0"/>
              <a:cs typeface="Myriad Pro" charset="0"/>
            </a:endParaRPr>
          </a:p>
        </p:txBody>
      </p:sp>
      <p:sp>
        <p:nvSpPr>
          <p:cNvPr id="102" name="Rectangle 86"/>
          <p:cNvSpPr>
            <a:spLocks noChangeArrowheads="1"/>
          </p:cNvSpPr>
          <p:nvPr/>
        </p:nvSpPr>
        <p:spPr bwMode="auto">
          <a:xfrm>
            <a:off x="253471" y="1428098"/>
            <a:ext cx="248827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altLang="en-US" dirty="0">
                <a:latin typeface="Myriad Pro" charset="0"/>
                <a:ea typeface="Myriad Pro" charset="0"/>
                <a:cs typeface="Myriad Pro" charset="0"/>
              </a:rPr>
              <a:t>Elastic </a:t>
            </a:r>
            <a:r>
              <a:rPr lang="en-US" altLang="en-US" dirty="0" smtClean="0">
                <a:latin typeface="Myriad Pro" charset="0"/>
                <a:ea typeface="Myriad Pro" charset="0"/>
                <a:cs typeface="Myriad Pro" charset="0"/>
              </a:rPr>
              <a:t>properties </a:t>
            </a:r>
            <a:r>
              <a:rPr lang="en-US" altLang="en-US" dirty="0">
                <a:latin typeface="Myriad Pro" charset="0"/>
                <a:ea typeface="Myriad Pro" charset="0"/>
                <a:cs typeface="Myriad Pro" charset="0"/>
              </a:rPr>
              <a:t>of </a:t>
            </a:r>
          </a:p>
          <a:p>
            <a:pPr>
              <a:defRPr/>
            </a:pPr>
            <a:r>
              <a:rPr lang="en-US" altLang="en-US" dirty="0" smtClean="0">
                <a:latin typeface="Myriad Pro" charset="0"/>
                <a:ea typeface="Myriad Pro" charset="0"/>
                <a:cs typeface="Myriad Pro" charset="0"/>
              </a:rPr>
              <a:t>          Earth materials</a:t>
            </a:r>
            <a:endParaRPr lang="en-US" altLang="en-US" dirty="0">
              <a:latin typeface="Myriad Pro" charset="0"/>
              <a:ea typeface="Myriad Pro" charset="0"/>
              <a:cs typeface="Myriad Pro" charset="0"/>
            </a:endParaRPr>
          </a:p>
        </p:txBody>
      </p:sp>
      <p:sp>
        <p:nvSpPr>
          <p:cNvPr id="103" name="Rectangle 87"/>
          <p:cNvSpPr>
            <a:spLocks noChangeArrowheads="1"/>
          </p:cNvSpPr>
          <p:nvPr/>
        </p:nvSpPr>
        <p:spPr bwMode="auto">
          <a:xfrm>
            <a:off x="5057615" y="4108404"/>
            <a:ext cx="255383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altLang="en-US" dirty="0" smtClean="0">
                <a:latin typeface="Myriad Pro" charset="0"/>
                <a:ea typeface="Myriad Pro" charset="0"/>
                <a:cs typeface="Myriad Pro" charset="0"/>
              </a:rPr>
              <a:t>Bulk of plate </a:t>
            </a:r>
            <a:r>
              <a:rPr lang="en-US" altLang="en-US" dirty="0">
                <a:latin typeface="Myriad Pro" charset="0"/>
                <a:ea typeface="Myriad Pro" charset="0"/>
                <a:cs typeface="Myriad Pro" charset="0"/>
              </a:rPr>
              <a:t>has </a:t>
            </a:r>
            <a:r>
              <a:rPr lang="en-US" altLang="en-US" dirty="0" smtClean="0">
                <a:latin typeface="Myriad Pro" charset="0"/>
                <a:ea typeface="Myriad Pro" charset="0"/>
                <a:cs typeface="Myriad Pro" charset="0"/>
              </a:rPr>
              <a:t>constant velocity here where 1cm = 1year</a:t>
            </a:r>
            <a:endParaRPr lang="en-US" altLang="en-US" dirty="0">
              <a:latin typeface="Myriad Pro" charset="0"/>
              <a:ea typeface="Myriad Pro" charset="0"/>
              <a:cs typeface="Myriad Pro" charset="0"/>
            </a:endParaRPr>
          </a:p>
          <a:p>
            <a:pPr>
              <a:defRPr/>
            </a:pPr>
            <a:endParaRPr lang="en-US" altLang="en-US" dirty="0">
              <a:latin typeface="Myriad Pro" charset="0"/>
              <a:ea typeface="Myriad Pro" charset="0"/>
              <a:cs typeface="Myriad Pro" charset="0"/>
            </a:endParaRPr>
          </a:p>
        </p:txBody>
      </p:sp>
      <p:sp>
        <p:nvSpPr>
          <p:cNvPr id="104" name="Line 72"/>
          <p:cNvSpPr>
            <a:spLocks noChangeShapeType="1"/>
          </p:cNvSpPr>
          <p:nvPr/>
        </p:nvSpPr>
        <p:spPr bwMode="auto">
          <a:xfrm flipH="1">
            <a:off x="1891356" y="1921916"/>
            <a:ext cx="4221776" cy="107420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05" name="Line 72"/>
          <p:cNvSpPr>
            <a:spLocks noChangeShapeType="1"/>
          </p:cNvSpPr>
          <p:nvPr/>
        </p:nvSpPr>
        <p:spPr bwMode="auto">
          <a:xfrm flipH="1">
            <a:off x="1236172" y="1915776"/>
            <a:ext cx="4861085" cy="83491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06" name="Line 72"/>
          <p:cNvSpPr>
            <a:spLocks noChangeShapeType="1"/>
          </p:cNvSpPr>
          <p:nvPr/>
        </p:nvSpPr>
        <p:spPr bwMode="auto">
          <a:xfrm>
            <a:off x="6097257" y="1921916"/>
            <a:ext cx="1185409" cy="1120954"/>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Tree>
    <p:extLst>
      <p:ext uri="{BB962C8B-B14F-4D97-AF65-F5344CB8AC3E}">
        <p14:creationId xmlns:p14="http://schemas.microsoft.com/office/powerpoint/2010/main" val="17963523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0" y="2311401"/>
            <a:ext cx="9168296" cy="792162"/>
          </a:xfrm>
        </p:spPr>
        <p:txBody>
          <a:bodyPr/>
          <a:lstStyle/>
          <a:p>
            <a:r>
              <a:rPr lang="en-US" dirty="0" smtClean="0"/>
              <a:t>BLANK SLIDE</a:t>
            </a:r>
            <a:endParaRPr lang="en-US" dirty="0"/>
          </a:p>
        </p:txBody>
      </p:sp>
    </p:spTree>
    <p:extLst>
      <p:ext uri="{BB962C8B-B14F-4D97-AF65-F5344CB8AC3E}">
        <p14:creationId xmlns:p14="http://schemas.microsoft.com/office/powerpoint/2010/main" val="10401228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082" y="2101087"/>
            <a:ext cx="8229600" cy="2376658"/>
          </a:xfrm>
        </p:spPr>
        <p:txBody>
          <a:bodyPr>
            <a:normAutofit/>
          </a:bodyPr>
          <a:lstStyle/>
          <a:p>
            <a:r>
              <a:rPr lang="en-US" sz="2000" dirty="0">
                <a:solidFill>
                  <a:schemeClr val="tx1"/>
                </a:solidFill>
              </a:rPr>
              <a:t>Complete questions #8 and #9 on your worksheet</a:t>
            </a:r>
            <a:br>
              <a:rPr lang="en-US" sz="2000" dirty="0">
                <a:solidFill>
                  <a:schemeClr val="tx1"/>
                </a:solidFill>
              </a:rPr>
            </a:br>
            <a:endParaRPr lang="en-US" sz="2000" dirty="0">
              <a:solidFill>
                <a:schemeClr val="tx1"/>
              </a:solidFill>
            </a:endParaRPr>
          </a:p>
        </p:txBody>
      </p:sp>
      <p:sp>
        <p:nvSpPr>
          <p:cNvPr id="4" name="Title 1"/>
          <p:cNvSpPr txBox="1">
            <a:spLocks/>
          </p:cNvSpPr>
          <p:nvPr/>
        </p:nvSpPr>
        <p:spPr>
          <a:xfrm>
            <a:off x="995680" y="575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3200" dirty="0" smtClean="0">
                <a:solidFill>
                  <a:schemeClr val="bg1"/>
                </a:solidFill>
              </a:rPr>
              <a:t>Part 2—Reassess</a:t>
            </a:r>
            <a:endParaRPr lang="en-US" sz="3200" dirty="0">
              <a:solidFill>
                <a:schemeClr val="bg1"/>
              </a:solidFill>
            </a:endParaRPr>
          </a:p>
        </p:txBody>
      </p:sp>
    </p:spTree>
    <p:extLst>
      <p:ext uri="{BB962C8B-B14F-4D97-AF65-F5344CB8AC3E}">
        <p14:creationId xmlns:p14="http://schemas.microsoft.com/office/powerpoint/2010/main" val="73706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319864" y="25400"/>
            <a:ext cx="9168296" cy="639762"/>
          </a:xfrm>
        </p:spPr>
        <p:txBody>
          <a:bodyPr/>
          <a:lstStyle/>
          <a:p>
            <a:r>
              <a:rPr lang="en-US" sz="3200" dirty="0" smtClean="0">
                <a:solidFill>
                  <a:schemeClr val="bg1">
                    <a:lumMod val="95000"/>
                  </a:schemeClr>
                </a:solidFill>
              </a:rPr>
              <a:t>Formative Assessment</a:t>
            </a:r>
            <a:endParaRPr lang="en-US" sz="3200" dirty="0">
              <a:solidFill>
                <a:schemeClr val="bg1">
                  <a:lumMod val="95000"/>
                </a:schemeClr>
              </a:solidFill>
            </a:endParaRPr>
          </a:p>
        </p:txBody>
      </p:sp>
      <p:sp>
        <p:nvSpPr>
          <p:cNvPr id="6" name="Title 1"/>
          <p:cNvSpPr txBox="1">
            <a:spLocks/>
          </p:cNvSpPr>
          <p:nvPr/>
        </p:nvSpPr>
        <p:spPr>
          <a:xfrm>
            <a:off x="706115" y="1025331"/>
            <a:ext cx="7811595" cy="4118169"/>
          </a:xfrm>
          <a:prstGeom prst="rect">
            <a:avLst/>
          </a:prstGeom>
        </p:spPr>
        <p:txBody>
          <a:bodyPr vert="horz" lIns="91440" tIns="45720" rIns="91440" bIns="45720" rtlCol="0" anchor="ctr">
            <a:normAutofit/>
          </a:bodyPr>
          <a:lstStyle/>
          <a:p>
            <a:r>
              <a:rPr lang="en-US" sz="2200" dirty="0" smtClean="0">
                <a:solidFill>
                  <a:srgbClr val="1E412A"/>
                </a:solidFill>
                <a:latin typeface="Century Gothic" charset="0"/>
                <a:ea typeface="Century Gothic" charset="0"/>
                <a:cs typeface="Century Gothic" charset="0"/>
              </a:rPr>
              <a:t>How could you modify the model so that it no longer stored energy? </a:t>
            </a:r>
          </a:p>
          <a:p>
            <a:endParaRPr lang="en-US" sz="2200" dirty="0" smtClean="0">
              <a:solidFill>
                <a:srgbClr val="1E412A"/>
              </a:solidFill>
              <a:latin typeface="Century Gothic" charset="0"/>
              <a:ea typeface="Century Gothic" charset="0"/>
              <a:cs typeface="Century Gothic" charset="0"/>
            </a:endParaRPr>
          </a:p>
          <a:p>
            <a:r>
              <a:rPr lang="en-US" sz="2200" dirty="0" smtClean="0">
                <a:solidFill>
                  <a:srgbClr val="1E412A"/>
                </a:solidFill>
                <a:latin typeface="Century Gothic" charset="0"/>
                <a:ea typeface="Century Gothic" charset="0"/>
                <a:cs typeface="Century Gothic" charset="0"/>
              </a:rPr>
              <a:t> </a:t>
            </a:r>
          </a:p>
          <a:p>
            <a:r>
              <a:rPr lang="en-US" sz="2200" dirty="0" smtClean="0">
                <a:solidFill>
                  <a:srgbClr val="1E412A"/>
                </a:solidFill>
                <a:latin typeface="Century Gothic" charset="0"/>
                <a:ea typeface="Century Gothic" charset="0"/>
                <a:cs typeface="Century Gothic" charset="0"/>
              </a:rPr>
              <a:t>Based on this (and assuming superhuman powers, perhaps) what would you change about Earth to prevent all future earthquakes?</a:t>
            </a:r>
          </a:p>
          <a:p>
            <a:endParaRPr lang="en-US" sz="2200" dirty="0">
              <a:solidFill>
                <a:srgbClr val="1E412A"/>
              </a:solidFill>
              <a:latin typeface="Century Gothic" charset="0"/>
              <a:ea typeface="Century Gothic" charset="0"/>
              <a:cs typeface="Century Gothic" charset="0"/>
            </a:endParaRPr>
          </a:p>
          <a:p>
            <a:endParaRPr lang="en-US" sz="2200" dirty="0">
              <a:solidFill>
                <a:srgbClr val="FF0000"/>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17308790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1422904" y="939228"/>
            <a:ext cx="6387309" cy="2539617"/>
          </a:xfrm>
        </p:spPr>
        <p:txBody>
          <a:bodyPr>
            <a:noAutofit/>
          </a:bodyPr>
          <a:lstStyle/>
          <a:p>
            <a:pPr algn="l">
              <a:lnSpc>
                <a:spcPct val="100000"/>
              </a:lnSpc>
            </a:pPr>
            <a:r>
              <a:rPr lang="en-US" sz="2400" dirty="0" smtClean="0">
                <a:solidFill>
                  <a:schemeClr val="tx1"/>
                </a:solidFill>
              </a:rPr>
              <a:t>Energy in the model comes from you.</a:t>
            </a:r>
            <a:br>
              <a:rPr lang="en-US" sz="2400" dirty="0" smtClean="0">
                <a:solidFill>
                  <a:schemeClr val="tx1"/>
                </a:solidFill>
              </a:rPr>
            </a:br>
            <a:r>
              <a:rPr lang="en-US" sz="2400" dirty="0">
                <a:solidFill>
                  <a:schemeClr val="tx1"/>
                </a:solidFill>
              </a:rPr>
              <a:t/>
            </a:r>
            <a:br>
              <a:rPr lang="en-US" sz="2400" dirty="0">
                <a:solidFill>
                  <a:schemeClr val="tx1"/>
                </a:solidFill>
              </a:rPr>
            </a:br>
            <a:r>
              <a:rPr lang="en-US" sz="2400" i="1" dirty="0">
                <a:solidFill>
                  <a:schemeClr val="tx1"/>
                </a:solidFill>
              </a:rPr>
              <a:t/>
            </a:r>
            <a:br>
              <a:rPr lang="en-US" sz="2400" i="1" dirty="0">
                <a:solidFill>
                  <a:schemeClr val="tx1"/>
                </a:solidFill>
              </a:rPr>
            </a:br>
            <a:r>
              <a:rPr lang="en-US" sz="2400" i="1" dirty="0" smtClean="0">
                <a:solidFill>
                  <a:schemeClr val="tx1"/>
                </a:solidFill>
              </a:rPr>
              <a:t>Where might this same energy come from </a:t>
            </a:r>
            <a:br>
              <a:rPr lang="en-US" sz="2400" i="1" dirty="0" smtClean="0">
                <a:solidFill>
                  <a:schemeClr val="tx1"/>
                </a:solidFill>
              </a:rPr>
            </a:br>
            <a:r>
              <a:rPr lang="en-US" sz="2400" i="1" dirty="0" smtClean="0">
                <a:solidFill>
                  <a:schemeClr val="tx1"/>
                </a:solidFill>
              </a:rPr>
              <a:t>       in the Earth system?</a:t>
            </a:r>
            <a:r>
              <a:rPr lang="en-US" sz="2400" dirty="0" smtClean="0">
                <a:solidFill>
                  <a:schemeClr val="tx1"/>
                </a:solidFill>
              </a:rPr>
              <a:t> </a:t>
            </a:r>
            <a:endParaRPr lang="en-US" sz="2400" dirty="0">
              <a:solidFill>
                <a:schemeClr val="tx1"/>
              </a:solidFill>
            </a:endParaRPr>
          </a:p>
        </p:txBody>
      </p:sp>
      <p:sp>
        <p:nvSpPr>
          <p:cNvPr id="5" name="TextBox 4"/>
          <p:cNvSpPr txBox="1"/>
          <p:nvPr/>
        </p:nvSpPr>
        <p:spPr>
          <a:xfrm>
            <a:off x="0" y="4199797"/>
            <a:ext cx="9168296" cy="461665"/>
          </a:xfrm>
          <a:prstGeom prst="rect">
            <a:avLst/>
          </a:prstGeom>
          <a:noFill/>
        </p:spPr>
        <p:txBody>
          <a:bodyPr wrap="square" rtlCol="0">
            <a:spAutoFit/>
          </a:bodyPr>
          <a:lstStyle/>
          <a:p>
            <a:pPr algn="ctr"/>
            <a:r>
              <a:rPr lang="en-US" sz="2400" dirty="0" smtClean="0">
                <a:solidFill>
                  <a:srgbClr val="7030A0"/>
                </a:solidFill>
                <a:latin typeface="+mj-lt"/>
              </a:rPr>
              <a:t>Think—Pair—Share</a:t>
            </a:r>
            <a:endParaRPr lang="en-US" sz="2400" dirty="0">
              <a:solidFill>
                <a:srgbClr val="7030A0"/>
              </a:solidFill>
              <a:latin typeface="+mj-lt"/>
            </a:endParaRPr>
          </a:p>
        </p:txBody>
      </p:sp>
      <p:sp>
        <p:nvSpPr>
          <p:cNvPr id="7" name="Title 1"/>
          <p:cNvSpPr txBox="1">
            <a:spLocks/>
          </p:cNvSpPr>
          <p:nvPr/>
        </p:nvSpPr>
        <p:spPr>
          <a:xfrm>
            <a:off x="995680" y="57513"/>
            <a:ext cx="7396480" cy="63672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3200" dirty="0" smtClean="0">
                <a:solidFill>
                  <a:schemeClr val="bg1"/>
                </a:solidFill>
              </a:rPr>
              <a:t>Looking ahead</a:t>
            </a:r>
            <a:endParaRPr lang="en-US" sz="3200" dirty="0">
              <a:solidFill>
                <a:schemeClr val="bg1"/>
              </a:solidFill>
            </a:endParaRPr>
          </a:p>
        </p:txBody>
      </p:sp>
    </p:spTree>
    <p:extLst>
      <p:ext uri="{BB962C8B-B14F-4D97-AF65-F5344CB8AC3E}">
        <p14:creationId xmlns:p14="http://schemas.microsoft.com/office/powerpoint/2010/main" val="12232073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Objectives</a:t>
            </a:r>
            <a:endParaRPr lang="en-US" sz="3200" dirty="0">
              <a:solidFill>
                <a:schemeClr val="bg1"/>
              </a:solidFill>
            </a:endParaRPr>
          </a:p>
        </p:txBody>
      </p:sp>
      <p:sp>
        <p:nvSpPr>
          <p:cNvPr id="4" name="Content Placeholder 3"/>
          <p:cNvSpPr>
            <a:spLocks noGrp="1"/>
          </p:cNvSpPr>
          <p:nvPr>
            <p:ph idx="1"/>
          </p:nvPr>
        </p:nvSpPr>
        <p:spPr>
          <a:xfrm>
            <a:off x="497840" y="1898344"/>
            <a:ext cx="8229600" cy="2376658"/>
          </a:xfrm>
        </p:spPr>
        <p:txBody>
          <a:bodyPr>
            <a:normAutofit fontScale="92500" lnSpcReduction="10000"/>
          </a:bodyPr>
          <a:lstStyle/>
          <a:p>
            <a:pPr lvl="0"/>
            <a:r>
              <a:rPr lang="en-US" sz="2200" dirty="0">
                <a:solidFill>
                  <a:srgbClr val="1E412A"/>
                </a:solidFill>
              </a:rPr>
              <a:t>Summarize earthquake processes in a short  paragraph</a:t>
            </a:r>
          </a:p>
          <a:p>
            <a:pPr lvl="0"/>
            <a:r>
              <a:rPr lang="en-US" sz="2200" dirty="0">
                <a:solidFill>
                  <a:srgbClr val="1E412A"/>
                </a:solidFill>
              </a:rPr>
              <a:t>Demonstrate the causes of earthquakes, noting the flow of energy through the system, by using the earthquake machine model</a:t>
            </a:r>
          </a:p>
          <a:p>
            <a:r>
              <a:rPr lang="en-US" sz="2200" dirty="0">
                <a:solidFill>
                  <a:srgbClr val="1E412A"/>
                </a:solidFill>
              </a:rPr>
              <a:t>Describe the role models play in the process of  scientific inquiry</a:t>
            </a:r>
            <a:r>
              <a:rPr lang="en-US" dirty="0">
                <a:solidFill>
                  <a:srgbClr val="1E412A"/>
                </a:solidFill>
              </a:rPr>
              <a:t/>
            </a:r>
            <a:br>
              <a:rPr lang="en-US" dirty="0">
                <a:solidFill>
                  <a:srgbClr val="1E412A"/>
                </a:solidFill>
              </a:rPr>
            </a:br>
            <a:endParaRPr lang="en-US" dirty="0">
              <a:solidFill>
                <a:srgbClr val="1E412A"/>
              </a:solidFill>
            </a:endParaRPr>
          </a:p>
          <a:p>
            <a:endParaRPr lang="en-US" dirty="0"/>
          </a:p>
        </p:txBody>
      </p:sp>
      <p:sp>
        <p:nvSpPr>
          <p:cNvPr id="6" name="TextBox 5"/>
          <p:cNvSpPr txBox="1"/>
          <p:nvPr/>
        </p:nvSpPr>
        <p:spPr>
          <a:xfrm>
            <a:off x="497840" y="1111624"/>
            <a:ext cx="8072419" cy="400110"/>
          </a:xfrm>
          <a:prstGeom prst="rect">
            <a:avLst/>
          </a:prstGeom>
          <a:noFill/>
        </p:spPr>
        <p:txBody>
          <a:bodyPr wrap="square" rtlCol="0">
            <a:spAutoFit/>
          </a:bodyPr>
          <a:lstStyle/>
          <a:p>
            <a:r>
              <a:rPr lang="en-US" sz="2000" dirty="0" smtClean="0">
                <a:latin typeface="Century Gothic" charset="0"/>
                <a:ea typeface="Century Gothic" charset="0"/>
                <a:cs typeface="Century Gothic" charset="0"/>
              </a:rPr>
              <a:t>Students will be able to:</a:t>
            </a:r>
            <a:endParaRPr lang="en-US" sz="2000" dirty="0">
              <a:latin typeface="Century Gothic" charset="0"/>
              <a:ea typeface="Century Gothic" charset="0"/>
              <a:cs typeface="Century Gothic"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24855"/>
            <a:ext cx="7396480" cy="636723"/>
          </a:xfrm>
        </p:spPr>
        <p:txBody>
          <a:bodyPr/>
          <a:lstStyle/>
          <a:p>
            <a:r>
              <a:rPr lang="en-US" sz="3200" smtClean="0">
                <a:solidFill>
                  <a:schemeClr val="bg1"/>
                </a:solidFill>
              </a:rPr>
              <a:t>What’s going on?!</a:t>
            </a:r>
            <a:endParaRPr lang="en-US" sz="3200" dirty="0">
              <a:solidFill>
                <a:schemeClr val="bg1"/>
              </a:solidFill>
            </a:endParaRPr>
          </a:p>
        </p:txBody>
      </p:sp>
      <p:pic>
        <p:nvPicPr>
          <p:cNvPr id="3" name="Stor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130800" y="1152052"/>
            <a:ext cx="3908281" cy="2914650"/>
          </a:xfrm>
          <a:prstGeom prst="rect">
            <a:avLst/>
          </a:prstGeom>
        </p:spPr>
      </p:pic>
      <p:sp>
        <p:nvSpPr>
          <p:cNvPr id="6" name="TextBox 5"/>
          <p:cNvSpPr txBox="1"/>
          <p:nvPr/>
        </p:nvSpPr>
        <p:spPr>
          <a:xfrm>
            <a:off x="97971" y="4669971"/>
            <a:ext cx="3897086" cy="276999"/>
          </a:xfrm>
          <a:prstGeom prst="rect">
            <a:avLst/>
          </a:prstGeom>
          <a:noFill/>
        </p:spPr>
        <p:txBody>
          <a:bodyPr wrap="square" rtlCol="0">
            <a:spAutoFit/>
          </a:bodyPr>
          <a:lstStyle/>
          <a:p>
            <a:r>
              <a:rPr lang="en-US" sz="1200" dirty="0" smtClean="0">
                <a:latin typeface="Myriad Pro" charset="0"/>
                <a:ea typeface="Myriad Pro" charset="0"/>
                <a:cs typeface="Myriad Pro" charset="0"/>
              </a:rPr>
              <a:t>Play 1</a:t>
            </a:r>
            <a:r>
              <a:rPr lang="en-US" sz="1200" baseline="30000" dirty="0" smtClean="0">
                <a:latin typeface="Myriad Pro" charset="0"/>
                <a:ea typeface="Myriad Pro" charset="0"/>
                <a:cs typeface="Myriad Pro" charset="0"/>
              </a:rPr>
              <a:t>st</a:t>
            </a:r>
            <a:r>
              <a:rPr lang="en-US" sz="1200" dirty="0" smtClean="0">
                <a:latin typeface="Myriad Pro" charset="0"/>
                <a:ea typeface="Myriad Pro" charset="0"/>
                <a:cs typeface="Myriad Pro" charset="0"/>
              </a:rPr>
              <a:t> 40 seconds of Kathmandu</a:t>
            </a:r>
            <a:endParaRPr lang="en-US" sz="1200" dirty="0">
              <a:latin typeface="Myriad Pro" charset="0"/>
              <a:ea typeface="Myriad Pro" charset="0"/>
              <a:cs typeface="Myriad Pro" charset="0"/>
            </a:endParaRPr>
          </a:p>
        </p:txBody>
      </p:sp>
      <p:pic>
        <p:nvPicPr>
          <p:cNvPr id="5" name="Kathmandu_2015_UNAVCO.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97971" y="1152052"/>
            <a:ext cx="4979194" cy="2914650"/>
          </a:xfrm>
          <a:prstGeom prst="rect">
            <a:avLst/>
          </a:prstGeom>
        </p:spPr>
      </p:pic>
    </p:spTree>
    <p:extLst>
      <p:ext uri="{BB962C8B-B14F-4D97-AF65-F5344CB8AC3E}">
        <p14:creationId xmlns:p14="http://schemas.microsoft.com/office/powerpoint/2010/main" val="16819355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Review</a:t>
            </a:r>
            <a:endParaRPr lang="en-US" sz="3200" dirty="0">
              <a:solidFill>
                <a:schemeClr val="bg1"/>
              </a:solidFill>
            </a:endParaRPr>
          </a:p>
        </p:txBody>
      </p:sp>
      <p:sp>
        <p:nvSpPr>
          <p:cNvPr id="4" name="Rectangle 2"/>
          <p:cNvSpPr txBox="1">
            <a:spLocks noChangeArrowheads="1"/>
          </p:cNvSpPr>
          <p:nvPr/>
        </p:nvSpPr>
        <p:spPr>
          <a:xfrm>
            <a:off x="-73661" y="4452106"/>
            <a:ext cx="9154161" cy="526294"/>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000" dirty="0" smtClean="0"/>
              <a:t>Only one idea per sticky note…</a:t>
            </a:r>
            <a:endParaRPr lang="en-US" sz="2000" dirty="0"/>
          </a:p>
        </p:txBody>
      </p:sp>
      <p:sp>
        <p:nvSpPr>
          <p:cNvPr id="5" name="Rectangle 4"/>
          <p:cNvSpPr>
            <a:spLocks noChangeArrowheads="1"/>
          </p:cNvSpPr>
          <p:nvPr/>
        </p:nvSpPr>
        <p:spPr bwMode="auto">
          <a:xfrm>
            <a:off x="2209800" y="2252810"/>
            <a:ext cx="4426212" cy="584775"/>
          </a:xfrm>
          <a:prstGeom prst="rect">
            <a:avLst/>
          </a:prstGeom>
          <a:noFill/>
          <a:ln w="9525">
            <a:noFill/>
            <a:miter lim="800000"/>
            <a:headEnd/>
            <a:tailEnd/>
          </a:ln>
          <a:effectLst/>
        </p:spPr>
        <p:txBody>
          <a:bodyPr wrap="none">
            <a:prstTxWarp prst="textNoShape">
              <a:avLst/>
            </a:prstTxWarp>
            <a:spAutoFit/>
          </a:bodyPr>
          <a:lstStyle/>
          <a:p>
            <a:r>
              <a:rPr lang="en-US" sz="3200" b="1" i="1" dirty="0">
                <a:solidFill>
                  <a:srgbClr val="1E412A"/>
                </a:solidFill>
                <a:effectLst>
                  <a:outerShdw blurRad="38100" dist="38100" dir="2700000" algn="tl">
                    <a:srgbClr val="000000">
                      <a:alpha val="43137"/>
                    </a:srgbClr>
                  </a:outerShdw>
                </a:effectLst>
                <a:latin typeface="KG Fall For You"/>
                <a:cs typeface="KG Fall For You"/>
              </a:rPr>
              <a:t>What is an Earthquake? </a:t>
            </a:r>
          </a:p>
        </p:txBody>
      </p:sp>
      <p:sp>
        <p:nvSpPr>
          <p:cNvPr id="7" name="Text Box 6"/>
          <p:cNvSpPr txBox="1">
            <a:spLocks noChangeArrowheads="1"/>
          </p:cNvSpPr>
          <p:nvPr/>
        </p:nvSpPr>
        <p:spPr bwMode="auto">
          <a:xfrm>
            <a:off x="6629400" y="8458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a:solidFill>
                  <a:srgbClr val="1E412A"/>
                </a:solidFill>
                <a:latin typeface="KG Fall For You"/>
                <a:cs typeface="KG Fall For You"/>
              </a:rPr>
              <a:t>?</a:t>
            </a:r>
          </a:p>
        </p:txBody>
      </p:sp>
      <p:sp>
        <p:nvSpPr>
          <p:cNvPr id="8" name="Text Box 7"/>
          <p:cNvSpPr txBox="1">
            <a:spLocks noChangeArrowheads="1"/>
          </p:cNvSpPr>
          <p:nvPr/>
        </p:nvSpPr>
        <p:spPr bwMode="auto">
          <a:xfrm>
            <a:off x="3212380" y="1386645"/>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
        <p:nvSpPr>
          <p:cNvPr id="9" name="Text Box 8"/>
          <p:cNvSpPr txBox="1">
            <a:spLocks noChangeArrowheads="1"/>
          </p:cNvSpPr>
          <p:nvPr/>
        </p:nvSpPr>
        <p:spPr bwMode="auto">
          <a:xfrm>
            <a:off x="360680" y="2369803"/>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a:solidFill>
                  <a:srgbClr val="1E412A"/>
                </a:solidFill>
                <a:latin typeface="KG Fall For You"/>
                <a:cs typeface="KG Fall For You"/>
              </a:rPr>
              <a:t>?</a:t>
            </a:r>
          </a:p>
        </p:txBody>
      </p:sp>
      <p:sp>
        <p:nvSpPr>
          <p:cNvPr id="10" name="Text Box 9"/>
          <p:cNvSpPr txBox="1">
            <a:spLocks noChangeArrowheads="1"/>
          </p:cNvSpPr>
          <p:nvPr/>
        </p:nvSpPr>
        <p:spPr bwMode="auto">
          <a:xfrm>
            <a:off x="7543800" y="3813883"/>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a:solidFill>
                  <a:srgbClr val="1E412A"/>
                </a:solidFill>
                <a:latin typeface="KG Fall For You"/>
                <a:cs typeface="KG Fall For You"/>
              </a:rPr>
              <a:t>?</a:t>
            </a:r>
          </a:p>
        </p:txBody>
      </p:sp>
      <p:sp>
        <p:nvSpPr>
          <p:cNvPr id="11" name="Text Box 12"/>
          <p:cNvSpPr txBox="1">
            <a:spLocks noChangeArrowheads="1"/>
          </p:cNvSpPr>
          <p:nvPr/>
        </p:nvSpPr>
        <p:spPr bwMode="auto">
          <a:xfrm>
            <a:off x="381000" y="39700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a:solidFill>
                  <a:srgbClr val="1E412A"/>
                </a:solidFill>
                <a:latin typeface="KG Fall For You"/>
                <a:cs typeface="KG Fall For You"/>
              </a:rPr>
              <a:t>?</a:t>
            </a:r>
          </a:p>
        </p:txBody>
      </p:sp>
      <p:sp>
        <p:nvSpPr>
          <p:cNvPr id="12" name="Text Box 13"/>
          <p:cNvSpPr txBox="1">
            <a:spLocks noChangeArrowheads="1"/>
          </p:cNvSpPr>
          <p:nvPr/>
        </p:nvSpPr>
        <p:spPr bwMode="auto">
          <a:xfrm>
            <a:off x="8001000" y="1924036"/>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a:solidFill>
                  <a:srgbClr val="1E412A"/>
                </a:solidFill>
                <a:latin typeface="KG Fall For You"/>
                <a:cs typeface="KG Fall For You"/>
              </a:rPr>
              <a:t>?</a:t>
            </a:r>
          </a:p>
        </p:txBody>
      </p:sp>
      <p:sp>
        <p:nvSpPr>
          <p:cNvPr id="13" name="Text Box 14"/>
          <p:cNvSpPr txBox="1">
            <a:spLocks noChangeArrowheads="1"/>
          </p:cNvSpPr>
          <p:nvPr/>
        </p:nvSpPr>
        <p:spPr bwMode="auto">
          <a:xfrm>
            <a:off x="5562600" y="3108749"/>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a:solidFill>
                  <a:srgbClr val="1E412A"/>
                </a:solidFill>
                <a:latin typeface="KG Fall For You"/>
                <a:cs typeface="KG Fall For You"/>
              </a:rPr>
              <a:t>?</a:t>
            </a:r>
          </a:p>
        </p:txBody>
      </p:sp>
      <p:sp>
        <p:nvSpPr>
          <p:cNvPr id="14" name="Text Box 15"/>
          <p:cNvSpPr txBox="1">
            <a:spLocks noChangeArrowheads="1"/>
          </p:cNvSpPr>
          <p:nvPr/>
        </p:nvSpPr>
        <p:spPr bwMode="auto">
          <a:xfrm>
            <a:off x="3924300" y="29794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
        <p:nvSpPr>
          <p:cNvPr id="15" name="Text Box 16"/>
          <p:cNvSpPr txBox="1">
            <a:spLocks noChangeArrowheads="1"/>
          </p:cNvSpPr>
          <p:nvPr/>
        </p:nvSpPr>
        <p:spPr bwMode="auto">
          <a:xfrm>
            <a:off x="812080" y="896530"/>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
        <p:nvSpPr>
          <p:cNvPr id="16" name="Text Box 17"/>
          <p:cNvSpPr txBox="1">
            <a:spLocks noChangeArrowheads="1"/>
          </p:cNvSpPr>
          <p:nvPr/>
        </p:nvSpPr>
        <p:spPr bwMode="auto">
          <a:xfrm>
            <a:off x="4495800" y="6172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
        <p:nvSpPr>
          <p:cNvPr id="17" name="Text Box 18"/>
          <p:cNvSpPr txBox="1">
            <a:spLocks noChangeArrowheads="1"/>
          </p:cNvSpPr>
          <p:nvPr/>
        </p:nvSpPr>
        <p:spPr bwMode="auto">
          <a:xfrm>
            <a:off x="1962150" y="3381006"/>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
        <p:nvSpPr>
          <p:cNvPr id="18" name="Text Box 19"/>
          <p:cNvSpPr txBox="1">
            <a:spLocks noChangeArrowheads="1"/>
          </p:cNvSpPr>
          <p:nvPr/>
        </p:nvSpPr>
        <p:spPr bwMode="auto">
          <a:xfrm>
            <a:off x="7467600" y="76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Tree>
    <p:extLst>
      <p:ext uri="{BB962C8B-B14F-4D97-AF65-F5344CB8AC3E}">
        <p14:creationId xmlns:p14="http://schemas.microsoft.com/office/powerpoint/2010/main" val="11749781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7604"/>
            <a:ext cx="7396480" cy="636723"/>
          </a:xfrm>
        </p:spPr>
        <p:txBody>
          <a:bodyPr/>
          <a:lstStyle/>
          <a:p>
            <a:r>
              <a:rPr lang="en-US" sz="3200" dirty="0" smtClean="0">
                <a:solidFill>
                  <a:schemeClr val="bg1"/>
                </a:solidFill>
              </a:rPr>
              <a:t>Review</a:t>
            </a:r>
            <a:endParaRPr lang="en-US" sz="3200" dirty="0">
              <a:solidFill>
                <a:schemeClr val="bg1"/>
              </a:solidFill>
            </a:endParaRPr>
          </a:p>
        </p:txBody>
      </p:sp>
      <p:sp>
        <p:nvSpPr>
          <p:cNvPr id="18" name="Text Box 19"/>
          <p:cNvSpPr txBox="1">
            <a:spLocks noChangeArrowheads="1"/>
          </p:cNvSpPr>
          <p:nvPr/>
        </p:nvSpPr>
        <p:spPr bwMode="auto">
          <a:xfrm>
            <a:off x="7467600" y="76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sp>
        <p:nvSpPr>
          <p:cNvPr id="21" name="Title 1"/>
          <p:cNvSpPr txBox="1">
            <a:spLocks/>
          </p:cNvSpPr>
          <p:nvPr/>
        </p:nvSpPr>
        <p:spPr>
          <a:xfrm>
            <a:off x="109772" y="777044"/>
            <a:ext cx="9168296" cy="797373"/>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r>
              <a:rPr lang="en-US" sz="2400" dirty="0" smtClean="0">
                <a:solidFill>
                  <a:srgbClr val="7030A0"/>
                </a:solidFill>
                <a:latin typeface="Century Gothic" charset="0"/>
                <a:ea typeface="Century Gothic" charset="0"/>
                <a:cs typeface="Century Gothic" charset="0"/>
              </a:rPr>
              <a:t>Create a consensus definition</a:t>
            </a:r>
            <a:endParaRPr lang="en-US" sz="2400" dirty="0">
              <a:solidFill>
                <a:srgbClr val="7030A0"/>
              </a:solidFill>
              <a:latin typeface="Century Gothic" charset="0"/>
              <a:ea typeface="Century Gothic" charset="0"/>
              <a:cs typeface="Century Gothic" charset="0"/>
            </a:endParaRPr>
          </a:p>
        </p:txBody>
      </p:sp>
      <p:sp>
        <p:nvSpPr>
          <p:cNvPr id="22" name="Content Placeholder 2"/>
          <p:cNvSpPr>
            <a:spLocks noGrp="1"/>
          </p:cNvSpPr>
          <p:nvPr>
            <p:ph idx="1"/>
          </p:nvPr>
        </p:nvSpPr>
        <p:spPr>
          <a:xfrm>
            <a:off x="783587" y="1574417"/>
            <a:ext cx="7634471" cy="2804515"/>
          </a:xfrm>
        </p:spPr>
        <p:txBody>
          <a:bodyPr>
            <a:normAutofit/>
          </a:bodyPr>
          <a:lstStyle/>
          <a:p>
            <a:r>
              <a:rPr lang="en-US" sz="2000" dirty="0" smtClean="0">
                <a:solidFill>
                  <a:srgbClr val="1E412A"/>
                </a:solidFill>
              </a:rPr>
              <a:t>Must account for everyone’s ideas in the group</a:t>
            </a:r>
          </a:p>
          <a:p>
            <a:r>
              <a:rPr lang="en-US" sz="2000" dirty="0" smtClean="0">
                <a:solidFill>
                  <a:srgbClr val="1E412A"/>
                </a:solidFill>
              </a:rPr>
              <a:t>First participant reads a note and places it on the table </a:t>
            </a:r>
          </a:p>
          <a:p>
            <a:r>
              <a:rPr lang="en-US" sz="2000" dirty="0" smtClean="0">
                <a:solidFill>
                  <a:srgbClr val="1E412A"/>
                </a:solidFill>
              </a:rPr>
              <a:t>If others have a similar idea, their note is read and grouped with the original </a:t>
            </a:r>
          </a:p>
          <a:p>
            <a:r>
              <a:rPr lang="en-US" sz="2000" dirty="0" smtClean="0">
                <a:solidFill>
                  <a:srgbClr val="1E412A"/>
                </a:solidFill>
              </a:rPr>
              <a:t>Continue to call and sort ideas, creating new groups as necessary, until all sticky notes are posted </a:t>
            </a:r>
          </a:p>
          <a:p>
            <a:r>
              <a:rPr lang="en-US" sz="2000" dirty="0" smtClean="0">
                <a:solidFill>
                  <a:srgbClr val="1E412A"/>
                </a:solidFill>
              </a:rPr>
              <a:t>The position of notes may be revised as the process evolves</a:t>
            </a:r>
            <a:endParaRPr lang="en-US" sz="2000" dirty="0">
              <a:solidFill>
                <a:srgbClr val="1E412A"/>
              </a:solidFill>
            </a:endParaRPr>
          </a:p>
        </p:txBody>
      </p:sp>
      <p:sp>
        <p:nvSpPr>
          <p:cNvPr id="23" name="Title 1"/>
          <p:cNvSpPr txBox="1">
            <a:spLocks/>
          </p:cNvSpPr>
          <p:nvPr/>
        </p:nvSpPr>
        <p:spPr>
          <a:xfrm>
            <a:off x="0" y="4351338"/>
            <a:ext cx="9168296" cy="792162"/>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smtClean="0">
                <a:ln>
                  <a:noFill/>
                </a:ln>
                <a:solidFill>
                  <a:srgbClr val="7030A0"/>
                </a:solidFill>
                <a:effectLst/>
                <a:uLnTx/>
                <a:uFillTx/>
                <a:latin typeface="Century Gothic" charset="0"/>
                <a:ea typeface="Century Gothic" charset="0"/>
                <a:cs typeface="Century Gothic" charset="0"/>
              </a:rPr>
              <a:t>Record your</a:t>
            </a:r>
            <a:r>
              <a:rPr kumimoji="0" lang="en-US" sz="2000" b="0" i="0" u="none" strike="noStrike" kern="1200" cap="none" spc="0" normalizeH="0" noProof="0" dirty="0" smtClean="0">
                <a:ln>
                  <a:noFill/>
                </a:ln>
                <a:solidFill>
                  <a:srgbClr val="7030A0"/>
                </a:solidFill>
                <a:effectLst/>
                <a:uLnTx/>
                <a:uFillTx/>
                <a:latin typeface="Century Gothic" charset="0"/>
                <a:ea typeface="Century Gothic" charset="0"/>
                <a:cs typeface="Century Gothic" charset="0"/>
              </a:rPr>
              <a:t> group’s single definition on your student worksheet</a:t>
            </a:r>
            <a:endParaRPr kumimoji="0" lang="en-US" sz="2000" b="0" i="0" u="none" strike="noStrike" kern="1200" cap="none" spc="0" normalizeH="0" baseline="0" noProof="0" dirty="0">
              <a:ln>
                <a:noFill/>
              </a:ln>
              <a:solidFill>
                <a:srgbClr val="7030A0"/>
              </a:solidFill>
              <a:effectLst/>
              <a:uLnTx/>
              <a:uFillTx/>
              <a:latin typeface="Century Gothic" charset="0"/>
              <a:ea typeface="Century Gothic" charset="0"/>
              <a:cs typeface="Century Gothic" charset="0"/>
            </a:endParaRPr>
          </a:p>
        </p:txBody>
      </p:sp>
    </p:spTree>
    <p:extLst>
      <p:ext uri="{BB962C8B-B14F-4D97-AF65-F5344CB8AC3E}">
        <p14:creationId xmlns:p14="http://schemas.microsoft.com/office/powerpoint/2010/main" val="19702440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7604"/>
            <a:ext cx="7396480" cy="636723"/>
          </a:xfrm>
        </p:spPr>
        <p:txBody>
          <a:bodyPr/>
          <a:lstStyle/>
          <a:p>
            <a:r>
              <a:rPr lang="en-US" sz="3200" dirty="0" smtClean="0">
                <a:solidFill>
                  <a:schemeClr val="bg1"/>
                </a:solidFill>
              </a:rPr>
              <a:t>Earthquake Machine</a:t>
            </a:r>
            <a:endParaRPr lang="en-US" sz="3200" dirty="0">
              <a:solidFill>
                <a:schemeClr val="bg1"/>
              </a:solidFill>
            </a:endParaRPr>
          </a:p>
        </p:txBody>
      </p:sp>
      <p:sp>
        <p:nvSpPr>
          <p:cNvPr id="18" name="Text Box 19"/>
          <p:cNvSpPr txBox="1">
            <a:spLocks noChangeArrowheads="1"/>
          </p:cNvSpPr>
          <p:nvPr/>
        </p:nvSpPr>
        <p:spPr bwMode="auto">
          <a:xfrm>
            <a:off x="7467600" y="76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744" y="1031388"/>
            <a:ext cx="4247999" cy="3472032"/>
          </a:xfrm>
          <a:prstGeom prst="rect">
            <a:avLst/>
          </a:prstGeom>
        </p:spPr>
      </p:pic>
      <p:sp>
        <p:nvSpPr>
          <p:cNvPr id="3" name="TextBox 2"/>
          <p:cNvSpPr txBox="1"/>
          <p:nvPr/>
        </p:nvSpPr>
        <p:spPr>
          <a:xfrm>
            <a:off x="3903332" y="2610371"/>
            <a:ext cx="1112520" cy="523220"/>
          </a:xfrm>
          <a:prstGeom prst="rect">
            <a:avLst/>
          </a:prstGeom>
          <a:noFill/>
        </p:spPr>
        <p:txBody>
          <a:bodyPr wrap="square" rtlCol="0">
            <a:spAutoFit/>
          </a:bodyPr>
          <a:lstStyle/>
          <a:p>
            <a:r>
              <a:rPr lang="en-US" sz="1400" dirty="0" smtClean="0">
                <a:latin typeface="Arial" charset="0"/>
                <a:ea typeface="Arial" charset="0"/>
                <a:cs typeface="Arial" charset="0"/>
              </a:rPr>
              <a:t>Rubber band </a:t>
            </a:r>
            <a:endParaRPr lang="en-US" sz="1400" dirty="0">
              <a:latin typeface="Arial" charset="0"/>
              <a:ea typeface="Arial" charset="0"/>
              <a:cs typeface="Arial" charset="0"/>
            </a:endParaRPr>
          </a:p>
        </p:txBody>
      </p:sp>
      <p:sp>
        <p:nvSpPr>
          <p:cNvPr id="7" name="TextBox 6"/>
          <p:cNvSpPr txBox="1"/>
          <p:nvPr/>
        </p:nvSpPr>
        <p:spPr>
          <a:xfrm>
            <a:off x="4867199" y="3451167"/>
            <a:ext cx="3375660" cy="584775"/>
          </a:xfrm>
          <a:prstGeom prst="rect">
            <a:avLst/>
          </a:prstGeom>
          <a:noFill/>
        </p:spPr>
        <p:txBody>
          <a:bodyPr wrap="square" rtlCol="0">
            <a:spAutoFit/>
          </a:bodyPr>
          <a:lstStyle/>
          <a:p>
            <a:r>
              <a:rPr lang="en-US" sz="1600" dirty="0" smtClean="0">
                <a:latin typeface="Arial" charset="0"/>
                <a:ea typeface="Arial" charset="0"/>
                <a:cs typeface="Arial" charset="0"/>
              </a:rPr>
              <a:t>4” x 4” wood blocks with sandpaper</a:t>
            </a:r>
            <a:br>
              <a:rPr lang="en-US" sz="1600" dirty="0" smtClean="0">
                <a:latin typeface="Arial" charset="0"/>
                <a:ea typeface="Arial" charset="0"/>
                <a:cs typeface="Arial" charset="0"/>
              </a:rPr>
            </a:br>
            <a:r>
              <a:rPr lang="en-US" sz="1600" dirty="0" smtClean="0">
                <a:latin typeface="Arial" charset="0"/>
                <a:ea typeface="Arial" charset="0"/>
                <a:cs typeface="Arial" charset="0"/>
              </a:rPr>
              <a:t>            glued to bottom</a:t>
            </a:r>
            <a:endParaRPr lang="en-US" sz="1600" dirty="0">
              <a:latin typeface="Arial" charset="0"/>
              <a:ea typeface="Arial" charset="0"/>
              <a:cs typeface="Arial" charset="0"/>
            </a:endParaRPr>
          </a:p>
        </p:txBody>
      </p:sp>
      <p:sp>
        <p:nvSpPr>
          <p:cNvPr id="10" name="TextBox 9"/>
          <p:cNvSpPr txBox="1"/>
          <p:nvPr/>
        </p:nvSpPr>
        <p:spPr>
          <a:xfrm>
            <a:off x="995680" y="4582704"/>
            <a:ext cx="5313680" cy="307777"/>
          </a:xfrm>
          <a:prstGeom prst="rect">
            <a:avLst/>
          </a:prstGeom>
          <a:noFill/>
        </p:spPr>
        <p:txBody>
          <a:bodyPr wrap="square" rtlCol="0">
            <a:spAutoFit/>
          </a:bodyPr>
          <a:lstStyle/>
          <a:p>
            <a:r>
              <a:rPr lang="en-US" sz="1400" dirty="0" smtClean="0">
                <a:latin typeface="Arial" charset="0"/>
                <a:ea typeface="Arial" charset="0"/>
                <a:cs typeface="Arial" charset="0"/>
              </a:rPr>
              <a:t>Fabric measuring tape on table                  Belt sandpaper</a:t>
            </a:r>
            <a:endParaRPr lang="en-US" sz="1400" dirty="0">
              <a:latin typeface="Arial" charset="0"/>
              <a:ea typeface="Arial" charset="0"/>
              <a:cs typeface="Arial" charset="0"/>
            </a:endParaRPr>
          </a:p>
        </p:txBody>
      </p:sp>
      <p:sp>
        <p:nvSpPr>
          <p:cNvPr id="11" name="TextBox 10"/>
          <p:cNvSpPr txBox="1"/>
          <p:nvPr/>
        </p:nvSpPr>
        <p:spPr>
          <a:xfrm>
            <a:off x="2731743" y="2321392"/>
            <a:ext cx="1011657" cy="1169551"/>
          </a:xfrm>
          <a:prstGeom prst="rect">
            <a:avLst/>
          </a:prstGeom>
          <a:noFill/>
        </p:spPr>
        <p:txBody>
          <a:bodyPr wrap="square" rtlCol="0">
            <a:spAutoFit/>
          </a:bodyPr>
          <a:lstStyle/>
          <a:p>
            <a:r>
              <a:rPr lang="en-US" sz="1400" dirty="0" smtClean="0">
                <a:latin typeface="Arial" charset="0"/>
                <a:ea typeface="Arial" charset="0"/>
                <a:cs typeface="Arial" charset="0"/>
              </a:rPr>
              <a:t>Fabric measuring tape pulls on rubber band</a:t>
            </a:r>
            <a:endParaRPr lang="en-US" sz="1400" dirty="0">
              <a:latin typeface="Arial" charset="0"/>
              <a:ea typeface="Arial" charset="0"/>
              <a:cs typeface="Arial" charset="0"/>
            </a:endParaRPr>
          </a:p>
        </p:txBody>
      </p:sp>
      <p:cxnSp>
        <p:nvCxnSpPr>
          <p:cNvPr id="13" name="Straight Arrow Connector 12"/>
          <p:cNvCxnSpPr/>
          <p:nvPr/>
        </p:nvCxnSpPr>
        <p:spPr>
          <a:xfrm>
            <a:off x="3017520" y="3473961"/>
            <a:ext cx="30480" cy="7767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flipH="1">
            <a:off x="4061460" y="3120911"/>
            <a:ext cx="114300" cy="10002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H="1">
            <a:off x="4533638" y="3777111"/>
            <a:ext cx="451498" cy="3624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flipH="1" flipV="1">
            <a:off x="3749040" y="4258238"/>
            <a:ext cx="632460" cy="3734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p:cNvCxnSpPr/>
          <p:nvPr/>
        </p:nvCxnSpPr>
        <p:spPr>
          <a:xfrm flipV="1">
            <a:off x="2308860" y="4381500"/>
            <a:ext cx="175260" cy="2286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4808220" y="1000589"/>
            <a:ext cx="3977640" cy="1323439"/>
          </a:xfrm>
          <a:prstGeom prst="rect">
            <a:avLst/>
          </a:prstGeom>
          <a:noFill/>
        </p:spPr>
        <p:txBody>
          <a:bodyPr wrap="square" rtlCol="0">
            <a:spAutoFit/>
          </a:bodyPr>
          <a:lstStyle/>
          <a:p>
            <a:r>
              <a:rPr lang="en-US" sz="1600" b="1" dirty="0" smtClean="0">
                <a:latin typeface="Arial" charset="0"/>
                <a:ea typeface="Arial" charset="0"/>
                <a:cs typeface="Arial" charset="0"/>
              </a:rPr>
              <a:t>Model A</a:t>
            </a:r>
            <a:r>
              <a:rPr lang="en-US" sz="1600" dirty="0" smtClean="0">
                <a:latin typeface="Arial" charset="0"/>
                <a:ea typeface="Arial" charset="0"/>
                <a:cs typeface="Arial" charset="0"/>
              </a:rPr>
              <a:t>: In this simpler model, the edge of the sandpaper near her right hand is the line across which the constant velocity is measured </a:t>
            </a:r>
            <a:r>
              <a:rPr lang="en-US" sz="1600" dirty="0">
                <a:latin typeface="Arial" charset="0"/>
                <a:ea typeface="Arial" charset="0"/>
                <a:cs typeface="Arial" charset="0"/>
              </a:rPr>
              <a:t>(i.e., centimeters </a:t>
            </a:r>
            <a:r>
              <a:rPr lang="en-US" sz="1600" dirty="0" smtClean="0">
                <a:latin typeface="Arial" charset="0"/>
                <a:ea typeface="Arial" charset="0"/>
                <a:cs typeface="Arial" charset="0"/>
              </a:rPr>
              <a:t>are recorded as they </a:t>
            </a:r>
            <a:r>
              <a:rPr lang="en-US" sz="1600" dirty="0">
                <a:latin typeface="Arial" charset="0"/>
                <a:ea typeface="Arial" charset="0"/>
                <a:cs typeface="Arial" charset="0"/>
              </a:rPr>
              <a:t>pass that point) </a:t>
            </a:r>
            <a:r>
              <a:rPr lang="en-US" sz="1600" dirty="0" smtClean="0">
                <a:latin typeface="Arial" charset="0"/>
                <a:ea typeface="Arial" charset="0"/>
                <a:cs typeface="Arial" charset="0"/>
              </a:rPr>
              <a:t>.</a:t>
            </a:r>
            <a:endParaRPr lang="en-US" sz="1600" dirty="0">
              <a:latin typeface="Arial" charset="0"/>
              <a:ea typeface="Arial" charset="0"/>
              <a:cs typeface="Arial" charset="0"/>
            </a:endParaRPr>
          </a:p>
        </p:txBody>
      </p:sp>
    </p:spTree>
    <p:extLst>
      <p:ext uri="{BB962C8B-B14F-4D97-AF65-F5344CB8AC3E}">
        <p14:creationId xmlns:p14="http://schemas.microsoft.com/office/powerpoint/2010/main" val="1005085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7604"/>
            <a:ext cx="7396480" cy="636723"/>
          </a:xfrm>
        </p:spPr>
        <p:txBody>
          <a:bodyPr/>
          <a:lstStyle/>
          <a:p>
            <a:r>
              <a:rPr lang="en-US" sz="3200" dirty="0" smtClean="0">
                <a:solidFill>
                  <a:schemeClr val="bg1"/>
                </a:solidFill>
              </a:rPr>
              <a:t>Earthquake Machine</a:t>
            </a:r>
            <a:endParaRPr lang="en-US" sz="3200" dirty="0">
              <a:solidFill>
                <a:schemeClr val="bg1"/>
              </a:solidFill>
            </a:endParaRPr>
          </a:p>
        </p:txBody>
      </p:sp>
      <p:sp>
        <p:nvSpPr>
          <p:cNvPr id="18" name="Text Box 19"/>
          <p:cNvSpPr txBox="1">
            <a:spLocks noChangeArrowheads="1"/>
          </p:cNvSpPr>
          <p:nvPr/>
        </p:nvSpPr>
        <p:spPr bwMode="auto">
          <a:xfrm>
            <a:off x="7467600" y="7604"/>
            <a:ext cx="1143000" cy="76944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4400" dirty="0">
                <a:solidFill>
                  <a:srgbClr val="1E412A"/>
                </a:solidFill>
                <a:latin typeface="KG Fall For You"/>
                <a:cs typeface="KG Fall For You"/>
              </a:rPr>
              <a: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3788" y="1142215"/>
            <a:ext cx="5655072" cy="3495760"/>
          </a:xfrm>
        </p:spPr>
      </p:pic>
      <p:sp>
        <p:nvSpPr>
          <p:cNvPr id="6" name="TextBox 5"/>
          <p:cNvSpPr txBox="1"/>
          <p:nvPr/>
        </p:nvSpPr>
        <p:spPr>
          <a:xfrm>
            <a:off x="6469380" y="1092029"/>
            <a:ext cx="2324100" cy="2306491"/>
          </a:xfrm>
          <a:prstGeom prst="rect">
            <a:avLst/>
          </a:prstGeom>
          <a:noFill/>
        </p:spPr>
        <p:txBody>
          <a:bodyPr wrap="square" rtlCol="0">
            <a:spAutoFit/>
          </a:bodyPr>
          <a:lstStyle/>
          <a:p>
            <a:r>
              <a:rPr lang="en-US" sz="1600" b="1" dirty="0" smtClean="0">
                <a:latin typeface="Arial" charset="0"/>
                <a:ea typeface="Arial" charset="0"/>
                <a:cs typeface="Arial" charset="0"/>
              </a:rPr>
              <a:t>Model B</a:t>
            </a:r>
            <a:r>
              <a:rPr lang="en-US" sz="1600" dirty="0" smtClean="0">
                <a:latin typeface="Arial" charset="0"/>
                <a:ea typeface="Arial" charset="0"/>
                <a:cs typeface="Arial" charset="0"/>
              </a:rPr>
              <a:t>: In this model, the the screw eye in the yellow block is the line across which the constant velocity is measured </a:t>
            </a:r>
            <a:r>
              <a:rPr lang="en-US" sz="1600" dirty="0">
                <a:latin typeface="Arial" charset="0"/>
                <a:ea typeface="Arial" charset="0"/>
                <a:cs typeface="Arial" charset="0"/>
              </a:rPr>
              <a:t>(i.e., centimeters </a:t>
            </a:r>
            <a:r>
              <a:rPr lang="en-US" sz="1600" dirty="0" smtClean="0">
                <a:latin typeface="Arial" charset="0"/>
                <a:ea typeface="Arial" charset="0"/>
                <a:cs typeface="Arial" charset="0"/>
              </a:rPr>
              <a:t>are recorded as they </a:t>
            </a:r>
            <a:r>
              <a:rPr lang="en-US" sz="1600">
                <a:latin typeface="Arial" charset="0"/>
                <a:ea typeface="Arial" charset="0"/>
                <a:cs typeface="Arial" charset="0"/>
              </a:rPr>
              <a:t>pass </a:t>
            </a:r>
            <a:r>
              <a:rPr lang="en-US" sz="1600" smtClean="0">
                <a:latin typeface="Arial" charset="0"/>
                <a:ea typeface="Arial" charset="0"/>
                <a:cs typeface="Arial" charset="0"/>
              </a:rPr>
              <a:t>through the eye) </a:t>
            </a:r>
            <a:r>
              <a:rPr lang="en-US" sz="1600" dirty="0" smtClean="0">
                <a:latin typeface="Arial" charset="0"/>
                <a:ea typeface="Arial" charset="0"/>
                <a:cs typeface="Arial" charset="0"/>
              </a:rPr>
              <a:t>.</a:t>
            </a:r>
            <a:endParaRPr lang="en-US" sz="1600" dirty="0">
              <a:latin typeface="Arial" charset="0"/>
              <a:ea typeface="Arial" charset="0"/>
              <a:cs typeface="Arial" charset="0"/>
            </a:endParaRPr>
          </a:p>
        </p:txBody>
      </p:sp>
    </p:spTree>
    <p:extLst>
      <p:ext uri="{BB962C8B-B14F-4D97-AF65-F5344CB8AC3E}">
        <p14:creationId xmlns:p14="http://schemas.microsoft.com/office/powerpoint/2010/main" val="14599709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Part 1—Procedure</a:t>
            </a:r>
            <a:endParaRPr lang="en-US" sz="3200" dirty="0">
              <a:solidFill>
                <a:schemeClr val="bg1"/>
              </a:solidFill>
            </a:endParaRPr>
          </a:p>
        </p:txBody>
      </p:sp>
      <p:sp>
        <p:nvSpPr>
          <p:cNvPr id="4" name="Content Placeholder 3"/>
          <p:cNvSpPr>
            <a:spLocks noGrp="1"/>
          </p:cNvSpPr>
          <p:nvPr>
            <p:ph idx="1"/>
          </p:nvPr>
        </p:nvSpPr>
        <p:spPr>
          <a:xfrm>
            <a:off x="497840" y="1898344"/>
            <a:ext cx="8229600" cy="2376658"/>
          </a:xfrm>
        </p:spPr>
        <p:txBody>
          <a:bodyPr>
            <a:normAutofit/>
          </a:bodyPr>
          <a:lstStyle/>
          <a:p>
            <a:r>
              <a:rPr lang="en-US" sz="2000" dirty="0">
                <a:solidFill>
                  <a:schemeClr val="tx1"/>
                </a:solidFill>
              </a:rPr>
              <a:t>Pick up materials for the model</a:t>
            </a:r>
          </a:p>
          <a:p>
            <a:r>
              <a:rPr lang="en-US" sz="2000" dirty="0">
                <a:solidFill>
                  <a:schemeClr val="tx1"/>
                </a:solidFill>
              </a:rPr>
              <a:t>Assemble your model</a:t>
            </a:r>
          </a:p>
          <a:p>
            <a:r>
              <a:rPr lang="en-US" sz="2000" dirty="0">
                <a:solidFill>
                  <a:schemeClr val="tx1"/>
                </a:solidFill>
              </a:rPr>
              <a:t>Explore the behavior of the </a:t>
            </a:r>
            <a:r>
              <a:rPr lang="en-US" sz="2000" dirty="0" smtClean="0">
                <a:solidFill>
                  <a:schemeClr val="tx1"/>
                </a:solidFill>
              </a:rPr>
              <a:t>model</a:t>
            </a:r>
          </a:p>
          <a:p>
            <a:r>
              <a:rPr lang="en-US" sz="2000" dirty="0" smtClean="0">
                <a:solidFill>
                  <a:schemeClr val="tx1"/>
                </a:solidFill>
              </a:rPr>
              <a:t>Answer </a:t>
            </a:r>
            <a:r>
              <a:rPr lang="en-US" sz="2000" dirty="0">
                <a:solidFill>
                  <a:schemeClr val="tx1"/>
                </a:solidFill>
              </a:rPr>
              <a:t>questions #2 through #7 on your student worksheet </a:t>
            </a:r>
          </a:p>
        </p:txBody>
      </p:sp>
    </p:spTree>
    <p:extLst>
      <p:ext uri="{BB962C8B-B14F-4D97-AF65-F5344CB8AC3E}">
        <p14:creationId xmlns:p14="http://schemas.microsoft.com/office/powerpoint/2010/main" val="8030682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amp;Rfault4inClas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3300" y="1270000"/>
            <a:ext cx="4127500" cy="3332500"/>
          </a:xfrm>
          <a:prstGeom prst="rect">
            <a:avLst/>
          </a:prstGeom>
        </p:spPr>
      </p:pic>
      <p:sp>
        <p:nvSpPr>
          <p:cNvPr id="8" name="Title 1"/>
          <p:cNvSpPr>
            <a:spLocks noGrp="1"/>
          </p:cNvSpPr>
          <p:nvPr>
            <p:ph type="title"/>
          </p:nvPr>
        </p:nvSpPr>
        <p:spPr>
          <a:xfrm>
            <a:off x="995680" y="57513"/>
            <a:ext cx="7396480" cy="636723"/>
          </a:xfrm>
        </p:spPr>
        <p:txBody>
          <a:bodyPr/>
          <a:lstStyle/>
          <a:p>
            <a:r>
              <a:rPr lang="en-US" sz="3200" dirty="0" smtClean="0">
                <a:solidFill>
                  <a:schemeClr val="bg1"/>
                </a:solidFill>
              </a:rPr>
              <a:t>Like and Unlike</a:t>
            </a:r>
            <a:endParaRPr lang="en-US" sz="3200" dirty="0">
              <a:solidFill>
                <a:schemeClr val="bg1"/>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800" y="1156296"/>
            <a:ext cx="4216400" cy="3446204"/>
          </a:xfrm>
          <a:prstGeom prst="rect">
            <a:avLst/>
          </a:prstGeom>
        </p:spPr>
      </p:pic>
    </p:spTree>
    <p:extLst>
      <p:ext uri="{BB962C8B-B14F-4D97-AF65-F5344CB8AC3E}">
        <p14:creationId xmlns:p14="http://schemas.microsoft.com/office/powerpoint/2010/main" val="15492207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Executive">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3078</TotalTime>
  <Words>1406</Words>
  <Application>Microsoft Macintosh PowerPoint</Application>
  <PresentationFormat>On-screen Show (16:9)</PresentationFormat>
  <Paragraphs>169</Paragraphs>
  <Slides>14</Slides>
  <Notes>13</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Calibri</vt:lpstr>
      <vt:lpstr>Century Gothic</vt:lpstr>
      <vt:lpstr>Courier New</vt:lpstr>
      <vt:lpstr>KG Fall For You</vt:lpstr>
      <vt:lpstr>Myriad Pro</vt:lpstr>
      <vt:lpstr>Open Sans</vt:lpstr>
      <vt:lpstr>Palatino Linotype</vt:lpstr>
      <vt:lpstr>Symbol</vt:lpstr>
      <vt:lpstr>Times</vt:lpstr>
      <vt:lpstr>Arial</vt:lpstr>
      <vt:lpstr>Executive</vt:lpstr>
      <vt:lpstr>PowerPoint Presentation</vt:lpstr>
      <vt:lpstr>Objectives</vt:lpstr>
      <vt:lpstr>What’s going on?!</vt:lpstr>
      <vt:lpstr>Review</vt:lpstr>
      <vt:lpstr>Review</vt:lpstr>
      <vt:lpstr>Earthquake Machine</vt:lpstr>
      <vt:lpstr>Earthquake Machine</vt:lpstr>
      <vt:lpstr>Part 1—Procedure</vt:lpstr>
      <vt:lpstr>Like and Unlike</vt:lpstr>
      <vt:lpstr>The model</vt:lpstr>
      <vt:lpstr>BLANK SLIDE</vt:lpstr>
      <vt:lpstr>PowerPoint Presentation</vt:lpstr>
      <vt:lpstr>Formative Assessment</vt:lpstr>
      <vt:lpstr>Energy in the model comes from you.   Where might this same energy come from         in the Earth system? </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Apologies for  the Short Notice</dc:title>
  <dc:creator>Johanna Adams</dc:creator>
  <cp:lastModifiedBy>Jenda Johnson</cp:lastModifiedBy>
  <cp:revision>90</cp:revision>
  <dcterms:created xsi:type="dcterms:W3CDTF">2015-12-15T06:57:39Z</dcterms:created>
  <dcterms:modified xsi:type="dcterms:W3CDTF">2017-10-18T03:36:46Z</dcterms:modified>
</cp:coreProperties>
</file>