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20" r:id="rId1"/>
  </p:sldMasterIdLst>
  <p:sldIdLst>
    <p:sldId id="256" r:id="rId2"/>
    <p:sldId id="333" r:id="rId3"/>
    <p:sldId id="297" r:id="rId4"/>
    <p:sldId id="286" r:id="rId5"/>
    <p:sldId id="285" r:id="rId6"/>
    <p:sldId id="283" r:id="rId7"/>
    <p:sldId id="284" r:id="rId8"/>
    <p:sldId id="287" r:id="rId9"/>
    <p:sldId id="323" r:id="rId10"/>
    <p:sldId id="324" r:id="rId11"/>
    <p:sldId id="278" r:id="rId12"/>
    <p:sldId id="289" r:id="rId13"/>
    <p:sldId id="288" r:id="rId14"/>
    <p:sldId id="291" r:id="rId15"/>
    <p:sldId id="290" r:id="rId16"/>
    <p:sldId id="292" r:id="rId17"/>
    <p:sldId id="301" r:id="rId18"/>
    <p:sldId id="325" r:id="rId19"/>
    <p:sldId id="293" r:id="rId20"/>
    <p:sldId id="276" r:id="rId21"/>
    <p:sldId id="302" r:id="rId22"/>
    <p:sldId id="294" r:id="rId23"/>
    <p:sldId id="334" r:id="rId24"/>
    <p:sldId id="260" r:id="rId25"/>
    <p:sldId id="257" r:id="rId26"/>
    <p:sldId id="261" r:id="rId27"/>
    <p:sldId id="262" r:id="rId28"/>
    <p:sldId id="263" r:id="rId29"/>
    <p:sldId id="264" r:id="rId30"/>
    <p:sldId id="266" r:id="rId31"/>
    <p:sldId id="326" r:id="rId32"/>
    <p:sldId id="327" r:id="rId33"/>
    <p:sldId id="328" r:id="rId34"/>
    <p:sldId id="329" r:id="rId35"/>
    <p:sldId id="330" r:id="rId36"/>
    <p:sldId id="331" r:id="rId37"/>
    <p:sldId id="332" r:id="rId38"/>
    <p:sldId id="339" r:id="rId39"/>
    <p:sldId id="319" r:id="rId40"/>
    <p:sldId id="335" r:id="rId41"/>
    <p:sldId id="336" r:id="rId42"/>
    <p:sldId id="337" r:id="rId43"/>
    <p:sldId id="338" r:id="rId44"/>
    <p:sldId id="341" r:id="rId45"/>
    <p:sldId id="340" r:id="rId4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9" autoAdjust="0"/>
    <p:restoredTop sz="94660"/>
  </p:normalViewPr>
  <p:slideViewPr>
    <p:cSldViewPr snapToObjects="1">
      <p:cViewPr varScale="1">
        <p:scale>
          <a:sx n="97" d="100"/>
          <a:sy n="97" d="100"/>
        </p:scale>
        <p:origin x="-64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9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slide" Target="slides/slide45.xml"/><Relationship Id="rId47" Type="http://schemas.openxmlformats.org/officeDocument/2006/relationships/printerSettings" Target="printerSettings/printerSettings1.bin"/><Relationship Id="rId48" Type="http://schemas.openxmlformats.org/officeDocument/2006/relationships/presProps" Target="presProps.xml"/><Relationship Id="rId49" Type="http://schemas.openxmlformats.org/officeDocument/2006/relationships/viewProps" Target="view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theme" Target="theme/theme1.xml"/><Relationship Id="rId5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2B71-8991-4516-A01E-F1A9ACD28BDC}" type="slidenum">
              <a:rPr/>
              <a:pPr/>
              <a:t>‹#›</a:t>
            </a:fld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8/17/11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8/17/11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7EF9DCDD-F85E-F345-ACCF-CA0D0BD07A9A}" type="datetimeFigureOut">
              <a:rPr lang="en-US" smtClean="0"/>
              <a:pPr/>
              <a:t>8/17/11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7EF9DCDD-F85E-F345-ACCF-CA0D0BD07A9A}" type="datetimeFigureOut">
              <a:rPr lang="en-US" smtClean="0"/>
              <a:pPr/>
              <a:t>8/17/11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7EF9DCDD-F85E-F345-ACCF-CA0D0BD07A9A}" type="datetimeFigureOut">
              <a:rPr lang="en-US" smtClean="0"/>
              <a:pPr/>
              <a:t>8/17/11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8/17/11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8/17/11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8/17/11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8/17/11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8/17/11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F9DCDD-F85E-F345-ACCF-CA0D0BD07A9A}" type="datetimeFigureOut">
              <a:rPr lang="en-US" smtClean="0"/>
              <a:pPr/>
              <a:t>8/17/11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7EF9DCDD-F85E-F345-ACCF-CA0D0BD07A9A}" type="datetimeFigureOut">
              <a:rPr lang="en-US" smtClean="0"/>
              <a:pPr/>
              <a:t>8/17/11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1FDB2626-3D56-AC47-8DD2-F15151459E3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  <p:sldLayoutId id="2147483832" r:id="rId12"/>
    <p:sldLayoutId id="2147483833" r:id="rId13"/>
    <p:sldLayoutId id="2147483834" r:id="rId14"/>
    <p:sldLayoutId id="2147483835" r:id="rId15"/>
    <p:sldLayoutId id="214748383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images.google.com" TargetMode="Externa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Seismic Reflection Approach to Data Processing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Gary Pavlis</a:t>
            </a:r>
          </a:p>
          <a:p>
            <a:r>
              <a:rPr lang="en-US" dirty="0" smtClean="0"/>
              <a:t>With major contributions from </a:t>
            </a:r>
          </a:p>
          <a:p>
            <a:r>
              <a:rPr lang="en-US" dirty="0" smtClean="0"/>
              <a:t>Dave Hale, Colorado School of Mines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Gathers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Shot gather (common source gather) – data in original order</a:t>
            </a:r>
          </a:p>
          <a:p>
            <a:r>
              <a:rPr lang="en-US" dirty="0" smtClean="0"/>
              <a:t>Common receiver gather</a:t>
            </a:r>
          </a:p>
          <a:p>
            <a:r>
              <a:rPr lang="en-US" dirty="0" smtClean="0"/>
              <a:t>Common offset gather</a:t>
            </a:r>
          </a:p>
          <a:p>
            <a:r>
              <a:rPr lang="en-US" dirty="0" smtClean="0"/>
              <a:t>Common midpoint gather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Arrow Connector 12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2D seismic line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5" name="Isosceles Triangle 154"/>
          <p:cNvSpPr/>
          <p:nvPr/>
        </p:nvSpPr>
        <p:spPr>
          <a:xfrm rot="10800000">
            <a:off x="3079751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Isosceles Triangle 155"/>
          <p:cNvSpPr/>
          <p:nvPr/>
        </p:nvSpPr>
        <p:spPr>
          <a:xfrm rot="10800000">
            <a:off x="3335736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Isosceles Triangle 156"/>
          <p:cNvSpPr/>
          <p:nvPr/>
        </p:nvSpPr>
        <p:spPr>
          <a:xfrm rot="10800000">
            <a:off x="3600031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Isosceles Triangle 157"/>
          <p:cNvSpPr/>
          <p:nvPr/>
        </p:nvSpPr>
        <p:spPr>
          <a:xfrm rot="10800000">
            <a:off x="3858628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Isosceles Triangle 158"/>
          <p:cNvSpPr/>
          <p:nvPr/>
        </p:nvSpPr>
        <p:spPr>
          <a:xfrm rot="10800000">
            <a:off x="4114613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Isosceles Triangle 159"/>
          <p:cNvSpPr/>
          <p:nvPr/>
        </p:nvSpPr>
        <p:spPr>
          <a:xfrm rot="10800000">
            <a:off x="4378908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Isosceles Triangle 160"/>
          <p:cNvSpPr/>
          <p:nvPr/>
        </p:nvSpPr>
        <p:spPr>
          <a:xfrm rot="10800000">
            <a:off x="4630883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Isosceles Triangle 161"/>
          <p:cNvSpPr/>
          <p:nvPr/>
        </p:nvSpPr>
        <p:spPr>
          <a:xfrm rot="10800000">
            <a:off x="4895178" y="4367027"/>
            <a:ext cx="164466" cy="152400"/>
          </a:xfrm>
          <a:prstGeom prst="triangle">
            <a:avLst/>
          </a:prstGeom>
          <a:solidFill>
            <a:srgbClr val="CCFFC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Arrow Connector 25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2D seismic line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4114800" y="192119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4198543" y="1764268"/>
            <a:ext cx="2183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= one seismic trace</a:t>
            </a:r>
            <a:endParaRPr lang="en-US" dirty="0">
              <a:solidFill>
                <a:schemeClr val="accent2"/>
              </a:solidFill>
            </a:endParaRPr>
          </a:p>
        </p:txBody>
      </p:sp>
      <p:sp>
        <p:nvSpPr>
          <p:cNvPr id="17" name="Oval 16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" name="Straight Arrow Connector 29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2D seismic line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896394" y="4528860"/>
            <a:ext cx="4723606" cy="1588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/>
          <p:cNvSpPr/>
          <p:nvPr/>
        </p:nvSpPr>
        <p:spPr>
          <a:xfrm>
            <a:off x="4114800" y="192119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TextBox 153"/>
          <p:cNvSpPr txBox="1"/>
          <p:nvPr/>
        </p:nvSpPr>
        <p:spPr>
          <a:xfrm>
            <a:off x="4198543" y="1764268"/>
            <a:ext cx="2183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= one seismic trace</a:t>
            </a:r>
            <a:endParaRPr 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Straight Arrow Connector 3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2D seismic line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88249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62309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141905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401311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60717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492012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17952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438938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/>
          <p:cNvSpPr/>
          <p:nvPr/>
        </p:nvSpPr>
        <p:spPr>
          <a:xfrm>
            <a:off x="4114800" y="192119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TextBox 153"/>
          <p:cNvSpPr txBox="1"/>
          <p:nvPr/>
        </p:nvSpPr>
        <p:spPr>
          <a:xfrm>
            <a:off x="4198543" y="1764268"/>
            <a:ext cx="2183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= one seismic trace</a:t>
            </a:r>
            <a:endParaRPr 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7" name="Straight Arrow Connector 156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Arrow Connector 157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2D seismic line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88249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62309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141905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401311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60717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492012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17952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438938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414190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88250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4401314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4660720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4920126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517953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43893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5698347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440064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414123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4660050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4919456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178862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543826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569767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5957083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466072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440131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4920126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5179532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5438938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569834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595775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217159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492012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466072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5179532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5438938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5698344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595775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621715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6476565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517975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492034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439157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5698563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957969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621737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647678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6736190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284896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258956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3108374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3367780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3627186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388659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414599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4405407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310837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284896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3367780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3627186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3886592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414599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440540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4664813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258956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233015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2848968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3108374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3367780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362718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388659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4146001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/>
          <p:nvPr/>
        </p:nvSpPr>
        <p:spPr>
          <a:xfrm>
            <a:off x="181543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155603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2074843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2334249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/>
          <p:cNvSpPr/>
          <p:nvPr/>
        </p:nvSpPr>
        <p:spPr>
          <a:xfrm>
            <a:off x="2593655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285306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311246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3371876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207484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181543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/>
          <p:cNvSpPr/>
          <p:nvPr/>
        </p:nvSpPr>
        <p:spPr>
          <a:xfrm>
            <a:off x="2334249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/>
          <p:cNvSpPr/>
          <p:nvPr/>
        </p:nvSpPr>
        <p:spPr>
          <a:xfrm>
            <a:off x="2593655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2853061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/>
          <p:cNvSpPr/>
          <p:nvPr/>
        </p:nvSpPr>
        <p:spPr>
          <a:xfrm>
            <a:off x="311246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/>
          <p:cNvSpPr/>
          <p:nvPr/>
        </p:nvSpPr>
        <p:spPr>
          <a:xfrm>
            <a:off x="337187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/>
          <p:cNvSpPr/>
          <p:nvPr/>
        </p:nvSpPr>
        <p:spPr>
          <a:xfrm>
            <a:off x="3631282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/>
          <p:cNvSpPr/>
          <p:nvPr/>
        </p:nvSpPr>
        <p:spPr>
          <a:xfrm>
            <a:off x="233425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/>
          <p:cNvSpPr/>
          <p:nvPr/>
        </p:nvSpPr>
        <p:spPr>
          <a:xfrm>
            <a:off x="207484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2593658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/>
          <p:cNvSpPr/>
          <p:nvPr/>
        </p:nvSpPr>
        <p:spPr>
          <a:xfrm>
            <a:off x="2853064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/>
          <p:cNvSpPr/>
          <p:nvPr/>
        </p:nvSpPr>
        <p:spPr>
          <a:xfrm>
            <a:off x="3112470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/>
          <p:cNvSpPr/>
          <p:nvPr/>
        </p:nvSpPr>
        <p:spPr>
          <a:xfrm>
            <a:off x="337187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/>
          <p:cNvSpPr/>
          <p:nvPr/>
        </p:nvSpPr>
        <p:spPr>
          <a:xfrm>
            <a:off x="363128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/>
          <p:cNvSpPr/>
          <p:nvPr/>
        </p:nvSpPr>
        <p:spPr>
          <a:xfrm>
            <a:off x="3890691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Oval 152"/>
          <p:cNvSpPr/>
          <p:nvPr/>
        </p:nvSpPr>
        <p:spPr>
          <a:xfrm>
            <a:off x="4114800" y="192119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TextBox 153"/>
          <p:cNvSpPr txBox="1"/>
          <p:nvPr/>
        </p:nvSpPr>
        <p:spPr>
          <a:xfrm>
            <a:off x="4198543" y="1764268"/>
            <a:ext cx="21832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accent2"/>
                </a:solidFill>
              </a:rPr>
              <a:t>= one seismic trace</a:t>
            </a:r>
            <a:endParaRPr 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3" name="Straight Arrow Connector 152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Common-source gather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88249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62309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141905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401311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60717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492012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17952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438938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414190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88250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4401314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4660720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4920126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517953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43893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5698347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440064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414123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4660050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4919456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178862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543826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569767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5957083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466072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440131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4920126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5179532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5438938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569834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595775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217159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492012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466072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5179532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5438938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5698344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595775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621715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6476565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517975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492034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439157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5698563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957969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621737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647678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6736190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284896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258956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3108374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3367780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3627186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388659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414599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4405407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310837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284896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3367780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3627186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3886592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414599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440540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4664813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258956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233015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2848968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3108374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3367780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362718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388659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4146001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/>
          <p:nvPr/>
        </p:nvSpPr>
        <p:spPr>
          <a:xfrm>
            <a:off x="181543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155603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2074843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2334249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/>
          <p:cNvSpPr/>
          <p:nvPr/>
        </p:nvSpPr>
        <p:spPr>
          <a:xfrm>
            <a:off x="2593655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285306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311246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3371876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207484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181543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/>
          <p:cNvSpPr/>
          <p:nvPr/>
        </p:nvSpPr>
        <p:spPr>
          <a:xfrm>
            <a:off x="2334249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/>
          <p:cNvSpPr/>
          <p:nvPr/>
        </p:nvSpPr>
        <p:spPr>
          <a:xfrm>
            <a:off x="2593655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2853061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/>
          <p:cNvSpPr/>
          <p:nvPr/>
        </p:nvSpPr>
        <p:spPr>
          <a:xfrm>
            <a:off x="311246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/>
          <p:cNvSpPr/>
          <p:nvPr/>
        </p:nvSpPr>
        <p:spPr>
          <a:xfrm>
            <a:off x="337187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/>
          <p:cNvSpPr/>
          <p:nvPr/>
        </p:nvSpPr>
        <p:spPr>
          <a:xfrm>
            <a:off x="3631282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/>
          <p:cNvSpPr/>
          <p:nvPr/>
        </p:nvSpPr>
        <p:spPr>
          <a:xfrm>
            <a:off x="233425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/>
          <p:cNvSpPr/>
          <p:nvPr/>
        </p:nvSpPr>
        <p:spPr>
          <a:xfrm>
            <a:off x="207484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2593658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/>
          <p:cNvSpPr/>
          <p:nvPr/>
        </p:nvSpPr>
        <p:spPr>
          <a:xfrm>
            <a:off x="2853064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/>
          <p:cNvSpPr/>
          <p:nvPr/>
        </p:nvSpPr>
        <p:spPr>
          <a:xfrm>
            <a:off x="3112470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/>
          <p:cNvSpPr/>
          <p:nvPr/>
        </p:nvSpPr>
        <p:spPr>
          <a:xfrm>
            <a:off x="337187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/>
          <p:cNvSpPr/>
          <p:nvPr/>
        </p:nvSpPr>
        <p:spPr>
          <a:xfrm>
            <a:off x="363128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/>
          <p:cNvSpPr/>
          <p:nvPr/>
        </p:nvSpPr>
        <p:spPr>
          <a:xfrm>
            <a:off x="3890691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>
            <a:off x="4066494" y="3352800"/>
            <a:ext cx="2065318" cy="213296"/>
          </a:xfrm>
          <a:prstGeom prst="rect">
            <a:avLst/>
          </a:prstGeom>
          <a:noFill/>
          <a:ln w="254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Common-source gather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  <p:grpSp>
        <p:nvGrpSpPr>
          <p:cNvPr id="37" name="Group 36"/>
          <p:cNvGrpSpPr/>
          <p:nvPr/>
        </p:nvGrpSpPr>
        <p:grpSpPr>
          <a:xfrm flipH="1">
            <a:off x="3714251" y="4278221"/>
            <a:ext cx="2305549" cy="1778255"/>
            <a:chOff x="2266451" y="4278221"/>
            <a:chExt cx="2305549" cy="1778255"/>
          </a:xfrm>
        </p:grpSpPr>
        <p:sp>
          <p:nvSpPr>
            <p:cNvPr id="160" name="Isosceles Triangle 159"/>
            <p:cNvSpPr/>
            <p:nvPr/>
          </p:nvSpPr>
          <p:spPr>
            <a:xfrm rot="10800000">
              <a:off x="327550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53979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379177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405606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343400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Straight Connector 22"/>
            <p:cNvCxnSpPr/>
            <p:nvPr/>
          </p:nvCxnSpPr>
          <p:spPr>
            <a:xfrm rot="5400000">
              <a:off x="3594002" y="5207094"/>
              <a:ext cx="1543460" cy="15530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5400000">
              <a:off x="3143301" y="4741757"/>
              <a:ext cx="1522414" cy="107775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5400000">
              <a:off x="3207409" y="4805859"/>
              <a:ext cx="1511390" cy="96057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>
              <a:stCxn id="164" idx="2"/>
            </p:cNvCxnSpPr>
            <p:nvPr/>
          </p:nvCxnSpPr>
          <p:spPr>
            <a:xfrm rot="5400000">
              <a:off x="3264209" y="4840259"/>
              <a:ext cx="1544102" cy="86006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Isosceles Triangle 41"/>
            <p:cNvSpPr/>
            <p:nvPr/>
          </p:nvSpPr>
          <p:spPr>
            <a:xfrm rot="10800000">
              <a:off x="3006235" y="4367026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Isosceles Triangle 43"/>
            <p:cNvSpPr/>
            <p:nvPr/>
          </p:nvSpPr>
          <p:spPr>
            <a:xfrm rot="10800000">
              <a:off x="2760331" y="4367026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Isosceles Triangle 45"/>
            <p:cNvSpPr/>
            <p:nvPr/>
          </p:nvSpPr>
          <p:spPr>
            <a:xfrm rot="10800000">
              <a:off x="2510184" y="4367026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Isosceles Triangle 47"/>
            <p:cNvSpPr/>
            <p:nvPr/>
          </p:nvSpPr>
          <p:spPr>
            <a:xfrm rot="10800000">
              <a:off x="2266451" y="4367026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1" name="Straight Connector 60"/>
            <p:cNvCxnSpPr>
              <a:stCxn id="164" idx="2"/>
            </p:cNvCxnSpPr>
            <p:nvPr/>
          </p:nvCxnSpPr>
          <p:spPr>
            <a:xfrm rot="5400000">
              <a:off x="3319895" y="4882613"/>
              <a:ext cx="1530771" cy="76202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>
              <a:stCxn id="164" idx="2"/>
            </p:cNvCxnSpPr>
            <p:nvPr/>
          </p:nvCxnSpPr>
          <p:spPr>
            <a:xfrm rot="5400000">
              <a:off x="3382351" y="4951481"/>
              <a:ext cx="1537183" cy="63070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5400000">
              <a:off x="3481838" y="5044552"/>
              <a:ext cx="1498562" cy="47035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>
              <a:stCxn id="164" idx="2"/>
            </p:cNvCxnSpPr>
            <p:nvPr/>
          </p:nvCxnSpPr>
          <p:spPr>
            <a:xfrm rot="5400000">
              <a:off x="3545909" y="5121453"/>
              <a:ext cx="1543597" cy="29717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>
              <a:stCxn id="163" idx="0"/>
            </p:cNvCxnSpPr>
            <p:nvPr/>
          </p:nvCxnSpPr>
          <p:spPr>
            <a:xfrm rot="16200000" flipH="1">
              <a:off x="3450230" y="5207498"/>
              <a:ext cx="1528829" cy="152685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3260095" y="5132815"/>
              <a:ext cx="1522412" cy="282808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3041463" y="5100189"/>
              <a:ext cx="1528827" cy="354471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2853652" y="5040660"/>
              <a:ext cx="1493912" cy="469961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16200000" flipH="1">
              <a:off x="2650150" y="4974895"/>
              <a:ext cx="1500324" cy="607906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16200000" flipH="1">
              <a:off x="2470993" y="4908147"/>
              <a:ext cx="1500325" cy="741401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2288194" y="4840800"/>
              <a:ext cx="1500325" cy="876096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2104523" y="4780737"/>
              <a:ext cx="1513157" cy="1009053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Here is our example shot gather</a:t>
            </a:r>
            <a:endParaRPr lang="en-US" dirty="0"/>
          </a:p>
        </p:txBody>
      </p:sp>
      <p:pic>
        <p:nvPicPr>
          <p:cNvPr id="4" name="Content Placeholder 3" descr="sampleshogather.tiff"/>
          <p:cNvPicPr>
            <a:picLocks noGrp="1" noChangeAspect="1"/>
          </p:cNvPicPr>
          <p:nvPr>
            <p:ph idx="1"/>
          </p:nvPr>
        </p:nvPicPr>
        <p:blipFill>
          <a:blip r:embed="rId2"/>
          <a:srcRect l="-29946" r="-29946"/>
          <a:stretch>
            <a:fillRect/>
          </a:stretch>
        </p:blipFill>
        <p:spPr/>
      </p:pic>
      <p:sp>
        <p:nvSpPr>
          <p:cNvPr id="6" name="TextBox 5"/>
          <p:cNvSpPr txBox="1"/>
          <p:nvPr/>
        </p:nvSpPr>
        <p:spPr>
          <a:xfrm>
            <a:off x="2667000" y="1916668"/>
            <a:ext cx="121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NEAR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0" y="1992868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FAR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3" name="Straight Arrow Connector 152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Arrow Connector 153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Common-receiver gather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88249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62309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141905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401311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60717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492012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17952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438938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414190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88250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4401314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4660720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4920126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517953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43893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5698347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440064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414123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4660050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4919456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178862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543826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569767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5957083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466072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440131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4920126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5179532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5438938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569834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595775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217159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492012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466072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5179532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5438938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5698344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595775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621715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6476565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517975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492034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439157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5698563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957969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621737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647678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6736190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284896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258956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3108374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3367780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3627186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388659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414599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4405407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310837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284896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3367780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3627186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3886592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414599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440540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4664813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258956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233015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2848968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3108374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3367780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362718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388659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4146001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/>
          <p:nvPr/>
        </p:nvSpPr>
        <p:spPr>
          <a:xfrm>
            <a:off x="181543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155603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2074843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2334249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/>
          <p:cNvSpPr/>
          <p:nvPr/>
        </p:nvSpPr>
        <p:spPr>
          <a:xfrm>
            <a:off x="2593655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285306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311246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3371876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207484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181543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/>
          <p:cNvSpPr/>
          <p:nvPr/>
        </p:nvSpPr>
        <p:spPr>
          <a:xfrm>
            <a:off x="2334249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/>
          <p:cNvSpPr/>
          <p:nvPr/>
        </p:nvSpPr>
        <p:spPr>
          <a:xfrm>
            <a:off x="2593655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2853061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/>
          <p:cNvSpPr/>
          <p:nvPr/>
        </p:nvSpPr>
        <p:spPr>
          <a:xfrm>
            <a:off x="311246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/>
          <p:cNvSpPr/>
          <p:nvPr/>
        </p:nvSpPr>
        <p:spPr>
          <a:xfrm>
            <a:off x="337187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/>
          <p:cNvSpPr/>
          <p:nvPr/>
        </p:nvSpPr>
        <p:spPr>
          <a:xfrm>
            <a:off x="3631282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/>
          <p:cNvSpPr/>
          <p:nvPr/>
        </p:nvSpPr>
        <p:spPr>
          <a:xfrm>
            <a:off x="233425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/>
          <p:cNvSpPr/>
          <p:nvPr/>
        </p:nvSpPr>
        <p:spPr>
          <a:xfrm>
            <a:off x="207484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2593658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/>
          <p:cNvSpPr/>
          <p:nvPr/>
        </p:nvSpPr>
        <p:spPr>
          <a:xfrm>
            <a:off x="2853064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/>
          <p:cNvSpPr/>
          <p:nvPr/>
        </p:nvSpPr>
        <p:spPr>
          <a:xfrm>
            <a:off x="3112470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/>
          <p:cNvSpPr/>
          <p:nvPr/>
        </p:nvSpPr>
        <p:spPr>
          <a:xfrm>
            <a:off x="337187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/>
          <p:cNvSpPr/>
          <p:nvPr/>
        </p:nvSpPr>
        <p:spPr>
          <a:xfrm>
            <a:off x="363128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/>
          <p:cNvSpPr/>
          <p:nvPr/>
        </p:nvSpPr>
        <p:spPr>
          <a:xfrm>
            <a:off x="3890691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 rot="5400000">
            <a:off x="4268252" y="3353853"/>
            <a:ext cx="1918200" cy="213296"/>
          </a:xfrm>
          <a:prstGeom prst="rect">
            <a:avLst/>
          </a:prstGeom>
          <a:noFill/>
          <a:ln w="25400" cap="flat" cmpd="sng" algn="ctr">
            <a:solidFill>
              <a:srgbClr val="79C6F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Seismic reflection basics</a:t>
            </a:r>
          </a:p>
          <a:p>
            <a:pPr lvl="1"/>
            <a:r>
              <a:rPr lang="en-US" dirty="0" smtClean="0"/>
              <a:t>Assumed needed for some of you</a:t>
            </a:r>
          </a:p>
          <a:p>
            <a:pPr lvl="1"/>
            <a:r>
              <a:rPr lang="en-US" dirty="0" smtClean="0"/>
              <a:t>Far too introductory for some</a:t>
            </a:r>
          </a:p>
          <a:p>
            <a:r>
              <a:rPr lang="en-US" dirty="0" smtClean="0"/>
              <a:t>Why?</a:t>
            </a:r>
          </a:p>
          <a:p>
            <a:pPr lvl="1"/>
            <a:r>
              <a:rPr lang="en-US" dirty="0" smtClean="0"/>
              <a:t>Need some basic concepts that may be foreign to some</a:t>
            </a:r>
          </a:p>
          <a:p>
            <a:pPr lvl="1"/>
            <a:r>
              <a:rPr lang="en-US" dirty="0" smtClean="0"/>
              <a:t>Provide foundations needed for proper perspective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6920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3" name="Straight Arrow Connector 152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Arrow Connector 154"/>
          <p:cNvCxnSpPr/>
          <p:nvPr/>
        </p:nvCxnSpPr>
        <p:spPr>
          <a:xfrm rot="16200000" flipH="1">
            <a:off x="1192618" y="2904977"/>
            <a:ext cx="3403834" cy="3267547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Common-offset gather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74805" y="6172200"/>
            <a:ext cx="82586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Offset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88249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62309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141905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401311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60717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492012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17952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438938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414190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88250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4401314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4660720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4920126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517953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43893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5698347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440064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414123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4660050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4919456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178862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543826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569767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5957083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466072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440131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4920126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5179532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5438938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569834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595775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217159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492012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466072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5179532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5438938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5698344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595775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621715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6476565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517975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492034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439157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5698563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957969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621737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647678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6736190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284896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258956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3108374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3367780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3627186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388659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414599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4405407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310837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284896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3367780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3627186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3886592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414599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440540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4664813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258956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233015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2848968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3108374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3367780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362718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388659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4146001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/>
          <p:nvPr/>
        </p:nvSpPr>
        <p:spPr>
          <a:xfrm>
            <a:off x="181543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155603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2074843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2334249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/>
          <p:cNvSpPr/>
          <p:nvPr/>
        </p:nvSpPr>
        <p:spPr>
          <a:xfrm>
            <a:off x="2593655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285306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311246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3371876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207484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181543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/>
          <p:cNvSpPr/>
          <p:nvPr/>
        </p:nvSpPr>
        <p:spPr>
          <a:xfrm>
            <a:off x="2334249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/>
          <p:cNvSpPr/>
          <p:nvPr/>
        </p:nvSpPr>
        <p:spPr>
          <a:xfrm>
            <a:off x="2593655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2853061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/>
          <p:cNvSpPr/>
          <p:nvPr/>
        </p:nvSpPr>
        <p:spPr>
          <a:xfrm>
            <a:off x="311246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/>
          <p:cNvSpPr/>
          <p:nvPr/>
        </p:nvSpPr>
        <p:spPr>
          <a:xfrm>
            <a:off x="337187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/>
          <p:cNvSpPr/>
          <p:nvPr/>
        </p:nvSpPr>
        <p:spPr>
          <a:xfrm>
            <a:off x="3631282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/>
          <p:cNvSpPr/>
          <p:nvPr/>
        </p:nvSpPr>
        <p:spPr>
          <a:xfrm>
            <a:off x="233425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/>
          <p:cNvSpPr/>
          <p:nvPr/>
        </p:nvSpPr>
        <p:spPr>
          <a:xfrm>
            <a:off x="207484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2593658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/>
          <p:cNvSpPr/>
          <p:nvPr/>
        </p:nvSpPr>
        <p:spPr>
          <a:xfrm>
            <a:off x="2853064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/>
          <p:cNvSpPr/>
          <p:nvPr/>
        </p:nvSpPr>
        <p:spPr>
          <a:xfrm>
            <a:off x="3112470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/>
          <p:cNvSpPr/>
          <p:nvPr/>
        </p:nvSpPr>
        <p:spPr>
          <a:xfrm>
            <a:off x="337187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/>
          <p:cNvSpPr/>
          <p:nvPr/>
        </p:nvSpPr>
        <p:spPr>
          <a:xfrm>
            <a:off x="363128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/>
          <p:cNvSpPr/>
          <p:nvPr/>
        </p:nvSpPr>
        <p:spPr>
          <a:xfrm>
            <a:off x="3890691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Rectangle 153"/>
          <p:cNvSpPr/>
          <p:nvPr/>
        </p:nvSpPr>
        <p:spPr>
          <a:xfrm rot="8020547">
            <a:off x="1675548" y="4282296"/>
            <a:ext cx="5303385" cy="213296"/>
          </a:xfrm>
          <a:prstGeom prst="rect">
            <a:avLst/>
          </a:prstGeom>
          <a:noFill/>
          <a:ln w="25400" cap="flat" cmpd="sng" algn="ctr">
            <a:solidFill>
              <a:srgbClr val="79C6F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Common-reflection-point gather or common midpoint gather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Picture 2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 flipH="1">
            <a:off x="3352800" y="4278221"/>
            <a:ext cx="2210896" cy="1778255"/>
            <a:chOff x="3275504" y="4278221"/>
            <a:chExt cx="2210896" cy="1778255"/>
          </a:xfrm>
        </p:grpSpPr>
        <p:sp>
          <p:nvSpPr>
            <p:cNvPr id="160" name="Isosceles Triangle 159"/>
            <p:cNvSpPr/>
            <p:nvPr/>
          </p:nvSpPr>
          <p:spPr>
            <a:xfrm rot="10800000">
              <a:off x="327550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53979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379177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405606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343400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Straight Connector 15"/>
            <p:cNvCxnSpPr>
              <a:stCxn id="163" idx="0"/>
            </p:cNvCxnSpPr>
            <p:nvPr/>
          </p:nvCxnSpPr>
          <p:spPr>
            <a:xfrm rot="16200000" flipH="1">
              <a:off x="3450230" y="5207498"/>
              <a:ext cx="1528829" cy="152685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3594002" y="5207094"/>
              <a:ext cx="1543460" cy="15530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Explosion 2 26"/>
            <p:cNvSpPr/>
            <p:nvPr/>
          </p:nvSpPr>
          <p:spPr>
            <a:xfrm>
              <a:off x="4648200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8" name="Straight Connector 27"/>
            <p:cNvCxnSpPr/>
            <p:nvPr/>
          </p:nvCxnSpPr>
          <p:spPr>
            <a:xfrm rot="16200000" flipH="1">
              <a:off x="3319574" y="5073337"/>
              <a:ext cx="1528829" cy="408183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5400000">
              <a:off x="3752721" y="5068715"/>
              <a:ext cx="1511396" cy="43486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Explosion 2 31"/>
            <p:cNvSpPr/>
            <p:nvPr/>
          </p:nvSpPr>
          <p:spPr>
            <a:xfrm>
              <a:off x="4953000" y="4278222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Connector 32"/>
            <p:cNvCxnSpPr/>
            <p:nvPr/>
          </p:nvCxnSpPr>
          <p:spPr>
            <a:xfrm rot="5400000">
              <a:off x="3884511" y="4919490"/>
              <a:ext cx="1528830" cy="71587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Explosion 2 34"/>
            <p:cNvSpPr/>
            <p:nvPr/>
          </p:nvSpPr>
          <p:spPr>
            <a:xfrm>
              <a:off x="5257800" y="4278222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6" name="Straight Connector 35"/>
            <p:cNvCxnSpPr/>
            <p:nvPr/>
          </p:nvCxnSpPr>
          <p:spPr>
            <a:xfrm rot="5400000">
              <a:off x="4036548" y="4767454"/>
              <a:ext cx="1528831" cy="101995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3190740" y="4950915"/>
              <a:ext cx="1535242" cy="659437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3068524" y="4825791"/>
              <a:ext cx="1519569" cy="925361"/>
            </a:xfrm>
            <a:prstGeom prst="line">
              <a:avLst/>
            </a:prstGeom>
            <a:ln>
              <a:solidFill>
                <a:srgbClr val="CCFFCC"/>
              </a:solidFill>
              <a:head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8" name="Straight Arrow Connector 157"/>
          <p:cNvCxnSpPr/>
          <p:nvPr/>
        </p:nvCxnSpPr>
        <p:spPr>
          <a:xfrm rot="16200000" flipV="1">
            <a:off x="625734" y="4130138"/>
            <a:ext cx="4539734" cy="1589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Arrow Connector 156"/>
          <p:cNvCxnSpPr/>
          <p:nvPr/>
        </p:nvCxnSpPr>
        <p:spPr>
          <a:xfrm rot="16200000" flipH="1">
            <a:off x="1192618" y="2904977"/>
            <a:ext cx="3403834" cy="3267547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3" name="Straight Arrow Connector 152"/>
          <p:cNvCxnSpPr/>
          <p:nvPr/>
        </p:nvCxnSpPr>
        <p:spPr>
          <a:xfrm rot="5400000" flipH="1" flipV="1">
            <a:off x="1162204" y="2147457"/>
            <a:ext cx="4150211" cy="4036218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Arrow Connector 161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>
            <a:off x="4474805" y="6172200"/>
            <a:ext cx="825867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Offset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Common-midpoint gather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941433" y="1861066"/>
            <a:ext cx="875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Source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49763" y="4572794"/>
            <a:ext cx="1070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Receiver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362309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36368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882499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141905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401311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660717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920123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179532" y="421627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/>
          <p:nvPr/>
        </p:nvSpPr>
        <p:spPr>
          <a:xfrm>
            <a:off x="388249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62309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/>
          <p:nvPr/>
        </p:nvSpPr>
        <p:spPr>
          <a:xfrm>
            <a:off x="4141905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/>
          <p:nvPr/>
        </p:nvSpPr>
        <p:spPr>
          <a:xfrm>
            <a:off x="4401311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/>
          <p:nvPr/>
        </p:nvSpPr>
        <p:spPr>
          <a:xfrm>
            <a:off x="4660717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/>
          <p:nvPr/>
        </p:nvSpPr>
        <p:spPr>
          <a:xfrm>
            <a:off x="4920123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5179529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>
            <a:off x="5438938" y="39452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>
            <a:off x="414190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388250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>
            <a:off x="4401314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>
            <a:off x="4660720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4920126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5179532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5438938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5698347" y="36710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/>
          <p:cNvSpPr/>
          <p:nvPr/>
        </p:nvSpPr>
        <p:spPr>
          <a:xfrm>
            <a:off x="440064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414123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/>
          <p:cNvSpPr/>
          <p:nvPr/>
        </p:nvSpPr>
        <p:spPr>
          <a:xfrm>
            <a:off x="4660050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4919456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/>
          <p:cNvSpPr/>
          <p:nvPr/>
        </p:nvSpPr>
        <p:spPr>
          <a:xfrm>
            <a:off x="5178862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/>
          <p:cNvSpPr/>
          <p:nvPr/>
        </p:nvSpPr>
        <p:spPr>
          <a:xfrm>
            <a:off x="5438268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/>
          <p:cNvSpPr/>
          <p:nvPr/>
        </p:nvSpPr>
        <p:spPr>
          <a:xfrm>
            <a:off x="5697674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/>
          <p:cNvSpPr/>
          <p:nvPr/>
        </p:nvSpPr>
        <p:spPr>
          <a:xfrm>
            <a:off x="5957083" y="3405963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/>
          <p:cNvSpPr/>
          <p:nvPr/>
        </p:nvSpPr>
        <p:spPr>
          <a:xfrm>
            <a:off x="466072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/>
          <p:cNvSpPr/>
          <p:nvPr/>
        </p:nvSpPr>
        <p:spPr>
          <a:xfrm>
            <a:off x="440131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/>
          <p:cNvSpPr/>
          <p:nvPr/>
        </p:nvSpPr>
        <p:spPr>
          <a:xfrm>
            <a:off x="4920126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/>
          <p:cNvSpPr/>
          <p:nvPr/>
        </p:nvSpPr>
        <p:spPr>
          <a:xfrm>
            <a:off x="5179532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/>
          <p:cNvSpPr/>
          <p:nvPr/>
        </p:nvSpPr>
        <p:spPr>
          <a:xfrm>
            <a:off x="5438938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/>
          <p:cNvSpPr/>
          <p:nvPr/>
        </p:nvSpPr>
        <p:spPr>
          <a:xfrm>
            <a:off x="5698344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/>
          <p:cNvSpPr/>
          <p:nvPr/>
        </p:nvSpPr>
        <p:spPr>
          <a:xfrm>
            <a:off x="5957750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/>
          <p:cNvSpPr/>
          <p:nvPr/>
        </p:nvSpPr>
        <p:spPr>
          <a:xfrm>
            <a:off x="6217159" y="313766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/>
          <p:cNvSpPr/>
          <p:nvPr/>
        </p:nvSpPr>
        <p:spPr>
          <a:xfrm>
            <a:off x="492012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/>
          <p:cNvSpPr/>
          <p:nvPr/>
        </p:nvSpPr>
        <p:spPr>
          <a:xfrm>
            <a:off x="466072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/>
          <p:cNvSpPr/>
          <p:nvPr/>
        </p:nvSpPr>
        <p:spPr>
          <a:xfrm>
            <a:off x="5179532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/>
          <p:cNvSpPr/>
          <p:nvPr/>
        </p:nvSpPr>
        <p:spPr>
          <a:xfrm>
            <a:off x="5438938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/>
          <p:cNvSpPr/>
          <p:nvPr/>
        </p:nvSpPr>
        <p:spPr>
          <a:xfrm>
            <a:off x="5698344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/>
          <p:cNvSpPr/>
          <p:nvPr/>
        </p:nvSpPr>
        <p:spPr>
          <a:xfrm>
            <a:off x="5957750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/>
          <p:cNvSpPr/>
          <p:nvPr/>
        </p:nvSpPr>
        <p:spPr>
          <a:xfrm>
            <a:off x="6217156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/>
          <p:cNvSpPr/>
          <p:nvPr/>
        </p:nvSpPr>
        <p:spPr>
          <a:xfrm>
            <a:off x="6476565" y="2854842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/>
          <p:cNvSpPr/>
          <p:nvPr/>
        </p:nvSpPr>
        <p:spPr>
          <a:xfrm>
            <a:off x="517975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/>
          <p:cNvSpPr/>
          <p:nvPr/>
        </p:nvSpPr>
        <p:spPr>
          <a:xfrm>
            <a:off x="492034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/>
          <p:cNvSpPr/>
          <p:nvPr/>
        </p:nvSpPr>
        <p:spPr>
          <a:xfrm>
            <a:off x="5439157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/>
          <p:cNvSpPr/>
          <p:nvPr/>
        </p:nvSpPr>
        <p:spPr>
          <a:xfrm>
            <a:off x="5698563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/>
          <p:cNvSpPr/>
          <p:nvPr/>
        </p:nvSpPr>
        <p:spPr>
          <a:xfrm>
            <a:off x="5957969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/>
          <p:cNvSpPr/>
          <p:nvPr/>
        </p:nvSpPr>
        <p:spPr>
          <a:xfrm>
            <a:off x="6217375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/>
          <p:cNvSpPr/>
          <p:nvPr/>
        </p:nvSpPr>
        <p:spPr>
          <a:xfrm>
            <a:off x="6476781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Oval 95"/>
          <p:cNvSpPr/>
          <p:nvPr/>
        </p:nvSpPr>
        <p:spPr>
          <a:xfrm>
            <a:off x="6736190" y="257367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/>
          <p:nvPr/>
        </p:nvSpPr>
        <p:spPr>
          <a:xfrm>
            <a:off x="284896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258956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/>
          <p:nvPr/>
        </p:nvSpPr>
        <p:spPr>
          <a:xfrm>
            <a:off x="3108374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/>
          <p:nvPr/>
        </p:nvSpPr>
        <p:spPr>
          <a:xfrm>
            <a:off x="3367780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/>
          <p:nvPr/>
        </p:nvSpPr>
        <p:spPr>
          <a:xfrm>
            <a:off x="3627186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/>
          <p:nvPr/>
        </p:nvSpPr>
        <p:spPr>
          <a:xfrm>
            <a:off x="3886592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/>
          <p:nvPr/>
        </p:nvSpPr>
        <p:spPr>
          <a:xfrm>
            <a:off x="4145998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/>
          <p:nvPr/>
        </p:nvSpPr>
        <p:spPr>
          <a:xfrm>
            <a:off x="4405407" y="5029524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/>
          <p:nvPr/>
        </p:nvSpPr>
        <p:spPr>
          <a:xfrm>
            <a:off x="310837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/>
          <p:nvPr/>
        </p:nvSpPr>
        <p:spPr>
          <a:xfrm>
            <a:off x="284896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/>
          <p:nvPr/>
        </p:nvSpPr>
        <p:spPr>
          <a:xfrm>
            <a:off x="3367780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/>
          <p:nvPr/>
        </p:nvSpPr>
        <p:spPr>
          <a:xfrm>
            <a:off x="3627186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/>
          <p:nvPr/>
        </p:nvSpPr>
        <p:spPr>
          <a:xfrm>
            <a:off x="3886592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/>
          <p:nvPr/>
        </p:nvSpPr>
        <p:spPr>
          <a:xfrm>
            <a:off x="4145998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/>
          <p:nvPr/>
        </p:nvSpPr>
        <p:spPr>
          <a:xfrm>
            <a:off x="4405404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/>
          <p:nvPr/>
        </p:nvSpPr>
        <p:spPr>
          <a:xfrm>
            <a:off x="4664813" y="475852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336778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/>
          <p:nvPr/>
        </p:nvSpPr>
        <p:spPr>
          <a:xfrm>
            <a:off x="310837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/>
          <p:nvPr/>
        </p:nvSpPr>
        <p:spPr>
          <a:xfrm>
            <a:off x="3627189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/>
          <p:nvPr/>
        </p:nvSpPr>
        <p:spPr>
          <a:xfrm>
            <a:off x="3886595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4146001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/>
          <p:cNvSpPr/>
          <p:nvPr/>
        </p:nvSpPr>
        <p:spPr>
          <a:xfrm>
            <a:off x="4405407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/>
          <p:nvPr/>
        </p:nvSpPr>
        <p:spPr>
          <a:xfrm>
            <a:off x="4664813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/>
          <p:nvPr/>
        </p:nvSpPr>
        <p:spPr>
          <a:xfrm>
            <a:off x="4924222" y="4484310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258956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/>
          <p:nvPr/>
        </p:nvSpPr>
        <p:spPr>
          <a:xfrm>
            <a:off x="233015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2848968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/>
          <p:nvPr/>
        </p:nvSpPr>
        <p:spPr>
          <a:xfrm>
            <a:off x="3108374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/>
          <p:nvPr/>
        </p:nvSpPr>
        <p:spPr>
          <a:xfrm>
            <a:off x="3367780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/>
          <p:nvPr/>
        </p:nvSpPr>
        <p:spPr>
          <a:xfrm>
            <a:off x="3627186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/>
          <p:nvPr/>
        </p:nvSpPr>
        <p:spPr>
          <a:xfrm>
            <a:off x="3886592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/>
          <p:nvPr/>
        </p:nvSpPr>
        <p:spPr>
          <a:xfrm>
            <a:off x="4146001" y="530690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/>
          <p:nvPr/>
        </p:nvSpPr>
        <p:spPr>
          <a:xfrm>
            <a:off x="181543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Oval 129"/>
          <p:cNvSpPr/>
          <p:nvPr/>
        </p:nvSpPr>
        <p:spPr>
          <a:xfrm>
            <a:off x="155603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2074843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Oval 131"/>
          <p:cNvSpPr/>
          <p:nvPr/>
        </p:nvSpPr>
        <p:spPr>
          <a:xfrm>
            <a:off x="2334249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Oval 132"/>
          <p:cNvSpPr/>
          <p:nvPr/>
        </p:nvSpPr>
        <p:spPr>
          <a:xfrm>
            <a:off x="2593655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Oval 133"/>
          <p:cNvSpPr/>
          <p:nvPr/>
        </p:nvSpPr>
        <p:spPr>
          <a:xfrm>
            <a:off x="2853061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/>
          <p:cNvSpPr/>
          <p:nvPr/>
        </p:nvSpPr>
        <p:spPr>
          <a:xfrm>
            <a:off x="3112467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Oval 135"/>
          <p:cNvSpPr/>
          <p:nvPr/>
        </p:nvSpPr>
        <p:spPr>
          <a:xfrm>
            <a:off x="3371876" y="6120155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Oval 136"/>
          <p:cNvSpPr/>
          <p:nvPr/>
        </p:nvSpPr>
        <p:spPr>
          <a:xfrm>
            <a:off x="207484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/>
          <p:cNvSpPr/>
          <p:nvPr/>
        </p:nvSpPr>
        <p:spPr>
          <a:xfrm>
            <a:off x="181543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Oval 138"/>
          <p:cNvSpPr/>
          <p:nvPr/>
        </p:nvSpPr>
        <p:spPr>
          <a:xfrm>
            <a:off x="2334249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Oval 139"/>
          <p:cNvSpPr/>
          <p:nvPr/>
        </p:nvSpPr>
        <p:spPr>
          <a:xfrm>
            <a:off x="2593655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Oval 140"/>
          <p:cNvSpPr/>
          <p:nvPr/>
        </p:nvSpPr>
        <p:spPr>
          <a:xfrm>
            <a:off x="2853061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Oval 141"/>
          <p:cNvSpPr/>
          <p:nvPr/>
        </p:nvSpPr>
        <p:spPr>
          <a:xfrm>
            <a:off x="3112467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Oval 142"/>
          <p:cNvSpPr/>
          <p:nvPr/>
        </p:nvSpPr>
        <p:spPr>
          <a:xfrm>
            <a:off x="3371873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Oval 143"/>
          <p:cNvSpPr/>
          <p:nvPr/>
        </p:nvSpPr>
        <p:spPr>
          <a:xfrm>
            <a:off x="3631282" y="584915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Oval 144"/>
          <p:cNvSpPr/>
          <p:nvPr/>
        </p:nvSpPr>
        <p:spPr>
          <a:xfrm>
            <a:off x="233425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Oval 145"/>
          <p:cNvSpPr/>
          <p:nvPr/>
        </p:nvSpPr>
        <p:spPr>
          <a:xfrm>
            <a:off x="207484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Oval 146"/>
          <p:cNvSpPr/>
          <p:nvPr/>
        </p:nvSpPr>
        <p:spPr>
          <a:xfrm>
            <a:off x="2593658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Oval 147"/>
          <p:cNvSpPr/>
          <p:nvPr/>
        </p:nvSpPr>
        <p:spPr>
          <a:xfrm>
            <a:off x="2853064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Oval 148"/>
          <p:cNvSpPr/>
          <p:nvPr/>
        </p:nvSpPr>
        <p:spPr>
          <a:xfrm>
            <a:off x="3112470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Oval 149"/>
          <p:cNvSpPr/>
          <p:nvPr/>
        </p:nvSpPr>
        <p:spPr>
          <a:xfrm>
            <a:off x="3371876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Oval 150"/>
          <p:cNvSpPr/>
          <p:nvPr/>
        </p:nvSpPr>
        <p:spPr>
          <a:xfrm>
            <a:off x="3631282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Oval 151"/>
          <p:cNvSpPr/>
          <p:nvPr/>
        </p:nvSpPr>
        <p:spPr>
          <a:xfrm>
            <a:off x="3890691" y="5574941"/>
            <a:ext cx="104089" cy="104089"/>
          </a:xfrm>
          <a:prstGeom prst="ellipse">
            <a:avLst/>
          </a:prstGeom>
          <a:solidFill>
            <a:schemeClr val="accent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Rectangle 154"/>
          <p:cNvSpPr/>
          <p:nvPr/>
        </p:nvSpPr>
        <p:spPr>
          <a:xfrm rot="2759511">
            <a:off x="4384264" y="3289035"/>
            <a:ext cx="1578258" cy="213296"/>
          </a:xfrm>
          <a:prstGeom prst="rect">
            <a:avLst/>
          </a:prstGeom>
          <a:noFill/>
          <a:ln w="25400" cap="flat" cmpd="sng" algn="ctr">
            <a:solidFill>
              <a:srgbClr val="79C6F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TextBox 153"/>
          <p:cNvSpPr txBox="1"/>
          <p:nvPr/>
        </p:nvSpPr>
        <p:spPr>
          <a:xfrm>
            <a:off x="5105400" y="1721128"/>
            <a:ext cx="108234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Midpoint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Compare and contrast: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2362200"/>
            <a:ext cx="3657600" cy="36861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Reflection geometry is VERY repetitious</a:t>
            </a:r>
          </a:p>
          <a:p>
            <a:r>
              <a:rPr lang="en-US" dirty="0" smtClean="0"/>
              <a:t>Gather is a key concept</a:t>
            </a:r>
          </a:p>
          <a:p>
            <a:pPr lvl="1"/>
            <a:r>
              <a:rPr lang="en-US" dirty="0" smtClean="0"/>
              <a:t>Shot gather</a:t>
            </a:r>
          </a:p>
          <a:p>
            <a:pPr lvl="1"/>
            <a:r>
              <a:rPr lang="en-US" dirty="0" smtClean="0"/>
              <a:t>Common receiver gather</a:t>
            </a:r>
          </a:p>
          <a:p>
            <a:pPr lvl="1"/>
            <a:r>
              <a:rPr lang="en-US" dirty="0" smtClean="0"/>
              <a:t>Common offset gather</a:t>
            </a:r>
          </a:p>
          <a:p>
            <a:pPr lvl="1"/>
            <a:r>
              <a:rPr lang="en-US" dirty="0" smtClean="0"/>
              <a:t>CDP gather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2362200"/>
            <a:ext cx="3657600" cy="3686175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No two earthquakes are alike</a:t>
            </a:r>
          </a:p>
          <a:p>
            <a:r>
              <a:rPr lang="en-US" dirty="0" smtClean="0"/>
              <a:t>Gather not always viewed as a key concept </a:t>
            </a:r>
            <a:r>
              <a:rPr lang="en-US" dirty="0" smtClean="0"/>
              <a:t>BUT today you MUST learn to think that way</a:t>
            </a:r>
            <a:endParaRPr lang="en-US" dirty="0" smtClean="0"/>
          </a:p>
          <a:p>
            <a:pPr lvl="1"/>
            <a:r>
              <a:rPr lang="en-US" dirty="0" smtClean="0"/>
              <a:t>Shot=event gather</a:t>
            </a:r>
          </a:p>
          <a:p>
            <a:pPr lvl="1"/>
            <a:r>
              <a:rPr lang="en-US" dirty="0" smtClean="0"/>
              <a:t>Common receiver gather (simple receiver functions)</a:t>
            </a:r>
          </a:p>
          <a:p>
            <a:pPr lvl="1"/>
            <a:r>
              <a:rPr lang="en-US" dirty="0" smtClean="0"/>
              <a:t>Common offset gather – NO</a:t>
            </a:r>
          </a:p>
          <a:p>
            <a:pPr lvl="1"/>
            <a:r>
              <a:rPr lang="en-US" dirty="0" smtClean="0"/>
              <a:t>CCP gather – RF processing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79462" y="1752600"/>
            <a:ext cx="31067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Reflection data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4800600" y="1752600"/>
            <a:ext cx="3276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 smtClean="0"/>
              <a:t>USArray</a:t>
            </a:r>
            <a:r>
              <a:rPr lang="en-US" sz="2800" dirty="0" smtClean="0"/>
              <a:t> Data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19559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 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oil and gas industry was an early pioneer in digital computers</a:t>
            </a:r>
          </a:p>
          <a:p>
            <a:pPr lvl="1"/>
            <a:r>
              <a:rPr lang="en-US" dirty="0" smtClean="0"/>
              <a:t>Digital data acquisition began in early 1960s</a:t>
            </a:r>
          </a:p>
          <a:p>
            <a:pPr lvl="1"/>
            <a:r>
              <a:rPr lang="en-US" dirty="0" smtClean="0"/>
              <a:t>The money in big oil was a major force in early computing development</a:t>
            </a:r>
          </a:p>
          <a:p>
            <a:pPr lvl="1"/>
            <a:r>
              <a:rPr lang="en-US" dirty="0" smtClean="0"/>
              <a:t>For decades Western Geophysical was the largest consumer of magnetic tape in the world</a:t>
            </a:r>
          </a:p>
          <a:p>
            <a:r>
              <a:rPr lang="en-US" dirty="0" smtClean="0"/>
              <a:t>Early computers?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Early Computers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Huge machines serviced by high priests</a:t>
            </a:r>
          </a:p>
          <a:p>
            <a:r>
              <a:rPr lang="en-US" dirty="0" smtClean="0"/>
              <a:t>Earliest machines stored most data on magnetic tape</a:t>
            </a:r>
          </a:p>
          <a:p>
            <a:endParaRPr lang="en-US" dirty="0"/>
          </a:p>
        </p:txBody>
      </p:sp>
      <p:pic>
        <p:nvPicPr>
          <p:cNvPr id="4" name="Picture 3" descr="xm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2819400"/>
            <a:ext cx="4791456" cy="34808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52600" y="6300216"/>
            <a:ext cx="55151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http://</a:t>
            </a:r>
            <a:r>
              <a:rPr lang="en-US" dirty="0" err="1" smtClean="0"/>
              <a:t>www.columbia.edu/acis/history/tapes.html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0"/>
            <a:ext cx="7583487" cy="1044388"/>
          </a:xfrm>
        </p:spPr>
        <p:txBody>
          <a:bodyPr/>
          <a:lstStyle/>
          <a:p>
            <a:r>
              <a:rPr lang="en-US" dirty="0" smtClean="0"/>
              <a:t>The Magnetic Tape Legacy:</a:t>
            </a:r>
            <a:endParaRPr lang="en-US" dirty="0"/>
          </a:p>
        </p:txBody>
      </p:sp>
      <p:pic>
        <p:nvPicPr>
          <p:cNvPr id="4" name="Content Placeholder 3" descr="tapelib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3374" r="-13374"/>
          <a:stretch>
            <a:fillRect/>
          </a:stretch>
        </p:blipFill>
        <p:spPr>
          <a:xfrm>
            <a:off x="779463" y="2007204"/>
            <a:ext cx="7583487" cy="4208930"/>
          </a:xfrm>
        </p:spPr>
      </p:pic>
      <p:sp>
        <p:nvSpPr>
          <p:cNvPr id="5" name="TextBox 4"/>
          <p:cNvSpPr txBox="1"/>
          <p:nvPr/>
        </p:nvSpPr>
        <p:spPr>
          <a:xfrm>
            <a:off x="1981200" y="6216134"/>
            <a:ext cx="5515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http://</a:t>
            </a:r>
            <a:r>
              <a:rPr lang="en-US" dirty="0" err="1" smtClean="0"/>
              <a:t>www.columbia.edu/acis/history/tapes.html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1066800"/>
            <a:ext cx="84048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Assertion:  many to most seismic reflection data processing 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systems have concepts inherited from </a:t>
            </a:r>
            <a:r>
              <a:rPr lang="en-US" sz="2400" dirty="0" err="1" smtClean="0">
                <a:solidFill>
                  <a:srgbClr val="FF0000"/>
                </a:solidFill>
              </a:rPr>
              <a:t>mag</a:t>
            </a:r>
            <a:r>
              <a:rPr lang="en-US" sz="2400" dirty="0" smtClean="0">
                <a:solidFill>
                  <a:srgbClr val="FF0000"/>
                </a:solidFill>
              </a:rPr>
              <a:t> tape data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Magnetic Tape Legacy: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Linear data model</a:t>
            </a:r>
          </a:p>
          <a:p>
            <a:r>
              <a:rPr lang="en-US" dirty="0" smtClean="0"/>
              <a:t>Streams processing</a:t>
            </a:r>
          </a:p>
          <a:p>
            <a:pPr lvl="1"/>
            <a:r>
              <a:rPr lang="en-US" dirty="0" smtClean="0"/>
              <a:t>Linear data files</a:t>
            </a:r>
          </a:p>
          <a:p>
            <a:pPr lvl="1"/>
            <a:r>
              <a:rPr lang="en-US" dirty="0" smtClean="0"/>
              <a:t>Header-based metadata</a:t>
            </a:r>
          </a:p>
          <a:p>
            <a:pPr lvl="1"/>
            <a:r>
              <a:rPr lang="en-US" dirty="0" smtClean="0"/>
              <a:t>Railroad car processing model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Linear Data Model: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563097"/>
            <a:ext cx="8039100" cy="278939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76400" y="6096000"/>
            <a:ext cx="45554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2002 SEGY standard (http://</a:t>
            </a:r>
            <a:r>
              <a:rPr lang="en-US" dirty="0" err="1" smtClean="0"/>
              <a:t>www.seg.org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779463" y="3200400"/>
            <a:ext cx="2192337" cy="1676400"/>
          </a:xfrm>
          <a:prstGeom prst="rect">
            <a:avLst/>
          </a:prstGeom>
          <a:solidFill>
            <a:srgbClr val="FFFF00">
              <a:alpha val="15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971800" y="3200400"/>
            <a:ext cx="1981200" cy="1676400"/>
          </a:xfrm>
          <a:prstGeom prst="rect">
            <a:avLst/>
          </a:prstGeom>
          <a:solidFill>
            <a:schemeClr val="accent4">
              <a:lumMod val="60000"/>
              <a:lumOff val="40000"/>
              <a:alpha val="23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953000" y="3200400"/>
            <a:ext cx="3200400" cy="1676400"/>
          </a:xfrm>
          <a:prstGeom prst="rect">
            <a:avLst/>
          </a:prstGeom>
          <a:solidFill>
            <a:schemeClr val="accent5">
              <a:lumMod val="60000"/>
              <a:lumOff val="40000"/>
              <a:alpha val="1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79463" y="2743200"/>
            <a:ext cx="2192337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Traditional File Header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971800" y="2743200"/>
            <a:ext cx="1981200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New (2002) extended header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953000" y="2743200"/>
            <a:ext cx="3200400" cy="64633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Trace data section (binary </a:t>
            </a:r>
            <a:r>
              <a:rPr lang="en-US" dirty="0" err="1" smtClean="0"/>
              <a:t>header:data</a:t>
            </a:r>
            <a:r>
              <a:rPr lang="en-US" dirty="0" smtClean="0"/>
              <a:t> blocks)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Streams Processing</a:t>
            </a:r>
            <a:endParaRPr lang="en-US" dirty="0"/>
          </a:p>
        </p:txBody>
      </p:sp>
      <p:pic>
        <p:nvPicPr>
          <p:cNvPr id="4" name="Picture 3" descr="flowdiagram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152400"/>
            <a:ext cx="529936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9463" y="1752600"/>
            <a:ext cx="40211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accent2">
                  <a:lumMod val="20000"/>
                  <a:lumOff val="80000"/>
                </a:schemeClr>
              </a:buClr>
              <a:buFont typeface="Arial"/>
              <a:buChar char="•"/>
            </a:pPr>
            <a:r>
              <a:rPr lang="en-US" sz="2400" dirty="0" smtClean="0">
                <a:solidFill>
                  <a:srgbClr val="FF6600"/>
                </a:solidFill>
              </a:rPr>
              <a:t> </a:t>
            </a: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Typical flow shown</a:t>
            </a:r>
          </a:p>
          <a:p>
            <a:pPr>
              <a:buClr>
                <a:schemeClr val="accent2">
                  <a:lumMod val="20000"/>
                  <a:lumOff val="80000"/>
                </a:schemeClr>
              </a:buClr>
              <a:buFont typeface="Arial"/>
              <a:buChar char="•"/>
            </a:pP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Boxes are processes</a:t>
            </a:r>
          </a:p>
          <a:p>
            <a:pPr>
              <a:buClr>
                <a:schemeClr val="accent2">
                  <a:lumMod val="20000"/>
                  <a:lumOff val="80000"/>
                </a:schemeClr>
              </a:buClr>
              <a:buFont typeface="Arial"/>
              <a:buChar char="•"/>
            </a:pP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Arrows are data flow</a:t>
            </a:r>
          </a:p>
          <a:p>
            <a:pPr>
              <a:buClr>
                <a:schemeClr val="accent2">
                  <a:lumMod val="20000"/>
                  <a:lumOff val="80000"/>
                </a:schemeClr>
              </a:buClr>
              <a:buFont typeface="Arial"/>
              <a:buChar char="•"/>
            </a:pP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Traditional=job stream</a:t>
            </a:r>
          </a:p>
          <a:p>
            <a:pPr>
              <a:buClr>
                <a:schemeClr val="accent2">
                  <a:lumMod val="20000"/>
                  <a:lumOff val="80000"/>
                </a:schemeClr>
              </a:buClr>
              <a:buFont typeface="Arial"/>
              <a:buChar char="•"/>
            </a:pPr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Modern=GUI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Reflection seismology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 flipH="1">
            <a:off x="1981201" y="4278221"/>
            <a:ext cx="2331358" cy="252227"/>
            <a:chOff x="1981201" y="4278221"/>
            <a:chExt cx="2331358" cy="252227"/>
          </a:xfrm>
        </p:grpSpPr>
        <p:sp>
          <p:nvSpPr>
            <p:cNvPr id="155" name="Isosceles Triangle 154"/>
            <p:cNvSpPr/>
            <p:nvPr/>
          </p:nvSpPr>
          <p:spPr>
            <a:xfrm rot="10800000">
              <a:off x="1981201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Isosceles Triangle 155"/>
            <p:cNvSpPr/>
            <p:nvPr/>
          </p:nvSpPr>
          <p:spPr>
            <a:xfrm rot="10800000">
              <a:off x="2237186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Isosceles Triangle 157"/>
            <p:cNvSpPr/>
            <p:nvPr/>
          </p:nvSpPr>
          <p:spPr>
            <a:xfrm rot="10800000">
              <a:off x="2501481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Isosceles Triangle 158"/>
            <p:cNvSpPr/>
            <p:nvPr/>
          </p:nvSpPr>
          <p:spPr>
            <a:xfrm rot="10800000">
              <a:off x="276007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Isosceles Triangle 159"/>
            <p:cNvSpPr/>
            <p:nvPr/>
          </p:nvSpPr>
          <p:spPr>
            <a:xfrm rot="10800000">
              <a:off x="3016063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28035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3532333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379662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083959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run a  SEISMIC UNIX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Open the </a:t>
            </a:r>
            <a:r>
              <a:rPr lang="en-US" dirty="0" err="1" smtClean="0"/>
              <a:t>ReflectionProcessingExercise</a:t>
            </a:r>
            <a:r>
              <a:rPr lang="en-US" dirty="0" smtClean="0"/>
              <a:t> file and/or find the paper copy of the same.</a:t>
            </a:r>
          </a:p>
          <a:p>
            <a:r>
              <a:rPr lang="en-US" dirty="0" smtClean="0"/>
              <a:t>Let’s work through part 1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 Concepts of Reflection Style Processing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We’ve seen some examples now</a:t>
            </a:r>
          </a:p>
          <a:p>
            <a:r>
              <a:rPr lang="en-US" dirty="0" smtClean="0"/>
              <a:t>Let’s consider how things like this work</a:t>
            </a:r>
          </a:p>
          <a:p>
            <a:r>
              <a:rPr lang="en-US" dirty="0" smtClean="0"/>
              <a:t>Key concepts</a:t>
            </a:r>
          </a:p>
          <a:p>
            <a:pPr lvl="1"/>
            <a:r>
              <a:rPr lang="en-US" dirty="0" smtClean="0"/>
              <a:t>The data is not a random collection of stuff but a complete data set with a limited set of organizations (gathers)</a:t>
            </a:r>
          </a:p>
          <a:p>
            <a:pPr lvl="1"/>
            <a:r>
              <a:rPr lang="en-US" dirty="0" smtClean="0"/>
              <a:t>Data flows though a “system” from raw form to final result</a:t>
            </a:r>
          </a:p>
          <a:p>
            <a:pPr lvl="1"/>
            <a:r>
              <a:rPr lang="en-US" dirty="0" smtClean="0"/>
              <a:t>The “system” manages this data flow</a:t>
            </a:r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Railroad switchyard analog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715526" y="6260068"/>
            <a:ext cx="2935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/>
              </a:rPr>
              <a:t>http://images.google.com</a:t>
            </a:r>
            <a:r>
              <a:rPr lang="en-US" dirty="0" smtClean="0"/>
              <a:t>  </a:t>
            </a:r>
            <a:endParaRPr lang="en-US" dirty="0"/>
          </a:p>
        </p:txBody>
      </p:sp>
      <p:pic>
        <p:nvPicPr>
          <p:cNvPr id="6" name="Picture 5" descr="switchyard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463" y="1600200"/>
            <a:ext cx="3014472" cy="3153213"/>
          </a:xfrm>
          <a:prstGeom prst="rect">
            <a:avLst/>
          </a:prstGeom>
        </p:spPr>
      </p:pic>
      <p:pic>
        <p:nvPicPr>
          <p:cNvPr id="7" name="Picture 6" descr="railyar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6400" y="1600200"/>
            <a:ext cx="3165071" cy="472535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9600" y="4876800"/>
            <a:ext cx="4419600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 smtClean="0"/>
              <a:t> Railroad cars are like one seismogram</a:t>
            </a:r>
          </a:p>
          <a:p>
            <a:pPr>
              <a:buFont typeface="Arial"/>
              <a:buChar char="•"/>
            </a:pPr>
            <a:r>
              <a:rPr lang="en-US" dirty="0" smtClean="0"/>
              <a:t> Input train is data file</a:t>
            </a:r>
          </a:p>
          <a:p>
            <a:pPr>
              <a:buFont typeface="Arial"/>
              <a:buChar char="•"/>
            </a:pPr>
            <a:r>
              <a:rPr lang="en-US" dirty="0" smtClean="0"/>
              <a:t> Side cars are processing modules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09600" y="6172200"/>
            <a:ext cx="4720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Note:  David </a:t>
            </a:r>
            <a:r>
              <a:rPr lang="en-US" dirty="0" err="1" smtClean="0"/>
              <a:t>Okaya</a:t>
            </a:r>
            <a:r>
              <a:rPr lang="en-US" dirty="0" smtClean="0"/>
              <a:t>, USC, conceptual model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Trace Processors </a:t>
            </a:r>
            <a:br>
              <a:rPr lang="en-US" dirty="0" smtClean="0"/>
            </a:br>
            <a:r>
              <a:rPr lang="en-US" dirty="0" smtClean="0"/>
              <a:t>(e.g. simple filter)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Read trace</a:t>
            </a:r>
          </a:p>
          <a:p>
            <a:r>
              <a:rPr lang="en-US" dirty="0" smtClean="0"/>
              <a:t>Do the thing you do</a:t>
            </a:r>
          </a:p>
          <a:p>
            <a:r>
              <a:rPr lang="en-US" dirty="0" smtClean="0"/>
              <a:t>Push trace to output out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Open SU module:  </a:t>
            </a:r>
            <a:r>
              <a:rPr lang="en-US" dirty="0" err="1" smtClean="0"/>
              <a:t>src/su/main/suacor.c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Gather Processors:  siding analog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en-US" dirty="0" smtClean="0"/>
              <a:t>Do</a:t>
            </a:r>
          </a:p>
          <a:p>
            <a:pPr marL="752475" lvl="1" indent="-457200">
              <a:buNone/>
            </a:pPr>
            <a:r>
              <a:rPr lang="en-US" dirty="0" smtClean="0"/>
              <a:t>2) Read next trace</a:t>
            </a:r>
          </a:p>
          <a:p>
            <a:pPr marL="457200" indent="-457200">
              <a:buNone/>
            </a:pPr>
            <a:r>
              <a:rPr lang="en-US" dirty="0" smtClean="0"/>
              <a:t>3) While (</a:t>
            </a:r>
            <a:r>
              <a:rPr lang="en-US" dirty="0" err="1" smtClean="0"/>
              <a:t>gather_condition</a:t>
            </a:r>
            <a:r>
              <a:rPr lang="en-US" dirty="0" smtClean="0"/>
              <a:t> == true)</a:t>
            </a:r>
          </a:p>
          <a:p>
            <a:pPr marL="457200" indent="-457200">
              <a:buNone/>
            </a:pPr>
            <a:r>
              <a:rPr lang="en-US" dirty="0" smtClean="0"/>
              <a:t>4) Process gather</a:t>
            </a:r>
          </a:p>
          <a:p>
            <a:pPr marL="457200" indent="-457200">
              <a:buNone/>
            </a:pPr>
            <a:r>
              <a:rPr lang="en-US" dirty="0" smtClean="0"/>
              <a:t>5) For </a:t>
            </a:r>
            <a:r>
              <a:rPr lang="en-US" dirty="0" err="1" smtClean="0"/>
              <a:t>i</a:t>
            </a:r>
            <a:r>
              <a:rPr lang="en-US" dirty="0" smtClean="0"/>
              <a:t>=1 to N</a:t>
            </a:r>
          </a:p>
          <a:p>
            <a:pPr marL="457200" indent="-457200">
              <a:buNone/>
            </a:pPr>
            <a:r>
              <a:rPr lang="en-US" dirty="0" smtClean="0"/>
              <a:t>	6) put </a:t>
            </a:r>
            <a:r>
              <a:rPr lang="en-US" dirty="0" err="1" smtClean="0"/>
              <a:t>trace(i</a:t>
            </a:r>
            <a:r>
              <a:rPr lang="en-US" dirty="0" smtClean="0"/>
              <a:t>) to output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79463" y="6037730"/>
            <a:ext cx="4678835" cy="4616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2400" dirty="0" smtClean="0"/>
              <a:t>Example:  </a:t>
            </a:r>
            <a:r>
              <a:rPr lang="en-US" sz="2400" dirty="0" err="1" smtClean="0"/>
              <a:t>src/su/main/sustolt.c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Sorters:  switchyard analog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Various algorithms dependent on memory use</a:t>
            </a:r>
          </a:p>
          <a:p>
            <a:pPr lvl="1"/>
            <a:r>
              <a:rPr lang="en-US" dirty="0" smtClean="0"/>
              <a:t>For real fun try this with 10 tape drives, 16 K core (literally), and NO disk drive at all</a:t>
            </a:r>
          </a:p>
          <a:p>
            <a:pPr lvl="1"/>
            <a:r>
              <a:rPr lang="en-US" dirty="0" smtClean="0"/>
              <a:t>Opposite is today where you can often do this in RAM</a:t>
            </a:r>
          </a:p>
          <a:p>
            <a:r>
              <a:rPr lang="en-US" dirty="0" smtClean="0"/>
              <a:t>Traditional approach reads data end to end</a:t>
            </a:r>
          </a:p>
          <a:p>
            <a:r>
              <a:rPr lang="en-US" dirty="0" smtClean="0"/>
              <a:t>Any rational modern implementation uses explicit or implicit database concepts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524000" y="5334000"/>
            <a:ext cx="4544834" cy="92333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Example:  </a:t>
            </a:r>
            <a:r>
              <a:rPr lang="en-US" dirty="0" err="1" smtClean="0"/>
              <a:t>src/su/main/susort.c</a:t>
            </a:r>
            <a:endParaRPr lang="en-US" dirty="0" smtClean="0"/>
          </a:p>
          <a:p>
            <a:pPr>
              <a:buFont typeface="Arial"/>
              <a:buChar char="•"/>
            </a:pPr>
            <a:r>
              <a:rPr lang="en-US" dirty="0" smtClean="0"/>
              <a:t> Disk sort algorithm</a:t>
            </a:r>
          </a:p>
          <a:p>
            <a:pPr>
              <a:buFont typeface="Arial"/>
              <a:buChar char="•"/>
            </a:pPr>
            <a:r>
              <a:rPr lang="en-US" dirty="0" smtClean="0"/>
              <a:t> Read headers, sort, read with seeks loop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Accumulators (e.g. stacker)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AutoNum type="arabicParenR"/>
            </a:pPr>
            <a:r>
              <a:rPr lang="en-US" dirty="0" smtClean="0"/>
              <a:t>Do</a:t>
            </a:r>
          </a:p>
          <a:p>
            <a:pPr marL="752475" lvl="1" indent="-457200">
              <a:buNone/>
            </a:pPr>
            <a:r>
              <a:rPr lang="en-US" dirty="0" smtClean="0"/>
              <a:t>2) While (</a:t>
            </a:r>
            <a:r>
              <a:rPr lang="en-US" dirty="0" err="1" smtClean="0"/>
              <a:t>gather_condition</a:t>
            </a:r>
            <a:r>
              <a:rPr lang="en-US" dirty="0" smtClean="0"/>
              <a:t> == true)</a:t>
            </a:r>
          </a:p>
          <a:p>
            <a:pPr marL="752475" lvl="1" indent="-457200">
              <a:buNone/>
            </a:pPr>
            <a:r>
              <a:rPr lang="en-US" dirty="0" smtClean="0"/>
              <a:t>	3) Push this trace to internal buffer</a:t>
            </a:r>
          </a:p>
          <a:p>
            <a:pPr marL="752475" lvl="1" indent="-457200">
              <a:buNone/>
            </a:pPr>
            <a:r>
              <a:rPr lang="en-US" dirty="0" smtClean="0"/>
              <a:t>4) End</a:t>
            </a:r>
          </a:p>
          <a:p>
            <a:pPr marL="752475" lvl="1" indent="-457200">
              <a:buNone/>
            </a:pPr>
            <a:r>
              <a:rPr lang="en-US" dirty="0" smtClean="0"/>
              <a:t>5) Run gather algorithm -&gt; single trace or different output</a:t>
            </a:r>
          </a:p>
          <a:p>
            <a:pPr marL="752475" lvl="1" indent="-457200">
              <a:buNone/>
            </a:pPr>
            <a:r>
              <a:rPr lang="en-US" dirty="0" smtClean="0"/>
              <a:t>6) Put result to output</a:t>
            </a:r>
          </a:p>
          <a:p>
            <a:pPr marL="457200" indent="-457200">
              <a:buNone/>
            </a:pPr>
            <a:r>
              <a:rPr lang="en-US" dirty="0" smtClean="0"/>
              <a:t>7) while( input exists)</a:t>
            </a:r>
          </a:p>
          <a:p>
            <a:pPr marL="457200" indent="-457200"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Now let’s look at another example: SIA/IGEOS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Written by Igor </a:t>
            </a:r>
            <a:r>
              <a:rPr lang="en-US" dirty="0" err="1" smtClean="0"/>
              <a:t>Morozov</a:t>
            </a:r>
            <a:r>
              <a:rPr lang="en-US" dirty="0"/>
              <a:t> </a:t>
            </a:r>
            <a:r>
              <a:rPr lang="en-US" dirty="0" smtClean="0"/>
              <a:t>now at U Sask.</a:t>
            </a:r>
          </a:p>
          <a:p>
            <a:r>
              <a:rPr lang="en-US" dirty="0" smtClean="0"/>
              <a:t>Son of DISCO, a </a:t>
            </a:r>
            <a:r>
              <a:rPr lang="en-US" dirty="0" err="1" smtClean="0"/>
              <a:t>commerical</a:t>
            </a:r>
            <a:r>
              <a:rPr lang="en-US" dirty="0" smtClean="0"/>
              <a:t> reflection system</a:t>
            </a:r>
          </a:p>
          <a:p>
            <a:r>
              <a:rPr lang="en-US" dirty="0" smtClean="0"/>
              <a:t>Data dri</a:t>
            </a:r>
            <a:r>
              <a:rPr lang="en-US" dirty="0" smtClean="0"/>
              <a:t>ven processing system with modules like all modern reflection systems</a:t>
            </a:r>
          </a:p>
          <a:p>
            <a:r>
              <a:rPr lang="en-US" dirty="0" smtClean="0"/>
              <a:t>Only reflection style system available today that can handle earthquake data</a:t>
            </a:r>
            <a:r>
              <a:rPr lang="en-US" dirty="0"/>
              <a:t> </a:t>
            </a:r>
            <a:r>
              <a:rPr lang="en-US" dirty="0" smtClean="0"/>
              <a:t>– secrets to this capability</a:t>
            </a:r>
          </a:p>
          <a:p>
            <a:pPr lvl="1"/>
            <a:r>
              <a:rPr lang="en-US" dirty="0" smtClean="0"/>
              <a:t>Clever data flow method that is generic and powerful</a:t>
            </a:r>
          </a:p>
          <a:p>
            <a:pPr lvl="1"/>
            <a:r>
              <a:rPr lang="en-US" dirty="0" smtClean="0"/>
              <a:t>No implicit assumption data are reflection data </a:t>
            </a:r>
          </a:p>
          <a:p>
            <a:pPr lvl="1"/>
            <a:r>
              <a:rPr lang="en-US" dirty="0" smtClean="0"/>
              <a:t>Metadata (headers) are defined on the fly and have no limits</a:t>
            </a:r>
          </a:p>
          <a:p>
            <a:pPr lvl="1"/>
            <a:r>
              <a:rPr lang="en-US" dirty="0" smtClean="0"/>
              <a:t>Can access relational </a:t>
            </a:r>
            <a:r>
              <a:rPr lang="en-US" dirty="0" err="1" smtClean="0"/>
              <a:t>db</a:t>
            </a:r>
            <a:r>
              <a:rPr lang="en-US" dirty="0"/>
              <a:t> </a:t>
            </a:r>
            <a:r>
              <a:rPr lang="en-US" dirty="0" smtClean="0"/>
              <a:t>to fetch metadata for data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Hands on with SIA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Got to part 2 of the exercise</a:t>
            </a:r>
          </a:p>
          <a:p>
            <a:r>
              <a:rPr lang="en-US" dirty="0" smtClean="0"/>
              <a:t>Exercise is reflection oriented, but emphasize SIA is very general</a:t>
            </a:r>
          </a:p>
          <a:p>
            <a:r>
              <a:rPr lang="en-US" dirty="0" smtClean="0"/>
              <a:t>Will use quarry as we did earlier for parallel processing  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1663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Commericial</a:t>
            </a:r>
            <a:r>
              <a:rPr lang="en-US" dirty="0" smtClean="0"/>
              <a:t> Systems:  two examples of note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ProMAX</a:t>
            </a:r>
            <a:endParaRPr lang="en-US" dirty="0" smtClean="0"/>
          </a:p>
          <a:p>
            <a:pPr lvl="1"/>
            <a:r>
              <a:rPr lang="en-US" dirty="0" smtClean="0"/>
              <a:t>Used by a number of IRIS institutions</a:t>
            </a:r>
          </a:p>
          <a:p>
            <a:pPr lvl="1"/>
            <a:r>
              <a:rPr lang="en-US" dirty="0" smtClean="0"/>
              <a:t>Halliburton grant program makes this possible</a:t>
            </a:r>
          </a:p>
          <a:p>
            <a:pPr lvl="1"/>
            <a:r>
              <a:rPr lang="en-US" dirty="0" smtClean="0"/>
              <a:t>One of the top commercial systems currently available</a:t>
            </a:r>
          </a:p>
          <a:p>
            <a:pPr lvl="1"/>
            <a:r>
              <a:rPr lang="en-US" dirty="0" smtClean="0"/>
              <a:t>Lots and lots of features including 3D processing</a:t>
            </a:r>
          </a:p>
          <a:p>
            <a:pPr lvl="1"/>
            <a:r>
              <a:rPr lang="en-US" dirty="0" smtClean="0"/>
              <a:t>Good example to contrast with SU</a:t>
            </a:r>
          </a:p>
          <a:p>
            <a:r>
              <a:rPr lang="en-US" dirty="0" smtClean="0"/>
              <a:t>SPW</a:t>
            </a:r>
          </a:p>
          <a:p>
            <a:pPr lvl="1"/>
            <a:r>
              <a:rPr lang="en-US" dirty="0" smtClean="0"/>
              <a:t>IRIS-PASSCAL has licenses you can use if you borrow their reflection equipment</a:t>
            </a:r>
          </a:p>
          <a:p>
            <a:pPr lvl="1"/>
            <a:r>
              <a:rPr lang="en-US" dirty="0" smtClean="0"/>
              <a:t>Example of graphical programming approach</a:t>
            </a:r>
          </a:p>
          <a:p>
            <a:pPr lvl="1"/>
            <a:r>
              <a:rPr lang="en-US" dirty="0" smtClean="0"/>
              <a:t>Customer base is for small scale reflection surveys</a:t>
            </a:r>
          </a:p>
          <a:p>
            <a:pPr lvl="1"/>
            <a:r>
              <a:rPr lang="en-US" dirty="0" smtClean="0"/>
              <a:t>Strictly 2D package</a:t>
            </a:r>
          </a:p>
          <a:p>
            <a:pPr lvl="1"/>
            <a:r>
              <a:rPr lang="en-US" dirty="0" smtClean="0"/>
              <a:t>Talk to PASSCAL if it would help your work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Source creates seismic waves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 flipH="1">
            <a:off x="1981201" y="4278221"/>
            <a:ext cx="2331358" cy="252227"/>
            <a:chOff x="1981201" y="4278221"/>
            <a:chExt cx="2331358" cy="252227"/>
          </a:xfrm>
        </p:grpSpPr>
        <p:sp>
          <p:nvSpPr>
            <p:cNvPr id="155" name="Isosceles Triangle 154"/>
            <p:cNvSpPr/>
            <p:nvPr/>
          </p:nvSpPr>
          <p:spPr>
            <a:xfrm rot="10800000">
              <a:off x="1981201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Isosceles Triangle 155"/>
            <p:cNvSpPr/>
            <p:nvPr/>
          </p:nvSpPr>
          <p:spPr>
            <a:xfrm rot="10800000">
              <a:off x="2237186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Isosceles Triangle 157"/>
            <p:cNvSpPr/>
            <p:nvPr/>
          </p:nvSpPr>
          <p:spPr>
            <a:xfrm rot="10800000">
              <a:off x="2501481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Isosceles Triangle 158"/>
            <p:cNvSpPr/>
            <p:nvPr/>
          </p:nvSpPr>
          <p:spPr>
            <a:xfrm rot="10800000">
              <a:off x="276007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Isosceles Triangle 159"/>
            <p:cNvSpPr/>
            <p:nvPr/>
          </p:nvSpPr>
          <p:spPr>
            <a:xfrm rot="10800000">
              <a:off x="3016063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28035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3532333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379662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083959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4"/>
          <p:cNvGrpSpPr/>
          <p:nvPr/>
        </p:nvGrpSpPr>
        <p:grpSpPr>
          <a:xfrm>
            <a:off x="1265550" y="3663950"/>
            <a:ext cx="1752600" cy="1752600"/>
            <a:chOff x="4621368" y="1676400"/>
            <a:chExt cx="1752600" cy="1752600"/>
          </a:xfrm>
        </p:grpSpPr>
        <p:sp>
          <p:nvSpPr>
            <p:cNvPr id="20" name="Arc 19"/>
            <p:cNvSpPr/>
            <p:nvPr/>
          </p:nvSpPr>
          <p:spPr>
            <a:xfrm flipH="1" flipV="1">
              <a:off x="4621368" y="1676400"/>
              <a:ext cx="1752600" cy="1752600"/>
            </a:xfrm>
            <a:prstGeom prst="arc">
              <a:avLst>
                <a:gd name="adj1" fmla="val 10785297"/>
                <a:gd name="adj2" fmla="val 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Arc 20"/>
            <p:cNvSpPr/>
            <p:nvPr/>
          </p:nvSpPr>
          <p:spPr>
            <a:xfrm flipH="1" flipV="1">
              <a:off x="4829298" y="1884330"/>
              <a:ext cx="1336740" cy="1336740"/>
            </a:xfrm>
            <a:prstGeom prst="arc">
              <a:avLst>
                <a:gd name="adj1" fmla="val 10785297"/>
                <a:gd name="adj2" fmla="val 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Arc 21"/>
            <p:cNvSpPr/>
            <p:nvPr/>
          </p:nvSpPr>
          <p:spPr>
            <a:xfrm flipH="1" flipV="1">
              <a:off x="5057898" y="2112930"/>
              <a:ext cx="879540" cy="879540"/>
            </a:xfrm>
            <a:prstGeom prst="arc">
              <a:avLst>
                <a:gd name="adj1" fmla="val 10785297"/>
                <a:gd name="adj2" fmla="val 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Arc 22"/>
            <p:cNvSpPr/>
            <p:nvPr/>
          </p:nvSpPr>
          <p:spPr>
            <a:xfrm flipH="1" flipV="1">
              <a:off x="5286498" y="2341530"/>
              <a:ext cx="422340" cy="422340"/>
            </a:xfrm>
            <a:prstGeom prst="arc">
              <a:avLst>
                <a:gd name="adj1" fmla="val 10785297"/>
                <a:gd name="adj2" fmla="val 0"/>
              </a:avLst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2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Processing Strategies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File-centric methods (DUDE is a type example)</a:t>
            </a:r>
          </a:p>
          <a:p>
            <a:r>
              <a:rPr lang="en-US" dirty="0" smtClean="0"/>
              <a:t>Database-centered methods (Antelope, Emerald)</a:t>
            </a:r>
          </a:p>
          <a:p>
            <a:r>
              <a:rPr lang="en-US" dirty="0" smtClean="0"/>
              <a:t>Steams processing of traditional seismic reflection systems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59522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they relate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2971800" y="1905000"/>
            <a:ext cx="2971800" cy="2133600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893838" y="2209800"/>
            <a:ext cx="2971800" cy="2133600"/>
          </a:xfrm>
          <a:prstGeom prst="ellipse">
            <a:avLst/>
          </a:prstGeom>
          <a:solidFill>
            <a:schemeClr val="accent6">
              <a:lumMod val="60000"/>
              <a:lumOff val="40000"/>
              <a:alpha val="57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752600" y="2362200"/>
            <a:ext cx="2971800" cy="2133600"/>
          </a:xfrm>
          <a:prstGeom prst="ellipse">
            <a:avLst/>
          </a:prstGeom>
          <a:solidFill>
            <a:srgbClr val="FF0000">
              <a:alpha val="7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114800" y="2069068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Files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257800" y="38100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Database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686050" y="3897868"/>
            <a:ext cx="142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Streams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 rot="2316264">
            <a:off x="2930718" y="2919422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Trace headers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581400" y="487680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Waveforms</a:t>
            </a:r>
            <a:endParaRPr lang="en-US" sz="2800" dirty="0"/>
          </a:p>
        </p:txBody>
      </p:sp>
      <p:cxnSp>
        <p:nvCxnSpPr>
          <p:cNvPr id="15" name="Straight Arrow Connector 14"/>
          <p:cNvCxnSpPr>
            <a:stCxn id="13" idx="0"/>
          </p:cNvCxnSpPr>
          <p:nvPr/>
        </p:nvCxnSpPr>
        <p:spPr>
          <a:xfrm flipH="1" flipV="1">
            <a:off x="4419600" y="3581400"/>
            <a:ext cx="228600" cy="1295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 rot="20245329">
            <a:off x="3967820" y="2442983"/>
            <a:ext cx="24955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Trace header </a:t>
            </a:r>
          </a:p>
          <a:p>
            <a:pPr algn="ctr"/>
            <a:r>
              <a:rPr lang="en-US" dirty="0" smtClean="0"/>
              <a:t>Equivalent to </a:t>
            </a:r>
          </a:p>
          <a:p>
            <a:pPr algn="ctr"/>
            <a:r>
              <a:rPr lang="en-US" dirty="0" smtClean="0"/>
              <a:t>DB attributes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779463" y="5715000"/>
            <a:ext cx="7583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Waveform data + metadata are common;  difference is in data management strategy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119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waveform data?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Data samples stored (normally) at regular sample rate</a:t>
            </a:r>
          </a:p>
          <a:p>
            <a:pPr lvl="1"/>
            <a:r>
              <a:rPr lang="en-US" dirty="0" smtClean="0"/>
              <a:t>C:  float d[ns];</a:t>
            </a:r>
          </a:p>
          <a:p>
            <a:pPr lvl="1"/>
            <a:r>
              <a:rPr lang="en-US" dirty="0" smtClean="0"/>
              <a:t>C++:  vector&lt;float&gt; d;</a:t>
            </a:r>
          </a:p>
          <a:p>
            <a:pPr lvl="1"/>
            <a:r>
              <a:rPr lang="en-US" dirty="0" smtClean="0"/>
              <a:t>FORTRAN:  real*4 d(1000)</a:t>
            </a:r>
          </a:p>
          <a:p>
            <a:r>
              <a:rPr lang="en-US" dirty="0" smtClean="0"/>
              <a:t>Required attributes</a:t>
            </a:r>
          </a:p>
          <a:p>
            <a:pPr lvl="1"/>
            <a:r>
              <a:rPr lang="en-US" dirty="0" smtClean="0"/>
              <a:t>Number samples</a:t>
            </a:r>
          </a:p>
          <a:p>
            <a:pPr lvl="1"/>
            <a:r>
              <a:rPr lang="en-US" dirty="0" smtClean="0"/>
              <a:t>Sample interval or sample rate</a:t>
            </a:r>
          </a:p>
          <a:p>
            <a:pPr lvl="1"/>
            <a:r>
              <a:rPr lang="en-US" dirty="0" smtClean="0"/>
              <a:t>What is the time of sample 0? (absolute or relative)</a:t>
            </a:r>
          </a:p>
          <a:p>
            <a:r>
              <a:rPr lang="en-US" dirty="0" smtClean="0"/>
              <a:t>Everything else is “metadata”.  For example:</a:t>
            </a:r>
          </a:p>
          <a:p>
            <a:pPr lvl="1"/>
            <a:r>
              <a:rPr lang="en-US" dirty="0" smtClean="0"/>
              <a:t>Station name</a:t>
            </a:r>
          </a:p>
          <a:p>
            <a:pPr lvl="1"/>
            <a:r>
              <a:rPr lang="en-US" dirty="0" smtClean="0"/>
              <a:t>Channel code</a:t>
            </a:r>
          </a:p>
          <a:p>
            <a:pPr lvl="1"/>
            <a:r>
              <a:rPr lang="en-US" dirty="0" smtClean="0"/>
              <a:t>Response data</a:t>
            </a:r>
          </a:p>
          <a:p>
            <a:pPr lvl="1"/>
            <a:r>
              <a:rPr lang="en-US" dirty="0" smtClean="0"/>
              <a:t>Receiver location</a:t>
            </a:r>
          </a:p>
        </p:txBody>
      </p:sp>
    </p:spTree>
    <p:extLst>
      <p:ext uri="{BB962C8B-B14F-4D97-AF65-F5344CB8AC3E}">
        <p14:creationId xmlns:p14="http://schemas.microsoft.com/office/powerpoint/2010/main" val="16580191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Metadata strategies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Pure headers (e.g. SAC and SU)</a:t>
            </a:r>
          </a:p>
          <a:p>
            <a:pPr lvl="1"/>
            <a:r>
              <a:rPr lang="en-US" dirty="0" smtClean="0"/>
              <a:t>Most formats are fixed length with well-defined pigeonholes</a:t>
            </a:r>
          </a:p>
          <a:p>
            <a:pPr lvl="1"/>
            <a:r>
              <a:rPr lang="en-US" dirty="0" smtClean="0"/>
              <a:t>Usually use some frozen namespace to symbolically reference a slot</a:t>
            </a:r>
          </a:p>
          <a:p>
            <a:pPr lvl="1"/>
            <a:r>
              <a:rPr lang="en-US" dirty="0" smtClean="0"/>
              <a:t>Headers go with the data (efficient but maintenance headache)</a:t>
            </a:r>
          </a:p>
          <a:p>
            <a:pPr lvl="1"/>
            <a:r>
              <a:rPr lang="en-US" dirty="0" smtClean="0"/>
              <a:t>Internal flow is files (SAC) or streams (SU)</a:t>
            </a:r>
          </a:p>
          <a:p>
            <a:r>
              <a:rPr lang="en-US" dirty="0" smtClean="0"/>
              <a:t>Pure database (Antelope’s </a:t>
            </a:r>
            <a:r>
              <a:rPr lang="en-US" dirty="0" err="1" smtClean="0"/>
              <a:t>datascope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Standardized namespace with a distinct schema like CSS3.0</a:t>
            </a:r>
          </a:p>
          <a:p>
            <a:pPr lvl="1"/>
            <a:r>
              <a:rPr lang="en-US" dirty="0" smtClean="0"/>
              <a:t>Extensible if you know how</a:t>
            </a:r>
          </a:p>
          <a:p>
            <a:pPr lvl="1"/>
            <a:r>
              <a:rPr lang="en-US" dirty="0" smtClean="0"/>
              <a:t>Waveforms and metadata separated – updates automatic</a:t>
            </a:r>
          </a:p>
          <a:p>
            <a:pPr lvl="1"/>
            <a:r>
              <a:rPr lang="en-US" dirty="0" smtClean="0"/>
              <a:t>Applications do database transactions</a:t>
            </a:r>
          </a:p>
          <a:p>
            <a:r>
              <a:rPr lang="en-US" dirty="0" smtClean="0"/>
              <a:t>Hybrids (SIA or </a:t>
            </a:r>
            <a:r>
              <a:rPr lang="en-US" dirty="0" err="1" smtClean="0"/>
              <a:t>Promax</a:t>
            </a:r>
            <a:r>
              <a:rPr lang="en-US" dirty="0" smtClean="0"/>
              <a:t>)</a:t>
            </a:r>
          </a:p>
          <a:p>
            <a:pPr lvl="1"/>
            <a:r>
              <a:rPr lang="en-US" dirty="0" smtClean="0"/>
              <a:t>External representation of metadata is in </a:t>
            </a:r>
            <a:r>
              <a:rPr lang="en-US" dirty="0" err="1" smtClean="0"/>
              <a:t>db</a:t>
            </a:r>
            <a:endParaRPr lang="en-US" dirty="0" smtClean="0"/>
          </a:p>
          <a:p>
            <a:pPr lvl="1"/>
            <a:r>
              <a:rPr lang="en-US" dirty="0" smtClean="0"/>
              <a:t>Internal flow is streams for efficiency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09545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533400"/>
          </a:xfrm>
        </p:spPr>
        <p:txBody>
          <a:bodyPr/>
          <a:lstStyle/>
          <a:p>
            <a:r>
              <a:rPr lang="en-US" dirty="0" smtClean="0"/>
              <a:t>Processing 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9463" y="1143000"/>
            <a:ext cx="7583487" cy="4894730"/>
          </a:xfrm>
        </p:spPr>
        <p:txBody>
          <a:bodyPr>
            <a:normAutofit fontScale="55000" lnSpcReduction="20000"/>
          </a:bodyPr>
          <a:lstStyle/>
          <a:p>
            <a:r>
              <a:rPr lang="en-US" sz="2900" dirty="0" smtClean="0"/>
              <a:t>SU - Shell script programming – SU</a:t>
            </a:r>
          </a:p>
          <a:p>
            <a:r>
              <a:rPr lang="en-US" sz="2900" dirty="0" smtClean="0"/>
              <a:t>SAC – all-in-one command line language (a dumber shell that can directly access seismic processing functions)</a:t>
            </a:r>
          </a:p>
          <a:p>
            <a:r>
              <a:rPr lang="en-US" sz="2900" dirty="0" smtClean="0"/>
              <a:t>Antelope applications </a:t>
            </a:r>
          </a:p>
          <a:p>
            <a:pPr lvl="1"/>
            <a:r>
              <a:rPr lang="en-US" sz="2900" dirty="0" smtClean="0"/>
              <a:t>Some components are standalone tools (e.g. </a:t>
            </a:r>
            <a:r>
              <a:rPr lang="en-US" sz="2900" dirty="0" err="1" smtClean="0"/>
              <a:t>dbe</a:t>
            </a:r>
            <a:r>
              <a:rPr lang="en-US" sz="2900" dirty="0" smtClean="0"/>
              <a:t>, </a:t>
            </a:r>
            <a:r>
              <a:rPr lang="en-US" sz="2900" dirty="0" err="1" smtClean="0"/>
              <a:t>dbpick</a:t>
            </a:r>
            <a:r>
              <a:rPr lang="en-US" sz="2900" dirty="0" smtClean="0"/>
              <a:t>, dbloc2, or </a:t>
            </a:r>
            <a:r>
              <a:rPr lang="en-US" sz="2900" dirty="0" err="1" smtClean="0"/>
              <a:t>dbxcor</a:t>
            </a:r>
            <a:r>
              <a:rPr lang="en-US" sz="2900" dirty="0" smtClean="0"/>
              <a:t>) that interact with </a:t>
            </a:r>
            <a:r>
              <a:rPr lang="en-US" sz="2900" dirty="0" err="1" smtClean="0"/>
              <a:t>db</a:t>
            </a:r>
            <a:endParaRPr lang="en-US" sz="2900" dirty="0" smtClean="0"/>
          </a:p>
          <a:p>
            <a:pPr lvl="1"/>
            <a:r>
              <a:rPr lang="en-US" sz="2900" dirty="0" smtClean="0"/>
              <a:t>Some components are modules that can be used in scripting languages (e.g. </a:t>
            </a:r>
            <a:r>
              <a:rPr lang="en-US" sz="2900" dirty="0" err="1" smtClean="0"/>
              <a:t>db</a:t>
            </a:r>
            <a:r>
              <a:rPr lang="en-US" sz="2900" dirty="0" smtClean="0"/>
              <a:t> command line tools)</a:t>
            </a:r>
          </a:p>
          <a:p>
            <a:pPr lvl="1"/>
            <a:r>
              <a:rPr lang="en-US" sz="2900" dirty="0" smtClean="0"/>
              <a:t>Scalable to handle large data sets</a:t>
            </a:r>
          </a:p>
          <a:p>
            <a:r>
              <a:rPr lang="en-US" sz="2900" dirty="0" smtClean="0"/>
              <a:t>SIA/</a:t>
            </a:r>
            <a:r>
              <a:rPr lang="en-US" sz="2900" dirty="0" err="1" smtClean="0"/>
              <a:t>Igeos</a:t>
            </a:r>
            <a:endParaRPr lang="en-US" sz="2900" dirty="0" smtClean="0"/>
          </a:p>
          <a:p>
            <a:pPr lvl="1"/>
            <a:r>
              <a:rPr lang="en-US" sz="2900" dirty="0" smtClean="0"/>
              <a:t>Reflection style, trace driven processing</a:t>
            </a:r>
          </a:p>
          <a:p>
            <a:pPr lvl="1"/>
            <a:r>
              <a:rPr lang="en-US" sz="2900" dirty="0" smtClean="0"/>
              <a:t>Modules modify data passing through system</a:t>
            </a:r>
          </a:p>
          <a:p>
            <a:pPr lvl="1"/>
            <a:r>
              <a:rPr lang="en-US" sz="2900" dirty="0" smtClean="0"/>
              <a:t>New modules are readily added using starting templates</a:t>
            </a:r>
          </a:p>
          <a:p>
            <a:pPr lvl="1"/>
            <a:r>
              <a:rPr lang="en-US" sz="2900" dirty="0" smtClean="0"/>
              <a:t>Scalable to massive data processing</a:t>
            </a:r>
          </a:p>
          <a:p>
            <a:r>
              <a:rPr lang="en-US" sz="2900" dirty="0" smtClean="0"/>
              <a:t>Commercial reflection systems – all are different.  Specialized tuned applications where speed=money matters</a:t>
            </a:r>
          </a:p>
          <a:p>
            <a:pPr marL="282575" lvl="1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163372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they </a:t>
            </a:r>
            <a:r>
              <a:rPr lang="en-US" dirty="0" smtClean="0"/>
              <a:t>relate:  review again</a:t>
            </a: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2971800" y="1905000"/>
            <a:ext cx="2971800" cy="2133600"/>
          </a:xfrm>
          <a:prstGeom prst="ellipse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3893838" y="2209800"/>
            <a:ext cx="2971800" cy="2133600"/>
          </a:xfrm>
          <a:prstGeom prst="ellipse">
            <a:avLst/>
          </a:prstGeom>
          <a:solidFill>
            <a:schemeClr val="accent6">
              <a:lumMod val="60000"/>
              <a:lumOff val="40000"/>
              <a:alpha val="57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1752600" y="2362200"/>
            <a:ext cx="2971800" cy="2133600"/>
          </a:xfrm>
          <a:prstGeom prst="ellipse">
            <a:avLst/>
          </a:prstGeom>
          <a:solidFill>
            <a:srgbClr val="FF0000">
              <a:alpha val="70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114800" y="2069068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Files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257800" y="38100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Database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686050" y="3897868"/>
            <a:ext cx="1428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Streams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 rot="2316264">
            <a:off x="2930718" y="2919422"/>
            <a:ext cx="152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Trace headers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3581400" y="4876800"/>
            <a:ext cx="213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Waveforms</a:t>
            </a:r>
            <a:endParaRPr lang="en-US" sz="2800" dirty="0"/>
          </a:p>
        </p:txBody>
      </p:sp>
      <p:cxnSp>
        <p:nvCxnSpPr>
          <p:cNvPr id="15" name="Straight Arrow Connector 14"/>
          <p:cNvCxnSpPr>
            <a:stCxn id="13" idx="0"/>
          </p:cNvCxnSpPr>
          <p:nvPr/>
        </p:nvCxnSpPr>
        <p:spPr>
          <a:xfrm flipH="1" flipV="1">
            <a:off x="4419600" y="3581400"/>
            <a:ext cx="228600" cy="1295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 rot="20245329">
            <a:off x="3967820" y="2442983"/>
            <a:ext cx="24955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Trace header </a:t>
            </a:r>
          </a:p>
          <a:p>
            <a:pPr algn="ctr"/>
            <a:r>
              <a:rPr lang="en-US" dirty="0" smtClean="0"/>
              <a:t>Equivalent to </a:t>
            </a:r>
          </a:p>
          <a:p>
            <a:pPr algn="ctr"/>
            <a:r>
              <a:rPr lang="en-US" dirty="0" smtClean="0"/>
              <a:t>DB attributes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779463" y="5715000"/>
            <a:ext cx="75834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Waveform data + metadata are common;  difference is in data management strategy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50352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Receivers record seismograms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 flipH="1">
            <a:off x="1981201" y="4278221"/>
            <a:ext cx="2331358" cy="252227"/>
            <a:chOff x="1981201" y="4278221"/>
            <a:chExt cx="2331358" cy="252227"/>
          </a:xfrm>
        </p:grpSpPr>
        <p:sp>
          <p:nvSpPr>
            <p:cNvPr id="155" name="Isosceles Triangle 154"/>
            <p:cNvSpPr/>
            <p:nvPr/>
          </p:nvSpPr>
          <p:spPr>
            <a:xfrm rot="10800000">
              <a:off x="1981201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Isosceles Triangle 155"/>
            <p:cNvSpPr/>
            <p:nvPr/>
          </p:nvSpPr>
          <p:spPr>
            <a:xfrm rot="10800000">
              <a:off x="2237186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Isosceles Triangle 157"/>
            <p:cNvSpPr/>
            <p:nvPr/>
          </p:nvSpPr>
          <p:spPr>
            <a:xfrm rot="10800000">
              <a:off x="2501481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Isosceles Triangle 158"/>
            <p:cNvSpPr/>
            <p:nvPr/>
          </p:nvSpPr>
          <p:spPr>
            <a:xfrm rot="10800000">
              <a:off x="276007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Isosceles Triangle 159"/>
            <p:cNvSpPr/>
            <p:nvPr/>
          </p:nvSpPr>
          <p:spPr>
            <a:xfrm rot="10800000">
              <a:off x="3016063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28035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3532333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3796628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083959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Group 24"/>
          <p:cNvGrpSpPr/>
          <p:nvPr/>
        </p:nvGrpSpPr>
        <p:grpSpPr>
          <a:xfrm rot="12407105" flipH="1">
            <a:off x="1252059" y="4593148"/>
            <a:ext cx="3601857" cy="3370688"/>
            <a:chOff x="4398930" y="1447800"/>
            <a:chExt cx="2209800" cy="2209800"/>
          </a:xfrm>
        </p:grpSpPr>
        <p:sp>
          <p:nvSpPr>
            <p:cNvPr id="20" name="Arc 19"/>
            <p:cNvSpPr/>
            <p:nvPr/>
          </p:nvSpPr>
          <p:spPr>
            <a:xfrm flipH="1" flipV="1">
              <a:off x="4613836" y="1669013"/>
              <a:ext cx="1752600" cy="1752600"/>
            </a:xfrm>
            <a:prstGeom prst="arc">
              <a:avLst>
                <a:gd name="adj1" fmla="val 13430877"/>
                <a:gd name="adj2" fmla="val 19652596"/>
              </a:avLst>
            </a:prstGeom>
            <a:ln>
              <a:solidFill>
                <a:srgbClr val="CCFFC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Arc 20"/>
            <p:cNvSpPr/>
            <p:nvPr/>
          </p:nvSpPr>
          <p:spPr>
            <a:xfrm flipH="1" flipV="1">
              <a:off x="4821767" y="1876943"/>
              <a:ext cx="1336740" cy="1336739"/>
            </a:xfrm>
            <a:prstGeom prst="arc">
              <a:avLst>
                <a:gd name="adj1" fmla="val 13830184"/>
                <a:gd name="adj2" fmla="val 19254396"/>
              </a:avLst>
            </a:prstGeom>
            <a:ln>
              <a:solidFill>
                <a:srgbClr val="CCFFC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Arc 21"/>
            <p:cNvSpPr/>
            <p:nvPr/>
          </p:nvSpPr>
          <p:spPr>
            <a:xfrm flipH="1" flipV="1">
              <a:off x="5050368" y="2105543"/>
              <a:ext cx="879540" cy="879541"/>
            </a:xfrm>
            <a:prstGeom prst="arc">
              <a:avLst>
                <a:gd name="adj1" fmla="val 14205288"/>
                <a:gd name="adj2" fmla="val 19358391"/>
              </a:avLst>
            </a:prstGeom>
            <a:ln>
              <a:solidFill>
                <a:srgbClr val="CCFFC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Arc 22"/>
            <p:cNvSpPr/>
            <p:nvPr/>
          </p:nvSpPr>
          <p:spPr>
            <a:xfrm flipH="1" flipV="1">
              <a:off x="5237329" y="2431039"/>
              <a:ext cx="463978" cy="325443"/>
            </a:xfrm>
            <a:prstGeom prst="arc">
              <a:avLst>
                <a:gd name="adj1" fmla="val 13616311"/>
                <a:gd name="adj2" fmla="val 20379389"/>
              </a:avLst>
            </a:prstGeom>
            <a:ln>
              <a:solidFill>
                <a:srgbClr val="CCFFC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Arc 23"/>
            <p:cNvSpPr/>
            <p:nvPr/>
          </p:nvSpPr>
          <p:spPr>
            <a:xfrm flipH="1" flipV="1">
              <a:off x="4398930" y="1447800"/>
              <a:ext cx="2209800" cy="2209800"/>
            </a:xfrm>
            <a:prstGeom prst="arc">
              <a:avLst>
                <a:gd name="adj1" fmla="val 13398697"/>
                <a:gd name="adj2" fmla="val 20036942"/>
              </a:avLst>
            </a:prstGeom>
            <a:ln>
              <a:solidFill>
                <a:srgbClr val="CCFFCC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2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Shift and repeat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 flipH="1">
            <a:off x="2240642" y="4278221"/>
            <a:ext cx="2331358" cy="252227"/>
            <a:chOff x="2240642" y="4278221"/>
            <a:chExt cx="2331358" cy="252227"/>
          </a:xfrm>
        </p:grpSpPr>
        <p:sp>
          <p:nvSpPr>
            <p:cNvPr id="155" name="Isosceles Triangle 154"/>
            <p:cNvSpPr/>
            <p:nvPr/>
          </p:nvSpPr>
          <p:spPr>
            <a:xfrm rot="10800000">
              <a:off x="2240642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Isosceles Triangle 155"/>
            <p:cNvSpPr/>
            <p:nvPr/>
          </p:nvSpPr>
          <p:spPr>
            <a:xfrm rot="10800000">
              <a:off x="2496627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Isosceles Triangle 157"/>
            <p:cNvSpPr/>
            <p:nvPr/>
          </p:nvSpPr>
          <p:spPr>
            <a:xfrm rot="10800000">
              <a:off x="2760922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Isosceles Triangle 158"/>
            <p:cNvSpPr/>
            <p:nvPr/>
          </p:nvSpPr>
          <p:spPr>
            <a:xfrm rot="10800000">
              <a:off x="301951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Isosceles Triangle 159"/>
            <p:cNvSpPr/>
            <p:nvPr/>
          </p:nvSpPr>
          <p:spPr>
            <a:xfrm rot="10800000">
              <a:off x="327550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53979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379177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405606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343400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2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Shift and repeat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 flipH="1">
            <a:off x="2545442" y="4278221"/>
            <a:ext cx="2331358" cy="252227"/>
            <a:chOff x="2545442" y="4278221"/>
            <a:chExt cx="2331358" cy="252227"/>
          </a:xfrm>
        </p:grpSpPr>
        <p:sp>
          <p:nvSpPr>
            <p:cNvPr id="155" name="Isosceles Triangle 154"/>
            <p:cNvSpPr/>
            <p:nvPr/>
          </p:nvSpPr>
          <p:spPr>
            <a:xfrm rot="10800000">
              <a:off x="2545442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Isosceles Triangle 155"/>
            <p:cNvSpPr/>
            <p:nvPr/>
          </p:nvSpPr>
          <p:spPr>
            <a:xfrm rot="10800000">
              <a:off x="2801427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Isosceles Triangle 157"/>
            <p:cNvSpPr/>
            <p:nvPr/>
          </p:nvSpPr>
          <p:spPr>
            <a:xfrm rot="10800000">
              <a:off x="3065722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Isosceles Triangle 158"/>
            <p:cNvSpPr/>
            <p:nvPr/>
          </p:nvSpPr>
          <p:spPr>
            <a:xfrm rot="10800000">
              <a:off x="332431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Isosceles Triangle 159"/>
            <p:cNvSpPr/>
            <p:nvPr/>
          </p:nvSpPr>
          <p:spPr>
            <a:xfrm rot="10800000">
              <a:off x="358030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384459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409657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436086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648200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2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530448"/>
            <a:ext cx="6477000" cy="1905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Shift and repeat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143000" y="4519427"/>
            <a:ext cx="6477000" cy="11021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6" name="Group 15"/>
          <p:cNvGrpSpPr/>
          <p:nvPr/>
        </p:nvGrpSpPr>
        <p:grpSpPr>
          <a:xfrm flipH="1">
            <a:off x="2850242" y="4278221"/>
            <a:ext cx="2331358" cy="252227"/>
            <a:chOff x="2850242" y="4278221"/>
            <a:chExt cx="2331358" cy="252227"/>
          </a:xfrm>
        </p:grpSpPr>
        <p:sp>
          <p:nvSpPr>
            <p:cNvPr id="155" name="Isosceles Triangle 154"/>
            <p:cNvSpPr/>
            <p:nvPr/>
          </p:nvSpPr>
          <p:spPr>
            <a:xfrm rot="10800000">
              <a:off x="2850242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Isosceles Triangle 155"/>
            <p:cNvSpPr/>
            <p:nvPr/>
          </p:nvSpPr>
          <p:spPr>
            <a:xfrm rot="10800000">
              <a:off x="3106227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Isosceles Triangle 157"/>
            <p:cNvSpPr/>
            <p:nvPr/>
          </p:nvSpPr>
          <p:spPr>
            <a:xfrm rot="10800000">
              <a:off x="3370522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Isosceles Triangle 158"/>
            <p:cNvSpPr/>
            <p:nvPr/>
          </p:nvSpPr>
          <p:spPr>
            <a:xfrm rot="10800000">
              <a:off x="362911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Isosceles Triangle 159"/>
            <p:cNvSpPr/>
            <p:nvPr/>
          </p:nvSpPr>
          <p:spPr>
            <a:xfrm rot="10800000">
              <a:off x="388510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Isosceles Triangle 160"/>
            <p:cNvSpPr/>
            <p:nvPr/>
          </p:nvSpPr>
          <p:spPr>
            <a:xfrm rot="10800000">
              <a:off x="414939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161"/>
            <p:cNvSpPr/>
            <p:nvPr/>
          </p:nvSpPr>
          <p:spPr>
            <a:xfrm rot="10800000">
              <a:off x="4401374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Isosceles Triangle 162"/>
            <p:cNvSpPr/>
            <p:nvPr/>
          </p:nvSpPr>
          <p:spPr>
            <a:xfrm rot="10800000">
              <a:off x="4665669" y="4367027"/>
              <a:ext cx="164466" cy="152400"/>
            </a:xfrm>
            <a:prstGeom prst="triangle">
              <a:avLst/>
            </a:prstGeom>
            <a:solidFill>
              <a:srgbClr val="CCFFCC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Explosion 2 163"/>
            <p:cNvSpPr/>
            <p:nvPr/>
          </p:nvSpPr>
          <p:spPr>
            <a:xfrm>
              <a:off x="4953000" y="4278221"/>
              <a:ext cx="228600" cy="252227"/>
            </a:xfrm>
            <a:prstGeom prst="irregularSeal2">
              <a:avLst/>
            </a:prstGeom>
            <a:solidFill>
              <a:srgbClr val="FF0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 descr="tre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540" y="2774764"/>
            <a:ext cx="1376460" cy="1744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Gathers (ensembles) are a key concept in seismic reflection processing</a:t>
            </a:r>
            <a:endParaRPr lang="en-US" sz="3200" dirty="0"/>
          </a:p>
        </p:txBody>
      </p:sp>
      <p:pic>
        <p:nvPicPr>
          <p:cNvPr id="6" name="Content Placeholder 5" descr="sampleshogather.tiff"/>
          <p:cNvPicPr>
            <a:picLocks noGrp="1" noChangeAspect="1"/>
          </p:cNvPicPr>
          <p:nvPr>
            <p:ph idx="1"/>
          </p:nvPr>
        </p:nvPicPr>
        <p:blipFill>
          <a:blip r:embed="rId2"/>
          <a:srcRect l="-29946" r="-29946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457200" y="6248400"/>
            <a:ext cx="845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shot gathers displayed in “wiggle trace variable area format”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Revolution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Revolution.thmx</Template>
  <TotalTime>3192</TotalTime>
  <Words>1361</Words>
  <Application>Microsoft Macintosh PowerPoint</Application>
  <PresentationFormat>On-screen Show (4:3)</PresentationFormat>
  <Paragraphs>247</Paragraphs>
  <Slides>45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6" baseType="lpstr">
      <vt:lpstr>Revolution</vt:lpstr>
      <vt:lpstr> The Seismic Reflection Approach to Data Processing</vt:lpstr>
      <vt:lpstr>First</vt:lpstr>
      <vt:lpstr>Reflection seismology</vt:lpstr>
      <vt:lpstr>Source creates seismic waves</vt:lpstr>
      <vt:lpstr>Receivers record seismograms</vt:lpstr>
      <vt:lpstr>Shift and repeat</vt:lpstr>
      <vt:lpstr>Shift and repeat</vt:lpstr>
      <vt:lpstr>Shift and repeat</vt:lpstr>
      <vt:lpstr>Gathers (ensembles) are a key concept in seismic reflection processing</vt:lpstr>
      <vt:lpstr>Standard Gathers</vt:lpstr>
      <vt:lpstr>A 2D seismic line</vt:lpstr>
      <vt:lpstr>A 2D seismic line</vt:lpstr>
      <vt:lpstr>A 2D seismic line</vt:lpstr>
      <vt:lpstr>A 2D seismic line</vt:lpstr>
      <vt:lpstr>A 2D seismic line</vt:lpstr>
      <vt:lpstr>Common-source gather</vt:lpstr>
      <vt:lpstr>Common-source gather</vt:lpstr>
      <vt:lpstr>Here is our example shot gather</vt:lpstr>
      <vt:lpstr>Common-receiver gather</vt:lpstr>
      <vt:lpstr>Common-offset gather</vt:lpstr>
      <vt:lpstr>Common-reflection-point gather or common midpoint gather</vt:lpstr>
      <vt:lpstr>Common-midpoint gather</vt:lpstr>
      <vt:lpstr>Compare and contrast:</vt:lpstr>
      <vt:lpstr>Some History</vt:lpstr>
      <vt:lpstr>Early Computers</vt:lpstr>
      <vt:lpstr>The Magnetic Tape Legacy:</vt:lpstr>
      <vt:lpstr>The Magnetic Tape Legacy:</vt:lpstr>
      <vt:lpstr>The Linear Data Model:</vt:lpstr>
      <vt:lpstr>Streams Processing</vt:lpstr>
      <vt:lpstr>Let’s run a  SEISMIC UNIX example</vt:lpstr>
      <vt:lpstr>General Concepts of Reflection Style Processing</vt:lpstr>
      <vt:lpstr>Railroad switchyard analog</vt:lpstr>
      <vt:lpstr>Single Trace Processors  (e.g. simple filter)</vt:lpstr>
      <vt:lpstr>Gather Processors:  siding analog</vt:lpstr>
      <vt:lpstr>Sorters:  switchyard analog</vt:lpstr>
      <vt:lpstr>Accumulators (e.g. stacker)</vt:lpstr>
      <vt:lpstr>Now let’s look at another example: SIA/IGEOS</vt:lpstr>
      <vt:lpstr>Hands on with SIA</vt:lpstr>
      <vt:lpstr>Commericial Systems:  two examples of note</vt:lpstr>
      <vt:lpstr>Processing Strategies</vt:lpstr>
      <vt:lpstr>How they relate</vt:lpstr>
      <vt:lpstr>What is waveform data?</vt:lpstr>
      <vt:lpstr>Metadata strategies</vt:lpstr>
      <vt:lpstr>Processing flow</vt:lpstr>
      <vt:lpstr>How they relate:  review again</vt:lpstr>
    </vt:vector>
  </TitlesOfParts>
  <Company>Indiana University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Seismic Reflection Data Processing</dc:title>
  <dc:creator>Gary Pavlis</dc:creator>
  <cp:lastModifiedBy>Gary Pavlis</cp:lastModifiedBy>
  <cp:revision>116</cp:revision>
  <cp:lastPrinted>2009-07-31T14:00:49Z</cp:lastPrinted>
  <dcterms:created xsi:type="dcterms:W3CDTF">2010-08-23T20:20:58Z</dcterms:created>
  <dcterms:modified xsi:type="dcterms:W3CDTF">2011-08-17T11:55:26Z</dcterms:modified>
</cp:coreProperties>
</file>