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70" r:id="rId6"/>
    <p:sldId id="263" r:id="rId7"/>
    <p:sldId id="262" r:id="rId8"/>
    <p:sldId id="264" r:id="rId9"/>
    <p:sldId id="265" r:id="rId10"/>
    <p:sldId id="267" r:id="rId11"/>
    <p:sldId id="269" r:id="rId12"/>
    <p:sldId id="266" r:id="rId13"/>
    <p:sldId id="271" r:id="rId14"/>
    <p:sldId id="272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DDDF3-E163-A648-BFEE-D36A87EB39F3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9B36E-E932-4145-88CB-ED69735EF2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1: select station from station where network='TA' and </a:t>
            </a:r>
            <a:r>
              <a:rPr lang="en-US" dirty="0" err="1" smtClean="0"/>
              <a:t>starttime</a:t>
            </a:r>
            <a:r>
              <a:rPr lang="en-US" dirty="0" smtClean="0"/>
              <a:t> &lt; '2005/01/01’;</a:t>
            </a:r>
          </a:p>
          <a:p>
            <a:r>
              <a:rPr lang="en-US" dirty="0" smtClean="0"/>
              <a:t>2: select </a:t>
            </a:r>
            <a:r>
              <a:rPr lang="en-US" dirty="0" err="1" smtClean="0"/>
              <a:t>station,elevation</a:t>
            </a:r>
            <a:r>
              <a:rPr lang="en-US" dirty="0" smtClean="0"/>
              <a:t> from station where elevation &gt; 3000;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9B36E-E932-4145-88CB-ED69735EF2D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1: select station from station where network='TA' and </a:t>
            </a:r>
            <a:r>
              <a:rPr lang="en-US" dirty="0" err="1" smtClean="0"/>
              <a:t>starttime</a:t>
            </a:r>
            <a:r>
              <a:rPr lang="en-US" dirty="0" smtClean="0"/>
              <a:t> &lt; '2005/01/01’;</a:t>
            </a:r>
          </a:p>
          <a:p>
            <a:r>
              <a:rPr lang="en-US" dirty="0" smtClean="0"/>
              <a:t>2: select </a:t>
            </a:r>
            <a:r>
              <a:rPr lang="en-US" dirty="0" err="1" smtClean="0"/>
              <a:t>station,elevation</a:t>
            </a:r>
            <a:r>
              <a:rPr lang="en-US" dirty="0" smtClean="0"/>
              <a:t> from station where elevation &gt; 3000;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9B36E-E932-4145-88CB-ED69735EF2D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2DF8795-B063-9C4D-9AFE-E7014566782A}" type="datetimeFigureOut">
              <a:rPr lang="en-US" smtClean="0"/>
              <a:pPr/>
              <a:t>8/14/11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B7E219-9A9E-424C-BA36-3E9CB918C6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gif"/><Relationship Id="rId5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Databases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lightening fast and incomplete primer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87903"/>
            <a:ext cx="7467600" cy="614867"/>
          </a:xfrm>
        </p:spPr>
        <p:txBody>
          <a:bodyPr>
            <a:normAutofit/>
          </a:bodyPr>
          <a:lstStyle/>
          <a:p>
            <a:r>
              <a:rPr lang="en-US" dirty="0" smtClean="0"/>
              <a:t>Relating tables with SELECT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282037"/>
            <a:ext cx="8216572" cy="49963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err="1" smtClean="0"/>
              <a:t>mysql</a:t>
            </a:r>
            <a:r>
              <a:rPr lang="en-US" sz="1800" dirty="0" smtClean="0"/>
              <a:t>&gt; SELECT </a:t>
            </a:r>
            <a:r>
              <a:rPr lang="en-US" sz="1800" dirty="0" err="1" smtClean="0"/>
              <a:t>s.network,s.station,s.site,c.location,c.channel</a:t>
            </a:r>
            <a:r>
              <a:rPr lang="en-US" sz="1800" dirty="0" smtClean="0"/>
              <a:t> FROM station </a:t>
            </a:r>
            <a:r>
              <a:rPr lang="en-US" sz="1800" dirty="0" err="1" smtClean="0"/>
              <a:t>s</a:t>
            </a:r>
            <a:r>
              <a:rPr lang="en-US" sz="1800" dirty="0" smtClean="0"/>
              <a:t>, channel </a:t>
            </a:r>
            <a:r>
              <a:rPr lang="en-US" sz="1800" dirty="0" err="1" smtClean="0"/>
              <a:t>c</a:t>
            </a:r>
            <a:r>
              <a:rPr lang="en-US" sz="1800" dirty="0" smtClean="0"/>
              <a:t> WHERE </a:t>
            </a:r>
            <a:r>
              <a:rPr lang="en-US" sz="1800" dirty="0" err="1" smtClean="0"/>
              <a:t>s.station</a:t>
            </a:r>
            <a:r>
              <a:rPr lang="en-US" sz="1800" dirty="0" smtClean="0"/>
              <a:t>=</a:t>
            </a:r>
            <a:r>
              <a:rPr lang="en-US" sz="1800" dirty="0" err="1" smtClean="0"/>
              <a:t>c.station</a:t>
            </a:r>
            <a:r>
              <a:rPr lang="en-US" sz="1800" dirty="0" smtClean="0"/>
              <a:t> and </a:t>
            </a:r>
            <a:r>
              <a:rPr lang="en-US" sz="1800" dirty="0" err="1" smtClean="0"/>
              <a:t>s.station</a:t>
            </a:r>
            <a:r>
              <a:rPr lang="en-US" sz="1800" dirty="0" smtClean="0"/>
              <a:t>='A04A';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+---------+---------+----------------------------------+----------+---------+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network | station | site                             | location | channel |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+---------+---------+----------------------------------+----------+---------+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ACE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BHE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BHN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BHZ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LCE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LCQ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LHE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LHN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| TA      | A04A    | </a:t>
            </a:r>
            <a:r>
              <a:rPr lang="en-US" sz="1300" dirty="0" err="1" smtClean="0">
                <a:latin typeface="Monaco"/>
                <a:cs typeface="Monaco"/>
              </a:rPr>
              <a:t>Legoe</a:t>
            </a:r>
            <a:r>
              <a:rPr lang="en-US" sz="1300" dirty="0" smtClean="0">
                <a:latin typeface="Monaco"/>
                <a:cs typeface="Monaco"/>
              </a:rPr>
              <a:t> Bay, Lummi Island, WA, USA |          | LHZ     | </a:t>
            </a:r>
          </a:p>
          <a:p>
            <a:pPr>
              <a:buNone/>
            </a:pPr>
            <a:r>
              <a:rPr lang="en-US" sz="1300" dirty="0" smtClean="0">
                <a:latin typeface="Monaco"/>
                <a:cs typeface="Monaco"/>
              </a:rPr>
              <a:t>…</a:t>
            </a: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87903"/>
            <a:ext cx="7467600" cy="614867"/>
          </a:xfrm>
        </p:spPr>
        <p:txBody>
          <a:bodyPr/>
          <a:lstStyle/>
          <a:p>
            <a:r>
              <a:rPr lang="en-US" dirty="0" smtClean="0"/>
              <a:t>More SELECT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02770"/>
            <a:ext cx="8432218" cy="605523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All fields of the station table for IU stations: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SELECT * FROM station WHERE network=‘IU’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All TA stations that started in January 2010: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SELECT station FROM station WHERE network=‘TA’ and </a:t>
            </a:r>
            <a:r>
              <a:rPr lang="en-US" sz="2000" dirty="0" err="1" smtClean="0">
                <a:solidFill>
                  <a:srgbClr val="0000FF"/>
                </a:solidFill>
              </a:rPr>
              <a:t>starttime</a:t>
            </a:r>
            <a:r>
              <a:rPr lang="en-US" sz="2000" dirty="0" smtClean="0">
                <a:solidFill>
                  <a:srgbClr val="0000FF"/>
                </a:solidFill>
              </a:rPr>
              <a:t> &gt;= ‘2010/01/01’ AND </a:t>
            </a:r>
            <a:r>
              <a:rPr lang="en-US" sz="2000" dirty="0" err="1" smtClean="0">
                <a:solidFill>
                  <a:srgbClr val="0000FF"/>
                </a:solidFill>
              </a:rPr>
              <a:t>starttime</a:t>
            </a:r>
            <a:r>
              <a:rPr lang="en-US" sz="2000" dirty="0" smtClean="0">
                <a:solidFill>
                  <a:srgbClr val="0000FF"/>
                </a:solidFill>
              </a:rPr>
              <a:t> &lt;= ‘2010/01/31’;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All channels operating during an event: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solidFill>
                  <a:srgbClr val="0000FF"/>
                </a:solidFill>
              </a:rPr>
              <a:t>SELECT </a:t>
            </a:r>
            <a:r>
              <a:rPr lang="en-US" sz="1800" dirty="0" err="1" smtClean="0">
                <a:solidFill>
                  <a:srgbClr val="0000FF"/>
                </a:solidFill>
              </a:rPr>
              <a:t>c.network,c.station,c.location,c.channel</a:t>
            </a:r>
            <a:r>
              <a:rPr lang="en-US" sz="1800" dirty="0" smtClean="0">
                <a:solidFill>
                  <a:srgbClr val="0000FF"/>
                </a:solidFill>
              </a:rPr>
              <a:t> FROM channel </a:t>
            </a:r>
            <a:r>
              <a:rPr lang="en-US" sz="1800" dirty="0" err="1" smtClean="0">
                <a:solidFill>
                  <a:srgbClr val="0000FF"/>
                </a:solidFill>
              </a:rPr>
              <a:t>c</a:t>
            </a:r>
            <a:r>
              <a:rPr lang="en-US" sz="1800" dirty="0" smtClean="0">
                <a:solidFill>
                  <a:srgbClr val="0000FF"/>
                </a:solidFill>
              </a:rPr>
              <a:t>, event WHERE </a:t>
            </a:r>
            <a:r>
              <a:rPr lang="en-US" sz="1800" dirty="0" err="1" smtClean="0">
                <a:solidFill>
                  <a:srgbClr val="0000FF"/>
                </a:solidFill>
              </a:rPr>
              <a:t>event.id</a:t>
            </a:r>
            <a:r>
              <a:rPr lang="en-US" sz="1800" dirty="0" smtClean="0">
                <a:solidFill>
                  <a:srgbClr val="0000FF"/>
                </a:solidFill>
              </a:rPr>
              <a:t>=198 AND </a:t>
            </a:r>
            <a:r>
              <a:rPr lang="en-US" sz="1800" dirty="0" err="1" smtClean="0">
                <a:solidFill>
                  <a:srgbClr val="0000FF"/>
                </a:solidFill>
              </a:rPr>
              <a:t>event.time</a:t>
            </a:r>
            <a:r>
              <a:rPr lang="en-US" sz="1800" dirty="0" smtClean="0">
                <a:solidFill>
                  <a:srgbClr val="0000FF"/>
                </a:solidFill>
              </a:rPr>
              <a:t> BETWEEN </a:t>
            </a:r>
            <a:r>
              <a:rPr lang="en-US" sz="1800" dirty="0" err="1" smtClean="0">
                <a:solidFill>
                  <a:srgbClr val="0000FF"/>
                </a:solidFill>
              </a:rPr>
              <a:t>channel.starttime</a:t>
            </a:r>
            <a:r>
              <a:rPr lang="en-US" sz="1800" dirty="0" smtClean="0">
                <a:solidFill>
                  <a:srgbClr val="0000FF"/>
                </a:solidFill>
              </a:rPr>
              <a:t> and </a:t>
            </a:r>
            <a:r>
              <a:rPr lang="en-US" sz="1800" dirty="0" err="1" smtClean="0">
                <a:solidFill>
                  <a:srgbClr val="0000FF"/>
                </a:solidFill>
              </a:rPr>
              <a:t>channel.endtime</a:t>
            </a:r>
            <a:r>
              <a:rPr lang="en-US" sz="1800" dirty="0" smtClean="0">
                <a:solidFill>
                  <a:srgbClr val="0000FF"/>
                </a:solidFill>
              </a:rPr>
              <a:t>;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600" dirty="0" smtClean="0">
              <a:latin typeface="Monaco"/>
              <a:cs typeface="Monaco"/>
            </a:endParaRP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Trying your own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Navigate to this SQL web application: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http://www.iris.edu/forge/sql/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Using the </a:t>
            </a:r>
            <a:r>
              <a:rPr lang="en-US" i="1" dirty="0" smtClean="0"/>
              <a:t>station </a:t>
            </a:r>
            <a:r>
              <a:rPr lang="en-US" dirty="0" smtClean="0"/>
              <a:t>table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Exercise 1: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	Find all TA network stations that started before 2005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Exercise 2: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	Find all stations with an elevation higher than</a:t>
            </a:r>
            <a:r>
              <a:rPr lang="en-US" dirty="0" smtClean="0">
                <a:solidFill>
                  <a:srgbClr val="000000"/>
                </a:solidFill>
              </a:rPr>
              <a:t> 5500 </a:t>
            </a:r>
            <a:r>
              <a:rPr lang="en-US" dirty="0" smtClean="0">
                <a:solidFill>
                  <a:srgbClr val="000000"/>
                </a:solidFill>
              </a:rPr>
              <a:t>meters.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Exercise </a:t>
            </a:r>
            <a:r>
              <a:rPr lang="en-US" dirty="0" smtClean="0"/>
              <a:t>1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rgbClr val="000000"/>
                </a:solidFill>
              </a:rPr>
              <a:t>Find </a:t>
            </a:r>
            <a:r>
              <a:rPr lang="en-US" dirty="0" smtClean="0">
                <a:solidFill>
                  <a:srgbClr val="000000"/>
                </a:solidFill>
              </a:rPr>
              <a:t>all TA network stations that started before </a:t>
            </a:r>
            <a:r>
              <a:rPr lang="en-US" dirty="0" smtClean="0">
                <a:solidFill>
                  <a:srgbClr val="000000"/>
                </a:solidFill>
              </a:rPr>
              <a:t>2005, 15 stations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3366FF"/>
                </a:solidFill>
              </a:rPr>
              <a:t>select * from station where network='TA' and </a:t>
            </a:r>
            <a:r>
              <a:rPr lang="en-US" dirty="0" err="1" smtClean="0">
                <a:solidFill>
                  <a:srgbClr val="3366FF"/>
                </a:solidFill>
              </a:rPr>
              <a:t>starttime</a:t>
            </a:r>
            <a:r>
              <a:rPr lang="en-US" dirty="0" smtClean="0">
                <a:solidFill>
                  <a:srgbClr val="3366FF"/>
                </a:solidFill>
              </a:rPr>
              <a:t> &lt; '2005-01-01'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Exercise 2: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	Find all stations with an elevation higher than</a:t>
            </a:r>
            <a:r>
              <a:rPr lang="en-US" dirty="0" smtClean="0">
                <a:solidFill>
                  <a:srgbClr val="000000"/>
                </a:solidFill>
              </a:rPr>
              <a:t> 5500 meters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  <a:r>
              <a:rPr lang="en-US" dirty="0" smtClean="0">
                <a:solidFill>
                  <a:srgbClr val="000000"/>
                </a:solidFill>
              </a:rPr>
              <a:t> 23 stations.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3366FF"/>
                </a:solidFill>
              </a:rPr>
              <a:t>select * from station where elevation &gt; 5500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Organize a data set: raw data, metadata, measurements</a:t>
            </a:r>
          </a:p>
          <a:p>
            <a:endParaRPr lang="en-US" dirty="0" smtClean="0"/>
          </a:p>
          <a:p>
            <a:r>
              <a:rPr lang="en-US" dirty="0" smtClean="0"/>
              <a:t>Create a work flow (for data processing or whatever)</a:t>
            </a:r>
          </a:p>
          <a:p>
            <a:endParaRPr lang="en-US" dirty="0" smtClean="0"/>
          </a:p>
          <a:p>
            <a:r>
              <a:rPr lang="en-US" dirty="0" smtClean="0"/>
              <a:t>Track data processing</a:t>
            </a:r>
          </a:p>
          <a:p>
            <a:endParaRPr lang="en-US" dirty="0" smtClean="0"/>
          </a:p>
          <a:p>
            <a:r>
              <a:rPr lang="en-US" dirty="0" smtClean="0"/>
              <a:t>Build an analysis system such as EMERALD, PQLX, SOD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err="1" smtClean="0"/>
              <a:t>MySQL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PostgreSQL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Oracle </a:t>
            </a:r>
            <a:r>
              <a:rPr lang="en-US" dirty="0" err="1" smtClean="0"/>
              <a:t>Lite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SQLlite</a:t>
            </a:r>
            <a:endParaRPr lang="en-US" dirty="0"/>
          </a:p>
        </p:txBody>
      </p:sp>
      <p:pic>
        <p:nvPicPr>
          <p:cNvPr id="4" name="Picture 3" descr="mysql_sun_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607" y="1600200"/>
            <a:ext cx="1447800" cy="863600"/>
          </a:xfrm>
          <a:prstGeom prst="rect">
            <a:avLst/>
          </a:prstGeom>
        </p:spPr>
      </p:pic>
      <p:pic>
        <p:nvPicPr>
          <p:cNvPr id="5" name="Picture 4" descr="Oracle_dat_lit_wh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607" y="4265833"/>
            <a:ext cx="1447800" cy="855518"/>
          </a:xfrm>
          <a:prstGeom prst="rect">
            <a:avLst/>
          </a:prstGeom>
        </p:spPr>
      </p:pic>
      <p:pic>
        <p:nvPicPr>
          <p:cNvPr id="6" name="Picture 5" descr="PostgreSQL_95x51_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607" y="3040380"/>
            <a:ext cx="1447800" cy="777239"/>
          </a:xfrm>
          <a:prstGeom prst="rect">
            <a:avLst/>
          </a:prstGeom>
        </p:spPr>
      </p:pic>
      <p:pic>
        <p:nvPicPr>
          <p:cNvPr id="7" name="Picture 6" descr="sqlite370_banner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8608" y="5538548"/>
            <a:ext cx="1447800" cy="66467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1958" cy="1143000"/>
          </a:xfrm>
        </p:spPr>
        <p:txBody>
          <a:bodyPr/>
          <a:lstStyle/>
          <a:p>
            <a:r>
              <a:rPr lang="en-US" dirty="0" smtClean="0"/>
              <a:t>What are SQL databases </a:t>
            </a:r>
            <a:r>
              <a:rPr lang="en-US" b="1" dirty="0" smtClean="0"/>
              <a:t>NOT </a:t>
            </a:r>
            <a:r>
              <a:rPr lang="en-US" dirty="0" smtClean="0"/>
              <a:t>good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199"/>
            <a:ext cx="7467600" cy="509737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Storing random data.</a:t>
            </a:r>
          </a:p>
          <a:p>
            <a:r>
              <a:rPr lang="en-US" dirty="0" smtClean="0"/>
              <a:t>Organizing very small amounts of data, where a text file or two would suffice.  Unless the infrastructure already exists of course…</a:t>
            </a:r>
          </a:p>
          <a:p>
            <a:r>
              <a:rPr lang="en-US" dirty="0" smtClean="0"/>
              <a:t>Organizing small to moderate amounts of data quickly in one-off scenarios.</a:t>
            </a:r>
          </a:p>
          <a:p>
            <a:r>
              <a:rPr lang="en-US" dirty="0" smtClean="0"/>
              <a:t>Running on small systems where a database engine cannot be supported.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SQL databases include a steep initial learning curve both in terms of specific system particulars and SQL syntax.  The learning curve levels off quickly where a user can be highly empowered.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SQL databases good for?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70800" cy="4873752"/>
          </a:xfrm>
        </p:spPr>
        <p:txBody>
          <a:bodyPr/>
          <a:lstStyle/>
          <a:p>
            <a:r>
              <a:rPr lang="en-US" dirty="0" smtClean="0"/>
              <a:t>Storing nearly any kind of ordered data, primarily data that can be expressed in a tabular form (think spreadsheet).</a:t>
            </a:r>
          </a:p>
          <a:p>
            <a:r>
              <a:rPr lang="en-US" dirty="0" smtClean="0"/>
              <a:t>Allowing access to extremely flexible result sets including relating data tables according to the schema</a:t>
            </a:r>
          </a:p>
          <a:p>
            <a:r>
              <a:rPr lang="en-US" dirty="0" smtClean="0"/>
              <a:t>Scaling: massive amounts of data can be stored in an RDBMS or a Relational Data Base Management System (nearly all SQL databases)</a:t>
            </a:r>
          </a:p>
          <a:p>
            <a:r>
              <a:rPr lang="en-US" dirty="0" smtClean="0"/>
              <a:t>Parallelization</a:t>
            </a:r>
          </a:p>
          <a:p>
            <a:r>
              <a:rPr lang="en-US" dirty="0" smtClean="0"/>
              <a:t>Abstraction from programming languages, processes and machines (network interface)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the DMC use Oracle?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5082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DMC’s Oracle database is used to store nearly all of the routinely used and generated information for operations.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Network, station, channel metadata</a:t>
            </a:r>
          </a:p>
          <a:p>
            <a:r>
              <a:rPr lang="en-US" dirty="0" smtClean="0"/>
              <a:t>Channel time series indexing (not the time series)</a:t>
            </a:r>
          </a:p>
          <a:p>
            <a:r>
              <a:rPr lang="en-US" dirty="0" smtClean="0"/>
              <a:t>Event parameters</a:t>
            </a:r>
          </a:p>
          <a:p>
            <a:r>
              <a:rPr lang="en-US" dirty="0" smtClean="0"/>
              <a:t>Request tracking</a:t>
            </a:r>
          </a:p>
          <a:p>
            <a:r>
              <a:rPr lang="en-US" dirty="0" smtClean="0"/>
              <a:t>Shipment tracking</a:t>
            </a:r>
          </a:p>
          <a:p>
            <a:r>
              <a:rPr lang="en-US" dirty="0" smtClean="0"/>
              <a:t>Measurement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IRIS DMC Database Tables (</a:t>
            </a:r>
            <a:r>
              <a:rPr lang="en-US" dirty="0" err="1" smtClean="0"/>
              <a:t>kinda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" name="Picture 4" descr="Screen shot 2010-08-26 at 11.03.2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14" y="1602573"/>
            <a:ext cx="8457160" cy="50843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SQL: Structured Query Language</a:t>
            </a:r>
            <a:br>
              <a:rPr lang="en-US" dirty="0" smtClean="0"/>
            </a:br>
            <a:r>
              <a:rPr lang="en-US" dirty="0" smtClean="0"/>
              <a:t>i.e. how to talk to an SQL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The most common SQL operations: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SELECT – Return matching rows/fields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INSERT – Add a row to a table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UPDATE – Update fields in selected </a:t>
            </a:r>
            <a:r>
              <a:rPr lang="en-US" dirty="0" err="1" smtClean="0"/>
              <a:t>row(s</a:t>
            </a:r>
            <a:r>
              <a:rPr lang="en-US" dirty="0" smtClean="0"/>
              <a:t>)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DELETE – Remove </a:t>
            </a:r>
            <a:r>
              <a:rPr lang="en-US" dirty="0" err="1" smtClean="0"/>
              <a:t>row(s</a:t>
            </a:r>
            <a:r>
              <a:rPr lang="en-US" dirty="0" smtClean="0"/>
              <a:t>) from a table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DESCRIBE – Return a table definition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CREATE – Make a new table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DROP – Remove a table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SELECT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8204591" cy="5257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General syntax: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FF"/>
                </a:solidFill>
              </a:rPr>
              <a:t>SELECT &lt;fields&gt; FROM &lt;table&gt; [WHERE  …];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dirty="0" smtClean="0"/>
              <a:t>The WHERE clause is used to limit the selection: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00FF"/>
                </a:solidFill>
              </a:rPr>
              <a:t>WHERE field &lt;operator&gt; &lt;value&gt;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Many known operators: =, &lt;&gt;, &gt;, &gt;=, &lt;, &lt;=,</a:t>
            </a:r>
          </a:p>
          <a:p>
            <a:pPr>
              <a:buNone/>
            </a:pPr>
            <a:r>
              <a:rPr lang="en-US" dirty="0" smtClean="0"/>
              <a:t>And less recognized: IN, BETWEEN, LIKE, etc.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dirty="0" smtClean="0"/>
              <a:t>Hints:</a:t>
            </a:r>
          </a:p>
          <a:p>
            <a:pPr>
              <a:buNone/>
            </a:pPr>
            <a:r>
              <a:rPr lang="en-US" dirty="0" smtClean="0"/>
              <a:t>	SQL statements always end with a semi-colon;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	</a:t>
            </a:r>
            <a:r>
              <a:rPr lang="en-US" dirty="0" smtClean="0"/>
              <a:t>Non-numbers in WHERE clauses are single-quoted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2512" cy="1143000"/>
          </a:xfrm>
        </p:spPr>
        <p:txBody>
          <a:bodyPr/>
          <a:lstStyle/>
          <a:p>
            <a:r>
              <a:rPr lang="en-US" dirty="0" smtClean="0"/>
              <a:t>What can be selected? Use DESCRIBE.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err="1" smtClean="0">
                <a:latin typeface="Monaco"/>
                <a:cs typeface="Monaco"/>
              </a:rPr>
              <a:t>mysql</a:t>
            </a:r>
            <a:r>
              <a:rPr lang="en-US" dirty="0" smtClean="0">
                <a:latin typeface="Monaco"/>
                <a:cs typeface="Monaco"/>
              </a:rPr>
              <a:t>&gt; describe station;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+-------------+-------------+------+-----+---------+-------+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Field       | Type        | Null | Key | Default | Extra |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+-------------+-------------+------+-----+---------+-------+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network     | varchar(2)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station     | varchar(5)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latitude    | double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longitude   | double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elevation   | double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site        | varchar(60)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</a:t>
            </a:r>
            <a:r>
              <a:rPr lang="en-US" dirty="0" err="1" smtClean="0">
                <a:latin typeface="Monaco"/>
                <a:cs typeface="Monaco"/>
              </a:rPr>
              <a:t>long_word</a:t>
            </a:r>
            <a:r>
              <a:rPr lang="en-US" dirty="0" smtClean="0">
                <a:latin typeface="Monaco"/>
                <a:cs typeface="Monaco"/>
              </a:rPr>
              <a:t>   | double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word        | double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</a:t>
            </a:r>
            <a:r>
              <a:rPr lang="en-US" dirty="0" err="1" smtClean="0">
                <a:latin typeface="Monaco"/>
                <a:cs typeface="Monaco"/>
              </a:rPr>
              <a:t>starttime</a:t>
            </a:r>
            <a:r>
              <a:rPr lang="en-US" dirty="0" smtClean="0">
                <a:latin typeface="Monaco"/>
                <a:cs typeface="Monaco"/>
              </a:rPr>
              <a:t>   | date  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</a:t>
            </a:r>
            <a:r>
              <a:rPr lang="en-US" dirty="0" err="1" smtClean="0">
                <a:latin typeface="Monaco"/>
                <a:cs typeface="Monaco"/>
              </a:rPr>
              <a:t>endtime</a:t>
            </a:r>
            <a:r>
              <a:rPr lang="en-US" dirty="0" smtClean="0">
                <a:latin typeface="Monaco"/>
                <a:cs typeface="Monaco"/>
              </a:rPr>
              <a:t>     | date  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</a:t>
            </a:r>
            <a:r>
              <a:rPr lang="en-US" dirty="0" err="1" smtClean="0">
                <a:latin typeface="Monaco"/>
                <a:cs typeface="Monaco"/>
              </a:rPr>
              <a:t>lookup_ga</a:t>
            </a:r>
            <a:r>
              <a:rPr lang="en-US" dirty="0" smtClean="0">
                <a:latin typeface="Monaco"/>
                <a:cs typeface="Monaco"/>
              </a:rPr>
              <a:t>   | double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</a:t>
            </a:r>
            <a:r>
              <a:rPr lang="en-US" dirty="0" err="1" smtClean="0">
                <a:latin typeface="Monaco"/>
                <a:cs typeface="Monaco"/>
              </a:rPr>
              <a:t>update_flag</a:t>
            </a:r>
            <a:r>
              <a:rPr lang="en-US" dirty="0" smtClean="0">
                <a:latin typeface="Monaco"/>
                <a:cs typeface="Monaco"/>
              </a:rPr>
              <a:t> | varchar(1)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| </a:t>
            </a:r>
            <a:r>
              <a:rPr lang="en-US" dirty="0" err="1" smtClean="0">
                <a:latin typeface="Monaco"/>
                <a:cs typeface="Monaco"/>
              </a:rPr>
              <a:t>archivedt</a:t>
            </a:r>
            <a:r>
              <a:rPr lang="en-US" dirty="0" smtClean="0">
                <a:latin typeface="Monaco"/>
                <a:cs typeface="Monaco"/>
              </a:rPr>
              <a:t>   | date        | YES  |     | NULL    |       | </a:t>
            </a:r>
          </a:p>
          <a:p>
            <a:pPr>
              <a:buNone/>
            </a:pPr>
            <a:r>
              <a:rPr lang="en-US" dirty="0" smtClean="0">
                <a:latin typeface="Monaco"/>
                <a:cs typeface="Monaco"/>
              </a:rPr>
              <a:t>+-------------+-------------+------+-----+---------+-------+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87903"/>
            <a:ext cx="7467600" cy="614867"/>
          </a:xfrm>
        </p:spPr>
        <p:txBody>
          <a:bodyPr/>
          <a:lstStyle/>
          <a:p>
            <a:r>
              <a:rPr lang="en-US" dirty="0" smtClean="0"/>
              <a:t>SELECT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802770"/>
            <a:ext cx="8686801" cy="60552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err="1" smtClean="0"/>
              <a:t>mysql</a:t>
            </a:r>
            <a:r>
              <a:rPr lang="en-US" sz="2000" dirty="0" smtClean="0"/>
              <a:t>&gt; SELECT </a:t>
            </a:r>
            <a:r>
              <a:rPr lang="en-US" sz="2000" dirty="0" err="1" smtClean="0"/>
              <a:t>network,station</a:t>
            </a:r>
            <a:r>
              <a:rPr lang="en-US" sz="2000" dirty="0" smtClean="0"/>
              <a:t> FROM station;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+---------+---------+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network | station |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+---------+---------+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7B      | SA03    | 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7B      | SA04    | 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AC      | BCI     | 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AC      | KBN     | 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AC      | SRN     | 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AF      | BLWY    | 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…</a:t>
            </a:r>
          </a:p>
          <a:p>
            <a:pPr>
              <a:buNone/>
            </a:pPr>
            <a:r>
              <a:rPr lang="en-US" sz="1800" dirty="0" err="1" smtClean="0"/>
              <a:t>mysql</a:t>
            </a:r>
            <a:r>
              <a:rPr lang="en-US" sz="1800" dirty="0" smtClean="0"/>
              <a:t>&gt; SELECT </a:t>
            </a:r>
            <a:r>
              <a:rPr lang="en-US" sz="1800" dirty="0" err="1" smtClean="0"/>
              <a:t>network,station,latitude,longitude</a:t>
            </a:r>
            <a:r>
              <a:rPr lang="en-US" sz="1800" dirty="0" smtClean="0"/>
              <a:t> FROM station WHERE network=‘TA’ and station='A04A';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+---------+---------+----------+-----------+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network | station | latitude | longitude |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+---------+---------+----------+-----------+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| TA      | A04A    |  48.7197 |  -122.707 | </a:t>
            </a:r>
          </a:p>
          <a:p>
            <a:pPr>
              <a:buNone/>
            </a:pPr>
            <a:r>
              <a:rPr lang="en-US" sz="1600" dirty="0" smtClean="0">
                <a:latin typeface="Monaco"/>
                <a:cs typeface="Monaco"/>
              </a:rPr>
              <a:t>+---------+---------+----------+-----------+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600" dirty="0" smtClean="0">
              <a:latin typeface="Monaco"/>
              <a:cs typeface="Monaco"/>
            </a:endParaRP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327</TotalTime>
  <Words>1737</Words>
  <Application>Microsoft Macintosh PowerPoint</Application>
  <PresentationFormat>On-screen Show (4:3)</PresentationFormat>
  <Paragraphs>160</Paragraphs>
  <Slides>15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SQL Databases</vt:lpstr>
      <vt:lpstr>What are SQL databases NOT good for?</vt:lpstr>
      <vt:lpstr>What are SQL databases good for?</vt:lpstr>
      <vt:lpstr>How does the DMC use Oracle?</vt:lpstr>
      <vt:lpstr>IRIS DMC Database Tables (kinda)</vt:lpstr>
      <vt:lpstr>SQL: Structured Query Language i.e. how to talk to an SQL database</vt:lpstr>
      <vt:lpstr>Building a SELECT statement</vt:lpstr>
      <vt:lpstr>What can be selected? Use DESCRIBE.</vt:lpstr>
      <vt:lpstr>SELECT examples</vt:lpstr>
      <vt:lpstr>Relating tables with SELECT</vt:lpstr>
      <vt:lpstr>More SELECT examples</vt:lpstr>
      <vt:lpstr>Trying your own queries</vt:lpstr>
      <vt:lpstr>Exercise Solutions</vt:lpstr>
      <vt:lpstr>So What?</vt:lpstr>
      <vt:lpstr>Recommendations?</vt:lpstr>
    </vt:vector>
  </TitlesOfParts>
  <Company>IRIS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Databases</dc:title>
  <dc:creator>Chad Trabant</dc:creator>
  <cp:lastModifiedBy>Chad Trabant</cp:lastModifiedBy>
  <cp:revision>25</cp:revision>
  <dcterms:created xsi:type="dcterms:W3CDTF">2011-08-15T03:19:26Z</dcterms:created>
  <dcterms:modified xsi:type="dcterms:W3CDTF">2011-08-15T04:06:39Z</dcterms:modified>
</cp:coreProperties>
</file>