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58" r:id="rId1"/>
  </p:sldMasterIdLst>
  <p:notesMasterIdLst>
    <p:notesMasterId r:id="rId14"/>
  </p:notesMasterIdLst>
  <p:handoutMasterIdLst>
    <p:handoutMasterId r:id="rId15"/>
  </p:handoutMasterIdLst>
  <p:sldIdLst>
    <p:sldId id="1344" r:id="rId2"/>
    <p:sldId id="1615" r:id="rId3"/>
    <p:sldId id="1622" r:id="rId4"/>
    <p:sldId id="1627" r:id="rId5"/>
    <p:sldId id="1623" r:id="rId6"/>
    <p:sldId id="1624" r:id="rId7"/>
    <p:sldId id="1626" r:id="rId8"/>
    <p:sldId id="1625" r:id="rId9"/>
    <p:sldId id="1617" r:id="rId10"/>
    <p:sldId id="1621" r:id="rId11"/>
    <p:sldId id="1618" r:id="rId12"/>
    <p:sldId id="1619" r:id="rId13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860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7432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2004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657600" algn="l" defTabSz="457200" rtl="0" eaLnBrk="1" latinLnBrk="0" hangingPunct="1">
      <a:defRPr sz="1000" b="1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CC0000"/>
    <a:srgbClr val="D4ED9D"/>
    <a:srgbClr val="E2F9FF"/>
    <a:srgbClr val="D6E9FF"/>
    <a:srgbClr val="EBFFD7"/>
    <a:srgbClr val="178EFF"/>
    <a:srgbClr val="E4EFFF"/>
    <a:srgbClr val="FF0005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8982" autoAdjust="0"/>
  </p:normalViewPr>
  <p:slideViewPr>
    <p:cSldViewPr snapToGrid="0">
      <p:cViewPr varScale="1">
        <p:scale>
          <a:sx n="103" d="100"/>
          <a:sy n="103" d="100"/>
        </p:scale>
        <p:origin x="-936" y="-112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fld id="{E88D5DDD-B1B1-C540-AD52-F40FC214A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0563"/>
            <a:ext cx="4611688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4" tIns="46152" rIns="92304" bIns="46152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latin typeface="Arial" pitchFamily="-107" charset="0"/>
              </a:defRPr>
            </a:lvl1pPr>
          </a:lstStyle>
          <a:p>
            <a:pPr>
              <a:defRPr/>
            </a:pPr>
            <a:fld id="{4279B2C3-A743-6149-A045-28004014A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DE6BA9-612C-2249-BCB8-C1A0AA76C857}" type="slidenum">
              <a:rPr lang="en-US">
                <a:latin typeface="Arial" pitchFamily="-106" charset="0"/>
              </a:rPr>
              <a:pPr/>
              <a:t>1</a:t>
            </a:fld>
            <a:endParaRPr lang="en-US">
              <a:latin typeface="Arial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_GLOBE_FULL_IMAGE-S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0800"/>
            <a:ext cx="73914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43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43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1676400"/>
            <a:ext cx="6400800" cy="1752600"/>
          </a:xfrm>
        </p:spPr>
        <p:txBody>
          <a:bodyPr/>
          <a:lstStyle>
            <a:lvl1pPr marL="0" indent="0" algn="ctr">
              <a:buFont typeface="Arial" pitchFamily="-107" charset="0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238E85C-AF4B-7E4E-96A1-A9918FC43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B8F8F-4841-5147-AC58-D18DACE15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066800"/>
            <a:ext cx="19431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066800"/>
            <a:ext cx="56769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2F9CD-6075-184F-9F92-05BEE5F61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8D420-7532-114A-A9FE-951ABC947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D0FA5-9DBC-F242-B0DA-0200F123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72E87-4876-8649-BD03-992A5766B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A051-2099-7B40-AFC0-A84B1A203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E0A45-9CFF-E94A-83FD-DCC8C8E74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83D06-97E3-7541-9852-635136381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F8B7E-DCB7-A14A-A6CF-D6C44CB1C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EF42D-53CF-0144-90CB-425D18846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777240"/>
            <a:ext cx="9144000" cy="75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42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42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Arial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00439AB-242A-3C43-81B6-DA8A0A5A5B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waveform-banner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777240"/>
            <a:ext cx="9144000" cy="584776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3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efanmertl.com/science/software/matlab%C2%AE-toolboxe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0313" y="669925"/>
            <a:ext cx="6400800" cy="13557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pitchFamily="-106" charset="0"/>
              <a:buNone/>
            </a:pPr>
            <a:r>
              <a:rPr lang="en-US" dirty="0" smtClean="0"/>
              <a:t>Programming Resources</a:t>
            </a:r>
          </a:p>
          <a:p>
            <a:pPr eaLnBrk="1" hangingPunct="1">
              <a:spcBef>
                <a:spcPct val="0"/>
              </a:spcBef>
              <a:buFont typeface="Arial" pitchFamily="-106" charset="0"/>
              <a:buNone/>
            </a:pPr>
            <a:r>
              <a:rPr lang="en-US" dirty="0" smtClean="0"/>
              <a:t>for seismologists</a:t>
            </a:r>
          </a:p>
        </p:txBody>
      </p:sp>
      <p:sp>
        <p:nvSpPr>
          <p:cNvPr id="15363" name="Rectangle 14"/>
          <p:cNvSpPr>
            <a:spLocks noChangeArrowheads="1"/>
          </p:cNvSpPr>
          <p:nvPr/>
        </p:nvSpPr>
        <p:spPr bwMode="auto">
          <a:xfrm>
            <a:off x="4976813" y="3810000"/>
            <a:ext cx="2765425" cy="1301750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2000" b="0" dirty="0">
                <a:solidFill>
                  <a:schemeClr val="bg1"/>
                </a:solidFill>
              </a:rPr>
              <a:t>Chad Trabant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endParaRPr lang="en-US" sz="2400" b="0" dirty="0">
              <a:solidFill>
                <a:schemeClr val="bg1"/>
              </a:solidFill>
            </a:endParaRP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 dirty="0">
                <a:solidFill>
                  <a:schemeClr val="bg1"/>
                </a:solidFill>
              </a:rPr>
              <a:t>USArray Data Short Course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 dirty="0" smtClean="0">
                <a:solidFill>
                  <a:schemeClr val="bg1"/>
                </a:solidFill>
              </a:rPr>
              <a:t>August 2011</a:t>
            </a:r>
          </a:p>
          <a:p>
            <a:pPr algn="l">
              <a:lnSpc>
                <a:spcPct val="85000"/>
              </a:lnSpc>
              <a:buFont typeface="Arial" pitchFamily="-106" charset="0"/>
              <a:buNone/>
            </a:pPr>
            <a:r>
              <a:rPr lang="en-US" sz="1600" b="0" i="1" dirty="0">
                <a:solidFill>
                  <a:schemeClr val="bg1"/>
                </a:solidFill>
              </a:rPr>
              <a:t>Northwestern</a:t>
            </a:r>
          </a:p>
        </p:txBody>
      </p:sp>
      <p:pic>
        <p:nvPicPr>
          <p:cNvPr id="15364" name="Picture 5" descr="NSF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4938" y="5478463"/>
            <a:ext cx="12319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ObsPy</a:t>
            </a:r>
            <a:r>
              <a:rPr lang="en-US" dirty="0" smtClean="0"/>
              <a:t>: Waveform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1681" y="1813217"/>
            <a:ext cx="8521030" cy="4733475"/>
          </a:xfrm>
        </p:spPr>
        <p:txBody>
          <a:bodyPr vert="horz"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Basics statistics: min, max, mean, std. dev.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Filtering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Instrument correction/simulation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Down sampling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Envelope functions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Frequency analysis (</a:t>
            </a:r>
            <a:r>
              <a:rPr lang="en-US" sz="2800" dirty="0" err="1" smtClean="0"/>
              <a:t>FFTs</a:t>
            </a:r>
            <a:r>
              <a:rPr lang="en-US" sz="2800" dirty="0" smtClean="0"/>
              <a:t>)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Any time series analysis possible with </a:t>
            </a:r>
            <a:r>
              <a:rPr lang="en-US" sz="2800" dirty="0" err="1" smtClean="0"/>
              <a:t>NumPy</a:t>
            </a:r>
            <a:r>
              <a:rPr lang="en-US" sz="2800" dirty="0" smtClean="0"/>
              <a:t>, </a:t>
            </a:r>
            <a:r>
              <a:rPr lang="en-US" sz="2800" dirty="0" err="1" smtClean="0"/>
              <a:t>SciPy</a:t>
            </a:r>
            <a:r>
              <a:rPr lang="en-US" sz="2800" dirty="0" smtClean="0"/>
              <a:t>, Python or other modules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ObsPy</a:t>
            </a:r>
            <a:r>
              <a:rPr lang="en-US" dirty="0" smtClean="0"/>
              <a:t> supports DMC web services</a:t>
            </a:r>
            <a:endParaRPr lang="en-US" dirty="0"/>
          </a:p>
        </p:txBody>
      </p:sp>
      <p:pic>
        <p:nvPicPr>
          <p:cNvPr id="5" name="Content Placeholder 4" descr="Screen shot 2011-08-11 at 11.14.17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939" b="-1047"/>
          <a:stretch>
            <a:fillRect/>
          </a:stretch>
        </p:blipFill>
        <p:spPr>
          <a:xfrm>
            <a:off x="720197" y="1501168"/>
            <a:ext cx="7772361" cy="1553453"/>
          </a:xfrm>
          <a:ln>
            <a:solidFill>
              <a:srgbClr val="7F7F7F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 descr="Screen shot 2011-08-11 at 11.14.4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905000"/>
            <a:ext cx="8974559" cy="48768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ObsPy</a:t>
            </a:r>
            <a:r>
              <a:rPr lang="en-US" dirty="0" smtClean="0"/>
              <a:t> with DMC services</a:t>
            </a:r>
            <a:endParaRPr lang="en-US" dirty="0"/>
          </a:p>
        </p:txBody>
      </p:sp>
      <p:pic>
        <p:nvPicPr>
          <p:cNvPr id="5" name="Content Placeholder 4" descr="Screen shot 2011-08-11 at 11.15.04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29" b="-1068"/>
          <a:stretch>
            <a:fillRect/>
          </a:stretch>
        </p:blipFill>
        <p:spPr>
          <a:xfrm>
            <a:off x="329721" y="1739900"/>
            <a:ext cx="8505645" cy="2209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 descr="Screen shot 2011-08-11 at 11.15.1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4178393"/>
            <a:ext cx="8496300" cy="19795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0570"/>
            <a:ext cx="9144000" cy="4463094"/>
          </a:xfrm>
        </p:spPr>
        <p:txBody>
          <a:bodyPr/>
          <a:lstStyle/>
          <a:p>
            <a:r>
              <a:rPr lang="en-US" sz="3800" dirty="0" smtClean="0">
                <a:solidFill>
                  <a:schemeClr val="bg2">
                    <a:lumMod val="75000"/>
                  </a:schemeClr>
                </a:solidFill>
              </a:rPr>
              <a:t>Alternate title</a:t>
            </a:r>
            <a:r>
              <a:rPr lang="en-US" sz="4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4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Do not reinvent the wheel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3000" dirty="0" smtClean="0"/>
              <a:t>Unless you really want to and can do it better (and give it away)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repositories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994" y="1578425"/>
            <a:ext cx="8487483" cy="936176"/>
          </a:xfrm>
        </p:spPr>
        <p:txBody>
          <a:bodyPr/>
          <a:lstStyle/>
          <a:p>
            <a:pPr>
              <a:buNone/>
            </a:pPr>
            <a:r>
              <a:rPr lang="en-US" sz="2600" dirty="0" smtClean="0"/>
              <a:t>ORFEUS software library: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http://www.orfeus-eu.org/Software/software.html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 descr="Screen shot 2011-08-15 at 1.40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667000"/>
            <a:ext cx="5363489" cy="41265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repositories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94" y="1464124"/>
            <a:ext cx="8487483" cy="1583876"/>
          </a:xfrm>
        </p:spPr>
        <p:txBody>
          <a:bodyPr/>
          <a:lstStyle/>
          <a:p>
            <a:pPr>
              <a:buNone/>
            </a:pPr>
            <a:r>
              <a:rPr lang="en-US" sz="2600" dirty="0" smtClean="0"/>
              <a:t>IRIS software and contributed software (SSL):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http://www.iris.edu/software/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http://www.iris.edu/software/downloads/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Screen shot 2011-08-15 at 2.41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74" y="2901716"/>
            <a:ext cx="7150100" cy="3796008"/>
          </a:xfrm>
          <a:prstGeom prst="rect">
            <a:avLst/>
          </a:prstGeom>
          <a:ln>
            <a:solidFill>
              <a:srgbClr val="7F7F7F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242" y="1639756"/>
            <a:ext cx="8655436" cy="4845292"/>
          </a:xfrm>
        </p:spPr>
        <p:txBody>
          <a:bodyPr/>
          <a:lstStyle/>
          <a:p>
            <a:pPr>
              <a:buNone/>
            </a:pPr>
            <a:r>
              <a:rPr lang="en-US" sz="2600" dirty="0" smtClean="0"/>
              <a:t>Check the previously mentioned repositories</a:t>
            </a:r>
          </a:p>
          <a:p>
            <a:endParaRPr lang="en-US" sz="2600" dirty="0" smtClean="0"/>
          </a:p>
          <a:p>
            <a:pPr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http://</a:t>
            </a:r>
            <a:r>
              <a:rPr lang="en-US" sz="2600" dirty="0" err="1" smtClean="0">
                <a:solidFill>
                  <a:srgbClr val="0000FF"/>
                </a:solidFill>
              </a:rPr>
              <a:t>www.seis.sc.edu/software.html</a:t>
            </a:r>
            <a:r>
              <a:rPr lang="en-US" sz="2600" dirty="0" smtClean="0">
                <a:solidFill>
                  <a:srgbClr val="0000FF"/>
                </a:solidFill>
              </a:rPr>
              <a:t>  </a:t>
            </a:r>
            <a:r>
              <a:rPr lang="en-US" sz="2600" dirty="0" smtClean="0">
                <a:solidFill>
                  <a:srgbClr val="000000"/>
                </a:solidFill>
              </a:rPr>
              <a:t>(U South Carolina)</a:t>
            </a:r>
          </a:p>
          <a:p>
            <a:r>
              <a:rPr lang="en-US" sz="2600" dirty="0" err="1" smtClean="0"/>
              <a:t>SeisFile</a:t>
            </a:r>
            <a:r>
              <a:rPr lang="en-US" sz="2600" dirty="0" smtClean="0"/>
              <a:t> – Read seismic data</a:t>
            </a:r>
          </a:p>
          <a:p>
            <a:pPr lvl="1"/>
            <a:r>
              <a:rPr lang="en-US" sz="2400" dirty="0" smtClean="0"/>
              <a:t>Supports SAC, </a:t>
            </a:r>
            <a:r>
              <a:rPr lang="en-US" sz="2400" dirty="0" err="1" smtClean="0"/>
              <a:t>miniSEED</a:t>
            </a:r>
            <a:r>
              <a:rPr lang="en-US" sz="2400" dirty="0" smtClean="0"/>
              <a:t>, PSN, IRIS WS</a:t>
            </a:r>
          </a:p>
          <a:p>
            <a:r>
              <a:rPr lang="en-US" sz="2600" dirty="0" err="1" smtClean="0"/>
              <a:t>TauP</a:t>
            </a:r>
            <a:r>
              <a:rPr lang="en-US" sz="2600" dirty="0" smtClean="0"/>
              <a:t> – calculate travel times</a:t>
            </a:r>
          </a:p>
          <a:p>
            <a:r>
              <a:rPr lang="en-US" sz="2600" dirty="0" smtClean="0"/>
              <a:t>SEED codec/compression routines</a:t>
            </a: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Java </a:t>
            </a:r>
            <a:r>
              <a:rPr lang="en-US" sz="2600" dirty="0" smtClean="0"/>
              <a:t>library for IRIS DMC web services in development</a:t>
            </a:r>
          </a:p>
          <a:p>
            <a:pPr>
              <a:buNone/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229" y="1531705"/>
            <a:ext cx="8778771" cy="501498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 smtClean="0"/>
              <a:t>The Waveform suite (</a:t>
            </a:r>
            <a:r>
              <a:rPr lang="en-US" sz="2400" dirty="0" err="1" smtClean="0"/>
              <a:t>Celso</a:t>
            </a:r>
            <a:r>
              <a:rPr lang="en-US" sz="2400" dirty="0" smtClean="0"/>
              <a:t> Reyes):</a:t>
            </a:r>
          </a:p>
          <a:p>
            <a:pPr lvl="1">
              <a:spcAft>
                <a:spcPts val="0"/>
              </a:spcAft>
            </a:pPr>
            <a:r>
              <a:rPr lang="en-US" sz="1800" dirty="0" err="1" smtClean="0"/>
              <a:t>http://www.giseis.alaska.edu/input/celso/matlabweb/waveform_suite/waveform.html</a:t>
            </a:r>
            <a:endParaRPr lang="en-US" sz="2600" dirty="0" smtClean="0"/>
          </a:p>
          <a:p>
            <a:pPr>
              <a:spcAft>
                <a:spcPts val="0"/>
              </a:spcAft>
            </a:pPr>
            <a:r>
              <a:rPr lang="en-US" sz="2400" dirty="0" smtClean="0"/>
              <a:t>Correlation toolbox (Mike West)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http://</a:t>
            </a:r>
            <a:r>
              <a:rPr lang="en-US" sz="1800" dirty="0" err="1" smtClean="0"/>
              <a:t>www.giseis.alaska.edu/Seis/EQ/tools/GISMO</a:t>
            </a:r>
            <a:r>
              <a:rPr lang="en-US" sz="1800" dirty="0" smtClean="0"/>
              <a:t>/</a:t>
            </a:r>
            <a:endParaRPr lang="en-US" sz="2200" dirty="0" smtClean="0"/>
          </a:p>
          <a:p>
            <a:pPr>
              <a:spcAft>
                <a:spcPts val="0"/>
              </a:spcAft>
            </a:pPr>
            <a:r>
              <a:rPr lang="en-US" sz="2200" dirty="0" err="1" smtClean="0"/>
              <a:t>FuncLab</a:t>
            </a:r>
            <a:r>
              <a:rPr lang="en-US" sz="2200" dirty="0" smtClean="0"/>
              <a:t>, receiver function analysis (Kevin Eagar)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http://</a:t>
            </a:r>
            <a:r>
              <a:rPr lang="en-US" sz="1800" dirty="0" err="1" smtClean="0"/>
              <a:t>geophysics.asu.edu/funclab</a:t>
            </a:r>
            <a:r>
              <a:rPr lang="en-US" sz="1800" dirty="0" smtClean="0"/>
              <a:t>/</a:t>
            </a:r>
          </a:p>
          <a:p>
            <a:pPr>
              <a:spcAft>
                <a:spcPts val="0"/>
              </a:spcAft>
            </a:pPr>
            <a:r>
              <a:rPr lang="en-US" sz="2200" dirty="0" err="1" smtClean="0"/>
              <a:t>SplitLab</a:t>
            </a:r>
            <a:r>
              <a:rPr lang="en-US" sz="2200" dirty="0" smtClean="0"/>
              <a:t>, shear wave splitting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http://www.gm.univ-montp2.fr/splitting/</a:t>
            </a:r>
          </a:p>
          <a:p>
            <a:pPr>
              <a:spcAft>
                <a:spcPts val="0"/>
              </a:spcAft>
            </a:pPr>
            <a:r>
              <a:rPr lang="en-US" sz="2200" dirty="0" err="1" smtClean="0"/>
              <a:t>miniSEED</a:t>
            </a:r>
            <a:r>
              <a:rPr lang="en-US" sz="2200" dirty="0" smtClean="0"/>
              <a:t> and web service access (ORFEUS, EU datacenter)</a:t>
            </a:r>
          </a:p>
          <a:p>
            <a:pPr lvl="1">
              <a:spcAft>
                <a:spcPts val="0"/>
              </a:spcAft>
            </a:pPr>
            <a:r>
              <a:rPr lang="en-US" sz="1800" dirty="0" smtClean="0">
                <a:hlinkClick r:id="rId2"/>
              </a:rPr>
              <a:t>http://www.stefanmertl.com/science/software/matlab%C2%AE-</a:t>
            </a:r>
            <a:r>
              <a:rPr lang="en-US" sz="1800" dirty="0" smtClean="0">
                <a:hlinkClick r:id="rId2"/>
              </a:rPr>
              <a:t>toolboxes</a:t>
            </a:r>
            <a:endParaRPr lang="en-US" sz="1800" dirty="0" smtClean="0"/>
          </a:p>
          <a:p>
            <a:pPr>
              <a:spcAft>
                <a:spcPts val="0"/>
              </a:spcAft>
            </a:pPr>
            <a:r>
              <a:rPr lang="en-US" sz="2200" dirty="0" err="1" smtClean="0"/>
              <a:t>Mathworks</a:t>
            </a:r>
            <a:r>
              <a:rPr lang="en-US" sz="2200" dirty="0" smtClean="0"/>
              <a:t> MATLAB Central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http://</a:t>
            </a:r>
            <a:r>
              <a:rPr lang="en-US" sz="1800" dirty="0" err="1" smtClean="0"/>
              <a:t>www.mathworks.com/matlabcentral</a:t>
            </a:r>
            <a:r>
              <a:rPr lang="en-US" sz="1800" dirty="0" smtClean="0"/>
              <a:t>/</a:t>
            </a:r>
            <a:endParaRPr lang="en-US" sz="2200" dirty="0" smtClean="0"/>
          </a:p>
          <a:p>
            <a:pPr>
              <a:spcAft>
                <a:spcPts val="0"/>
              </a:spcAft>
              <a:buNone/>
            </a:pPr>
            <a:r>
              <a:rPr lang="en-US" sz="2200" dirty="0" smtClean="0"/>
              <a:t>The IRIS DMC is planning a WS-&gt;MATLAB bridge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related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1" y="1923322"/>
            <a:ext cx="8458161" cy="4685016"/>
          </a:xfrm>
        </p:spPr>
        <p:txBody>
          <a:bodyPr/>
          <a:lstStyle/>
          <a:p>
            <a:r>
              <a:rPr lang="en-US" dirty="0" smtClean="0"/>
              <a:t>Numerous available converters (SAC, SUDS, GSE)</a:t>
            </a:r>
          </a:p>
          <a:p>
            <a:endParaRPr lang="en-US" dirty="0" smtClean="0"/>
          </a:p>
          <a:p>
            <a:r>
              <a:rPr lang="en-US" dirty="0" err="1" smtClean="0"/>
              <a:t>libmseed</a:t>
            </a:r>
            <a:r>
              <a:rPr lang="en-US" dirty="0" smtClean="0"/>
              <a:t> – read and write </a:t>
            </a:r>
            <a:r>
              <a:rPr lang="en-US" dirty="0" err="1" smtClean="0"/>
              <a:t>miniSEED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Antelope </a:t>
            </a:r>
            <a:r>
              <a:rPr lang="en-US" dirty="0" err="1" smtClean="0"/>
              <a:t>contrib</a:t>
            </a:r>
            <a:r>
              <a:rPr lang="en-US" dirty="0" smtClean="0"/>
              <a:t> software repository</a:t>
            </a:r>
          </a:p>
          <a:p>
            <a:endParaRPr lang="en-US" dirty="0" smtClean="0"/>
          </a:p>
          <a:p>
            <a:r>
              <a:rPr lang="en-US" dirty="0" smtClean="0"/>
              <a:t>Earthworm source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 related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263" y="1479479"/>
            <a:ext cx="8692425" cy="49932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600" dirty="0" smtClean="0"/>
              <a:t>The SAC source code includes a sac I/O library for use with C and Fortran.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Example C and Fortran reading code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MATLAB macros (reading, writing, etc.)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SACLAB, read/write SAC in MATLAB </a:t>
            </a:r>
            <a:r>
              <a:rPr lang="en-US" sz="2800" dirty="0" smtClean="0"/>
              <a:t>(Mike Thorne)</a:t>
            </a:r>
            <a:endParaRPr lang="en-US" sz="2600" dirty="0" smtClean="0"/>
          </a:p>
          <a:p>
            <a:pPr lvl="1">
              <a:spcAft>
                <a:spcPts val="600"/>
              </a:spcAft>
            </a:pPr>
            <a:r>
              <a:rPr lang="en-US" sz="2200" dirty="0" smtClean="0"/>
              <a:t>http://</a:t>
            </a:r>
            <a:r>
              <a:rPr lang="en-US" sz="2200" dirty="0" err="1" smtClean="0"/>
              <a:t>web.utah.edu/thorne/software.html</a:t>
            </a:r>
            <a:endParaRPr lang="en-US" sz="2200" dirty="0" smtClean="0"/>
          </a:p>
          <a:p>
            <a:pPr>
              <a:spcAft>
                <a:spcPts val="600"/>
              </a:spcAft>
            </a:pPr>
            <a:r>
              <a:rPr lang="en-US" sz="2600" dirty="0" err="1" smtClean="0"/>
              <a:t>SeisFile</a:t>
            </a:r>
            <a:r>
              <a:rPr lang="en-US" sz="2600" dirty="0" smtClean="0"/>
              <a:t> from USC (Philip </a:t>
            </a:r>
            <a:r>
              <a:rPr lang="en-US" sz="2600" dirty="0" err="1" smtClean="0"/>
              <a:t>Crotwell</a:t>
            </a:r>
            <a:r>
              <a:rPr lang="en-US" sz="2600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http://</a:t>
            </a:r>
            <a:r>
              <a:rPr lang="en-US" sz="2200" dirty="0" err="1" smtClean="0"/>
              <a:t>seis.sc.edu/software/seisFile</a:t>
            </a:r>
            <a:r>
              <a:rPr lang="en-US" sz="2200" dirty="0" smtClean="0"/>
              <a:t>/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sac2mseed, mseed2sac, </a:t>
            </a:r>
            <a:r>
              <a:rPr lang="en-US" sz="2600" dirty="0" err="1" smtClean="0"/>
              <a:t>sacdump</a:t>
            </a:r>
            <a:r>
              <a:rPr lang="en-US" sz="2600" dirty="0" smtClean="0"/>
              <a:t>, etc. 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http://www.iris.edu/pub/programs/converters/</a:t>
            </a:r>
          </a:p>
          <a:p>
            <a:pPr lvl="1">
              <a:spcAft>
                <a:spcPts val="600"/>
              </a:spcAft>
            </a:pPr>
            <a:endParaRPr lang="en-US" sz="2600" dirty="0" smtClean="0"/>
          </a:p>
          <a:p>
            <a:pPr>
              <a:spcAft>
                <a:spcPts val="600"/>
              </a:spcAft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7240"/>
            <a:ext cx="9144000" cy="1380333"/>
          </a:xfrm>
        </p:spPr>
        <p:txBody>
          <a:bodyPr/>
          <a:lstStyle/>
          <a:p>
            <a:r>
              <a:rPr lang="en-US" dirty="0" err="1" smtClean="0"/>
              <a:t>ObsPy</a:t>
            </a:r>
            <a:r>
              <a:rPr lang="en-US" dirty="0" smtClean="0"/>
              <a:t>: Python framework </a:t>
            </a:r>
            <a:r>
              <a:rPr lang="en-US" dirty="0" err="1" smtClean="0"/>
              <a:t>seismo</a:t>
            </a:r>
            <a:r>
              <a:rPr lang="en-US" dirty="0" smtClean="0"/>
              <a:t> data</a:t>
            </a:r>
            <a:br>
              <a:rPr lang="en-US" dirty="0" smtClean="0"/>
            </a:br>
            <a:r>
              <a:rPr lang="en-US" dirty="0" smtClean="0"/>
              <a:t>http://</a:t>
            </a:r>
            <a:r>
              <a:rPr lang="en-US" dirty="0" err="1" smtClean="0"/>
              <a:t>www.obspy.org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847" y="2046612"/>
            <a:ext cx="8626153" cy="459871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2200" u="sng" dirty="0" smtClean="0"/>
              <a:t>Waveform</a:t>
            </a:r>
            <a:r>
              <a:rPr lang="en-US" sz="22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Mini-SEED</a:t>
            </a:r>
            <a:r>
              <a:rPr lang="en-US" sz="22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SAC</a:t>
            </a:r>
            <a:r>
              <a:rPr lang="en-US" sz="22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GSE2</a:t>
            </a:r>
            <a:r>
              <a:rPr lang="en-US" sz="22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SH </a:t>
            </a:r>
            <a:r>
              <a:rPr lang="en-US" sz="2200" dirty="0" smtClean="0"/>
              <a:t>(</a:t>
            </a:r>
            <a:r>
              <a:rPr lang="en-US" sz="2200" dirty="0" err="1" smtClean="0"/>
              <a:t>SeismicHandler</a:t>
            </a:r>
            <a:r>
              <a:rPr lang="en-US" sz="2200" dirty="0" smtClean="0"/>
              <a:t>), read and write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WAV </a:t>
            </a:r>
            <a:r>
              <a:rPr lang="en-US" sz="2200" dirty="0" smtClean="0"/>
              <a:t>(audio), read and write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SEISAN</a:t>
            </a:r>
            <a:r>
              <a:rPr lang="en-US" sz="2200" dirty="0" smtClean="0"/>
              <a:t>, read only</a:t>
            </a:r>
          </a:p>
          <a:p>
            <a:pPr>
              <a:spcBef>
                <a:spcPts val="0"/>
              </a:spcBef>
            </a:pPr>
            <a:endParaRPr lang="en-US" sz="2200" dirty="0" smtClean="0"/>
          </a:p>
          <a:p>
            <a:pPr>
              <a:spcBef>
                <a:spcPts val="0"/>
              </a:spcBef>
              <a:buNone/>
            </a:pPr>
            <a:r>
              <a:rPr lang="en-US" sz="2200" u="sng" dirty="0" smtClean="0"/>
              <a:t>Metadata</a:t>
            </a:r>
            <a:r>
              <a:rPr lang="en-US" sz="22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Dataless SEED, XML-SEED, SEED RESP</a:t>
            </a:r>
          </a:p>
          <a:p>
            <a:pPr>
              <a:spcBef>
                <a:spcPts val="0"/>
              </a:spcBef>
            </a:pPr>
            <a:endParaRPr lang="en-US" sz="2200" dirty="0" smtClean="0"/>
          </a:p>
          <a:p>
            <a:pPr>
              <a:spcBef>
                <a:spcPts val="0"/>
              </a:spcBef>
              <a:buNone/>
            </a:pPr>
            <a:r>
              <a:rPr lang="en-US" sz="2200" u="sng" dirty="0" smtClean="0"/>
              <a:t>Data Sources</a:t>
            </a:r>
            <a:r>
              <a:rPr lang="en-US" sz="22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200" b="1" dirty="0" smtClean="0"/>
              <a:t>IRIS WS</a:t>
            </a:r>
            <a:r>
              <a:rPr lang="en-US" sz="2200" dirty="0" smtClean="0"/>
              <a:t>, </a:t>
            </a:r>
            <a:r>
              <a:rPr lang="en-US" sz="2200" dirty="0" err="1" smtClean="0"/>
              <a:t>ArcLink</a:t>
            </a:r>
            <a:r>
              <a:rPr lang="en-US" sz="2200" dirty="0" smtClean="0"/>
              <a:t>, </a:t>
            </a:r>
            <a:r>
              <a:rPr lang="en-US" sz="2200" dirty="0" err="1" smtClean="0"/>
              <a:t>SeisHub</a:t>
            </a:r>
            <a:r>
              <a:rPr lang="en-US" sz="2200" dirty="0" smtClean="0"/>
              <a:t>, and DHI/FISSURES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8D420-7532-114A-A9FE-951ABC9479E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rcle Strokes">
  <a:themeElements>
    <a:clrScheme name="Circle Strokes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rcle Stroke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25000"/>
          </a:schemeClr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Circle Strok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2004:Templates:Presentations:Designs:Circle Strokes</Template>
  <TotalTime>24150</TotalTime>
  <Words>530</Words>
  <Application>Microsoft Macintosh PowerPoint</Application>
  <PresentationFormat>On-screen Show (4:3)</PresentationFormat>
  <Paragraphs>93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Circle Strokes</vt:lpstr>
      <vt:lpstr>Slide 1</vt:lpstr>
      <vt:lpstr>Alternate title  Do not reinvent the wheel  Unless you really want to and can do it better (and give it away)</vt:lpstr>
      <vt:lpstr>Software repositories </vt:lpstr>
      <vt:lpstr>Software repositories </vt:lpstr>
      <vt:lpstr>Java resources</vt:lpstr>
      <vt:lpstr>MATLAB resources</vt:lpstr>
      <vt:lpstr>C related resources</vt:lpstr>
      <vt:lpstr>SAC related</vt:lpstr>
      <vt:lpstr>ObsPy: Python framework seismo data http://www.obspy.org/</vt:lpstr>
      <vt:lpstr>ObsPy: Waveform processing</vt:lpstr>
      <vt:lpstr>ObsPy supports DMC web services</vt:lpstr>
      <vt:lpstr>More ObsPy with DMC services</vt:lpstr>
    </vt:vector>
  </TitlesOfParts>
  <Company>EarthScope</Company>
  <LinksUpToDate>false</LinksUpToDate>
  <SharedDoc>false</SharedDoc>
  <HyperlinkBase>www.earthscope.org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EarthScope</dc:title>
  <dc:creator>John DeLaughter</dc:creator>
  <cp:lastModifiedBy>Chad Trabant</cp:lastModifiedBy>
  <cp:revision>974</cp:revision>
  <cp:lastPrinted>2008-11-20T19:23:42Z</cp:lastPrinted>
  <dcterms:created xsi:type="dcterms:W3CDTF">2011-08-15T22:00:24Z</dcterms:created>
  <dcterms:modified xsi:type="dcterms:W3CDTF">2011-08-15T22:04:06Z</dcterms:modified>
</cp:coreProperties>
</file>