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Layouts/slideLayout4.xml" ContentType="application/vnd.openxmlformats-officedocument.presentationml.slideLayout+xml"/>
  <Override PartName="/ppt/notesSlides/notesSlide5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Override PartName="/ppt/notesSlides/notesSlide3.xml" ContentType="application/vnd.openxmlformats-officedocument.presentationml.notesSlide+xml"/>
  <Default Extension="bin" ContentType="application/vnd.openxmlformats-officedocument.presentationml.printerSettings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9.xml" ContentType="application/vnd.openxmlformats-officedocument.presentationml.slide+xml"/>
  <Default Extension="rels" ContentType="application/vnd.openxmlformats-package.relationships+xml"/>
  <Override PartName="/ppt/slides/slide6.xml" ContentType="application/vnd.openxmlformats-officedocument.presentationml.slide+xml"/>
  <Override PartName="/ppt/slides/slide12.xml" ContentType="application/vnd.openxmlformats-officedocument.presentationml.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61" r:id="rId3"/>
    <p:sldId id="260" r:id="rId4"/>
    <p:sldId id="262" r:id="rId5"/>
    <p:sldId id="264" r:id="rId6"/>
    <p:sldId id="258" r:id="rId7"/>
    <p:sldId id="265" r:id="rId8"/>
    <p:sldId id="266" r:id="rId9"/>
    <p:sldId id="267" r:id="rId10"/>
    <p:sldId id="268" r:id="rId11"/>
    <p:sldId id="263" r:id="rId12"/>
    <p:sldId id="269" r:id="rId13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ＭＳ Ｐゴシック" pitchFamily="-65" charset="-128"/>
        <a:cs typeface="ＭＳ Ｐゴシック" pitchFamily="-65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0"/>
    </p:ext>
    <p:ext uri="{D31A062A-798A-4329-ABDD-BBA856620510}">
      <p14:defaultImageDpi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88006" autoAdjust="0"/>
  </p:normalViewPr>
  <p:slideViewPr>
    <p:cSldViewPr snapToObjects="1">
      <p:cViewPr varScale="1">
        <p:scale>
          <a:sx n="100" d="100"/>
          <a:sy n="100" d="100"/>
        </p:scale>
        <p:origin x="-98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printerSettings" Target="printerSettings/printerSettings1.bin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19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3406BE-35A2-1842-9399-D48831D3D1E7}" type="datetimeFigureOut">
              <a:rPr lang="en-US" smtClean="0"/>
              <a:pPr/>
              <a:t>8/14/11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B144D2-727F-3E45-9AA7-3F1140A4398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val="3022185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5A111A-D6FA-9B4B-8810-6CD98E2BD92B}" type="slidenum">
              <a:rPr lang="en-AU"/>
              <a:pPr/>
              <a:t>2</a:t>
            </a:fld>
            <a:endParaRPr lang="en-AU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945FA0-8949-B041-8DD9-11F1FD8F224D}" type="slidenum">
              <a:rPr lang="en-AU"/>
              <a:pPr/>
              <a:t>3</a:t>
            </a:fld>
            <a:endParaRPr lang="en-AU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>
                <a:latin typeface="Times New Roman" pitchFamily="-65" charset="0"/>
              </a:rPr>
              <a:t>Data from events between 2005 and 2008 at epicentral distances of 55 to 80 degrees from the 556 stations in the transportable array database were processed.  </a:t>
            </a:r>
            <a:endParaRPr lang="en-A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We produced the receiver functions in several different frequency bands using both frequency-domain (Langston, 1977) and time-domain (</a:t>
            </a:r>
            <a:r>
              <a:rPr lang="en-US" sz="1200" kern="1200" dirty="0" err="1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Ligorria</a:t>
            </a:r>
            <a:r>
              <a:rPr lang="en-US" sz="1200" kern="1200" dirty="0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 and </a:t>
            </a:r>
            <a:r>
              <a:rPr lang="en-US" sz="1200" kern="1200" dirty="0" err="1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Ammon</a:t>
            </a:r>
            <a:r>
              <a:rPr lang="en-US" sz="1200" kern="1200" dirty="0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, 1999) methods. Comparisons show that the two methods produce similar results. Here we use 0.5Hz Ps and 0.2Hz Sp receiver functions, both made by time-domain iterative </a:t>
            </a:r>
            <a:r>
              <a:rPr lang="en-US" sz="1200" kern="1200" dirty="0" err="1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deconvolution</a:t>
            </a:r>
            <a:r>
              <a:rPr lang="en-US" sz="1200" kern="1200" dirty="0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E65F03-181F-6B41-AD8A-4683785BC6AE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 smtClean="0"/>
              <a:t>This is a slice at 37.5N with the intermediate isosurfaces peeled off which illustrates the positive and negative amplitude events in the RFs</a:t>
            </a:r>
          </a:p>
          <a:p>
            <a:pPr>
              <a:spcBef>
                <a:spcPct val="0"/>
              </a:spcBef>
            </a:pPr>
            <a:r>
              <a:rPr lang="en-US" smtClean="0"/>
              <a:t>This slice illustrates the positive amplitude feature that may be indicative of delamination beneath the central CP</a:t>
            </a:r>
          </a:p>
          <a:p>
            <a:pPr>
              <a:spcBef>
                <a:spcPct val="0"/>
              </a:spcBef>
            </a:pPr>
            <a:r>
              <a:rPr lang="en-US" smtClean="0"/>
              <a:t>Red line in the map shows the location of the cross section</a:t>
            </a:r>
          </a:p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EC68BA7-2B67-2148-9F0F-AF3B25A740F7}" type="slidenum">
              <a:rPr lang="en-US">
                <a:ea typeface="ＭＳ Ｐゴシック" pitchFamily="-65" charset="-128"/>
                <a:cs typeface="ＭＳ Ｐゴシック" pitchFamily="-65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>
              <a:ea typeface="ＭＳ Ｐゴシック" pitchFamily="-65" charset="-128"/>
              <a:cs typeface="ＭＳ Ｐゴシック" pitchFamily="-65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err="1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Teleseismic</a:t>
            </a:r>
            <a:r>
              <a:rPr lang="en-US" sz="1200" kern="1200" dirty="0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 Ps receiver functions are higher frequency, 0.5-2Hz, than Sp which are made with an upper frequency of 0.1-0.2Hz.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E65F03-181F-6B41-AD8A-4683785BC6AE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Inferred progression of events involved with the imaged lithospheric foundering. A):  Initial condition following </a:t>
            </a:r>
            <a:r>
              <a:rPr lang="en-US" sz="1200" kern="1200" dirty="0" err="1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Farallon</a:t>
            </a:r>
            <a:r>
              <a:rPr lang="en-US" sz="1200" kern="1200" dirty="0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 slab removal (&gt; 30Ma).  The Colorado Plateau lithosphere has been hydrated and is being invaded by small volume melts from the asthenosphere.  B). The increase in density from freezing melts initiates a localized </a:t>
            </a:r>
            <a:r>
              <a:rPr lang="en-US" sz="1200" kern="1200" dirty="0" err="1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downwelling</a:t>
            </a:r>
            <a:r>
              <a:rPr lang="en-US" sz="1200" kern="1200" dirty="0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. C) The current scenario, based on the </a:t>
            </a:r>
            <a:r>
              <a:rPr lang="en-US" sz="1200" kern="1200" dirty="0" err="1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RFs</a:t>
            </a:r>
            <a:r>
              <a:rPr lang="en-US" sz="1200" kern="1200" dirty="0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 and tomography. The </a:t>
            </a:r>
            <a:r>
              <a:rPr lang="en-US" sz="1200" kern="1200" dirty="0" err="1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refertilized</a:t>
            </a:r>
            <a:r>
              <a:rPr lang="en-US" sz="1200" kern="1200" dirty="0" smtClean="0">
                <a:solidFill>
                  <a:schemeClr val="tx1"/>
                </a:solidFill>
                <a:latin typeface="Comic Sans MS"/>
                <a:ea typeface="+mn-ea"/>
                <a:cs typeface="+mn-cs"/>
              </a:rPr>
              <a:t> CP mantle has almost completely been removed, delaminating the lower most crust with it. Asthenosphere is invading the region from beneath and around the drip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E65F03-181F-6B41-AD8A-4683785BC6AE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9B7BB-AC08-E740-856D-C2B7D47BB5B2}" type="datetime1">
              <a:rPr lang="en-US"/>
              <a:pPr>
                <a:defRPr/>
              </a:pPr>
              <a:t>8/14/11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B239F-A9B3-9A44-A4E3-F226F5A807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3AB73-C13B-EF47-BAEF-F6F44C63C999}" type="datetime1">
              <a:rPr lang="en-US"/>
              <a:pPr>
                <a:defRPr/>
              </a:pPr>
              <a:t>8/14/11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A33F1-0DFB-C543-978F-17097C515F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FDC8C-BF4E-9840-94F0-3B1DB0C45326}" type="datetime1">
              <a:rPr lang="en-US"/>
              <a:pPr>
                <a:defRPr/>
              </a:pPr>
              <a:t>8/14/11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C2500-F315-674E-8D60-4F780CC3E2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D07CEA-5DA4-AA41-8809-14068D6314B5}" type="datetime1">
              <a:rPr lang="en-US"/>
              <a:pPr>
                <a:defRPr/>
              </a:pPr>
              <a:t>8/14/11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27CD-87F2-E648-B738-AC0937F359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9C71F-9918-0C44-A0C2-43B78293A9B8}" type="datetime1">
              <a:rPr lang="en-US"/>
              <a:pPr>
                <a:defRPr/>
              </a:pPr>
              <a:t>8/14/11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5AAB7-437D-A346-AC42-9D5A4033C0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D8B2D-5E17-5A40-B1EF-8B5FE27F8A8D}" type="datetime1">
              <a:rPr lang="en-US"/>
              <a:pPr>
                <a:defRPr/>
              </a:pPr>
              <a:t>8/14/11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72294-0803-3C43-9962-5FFF149DC2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D7485-7C23-2B46-A5D8-ED7F1C19D2A8}" type="datetime1">
              <a:rPr lang="en-US"/>
              <a:pPr>
                <a:defRPr/>
              </a:pPr>
              <a:t>8/14/11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8C622-156E-0844-9F64-FC7DA46F99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A2752-E964-944B-A191-E736A75BFE67}" type="datetime1">
              <a:rPr lang="en-US"/>
              <a:pPr>
                <a:defRPr/>
              </a:pPr>
              <a:t>8/14/11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BE69D-A511-3445-83D4-D2B4C0FE58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24A02-0893-9846-A20D-BD8434FDED59}" type="datetime1">
              <a:rPr lang="en-US"/>
              <a:pPr>
                <a:defRPr/>
              </a:pPr>
              <a:t>8/14/11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C60F6-6722-D044-8A3D-F13BAFA059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7B557-4AF8-8D4C-8567-726B11B22293}" type="datetime1">
              <a:rPr lang="en-US"/>
              <a:pPr>
                <a:defRPr/>
              </a:pPr>
              <a:t>8/14/11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A3CF9-29DE-4B4A-9764-7EAA3D15D0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85B36-DAC5-EE43-B31A-4B46CC9EAACB}" type="datetime1">
              <a:rPr lang="en-US"/>
              <a:pPr>
                <a:defRPr/>
              </a:pPr>
              <a:t>8/14/11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CAA66-053A-D54E-BE0A-57F47319A8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154FDE4-B48A-BC4E-8EBA-358375D36118}" type="datetime1">
              <a:rPr lang="en-US"/>
              <a:pPr>
                <a:defRPr/>
              </a:pPr>
              <a:t>8/14/11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882F82D-3112-FB4C-9CDA-4A14777BEC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65" charset="0"/>
          <a:ea typeface="ＭＳ Ｐゴシック" pitchFamily="-65" charset="-128"/>
          <a:cs typeface="ＭＳ Ｐゴシック" pitchFamily="-65" charset="-128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itchFamily="-65" charset="0"/>
        <a:buChar char="•"/>
        <a:defRPr sz="3200" kern="1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itchFamily="-65" charset="0"/>
        <a:buChar char="–"/>
        <a:defRPr sz="28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itchFamily="-65" charset="0"/>
        <a:buChar char="•"/>
        <a:defRPr sz="24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itchFamily="-65" charset="0"/>
        <a:buChar char="–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itchFamily="-65" charset="0"/>
        <a:buChar char="»"/>
        <a:defRPr sz="2000" kern="1200">
          <a:solidFill>
            <a:schemeClr val="tx1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microsoft.com/office/2007/relationships/media" Target="file://localhost/Users/msmiller/Documents/conferences/NW2010/long_Ps.mov" TargetMode="External"/><Relationship Id="rId1" Type="http://schemas.openxmlformats.org/officeDocument/2006/relationships/video" Target="file://localhost/Users/msmiller/Documents/conferences/NW2010/long_Ps.mov" TargetMode="Externa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5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7.png"/><Relationship Id="rId1" Type="http://schemas.openxmlformats.org/officeDocument/2006/relationships/video" Target="file://localhost/Users/msmiller/Documents/conferences/AGU2009/figures/movies/long_Ps.mov" TargetMode="Externa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3" Type="http://schemas.openxmlformats.org/officeDocument/2006/relationships/image" Target="../media/image10.png"/><Relationship Id="rId1" Type="http://schemas.openxmlformats.org/officeDocument/2006/relationships/video" Target="file://localhost/Users/msmiller/Documents/conferences/AGU2009/figures/movies/lat_Ps.mov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3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5334000" cy="1143000"/>
          </a:xfrm>
        </p:spPr>
        <p:txBody>
          <a:bodyPr/>
          <a:lstStyle/>
          <a:p>
            <a:r>
              <a:rPr lang="en-US" sz="3200" b="1" dirty="0" smtClean="0">
                <a:solidFill>
                  <a:schemeClr val="bg1"/>
                </a:solidFill>
              </a:rPr>
              <a:t>Colorado Plateau:</a:t>
            </a:r>
            <a:br>
              <a:rPr lang="en-US" sz="3200" b="1" dirty="0" smtClean="0">
                <a:solidFill>
                  <a:schemeClr val="bg1"/>
                </a:solidFill>
              </a:rPr>
            </a:br>
            <a:r>
              <a:rPr lang="en-US" sz="3200" b="1" dirty="0" smtClean="0">
                <a:solidFill>
                  <a:schemeClr val="bg1"/>
                </a:solidFill>
              </a:rPr>
              <a:t>Receiver function workflow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Download data with SOD – sac format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</a:rPr>
              <a:t>Alternative </a:t>
            </a:r>
            <a:r>
              <a:rPr lang="en-US" dirty="0" err="1" smtClean="0">
                <a:solidFill>
                  <a:schemeClr val="bg1"/>
                </a:solidFill>
                <a:ea typeface="+mn-ea"/>
              </a:rPr>
              <a:t>breqfast</a:t>
            </a:r>
            <a:r>
              <a:rPr lang="en-US" dirty="0" smtClean="0">
                <a:solidFill>
                  <a:schemeClr val="bg1"/>
                </a:solidFill>
                <a:ea typeface="+mn-ea"/>
              </a:rPr>
              <a:t> for SEED files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</a:rPr>
              <a:t>Alternative </a:t>
            </a:r>
            <a:r>
              <a:rPr lang="en-US" dirty="0" err="1" smtClean="0">
                <a:solidFill>
                  <a:schemeClr val="bg1"/>
                </a:solidFill>
                <a:ea typeface="+mn-ea"/>
              </a:rPr>
              <a:t>autoDRM</a:t>
            </a:r>
            <a:r>
              <a:rPr lang="en-US" dirty="0" smtClean="0">
                <a:solidFill>
                  <a:schemeClr val="bg1"/>
                </a:solidFill>
                <a:ea typeface="+mn-ea"/>
              </a:rPr>
              <a:t> for SEED files</a:t>
            </a:r>
          </a:p>
          <a:p>
            <a:pPr lvl="1" fontAlgn="auto">
              <a:spcAft>
                <a:spcPts val="0"/>
              </a:spcAft>
              <a:buFont typeface="Arial"/>
              <a:buChar char="–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</a:rPr>
              <a:t>Alternatively </a:t>
            </a:r>
            <a:r>
              <a:rPr lang="en-US" dirty="0" err="1" smtClean="0">
                <a:solidFill>
                  <a:schemeClr val="bg1"/>
                </a:solidFill>
                <a:ea typeface="+mn-ea"/>
              </a:rPr>
              <a:t>breqfast</a:t>
            </a:r>
            <a:r>
              <a:rPr lang="en-US" dirty="0" smtClean="0">
                <a:solidFill>
                  <a:schemeClr val="bg1"/>
                </a:solidFill>
                <a:ea typeface="+mn-ea"/>
              </a:rPr>
              <a:t> requests generated by SOD – restricted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Check all 3 components are available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Reformat sac to binary for </a:t>
            </a:r>
            <a:r>
              <a:rPr lang="en-US" dirty="0" err="1">
                <a:solidFill>
                  <a:schemeClr val="bg1"/>
                </a:solidFill>
                <a:ea typeface="+mn-ea"/>
                <a:cs typeface="+mn-cs"/>
              </a:rPr>
              <a:t>M</a:t>
            </a:r>
            <a:r>
              <a:rPr lang="en-US" dirty="0" err="1" smtClean="0">
                <a:solidFill>
                  <a:schemeClr val="bg1"/>
                </a:solidFill>
                <a:ea typeface="+mn-ea"/>
                <a:cs typeface="+mn-cs"/>
              </a:rPr>
              <a:t>atlab</a:t>
            </a:r>
            <a:endParaRPr lang="en-US" dirty="0" smtClean="0">
              <a:solidFill>
                <a:schemeClr val="bg1"/>
              </a:solidFill>
              <a:ea typeface="+mn-ea"/>
              <a:cs typeface="+mn-cs"/>
            </a:endParaRP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Delete noisy/bad traces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Static correction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Depth correction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Receiver gather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Edit gather</a:t>
            </a:r>
          </a:p>
          <a:p>
            <a:pPr fontAlgn="auto">
              <a:spcAft>
                <a:spcPts val="0"/>
              </a:spcAft>
              <a:buFont typeface="Arial"/>
              <a:buChar char="•"/>
              <a:defRPr/>
            </a:pPr>
            <a:r>
              <a:rPr lang="en-US" dirty="0" smtClean="0">
                <a:solidFill>
                  <a:schemeClr val="bg1"/>
                </a:solidFill>
                <a:ea typeface="+mn-ea"/>
                <a:cs typeface="+mn-cs"/>
              </a:rPr>
              <a:t>CCP stacks</a:t>
            </a:r>
          </a:p>
        </p:txBody>
      </p:sp>
      <p:pic>
        <p:nvPicPr>
          <p:cNvPr id="4" name="Content Placeholder 9" descr="stn_elev.ai"/>
          <p:cNvPicPr>
            <a:picLocks noChangeAspect="1"/>
          </p:cNvPicPr>
          <p:nvPr/>
        </p:nvPicPr>
        <p:blipFill>
          <a:blip r:embed="rId3"/>
          <a:srcRect l="12534" t="9891" r="15041" b="4945"/>
          <a:stretch>
            <a:fillRect/>
          </a:stretch>
        </p:blipFill>
        <p:spPr bwMode="auto">
          <a:xfrm>
            <a:off x="6907212" y="152400"/>
            <a:ext cx="1931988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long_Ps.mov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:p="http://schemas.openxmlformats.org/presentationml/2006/main" xmlns:r="http://schemas.openxmlformats.org/officeDocument/2006/relationships" xmlns:a="http://schemas.openxmlformats.org/drawingml/2006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01825" y="3581400"/>
            <a:ext cx="5065975" cy="32004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71800" y="64008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Comic Sans MS"/>
                <a:cs typeface="Comic Sans MS"/>
              </a:rPr>
              <a:t>Levander</a:t>
            </a:r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 et al., Nature, 2011</a:t>
            </a:r>
            <a:endParaRPr lang="en-US" i="1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/>
                <a:cs typeface="Comic Sans MS"/>
              </a:rPr>
              <a:t>Sp Receiver functions – view from south</a:t>
            </a:r>
            <a:endParaRPr lang="en-US" sz="3600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4" name="Picture 3" descr="longS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42885"/>
            <a:ext cx="9143999" cy="5862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/>
                <a:cs typeface="Comic Sans MS"/>
              </a:rPr>
              <a:t>Sp Receiver functions – view from south</a:t>
            </a:r>
            <a:endParaRPr lang="en-US" sz="3600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4" name="Picture 3" descr="longS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2885"/>
            <a:ext cx="9143999" cy="586271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57200" y="6096000"/>
            <a:ext cx="1741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Sliced at 37N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pic>
        <p:nvPicPr>
          <p:cNvPr id="6" name="Content Placeholder 9" descr="stn_elev.ai"/>
          <p:cNvPicPr>
            <a:picLocks noChangeAspect="1"/>
          </p:cNvPicPr>
          <p:nvPr/>
        </p:nvPicPr>
        <p:blipFill>
          <a:blip r:embed="rId3"/>
          <a:srcRect l="12534" t="9890" r="15041" b="4945"/>
          <a:stretch>
            <a:fillRect/>
          </a:stretch>
        </p:blipFill>
        <p:spPr bwMode="auto">
          <a:xfrm>
            <a:off x="7176159" y="4523099"/>
            <a:ext cx="1930637" cy="233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6"/>
          <p:cNvCxnSpPr/>
          <p:nvPr/>
        </p:nvCxnSpPr>
        <p:spPr>
          <a:xfrm>
            <a:off x="7391400" y="5484812"/>
            <a:ext cx="1600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4419600" y="3593068"/>
            <a:ext cx="6261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LAB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60035" y="2602468"/>
            <a:ext cx="764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Comic Sans MS"/>
                <a:cs typeface="Comic Sans MS"/>
              </a:rPr>
              <a:t>Moho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95600" y="2907268"/>
            <a:ext cx="1678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Comic Sans MS"/>
                <a:cs typeface="Comic Sans MS"/>
              </a:rPr>
              <a:t>Delamination</a:t>
            </a:r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?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Comic Sans MS"/>
                <a:cs typeface="Comic Sans MS"/>
              </a:rPr>
              <a:t>Cartoon of </a:t>
            </a:r>
            <a:r>
              <a:rPr lang="en-US" sz="3200" dirty="0" err="1" smtClean="0">
                <a:latin typeface="Comic Sans MS"/>
                <a:cs typeface="Comic Sans MS"/>
              </a:rPr>
              <a:t>delamination</a:t>
            </a:r>
            <a:r>
              <a:rPr lang="en-US" sz="3200" dirty="0" smtClean="0">
                <a:latin typeface="Comic Sans MS"/>
                <a:cs typeface="Comic Sans MS"/>
              </a:rPr>
              <a:t> process</a:t>
            </a:r>
            <a:endParaRPr lang="en-US" sz="3200" dirty="0">
              <a:latin typeface="Comic Sans MS"/>
              <a:cs typeface="Comic Sans MS"/>
            </a:endParaRPr>
          </a:p>
        </p:txBody>
      </p:sp>
      <p:pic>
        <p:nvPicPr>
          <p:cNvPr id="3" name="Picture 2" descr="Cartoon_3Part.png"/>
          <p:cNvPicPr>
            <a:picLocks noChangeAspect="1"/>
          </p:cNvPicPr>
          <p:nvPr/>
        </p:nvPicPr>
        <p:blipFill>
          <a:blip r:embed="rId3"/>
          <a:srcRect b="18587"/>
          <a:stretch>
            <a:fillRect/>
          </a:stretch>
        </p:blipFill>
        <p:spPr>
          <a:xfrm>
            <a:off x="977154" y="1476947"/>
            <a:ext cx="7100046" cy="44666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96000" y="6321623"/>
            <a:ext cx="304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Comic Sans MS"/>
                <a:cs typeface="Comic Sans MS"/>
              </a:rPr>
              <a:t>Levander</a:t>
            </a:r>
            <a:r>
              <a:rPr lang="en-US" sz="1400" dirty="0" smtClean="0">
                <a:latin typeface="Comic Sans MS"/>
                <a:cs typeface="Comic Sans MS"/>
              </a:rPr>
              <a:t> </a:t>
            </a:r>
            <a:r>
              <a:rPr lang="en-US" sz="1400" dirty="0" smtClean="0">
                <a:latin typeface="Comic Sans MS"/>
                <a:cs typeface="Comic Sans MS"/>
              </a:rPr>
              <a:t>et al.,</a:t>
            </a:r>
            <a:r>
              <a:rPr lang="en-US" sz="1400" dirty="0" smtClean="0">
                <a:latin typeface="Comic Sans MS"/>
                <a:cs typeface="Comic Sans MS"/>
              </a:rPr>
              <a:t> 2011</a:t>
            </a:r>
            <a:endParaRPr lang="en-US" sz="1400" dirty="0"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s_events_map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2000" y="1295400"/>
            <a:ext cx="4114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4495800" y="533400"/>
            <a:ext cx="4343400" cy="381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AU" sz="3600" dirty="0" smtClean="0">
                <a:latin typeface="Comic Sans MS"/>
                <a:cs typeface="Comic Sans MS"/>
              </a:rPr>
              <a:t>S-wave Event </a:t>
            </a:r>
            <a:r>
              <a:rPr lang="en-AU" sz="3600" dirty="0">
                <a:latin typeface="Comic Sans MS"/>
                <a:cs typeface="Comic Sans MS"/>
              </a:rPr>
              <a:t>Map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5334000" y="5935663"/>
            <a:ext cx="274320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100" dirty="0" smtClean="0">
                <a:latin typeface="Comic Sans MS" pitchFamily="-65" charset="0"/>
              </a:rPr>
              <a:t>58 events; </a:t>
            </a:r>
            <a:r>
              <a:rPr lang="en-AU" sz="2100" dirty="0">
                <a:latin typeface="Comic Sans MS" pitchFamily="-65" charset="0"/>
              </a:rPr>
              <a:t>Mw &gt; 6.0</a:t>
            </a:r>
          </a:p>
        </p:txBody>
      </p:sp>
      <p:pic>
        <p:nvPicPr>
          <p:cNvPr id="8" name="Picture 7" descr="P_evt_map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919" y="1397913"/>
            <a:ext cx="4170281" cy="4023360"/>
          </a:xfrm>
          <a:prstGeom prst="rect">
            <a:avLst/>
          </a:prstGeom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381000" y="559713"/>
            <a:ext cx="4343400" cy="381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3200" dirty="0" smtClean="0">
                <a:latin typeface="Comic Sans MS"/>
                <a:ea typeface="+mj-ea"/>
                <a:cs typeface="Comic Sans MS"/>
              </a:rPr>
              <a:t>P</a:t>
            </a:r>
            <a:r>
              <a:rPr kumimoji="0" lang="en-A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/>
                <a:ea typeface="+mj-ea"/>
                <a:cs typeface="Comic Sans MS"/>
              </a:rPr>
              <a:t>-wave Event Map</a:t>
            </a:r>
            <a:endParaRPr kumimoji="0" lang="en-A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/>
              <a:ea typeface="+mj-ea"/>
              <a:cs typeface="Comic Sans MS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143000" y="5969913"/>
            <a:ext cx="29718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100" dirty="0" smtClean="0">
                <a:latin typeface="Comic Sans MS" pitchFamily="-65" charset="0"/>
              </a:rPr>
              <a:t>106 events; </a:t>
            </a:r>
            <a:r>
              <a:rPr lang="en-AU" sz="2100" dirty="0">
                <a:latin typeface="Comic Sans MS" pitchFamily="-65" charset="0"/>
              </a:rPr>
              <a:t>Mw &gt; 6.0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USArray12_08_map"/>
          <p:cNvPicPr>
            <a:picLocks noChangeAspect="1" noChangeArrowheads="1"/>
          </p:cNvPicPr>
          <p:nvPr/>
        </p:nvPicPr>
        <p:blipFill>
          <a:blip r:embed="rId3"/>
          <a:srcRect t="14206" b="16100"/>
          <a:stretch>
            <a:fillRect/>
          </a:stretch>
        </p:blipFill>
        <p:spPr bwMode="auto">
          <a:xfrm>
            <a:off x="1752600" y="838200"/>
            <a:ext cx="6083074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382000" cy="762000"/>
          </a:xfrm>
        </p:spPr>
        <p:txBody>
          <a:bodyPr/>
          <a:lstStyle/>
          <a:p>
            <a:pPr eaLnBrk="1" hangingPunct="1"/>
            <a:r>
              <a:rPr lang="en-AU" sz="3200" dirty="0">
                <a:latin typeface="Comic Sans MS"/>
                <a:cs typeface="Comic Sans MS"/>
              </a:rPr>
              <a:t>Distribution of stations used </a:t>
            </a:r>
            <a:r>
              <a:rPr lang="en-AU" sz="3200" dirty="0" smtClean="0">
                <a:latin typeface="Comic Sans MS"/>
                <a:cs typeface="Comic Sans MS"/>
              </a:rPr>
              <a:t>2000-2009</a:t>
            </a:r>
            <a:endParaRPr lang="en-AU" dirty="0">
              <a:latin typeface="Comic Sans MS"/>
              <a:cs typeface="Comic Sans MS"/>
            </a:endParaRPr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>
            <a:off x="381000" y="6248400"/>
            <a:ext cx="381000" cy="304800"/>
          </a:xfrm>
          <a:prstGeom prst="triangl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891784" y="6248400"/>
            <a:ext cx="20800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latin typeface="Comic Sans MS"/>
                <a:cs typeface="Comic Sans MS"/>
              </a:rPr>
              <a:t>USArray</a:t>
            </a:r>
            <a:r>
              <a:rPr lang="en-US" dirty="0" smtClean="0">
                <a:latin typeface="Comic Sans MS"/>
                <a:cs typeface="Comic Sans MS"/>
              </a:rPr>
              <a:t> stations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3584" y="6248400"/>
            <a:ext cx="20624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/>
                <a:cs typeface="Comic Sans MS"/>
              </a:rPr>
              <a:t>COARSE stations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759184" y="6248400"/>
            <a:ext cx="20229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Comic Sans MS"/>
                <a:cs typeface="Comic Sans MS"/>
              </a:rPr>
              <a:t>RISTRA stations</a:t>
            </a:r>
            <a:endParaRPr lang="en-US" dirty="0">
              <a:latin typeface="Comic Sans MS"/>
              <a:cs typeface="Comic Sans MS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248400" y="6324600"/>
            <a:ext cx="228600" cy="2286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iamond 11"/>
          <p:cNvSpPr/>
          <p:nvPr/>
        </p:nvSpPr>
        <p:spPr>
          <a:xfrm>
            <a:off x="3352800" y="6248400"/>
            <a:ext cx="304800" cy="304800"/>
          </a:xfrm>
          <a:prstGeom prst="diamond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ullimage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28932"/>
            <a:ext cx="9144000" cy="57766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/>
                <a:cs typeface="Comic Sans MS"/>
              </a:rPr>
              <a:t>Ps Receiver functions – view from South</a:t>
            </a:r>
            <a:endParaRPr lang="en-US" sz="3600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/>
                <a:cs typeface="Comic Sans MS"/>
              </a:rPr>
              <a:t>Ps Receiver functions – view from South</a:t>
            </a:r>
            <a:endParaRPr lang="en-US" sz="3600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4" name="long_Ps.mov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928932"/>
            <a:ext cx="9144000" cy="5776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fullimage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738" y="928688"/>
            <a:ext cx="9026525" cy="577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en-US" sz="3600" smtClean="0">
                <a:solidFill>
                  <a:schemeClr val="bg1"/>
                </a:solidFill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Ps Receiver functions - isosurfaces</a:t>
            </a:r>
          </a:p>
        </p:txBody>
      </p:sp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4419600" y="3440113"/>
            <a:ext cx="6254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FFFF"/>
                </a:solidFill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LAB</a:t>
            </a:r>
          </a:p>
        </p:txBody>
      </p:sp>
      <p:sp>
        <p:nvSpPr>
          <p:cNvPr id="25605" name="TextBox 4"/>
          <p:cNvSpPr txBox="1">
            <a:spLocks noChangeArrowheads="1"/>
          </p:cNvSpPr>
          <p:nvPr/>
        </p:nvSpPr>
        <p:spPr bwMode="auto">
          <a:xfrm>
            <a:off x="5257800" y="2590800"/>
            <a:ext cx="765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Moho</a:t>
            </a:r>
          </a:p>
        </p:txBody>
      </p:sp>
      <p:sp>
        <p:nvSpPr>
          <p:cNvPr id="25606" name="TextBox 5"/>
          <p:cNvSpPr txBox="1">
            <a:spLocks noChangeArrowheads="1"/>
          </p:cNvSpPr>
          <p:nvPr/>
        </p:nvSpPr>
        <p:spPr bwMode="auto">
          <a:xfrm>
            <a:off x="3657600" y="2754313"/>
            <a:ext cx="16779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FFFFFF"/>
                </a:solidFill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Delamination?</a:t>
            </a:r>
          </a:p>
        </p:txBody>
      </p:sp>
      <p:sp>
        <p:nvSpPr>
          <p:cNvPr id="25607" name="TextBox 6"/>
          <p:cNvSpPr txBox="1">
            <a:spLocks noChangeArrowheads="1"/>
          </p:cNvSpPr>
          <p:nvPr/>
        </p:nvSpPr>
        <p:spPr bwMode="auto">
          <a:xfrm>
            <a:off x="457200" y="6096000"/>
            <a:ext cx="1882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US" dirty="0">
                <a:solidFill>
                  <a:srgbClr val="FFFFFF"/>
                </a:solidFill>
                <a:latin typeface="Comic Sans MS" pitchFamily="-65" charset="0"/>
                <a:ea typeface="Comic Sans MS" pitchFamily="-65" charset="0"/>
                <a:cs typeface="Comic Sans MS" pitchFamily="-65" charset="0"/>
              </a:rPr>
              <a:t>Sliced at 37.5N</a:t>
            </a:r>
          </a:p>
        </p:txBody>
      </p:sp>
      <p:pic>
        <p:nvPicPr>
          <p:cNvPr id="25608" name="Content Placeholder 9" descr="stn_elev.ai"/>
          <p:cNvPicPr>
            <a:picLocks noChangeAspect="1"/>
          </p:cNvPicPr>
          <p:nvPr/>
        </p:nvPicPr>
        <p:blipFill>
          <a:blip r:embed="rId4"/>
          <a:srcRect l="12534" t="9891" r="15041" b="4945"/>
          <a:stretch>
            <a:fillRect/>
          </a:stretch>
        </p:blipFill>
        <p:spPr bwMode="auto">
          <a:xfrm>
            <a:off x="7175500" y="4522788"/>
            <a:ext cx="1931988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>
            <a:off x="7391400" y="5410200"/>
            <a:ext cx="1600200" cy="158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ullimag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28932"/>
            <a:ext cx="9144000" cy="577666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/>
                <a:cs typeface="Comic Sans MS"/>
              </a:rPr>
              <a:t>Ps Receiver functions – view from West</a:t>
            </a:r>
            <a:endParaRPr lang="en-US" sz="3600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63976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/>
                <a:cs typeface="Comic Sans MS"/>
              </a:rPr>
              <a:t>Ps Receiver functions – view from West</a:t>
            </a:r>
            <a:endParaRPr lang="en-US" sz="3600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pic>
        <p:nvPicPr>
          <p:cNvPr id="6" name="lat_Ps.mov">
            <a:hlinkClick r:id="" action="ppaction://media"/>
          </p:cNvPr>
          <p:cNvPicPr/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928932"/>
            <a:ext cx="9144000" cy="5776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ullimage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66" y="928932"/>
            <a:ext cx="8974667" cy="57766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/>
                <a:cs typeface="Comic Sans MS"/>
              </a:rPr>
              <a:t>Ps Receiver functions - </a:t>
            </a:r>
            <a:r>
              <a:rPr lang="en-US" sz="3600" dirty="0" err="1" smtClean="0">
                <a:solidFill>
                  <a:schemeClr val="bg1"/>
                </a:solidFill>
                <a:latin typeface="Comic Sans MS"/>
                <a:cs typeface="Comic Sans MS"/>
              </a:rPr>
              <a:t>isosurfaces</a:t>
            </a:r>
            <a:endParaRPr lang="en-US" sz="3600" dirty="0">
              <a:solidFill>
                <a:schemeClr val="bg1"/>
              </a:solidFill>
              <a:latin typeface="Comic Sans MS"/>
              <a:cs typeface="Comic Sans M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00600" y="3200400"/>
            <a:ext cx="6261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LAB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36252" y="2406134"/>
            <a:ext cx="7645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Comic Sans MS"/>
                <a:cs typeface="Comic Sans MS"/>
              </a:rPr>
              <a:t>Moho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9408" y="3071336"/>
            <a:ext cx="1678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Comic Sans MS"/>
                <a:cs typeface="Comic Sans MS"/>
              </a:rPr>
              <a:t>Delamination</a:t>
            </a:r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?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096000"/>
            <a:ext cx="2005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Comic Sans MS"/>
                <a:cs typeface="Comic Sans MS"/>
              </a:rPr>
              <a:t>Sliced at 110.5W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3733800" y="3276600"/>
            <a:ext cx="685800" cy="16406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276600" y="2209800"/>
            <a:ext cx="764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  <a:latin typeface="Comic Sans MS"/>
                <a:cs typeface="Comic Sans MS"/>
              </a:rPr>
              <a:t>newMoho</a:t>
            </a:r>
            <a:endParaRPr lang="en-US" dirty="0">
              <a:solidFill>
                <a:srgbClr val="FFFFFF"/>
              </a:solidFill>
              <a:latin typeface="Comic Sans MS"/>
              <a:cs typeface="Comic Sans MS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4018060" y="2529364"/>
            <a:ext cx="685800" cy="164068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Content Placeholder 9" descr="stn_elev.ai"/>
          <p:cNvPicPr>
            <a:picLocks noChangeAspect="1"/>
          </p:cNvPicPr>
          <p:nvPr/>
        </p:nvPicPr>
        <p:blipFill>
          <a:blip r:embed="rId3"/>
          <a:srcRect l="12534" t="9890" r="15041" b="4945"/>
          <a:stretch>
            <a:fillRect/>
          </a:stretch>
        </p:blipFill>
        <p:spPr bwMode="auto">
          <a:xfrm>
            <a:off x="7176159" y="4523099"/>
            <a:ext cx="1930637" cy="233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Straight Connector 13"/>
          <p:cNvCxnSpPr/>
          <p:nvPr/>
        </p:nvCxnSpPr>
        <p:spPr>
          <a:xfrm rot="5400000">
            <a:off x="7206735" y="5518666"/>
            <a:ext cx="1893332" cy="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</TotalTime>
  <Words>461</Words>
  <Application>Microsoft Macintosh PowerPoint</Application>
  <PresentationFormat>On-screen Show (4:3)</PresentationFormat>
  <Paragraphs>58</Paragraphs>
  <Slides>12</Slides>
  <Notes>6</Notes>
  <HiddenSlides>0</HiddenSlides>
  <MMClips>3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Colorado Plateau: Receiver function workflow</vt:lpstr>
      <vt:lpstr>S-wave Event Map</vt:lpstr>
      <vt:lpstr>Distribution of stations used 2000-2009</vt:lpstr>
      <vt:lpstr>Ps Receiver functions – view from South</vt:lpstr>
      <vt:lpstr>Ps Receiver functions – view from South</vt:lpstr>
      <vt:lpstr>Ps Receiver functions - isosurfaces</vt:lpstr>
      <vt:lpstr>Ps Receiver functions – view from West</vt:lpstr>
      <vt:lpstr>Ps Receiver functions – view from West</vt:lpstr>
      <vt:lpstr>Ps Receiver functions - isosurfaces</vt:lpstr>
      <vt:lpstr>Sp Receiver functions – view from south</vt:lpstr>
      <vt:lpstr>Sp Receiver functions – view from south</vt:lpstr>
      <vt:lpstr>Cartoon of delamination process</vt:lpstr>
    </vt:vector>
  </TitlesOfParts>
  <Company>USC Earth Sciences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Receiver function workflow</dc:title>
  <dc:creator>Meghan S Miller</dc:creator>
  <cp:lastModifiedBy>Meghan S Miller</cp:lastModifiedBy>
  <cp:revision>11</cp:revision>
  <dcterms:created xsi:type="dcterms:W3CDTF">2011-08-15T03:40:07Z</dcterms:created>
  <dcterms:modified xsi:type="dcterms:W3CDTF">2011-08-15T13:55:37Z</dcterms:modified>
</cp:coreProperties>
</file>