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59" r:id="rId3"/>
    <p:sldId id="262" r:id="rId4"/>
    <p:sldId id="260" r:id="rId5"/>
    <p:sldId id="263" r:id="rId6"/>
    <p:sldId id="264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7EAA8-EA2E-464B-ADF0-5CAA826557FB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C6834-A820-BE43-BB27-ED0D7E825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9BE74-3EF8-8F48-8177-8F66D10AE4B7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A5021-618C-9241-8575-144D9C78D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A5021-618C-9241-8575-144D9C78D58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A5021-618C-9241-8575-144D9C78D58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A5021-618C-9241-8575-144D9C78D58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0E43-1E5C-AB48-A7A8-09E8B2FBF7CC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ACF8F-5B00-F842-AE91-CCA70E581714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9D94-8DE6-374F-8177-7E8429842666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0FE6D-8B7A-3C4C-986E-BDC52D9A79F6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1D42-F751-B842-B632-38A8E6B0C349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74D1-2FD5-A542-B28E-BCD8AFCCA984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6F8E-035F-FD49-8761-CEB516F70292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E03AB-FD9B-4945-9AB7-8A844B658AFF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7CB3E-7483-374B-BB3C-44F8686DFD44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B5DC-8BC0-BB44-A7AF-C007C29DA60D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2861-5AC6-D64F-AF30-87DF92746EF3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1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08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1222F-9853-D243-B825-B6D5231607C0}" type="datetime1">
              <a:rPr lang="en-US" smtClean="0"/>
              <a:pPr/>
              <a:t>8/14/11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9766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A759F-890E-6E49-BFB1-4FCDD8AE1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a22.nnsa.doe.gov/cgi-bin/prod/nemre/matseis.cgi" TargetMode="External"/><Relationship Id="rId4" Type="http://schemas.openxmlformats.org/officeDocument/2006/relationships/hyperlink" Target="http://www.eos.ubc.ca/~rich/map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Using MATLAB to Process and Analyze Seismograms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Bob Woodward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IRIS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USArray Short Course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Aug 15-19, 2011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Northwestern University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 acquisition</a:t>
            </a:r>
          </a:p>
          <a:p>
            <a:r>
              <a:rPr lang="en-US" dirty="0" smtClean="0"/>
              <a:t>Data file format</a:t>
            </a:r>
          </a:p>
          <a:p>
            <a:r>
              <a:rPr lang="en-US" dirty="0" smtClean="0"/>
              <a:t>Reading data</a:t>
            </a:r>
          </a:p>
          <a:p>
            <a:r>
              <a:rPr lang="en-US" dirty="0" smtClean="0"/>
              <a:t>Data preprocessing</a:t>
            </a:r>
          </a:p>
          <a:p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Speed, speed, speed</a:t>
            </a:r>
          </a:p>
          <a:p>
            <a:r>
              <a:rPr lang="en-US" dirty="0" smtClean="0"/>
              <a:t>The importance of sanity checks</a:t>
            </a:r>
          </a:p>
          <a:p>
            <a:pPr lvl="1"/>
            <a:r>
              <a:rPr lang="en-US" dirty="0" smtClean="0"/>
              <a:t>Use the plotting tools!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Use the plotting tools!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Autofit/>
          </a:bodyPr>
          <a:lstStyle/>
          <a:p>
            <a:r>
              <a:rPr lang="en-US" sz="2400" dirty="0" smtClean="0"/>
              <a:t>Data file formats</a:t>
            </a:r>
          </a:p>
          <a:p>
            <a:pPr lvl="1"/>
            <a:r>
              <a:rPr lang="en-US" sz="2000" dirty="0" smtClean="0"/>
              <a:t>SAC files are handy</a:t>
            </a:r>
          </a:p>
          <a:p>
            <a:pPr lvl="1"/>
            <a:r>
              <a:rPr lang="en-US" sz="2000" dirty="0" smtClean="0"/>
              <a:t>Other file formats</a:t>
            </a:r>
          </a:p>
          <a:p>
            <a:pPr lvl="2"/>
            <a:r>
              <a:rPr lang="en-US" sz="1800" dirty="0" smtClean="0"/>
              <a:t>See Chad’s talk tomorrow for info about reading </a:t>
            </a:r>
            <a:r>
              <a:rPr lang="en-US" sz="1800" dirty="0" err="1" smtClean="0"/>
              <a:t>miniSEED</a:t>
            </a:r>
            <a:r>
              <a:rPr lang="en-US" sz="1800" dirty="0" smtClean="0"/>
              <a:t> format directly</a:t>
            </a:r>
          </a:p>
          <a:p>
            <a:pPr lvl="2"/>
            <a:r>
              <a:rPr lang="en-US" sz="1800" dirty="0" smtClean="0"/>
              <a:t>With time and effort you can read any ASCII / binary file format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Data reading</a:t>
            </a:r>
          </a:p>
          <a:p>
            <a:pPr lvl="1"/>
            <a:r>
              <a:rPr lang="en-US" sz="2000" dirty="0" smtClean="0"/>
              <a:t>Use wildcarding of file names to subset the # of files that needs to be read?</a:t>
            </a:r>
          </a:p>
          <a:p>
            <a:pPr lvl="1"/>
            <a:r>
              <a:rPr lang="en-US" sz="2000" dirty="0" smtClean="0"/>
              <a:t>Typically make a pass to read headers</a:t>
            </a:r>
          </a:p>
          <a:p>
            <a:pPr lvl="1"/>
            <a:r>
              <a:rPr lang="en-US" sz="2000" dirty="0" smtClean="0"/>
              <a:t>Allocate memory for data</a:t>
            </a:r>
          </a:p>
          <a:p>
            <a:pPr lvl="1"/>
            <a:r>
              <a:rPr lang="en-US" sz="2000" dirty="0" smtClean="0"/>
              <a:t>Read data into one matrix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4746" y="1546953"/>
            <a:ext cx="760039" cy="7600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4785" y="1546953"/>
            <a:ext cx="14450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Gotcha</a:t>
            </a:r>
          </a:p>
          <a:p>
            <a:pPr algn="ctr"/>
            <a:r>
              <a:rPr lang="en-US" dirty="0" smtClean="0"/>
              <a:t>Byte order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99989" y="5342685"/>
            <a:ext cx="14450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Gotcha</a:t>
            </a:r>
          </a:p>
          <a:p>
            <a:pPr algn="ctr"/>
            <a:r>
              <a:rPr lang="en-US" dirty="0" smtClean="0"/>
              <a:t>S N C 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950" y="5342685"/>
            <a:ext cx="760039" cy="7600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4746" y="6079351"/>
            <a:ext cx="24203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KNETWK, KCMPNM, KSTNM, KHOLE</a:t>
            </a:r>
            <a:endParaRPr lang="en-US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Prepping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6019"/>
            <a:ext cx="8229600" cy="5615456"/>
          </a:xfrm>
        </p:spPr>
        <p:txBody>
          <a:bodyPr>
            <a:noAutofit/>
          </a:bodyPr>
          <a:lstStyle/>
          <a:p>
            <a:r>
              <a:rPr lang="en-US" sz="2400" dirty="0" smtClean="0"/>
              <a:t>Organize data in matrix</a:t>
            </a:r>
          </a:p>
          <a:p>
            <a:pPr lvl="1"/>
            <a:r>
              <a:rPr lang="en-US" sz="2000" dirty="0" smtClean="0"/>
              <a:t>Seismograms down columns</a:t>
            </a:r>
          </a:p>
          <a:p>
            <a:pPr lvl="2"/>
            <a:r>
              <a:rPr lang="en-US" sz="1600" dirty="0" smtClean="0"/>
              <a:t>Fastest for working with single seismograms</a:t>
            </a:r>
          </a:p>
          <a:p>
            <a:pPr lvl="2"/>
            <a:r>
              <a:rPr lang="en-US" sz="1600" dirty="0" smtClean="0"/>
              <a:t>Facilitates using MATLAB </a:t>
            </a:r>
            <a:r>
              <a:rPr lang="en-US" sz="1600" dirty="0" smtClean="0"/>
              <a:t>functions</a:t>
            </a:r>
            <a:endParaRPr lang="en-US" dirty="0" smtClean="0"/>
          </a:p>
          <a:p>
            <a:r>
              <a:rPr lang="en-US" sz="2400" dirty="0" smtClean="0"/>
              <a:t>Use epochal time for all time-related </a:t>
            </a:r>
            <a:r>
              <a:rPr lang="en-US" sz="2400" dirty="0" smtClean="0"/>
              <a:t>arithmetic</a:t>
            </a:r>
          </a:p>
          <a:p>
            <a:r>
              <a:rPr lang="en-US" sz="2400" dirty="0" smtClean="0"/>
              <a:t>Decimate as you go</a:t>
            </a:r>
          </a:p>
          <a:p>
            <a:pPr lvl="1"/>
            <a:r>
              <a:rPr lang="en-US" sz="2000" dirty="0" smtClean="0"/>
              <a:t>To minimize total memory </a:t>
            </a:r>
            <a:r>
              <a:rPr lang="en-US" sz="2000" dirty="0" smtClean="0"/>
              <a:t>required</a:t>
            </a:r>
            <a:endParaRPr lang="en-US" sz="2400" dirty="0" smtClean="0"/>
          </a:p>
          <a:p>
            <a:r>
              <a:rPr lang="en-US" sz="2400" dirty="0" smtClean="0"/>
              <a:t>Time series toolbox contains common filtering and tapering </a:t>
            </a:r>
            <a:r>
              <a:rPr lang="en-US" sz="2400" dirty="0" smtClean="0"/>
              <a:t>functions</a:t>
            </a:r>
          </a:p>
          <a:p>
            <a:r>
              <a:rPr lang="en-US" sz="2400" dirty="0" smtClean="0"/>
              <a:t>Consider using the MATLAB “save” command to save a pre-processed (e.g., collated, decimated, etc.) copy of the data</a:t>
            </a:r>
          </a:p>
          <a:p>
            <a:pPr lvl="1"/>
            <a:r>
              <a:rPr lang="en-US" sz="2000" dirty="0" smtClean="0"/>
              <a:t>Can save significant time when doing large numbers of runs to explore other parameters or to debug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405" y="1784098"/>
            <a:ext cx="760039" cy="7600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0444" y="1784098"/>
            <a:ext cx="190228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Gotcha</a:t>
            </a:r>
          </a:p>
          <a:p>
            <a:pPr algn="ctr"/>
            <a:r>
              <a:rPr lang="en-US" b="1" i="1" dirty="0" smtClean="0"/>
              <a:t>MATLAB epochal time different from UNIX</a:t>
            </a:r>
            <a:endParaRPr lang="en-US" b="1" i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See </a:t>
            </a:r>
            <a:r>
              <a:rPr lang="en-US" dirty="0" err="1" smtClean="0"/>
              <a:t>Porritt’s</a:t>
            </a:r>
            <a:r>
              <a:rPr lang="en-US" dirty="0" smtClean="0"/>
              <a:t> routines from last year for some samples</a:t>
            </a:r>
          </a:p>
          <a:p>
            <a:r>
              <a:rPr lang="en-US" dirty="0" smtClean="0"/>
              <a:t>General tips</a:t>
            </a:r>
          </a:p>
          <a:p>
            <a:pPr lvl="1"/>
            <a:r>
              <a:rPr lang="en-US" dirty="0" smtClean="0"/>
              <a:t>Stay below ~0.8 of the </a:t>
            </a:r>
            <a:r>
              <a:rPr lang="en-US" dirty="0" err="1" smtClean="0"/>
              <a:t>Nyquist</a:t>
            </a:r>
            <a:endParaRPr lang="en-US" dirty="0" smtClean="0"/>
          </a:p>
          <a:p>
            <a:pPr lvl="2"/>
            <a:r>
              <a:rPr lang="en-US" dirty="0" err="1" smtClean="0"/>
              <a:t>Acausal</a:t>
            </a:r>
            <a:r>
              <a:rPr lang="en-US" dirty="0" smtClean="0"/>
              <a:t> rippling in the time domain</a:t>
            </a:r>
          </a:p>
          <a:p>
            <a:pPr lvl="2"/>
            <a:r>
              <a:rPr lang="en-US" dirty="0" smtClean="0"/>
              <a:t>Instability for </a:t>
            </a:r>
            <a:r>
              <a:rPr lang="en-US" dirty="0" err="1" smtClean="0"/>
              <a:t>deconvolution</a:t>
            </a:r>
            <a:endParaRPr lang="en-US" dirty="0" smtClean="0"/>
          </a:p>
          <a:p>
            <a:r>
              <a:rPr lang="en-US" dirty="0" smtClean="0"/>
              <a:t>Watch out if you are at very low frequencies</a:t>
            </a:r>
          </a:p>
          <a:p>
            <a:pPr lvl="1"/>
            <a:r>
              <a:rPr lang="en-US" dirty="0" smtClean="0"/>
              <a:t>Response is very small</a:t>
            </a:r>
          </a:p>
          <a:p>
            <a:r>
              <a:rPr lang="en-US" dirty="0" smtClean="0"/>
              <a:t>Consider multiplying synthetic by response, rather than dividing data by response</a:t>
            </a:r>
          </a:p>
          <a:p>
            <a:pPr lvl="1"/>
            <a:r>
              <a:rPr lang="en-US" dirty="0" smtClean="0"/>
              <a:t>Not realistic in some situations</a:t>
            </a:r>
          </a:p>
          <a:p>
            <a:pPr lvl="1"/>
            <a:r>
              <a:rPr lang="en-US" dirty="0" smtClean="0"/>
              <a:t>Skip the full transfer function – just use sensor poles and zeros</a:t>
            </a:r>
          </a:p>
          <a:p>
            <a:pPr lvl="2"/>
            <a:r>
              <a:rPr lang="en-US" dirty="0" smtClean="0"/>
              <a:t>The “filter cascade” can generally be ignored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675" y="1845327"/>
            <a:ext cx="760039" cy="7600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41714" y="1845327"/>
            <a:ext cx="14450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Gotcha</a:t>
            </a:r>
          </a:p>
          <a:p>
            <a:pPr algn="ctr"/>
            <a:r>
              <a:rPr lang="en-US" dirty="0" smtClean="0"/>
              <a:t>Response epochs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4075" y="5375135"/>
            <a:ext cx="760039" cy="7600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94114" y="5375135"/>
            <a:ext cx="14450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Gotcha</a:t>
            </a:r>
          </a:p>
          <a:p>
            <a:pPr algn="ctr"/>
            <a:r>
              <a:rPr lang="en-US" dirty="0" smtClean="0"/>
              <a:t>Matching PZ files to data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882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Typically, this is all about speed</a:t>
            </a:r>
          </a:p>
          <a:p>
            <a:pPr lvl="1"/>
            <a:r>
              <a:rPr lang="en-US" sz="2000" dirty="0" smtClean="0"/>
              <a:t>See “resources” section at end of slides</a:t>
            </a:r>
          </a:p>
          <a:p>
            <a:r>
              <a:rPr lang="en-US" sz="2400" dirty="0" smtClean="0"/>
              <a:t>Rich built-in function environment</a:t>
            </a:r>
          </a:p>
          <a:p>
            <a:pPr lvl="1"/>
            <a:r>
              <a:rPr lang="en-US" sz="2000" dirty="0" smtClean="0"/>
              <a:t>Build your own functions for code re-use</a:t>
            </a:r>
          </a:p>
          <a:p>
            <a:r>
              <a:rPr lang="en-US" sz="2400" dirty="0" smtClean="0"/>
              <a:t>Learn the IDE for coding efficiency</a:t>
            </a:r>
          </a:p>
          <a:p>
            <a:pPr lvl="1"/>
            <a:r>
              <a:rPr lang="en-US" sz="2000" dirty="0" smtClean="0"/>
              <a:t>M-Lint</a:t>
            </a:r>
          </a:p>
          <a:p>
            <a:pPr lvl="1"/>
            <a:r>
              <a:rPr lang="en-US" sz="2000" dirty="0" smtClean="0"/>
              <a:t>Cells</a:t>
            </a:r>
          </a:p>
          <a:p>
            <a:r>
              <a:rPr lang="en-US" sz="2400" dirty="0" smtClean="0"/>
              <a:t>Use the simple plot commands to sanity check your results</a:t>
            </a:r>
          </a:p>
          <a:p>
            <a:pPr lvl="1"/>
            <a:r>
              <a:rPr lang="en-US" sz="2000" dirty="0" smtClean="0"/>
              <a:t>This is one of the key benefits of developing in MATLAB</a:t>
            </a:r>
          </a:p>
          <a:p>
            <a:pPr lvl="1"/>
            <a:r>
              <a:rPr lang="en-US" sz="2000" dirty="0" smtClean="0"/>
              <a:t>Debugging code</a:t>
            </a:r>
          </a:p>
          <a:p>
            <a:pPr lvl="1"/>
            <a:r>
              <a:rPr lang="en-US" sz="2000" dirty="0" smtClean="0"/>
              <a:t>Debugging algorithm</a:t>
            </a:r>
          </a:p>
          <a:p>
            <a:pPr lvl="1"/>
            <a:r>
              <a:rPr lang="en-US" sz="2000" dirty="0" smtClean="0"/>
              <a:t>Especially useful: </a:t>
            </a:r>
          </a:p>
          <a:p>
            <a:pPr lvl="2"/>
            <a:r>
              <a:rPr lang="en-US" sz="1600" dirty="0" smtClean="0"/>
              <a:t>“</a:t>
            </a:r>
            <a:r>
              <a:rPr lang="en-US" sz="1600" dirty="0" err="1" smtClean="0"/>
              <a:t>hist</a:t>
            </a:r>
            <a:r>
              <a:rPr lang="en-US" sz="1600" dirty="0" smtClean="0"/>
              <a:t>” to make a histogram of just about anything</a:t>
            </a:r>
          </a:p>
          <a:p>
            <a:pPr lvl="2"/>
            <a:r>
              <a:rPr lang="en-US" sz="1600" dirty="0" smtClean="0"/>
              <a:t>“plot” – time series and other continuous functions</a:t>
            </a:r>
          </a:p>
          <a:p>
            <a:pPr lvl="2"/>
            <a:r>
              <a:rPr lang="en-US" sz="1600" dirty="0" smtClean="0"/>
              <a:t>“scatter” – discrete </a:t>
            </a:r>
            <a:r>
              <a:rPr lang="en-US" sz="1600" dirty="0" err="1" smtClean="0"/>
              <a:t>x</a:t>
            </a:r>
            <a:r>
              <a:rPr lang="en-US" sz="1600" dirty="0" smtClean="0"/>
              <a:t> – </a:t>
            </a:r>
            <a:r>
              <a:rPr lang="en-US" sz="1600" dirty="0" err="1" smtClean="0"/>
              <a:t>y</a:t>
            </a:r>
            <a:r>
              <a:rPr lang="en-US" sz="1600" dirty="0" smtClean="0"/>
              <a:t> data points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675" y="4824744"/>
            <a:ext cx="760039" cy="7600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41714" y="4824744"/>
            <a:ext cx="14450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Gotcha #1</a:t>
            </a:r>
          </a:p>
          <a:p>
            <a:pPr algn="ctr"/>
            <a:r>
              <a:rPr lang="en-US" dirty="0" smtClean="0"/>
              <a:t>Label those axes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08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MATLAB Resources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5442"/>
            <a:ext cx="8229600" cy="5245299"/>
          </a:xfrm>
        </p:spPr>
        <p:txBody>
          <a:bodyPr>
            <a:noAutofit/>
          </a:bodyPr>
          <a:lstStyle/>
          <a:p>
            <a:r>
              <a:rPr lang="en-US" sz="2400" dirty="0" smtClean="0"/>
              <a:t>MATLAB Central</a:t>
            </a:r>
          </a:p>
          <a:p>
            <a:pPr lvl="1"/>
            <a:r>
              <a:rPr lang="en-US" sz="2000" dirty="0" smtClean="0"/>
              <a:t>Functions for all types of calculations</a:t>
            </a:r>
          </a:p>
          <a:p>
            <a:pPr lvl="1"/>
            <a:r>
              <a:rPr lang="en-US" sz="2000" dirty="0" smtClean="0"/>
              <a:t>At the </a:t>
            </a:r>
            <a:r>
              <a:rPr lang="en-US" sz="2000" dirty="0" err="1" smtClean="0"/>
              <a:t>Mathworks</a:t>
            </a:r>
            <a:r>
              <a:rPr lang="en-US" sz="2000" dirty="0" smtClean="0"/>
              <a:t> web </a:t>
            </a:r>
            <a:r>
              <a:rPr lang="en-US" sz="2000" dirty="0" smtClean="0"/>
              <a:t>site</a:t>
            </a:r>
            <a:endParaRPr lang="en-US" sz="2400" dirty="0" smtClean="0"/>
          </a:p>
          <a:p>
            <a:r>
              <a:rPr lang="en-US" sz="2400" dirty="0" err="1" smtClean="0"/>
              <a:t>MatSeis</a:t>
            </a:r>
            <a:r>
              <a:rPr lang="en-US" sz="2400" dirty="0" smtClean="0"/>
              <a:t> – Sandia National Lab</a:t>
            </a:r>
          </a:p>
          <a:p>
            <a:pPr lvl="1"/>
            <a:r>
              <a:rPr lang="en-US" sz="2000" dirty="0" smtClean="0"/>
              <a:t>Seismic analysis and display package</a:t>
            </a:r>
          </a:p>
          <a:p>
            <a:pPr lvl="1"/>
            <a:r>
              <a:rPr lang="en-US" sz="2000" dirty="0" smtClean="0">
                <a:hlinkClick r:id="rId3"/>
              </a:rPr>
              <a:t>https://na22.nnsa.doe.gov/cgi-bin/prod/nemre/</a:t>
            </a:r>
            <a:r>
              <a:rPr lang="en-US" sz="2000" dirty="0" smtClean="0">
                <a:hlinkClick r:id="rId3"/>
              </a:rPr>
              <a:t>matseis.cgi</a:t>
            </a:r>
            <a:endParaRPr lang="en-US" sz="2400" dirty="0" smtClean="0"/>
          </a:p>
          <a:p>
            <a:r>
              <a:rPr lang="en-US" sz="2400" dirty="0" smtClean="0"/>
              <a:t>The Waveform Suite – </a:t>
            </a:r>
            <a:r>
              <a:rPr lang="en-US" sz="2400" dirty="0" err="1" smtClean="0"/>
              <a:t>Celso</a:t>
            </a:r>
            <a:r>
              <a:rPr lang="en-US" sz="2400" dirty="0" smtClean="0"/>
              <a:t> Reyes</a:t>
            </a:r>
          </a:p>
          <a:p>
            <a:pPr lvl="1"/>
            <a:r>
              <a:rPr lang="en-US" sz="2000" dirty="0" smtClean="0"/>
              <a:t>Seismic analysis and </a:t>
            </a:r>
            <a:r>
              <a:rPr lang="en-US" sz="2000" dirty="0" smtClean="0"/>
              <a:t>display</a:t>
            </a:r>
            <a:endParaRPr lang="en-US" sz="2400" dirty="0" smtClean="0"/>
          </a:p>
          <a:p>
            <a:r>
              <a:rPr lang="en-US" sz="2400" dirty="0" err="1" smtClean="0"/>
              <a:t>M_Map</a:t>
            </a:r>
            <a:r>
              <a:rPr lang="en-US" sz="2400" dirty="0" smtClean="0"/>
              <a:t> – R. </a:t>
            </a:r>
            <a:r>
              <a:rPr lang="en-US" sz="2400" dirty="0" err="1"/>
              <a:t>P</a:t>
            </a:r>
            <a:r>
              <a:rPr lang="en-US" sz="2400" dirty="0" err="1" smtClean="0"/>
              <a:t>awlowicz</a:t>
            </a:r>
            <a:endParaRPr lang="en-US" sz="2400" dirty="0" smtClean="0"/>
          </a:p>
          <a:p>
            <a:pPr lvl="1"/>
            <a:r>
              <a:rPr lang="en-US" sz="2000" dirty="0" smtClean="0"/>
              <a:t>Mapping tools</a:t>
            </a:r>
          </a:p>
          <a:p>
            <a:pPr lvl="1"/>
            <a:r>
              <a:rPr lang="en-US" sz="2000" dirty="0" smtClean="0">
                <a:hlinkClick r:id="rId4"/>
              </a:rPr>
              <a:t>http://www.eos.ubc.ca/~rich/</a:t>
            </a:r>
            <a:r>
              <a:rPr lang="en-US" sz="2000" dirty="0" smtClean="0">
                <a:hlinkClick r:id="rId4"/>
              </a:rPr>
              <a:t>map.html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080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MATLAB Resources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5442"/>
            <a:ext cx="8229600" cy="5245299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Libmseed</a:t>
            </a:r>
            <a:r>
              <a:rPr lang="en-US" sz="2400" dirty="0" smtClean="0"/>
              <a:t> – IRIS DMC (C. </a:t>
            </a:r>
            <a:r>
              <a:rPr lang="en-US" sz="2400" dirty="0" err="1" smtClean="0"/>
              <a:t>Trabant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Comprehensive library of </a:t>
            </a:r>
            <a:r>
              <a:rPr lang="en-US" sz="2000" dirty="0" err="1" smtClean="0"/>
              <a:t>miniSEED</a:t>
            </a:r>
            <a:r>
              <a:rPr lang="en-US" sz="2000" dirty="0" smtClean="0"/>
              <a:t> manipulation functions</a:t>
            </a:r>
          </a:p>
          <a:p>
            <a:pPr lvl="1"/>
            <a:r>
              <a:rPr lang="en-US" sz="2000" dirty="0" smtClean="0"/>
              <a:t>C code, with a MATLAB interface module</a:t>
            </a:r>
          </a:p>
          <a:p>
            <a:r>
              <a:rPr lang="en-US" sz="2400" dirty="0" err="1" smtClean="0"/>
              <a:t>Splitlab</a:t>
            </a:r>
            <a:r>
              <a:rPr lang="en-US" sz="2400" dirty="0" smtClean="0"/>
              <a:t> – </a:t>
            </a:r>
            <a:r>
              <a:rPr lang="en-US" sz="2400" dirty="0" err="1" smtClean="0"/>
              <a:t>Wustefeld</a:t>
            </a:r>
            <a:r>
              <a:rPr lang="en-US" sz="2400" dirty="0" smtClean="0"/>
              <a:t>, et al (see web site)</a:t>
            </a:r>
          </a:p>
          <a:p>
            <a:pPr lvl="1"/>
            <a:r>
              <a:rPr lang="en-US" sz="2000" dirty="0" smtClean="0"/>
              <a:t>GUI environment for shear wave splitting measurements</a:t>
            </a:r>
          </a:p>
          <a:p>
            <a:r>
              <a:rPr lang="en-US" sz="2400" dirty="0" err="1" smtClean="0"/>
              <a:t>matTaup</a:t>
            </a:r>
            <a:r>
              <a:rPr lang="en-US" sz="2400" dirty="0" smtClean="0"/>
              <a:t> – a MATLAB version of the </a:t>
            </a:r>
            <a:r>
              <a:rPr lang="en-US" sz="2400" dirty="0" err="1" smtClean="0"/>
              <a:t>TauP</a:t>
            </a:r>
            <a:r>
              <a:rPr lang="en-US" sz="2400" dirty="0" smtClean="0"/>
              <a:t> toolkit</a:t>
            </a:r>
          </a:p>
          <a:p>
            <a:r>
              <a:rPr lang="en-US" sz="2400" dirty="0" err="1" smtClean="0"/>
              <a:t>Ttbox</a:t>
            </a:r>
            <a:r>
              <a:rPr lang="en-US" sz="2400" dirty="0" smtClean="0"/>
              <a:t> – travel time toolbox – M. </a:t>
            </a:r>
            <a:r>
              <a:rPr lang="en-US" sz="2400" dirty="0" err="1" smtClean="0"/>
              <a:t>Knapmeyer</a:t>
            </a:r>
            <a:endParaRPr lang="en-US" sz="2400" dirty="0" smtClean="0"/>
          </a:p>
          <a:p>
            <a:r>
              <a:rPr lang="en-US" sz="2400" dirty="0" smtClean="0"/>
              <a:t>Function library – </a:t>
            </a:r>
            <a:r>
              <a:rPr lang="en-US" sz="2400" dirty="0" err="1" smtClean="0"/>
              <a:t>Frederik</a:t>
            </a:r>
            <a:r>
              <a:rPr lang="en-US" sz="2400" dirty="0" smtClean="0"/>
              <a:t> Simons</a:t>
            </a:r>
          </a:p>
          <a:p>
            <a:r>
              <a:rPr lang="en-US" sz="2400" dirty="0" smtClean="0"/>
              <a:t>Octave – Open source MATLAB alternative</a:t>
            </a:r>
          </a:p>
          <a:p>
            <a:r>
              <a:rPr lang="en-US" sz="2400" dirty="0" smtClean="0"/>
              <a:t>Accelerating MATLAB</a:t>
            </a:r>
          </a:p>
          <a:p>
            <a:pPr lvl="1"/>
            <a:r>
              <a:rPr lang="en-US" sz="1800" dirty="0" smtClean="0"/>
              <a:t>Loren </a:t>
            </a:r>
            <a:r>
              <a:rPr lang="en-US" sz="1800" dirty="0" err="1" smtClean="0"/>
              <a:t>Shure’s</a:t>
            </a:r>
            <a:r>
              <a:rPr lang="en-US" sz="1800" dirty="0" smtClean="0"/>
              <a:t> blog on accelerating MATLAB</a:t>
            </a:r>
          </a:p>
          <a:p>
            <a:pPr lvl="2"/>
            <a:r>
              <a:rPr lang="en-US" sz="1400" dirty="0" smtClean="0"/>
              <a:t>http://blogs.mathworks.com/loren/2008/06/25/speeding-up-matlab-applications/</a:t>
            </a:r>
          </a:p>
          <a:p>
            <a:pPr lvl="1"/>
            <a:r>
              <a:rPr lang="en-US" sz="1800" dirty="0" smtClean="0"/>
              <a:t>Summary / tutorial on accelerating MATLAB</a:t>
            </a:r>
          </a:p>
          <a:p>
            <a:pPr lvl="2"/>
            <a:r>
              <a:rPr lang="en-US" sz="1400" dirty="0" smtClean="0"/>
              <a:t>http://www.math.ucla.edu/~getreuer/matopt.pdf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A759F-890E-6E49-BFB1-4FCDD8AE13E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</TotalTime>
  <Words>633</Words>
  <Application>Microsoft Macintosh PowerPoint</Application>
  <PresentationFormat>On-screen Show (4:3)</PresentationFormat>
  <Paragraphs>118</Paragraphs>
  <Slides>8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Using MATLAB to Process and Analyze Seismograms</vt:lpstr>
      <vt:lpstr>The Basics</vt:lpstr>
      <vt:lpstr>Data Files</vt:lpstr>
      <vt:lpstr>Prepping the Data</vt:lpstr>
      <vt:lpstr>Instrument Response</vt:lpstr>
      <vt:lpstr>Analysis</vt:lpstr>
      <vt:lpstr>MATLAB Resources</vt:lpstr>
      <vt:lpstr>MATLAB Resources</vt:lpstr>
    </vt:vector>
  </TitlesOfParts>
  <Company>IRIS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R. Woodward</dc:creator>
  <cp:lastModifiedBy>R. Woodward</cp:lastModifiedBy>
  <cp:revision>16</cp:revision>
  <dcterms:created xsi:type="dcterms:W3CDTF">2011-08-14T23:20:08Z</dcterms:created>
  <dcterms:modified xsi:type="dcterms:W3CDTF">2011-08-15T19:49:43Z</dcterms:modified>
</cp:coreProperties>
</file>