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28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7" r:id="rId15"/>
    <p:sldId id="269" r:id="rId16"/>
    <p:sldId id="270" r:id="rId17"/>
    <p:sldId id="275" r:id="rId18"/>
    <p:sldId id="272" r:id="rId19"/>
    <p:sldId id="273" r:id="rId20"/>
    <p:sldId id="274" r:id="rId21"/>
    <p:sldId id="276" r:id="rId22"/>
    <p:sldId id="271" r:id="rId23"/>
    <p:sldId id="278" r:id="rId24"/>
    <p:sldId id="27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FEE8E-568C-4635-8E47-8A58C9110448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72695-4FA9-4341-9834-FABE2C8225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272695-4FA9-4341-9834-FABE2C8225C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ytimes.com/interactive/2009/02/02/sports/20090202_superbowl_twitter.htm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sers.muohio.edu/brudzimr/data/nvt.k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pbo.unavco.org/network/gps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Mike Brudzinski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Miami University of Ohio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Continuous Data </a:t>
            </a:r>
            <a:br>
              <a:rPr lang="en-US" dirty="0" smtClean="0"/>
            </a:br>
            <a:r>
              <a:rPr lang="en-US" dirty="0" smtClean="0"/>
              <a:t>Processing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Breqfast</a:t>
            </a:r>
            <a:r>
              <a:rPr lang="en-US" dirty="0" smtClean="0"/>
              <a:t> + FTP:</a:t>
            </a:r>
          </a:p>
          <a:p>
            <a:pPr lvl="1"/>
            <a:r>
              <a:rPr lang="en-US" dirty="0" smtClean="0"/>
              <a:t>Can be scripted too, but it relies on email and might require DMS help</a:t>
            </a:r>
          </a:p>
          <a:p>
            <a:pPr lvl="1"/>
            <a:r>
              <a:rPr lang="en-US" dirty="0" smtClean="0"/>
              <a:t>No built-in ability to analyze data, but processing steps can be added to scripts or </a:t>
            </a:r>
            <a:r>
              <a:rPr lang="en-US" dirty="0" err="1" smtClean="0"/>
              <a:t>cron</a:t>
            </a:r>
            <a:r>
              <a:rPr lang="en-US" dirty="0" smtClean="0"/>
              <a:t> jobs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Continuous Data </a:t>
            </a:r>
            <a:br>
              <a:rPr lang="en-US" dirty="0" smtClean="0"/>
            </a:br>
            <a:r>
              <a:rPr lang="en-US" dirty="0" smtClean="0"/>
              <a:t>Processing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To help demonstrate the processing end of this, </a:t>
            </a:r>
            <a:r>
              <a:rPr lang="en-US" dirty="0" smtClean="0"/>
              <a:t> I </a:t>
            </a:r>
            <a:r>
              <a:rPr lang="en-US" dirty="0" smtClean="0"/>
              <a:t>have provided you with 9 stations of </a:t>
            </a:r>
            <a:r>
              <a:rPr lang="en-US" dirty="0" err="1" smtClean="0"/>
              <a:t>USArray</a:t>
            </a:r>
            <a:r>
              <a:rPr lang="en-US" dirty="0" smtClean="0"/>
              <a:t> coordinated data from southern Cascadia for November 2010</a:t>
            </a:r>
          </a:p>
          <a:p>
            <a:pPr lvl="1"/>
            <a:r>
              <a:rPr lang="en-US" dirty="0" smtClean="0"/>
              <a:t>Specifically, let’s look for seismic sources in a few weeks of continuous data:     Julian days 319-334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Continuous Data </a:t>
            </a:r>
            <a:br>
              <a:rPr lang="en-US" dirty="0" smtClean="0"/>
            </a:br>
            <a:r>
              <a:rPr lang="en-US" dirty="0" smtClean="0"/>
              <a:t>Processing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First, I’d suggest we parallelize this task:</a:t>
            </a:r>
          </a:p>
          <a:p>
            <a:pPr lvl="1"/>
            <a:r>
              <a:rPr lang="en-US" dirty="0" smtClean="0"/>
              <a:t>Assign different day for different students</a:t>
            </a:r>
          </a:p>
          <a:p>
            <a:pPr lvl="1"/>
            <a:r>
              <a:rPr lang="en-US" dirty="0" smtClean="0"/>
              <a:t>This is similar to how I parallelize my tremor source location code on our supercomputer:</a:t>
            </a:r>
          </a:p>
          <a:p>
            <a:pPr lvl="2"/>
            <a:r>
              <a:rPr lang="en-US" dirty="0" smtClean="0"/>
              <a:t>A different directory for each hour</a:t>
            </a:r>
          </a:p>
          <a:p>
            <a:pPr lvl="2"/>
            <a:r>
              <a:rPr lang="en-US" dirty="0" smtClean="0"/>
              <a:t>Assign a script in each directory to available nodes</a:t>
            </a:r>
          </a:p>
          <a:p>
            <a:pPr lvl="2"/>
            <a:r>
              <a:rPr lang="en-US" dirty="0" smtClean="0"/>
              <a:t>Process that hour for a range of days</a:t>
            </a:r>
          </a:p>
          <a:p>
            <a:pPr lvl="2"/>
            <a:r>
              <a:rPr lang="en-US" dirty="0" smtClean="0"/>
              <a:t>Compile the results together at the end</a:t>
            </a:r>
          </a:p>
          <a:p>
            <a:pPr lvl="1"/>
            <a:r>
              <a:rPr lang="en-US" dirty="0" smtClean="0"/>
              <a:t>So today, you are the available nodes and I’m assigning you specific days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Continuous Data </a:t>
            </a:r>
            <a:br>
              <a:rPr lang="en-US" dirty="0" smtClean="0"/>
            </a:br>
            <a:r>
              <a:rPr lang="en-US" dirty="0" smtClean="0"/>
              <a:t>Processing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your given day, you can attack this however you like, but I’d suggest:</a:t>
            </a:r>
          </a:p>
          <a:p>
            <a:pPr lvl="1"/>
            <a:r>
              <a:rPr lang="en-US" dirty="0" smtClean="0"/>
              <a:t>Extract SAC files for a nighttime hour (~04-10)</a:t>
            </a:r>
          </a:p>
          <a:p>
            <a:pPr lvl="1"/>
            <a:r>
              <a:rPr lang="en-US" dirty="0" smtClean="0"/>
              <a:t>Filter to 2-5 Hz </a:t>
            </a:r>
          </a:p>
          <a:p>
            <a:pPr lvl="1"/>
            <a:r>
              <a:rPr lang="en-US" dirty="0" smtClean="0"/>
              <a:t>Envelope</a:t>
            </a:r>
          </a:p>
          <a:p>
            <a:pPr lvl="1"/>
            <a:r>
              <a:rPr lang="en-US" dirty="0" smtClean="0"/>
              <a:t>Sort by station latitude</a:t>
            </a:r>
          </a:p>
          <a:p>
            <a:pPr lvl="1"/>
            <a:r>
              <a:rPr lang="en-US" dirty="0" smtClean="0"/>
              <a:t>Identify whether there are signals that correlate across several stations</a:t>
            </a:r>
          </a:p>
          <a:p>
            <a:pPr lvl="1"/>
            <a:r>
              <a:rPr lang="en-US" dirty="0" smtClean="0"/>
              <a:t>Where do you think the source is?  Why?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Quick and Dirty Source Locations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Choose a particularly well correlated burst where you could pick similar peaks across a set of stations</a:t>
            </a:r>
          </a:p>
          <a:p>
            <a:pPr lvl="1"/>
            <a:r>
              <a:rPr lang="en-US" dirty="0" smtClean="0"/>
              <a:t>SAC&gt; Use </a:t>
            </a:r>
            <a:r>
              <a:rPr lang="en-US" dirty="0" err="1" smtClean="0"/>
              <a:t>ppk</a:t>
            </a:r>
            <a:r>
              <a:rPr lang="en-US" dirty="0" smtClean="0"/>
              <a:t> to pick t0 for those peaks on stations where you can see it</a:t>
            </a:r>
          </a:p>
          <a:p>
            <a:pPr lvl="1"/>
            <a:r>
              <a:rPr lang="en-US" dirty="0" smtClean="0"/>
              <a:t>SAC&gt; Save the SAC files and quit</a:t>
            </a:r>
          </a:p>
          <a:p>
            <a:pPr lvl="1"/>
            <a:r>
              <a:rPr lang="en-US" dirty="0" err="1" smtClean="0"/>
              <a:t>csh</a:t>
            </a:r>
            <a:r>
              <a:rPr lang="en-US" dirty="0" smtClean="0"/>
              <a:t>&gt; elocate.csh *.SAC</a:t>
            </a:r>
          </a:p>
          <a:p>
            <a:r>
              <a:rPr lang="en-US" dirty="0" smtClean="0"/>
              <a:t>Repeat for another burst to see if you get the same location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Seek Improvement through Cross-Correlation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98316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Can be used to better identify coherent sources</a:t>
            </a:r>
          </a:p>
          <a:p>
            <a:pPr lvl="1"/>
            <a:r>
              <a:rPr lang="en-US" dirty="0" smtClean="0"/>
              <a:t>by cross-correlating across a network at a given time (see </a:t>
            </a:r>
            <a:r>
              <a:rPr lang="en-US" dirty="0" err="1" smtClean="0"/>
              <a:t>Obara</a:t>
            </a:r>
            <a:r>
              <a:rPr lang="en-US" dirty="0" smtClean="0"/>
              <a:t>, K.)</a:t>
            </a:r>
          </a:p>
          <a:p>
            <a:pPr lvl="1"/>
            <a:r>
              <a:rPr lang="en-US" dirty="0" smtClean="0"/>
              <a:t>by auto-correlating the heck out of each time series (see Brown, J.)</a:t>
            </a:r>
          </a:p>
          <a:p>
            <a:pPr lvl="1"/>
            <a:r>
              <a:rPr lang="en-US" dirty="0" smtClean="0"/>
              <a:t>by identifying templates and cross-correlating to find similar events (see Shelly, D.)</a:t>
            </a:r>
          </a:p>
          <a:p>
            <a:r>
              <a:rPr lang="en-US" dirty="0" smtClean="0"/>
              <a:t>Stacking of correlated signals can greatly enhance signal to noise ratios</a:t>
            </a:r>
          </a:p>
          <a:p>
            <a:pPr lvl="1"/>
            <a:r>
              <a:rPr lang="en-US" dirty="0" smtClean="0"/>
              <a:t>improves arrival time estimates </a:t>
            </a:r>
          </a:p>
          <a:p>
            <a:pPr lvl="1"/>
            <a:r>
              <a:rPr lang="en-US" dirty="0" smtClean="0"/>
              <a:t>leads to less location uncertainties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Animate your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can illustrate a whole variety of trends by animating plots over time</a:t>
            </a:r>
          </a:p>
          <a:p>
            <a:r>
              <a:rPr lang="en-US" dirty="0" smtClean="0"/>
              <a:t>One of my favorite examples:             </a:t>
            </a:r>
            <a:r>
              <a:rPr lang="en-US" dirty="0" smtClean="0">
                <a:hlinkClick r:id="rId2"/>
              </a:rPr>
              <a:t>Twitter during the 2009 </a:t>
            </a:r>
            <a:r>
              <a:rPr lang="en-US" dirty="0" err="1" smtClean="0">
                <a:hlinkClick r:id="rId2"/>
              </a:rPr>
              <a:t>Superbowl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Animate your Results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Inspired by Chuck, Thorne and Bob’s ground motion visualizations</a:t>
            </a:r>
          </a:p>
          <a:p>
            <a:r>
              <a:rPr lang="en-US" dirty="0" smtClean="0"/>
              <a:t>GMT plots, converted to animated gif with </a:t>
            </a:r>
            <a:r>
              <a:rPr lang="en-US" dirty="0" err="1" smtClean="0"/>
              <a:t>ImageMagick</a:t>
            </a:r>
            <a:endParaRPr lang="en-US" dirty="0" smtClean="0"/>
          </a:p>
        </p:txBody>
      </p:sp>
      <p:pic>
        <p:nvPicPr>
          <p:cNvPr id="10" name="Picture 9" descr="surf.movi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3879273"/>
            <a:ext cx="6553200" cy="2978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Animate your Results</a:t>
            </a:r>
            <a:endParaRPr lang="en-US" dirty="0"/>
          </a:p>
        </p:txBody>
      </p:sp>
      <p:pic>
        <p:nvPicPr>
          <p:cNvPr id="4" name="Content Placeholder 3" descr="ets.97-07.c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12628"/>
            <a:ext cx="3581400" cy="5345372"/>
          </a:xfrm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114800" y="1645920"/>
            <a:ext cx="4572000" cy="475488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Spatial and temporal variations</a:t>
            </a:r>
          </a:p>
          <a:p>
            <a:r>
              <a:rPr lang="en-US" dirty="0" smtClean="0"/>
              <a:t>Tremor activity (triangles, from </a:t>
            </a:r>
            <a:r>
              <a:rPr lang="en-US" dirty="0" err="1" smtClean="0"/>
              <a:t>passband</a:t>
            </a:r>
            <a:r>
              <a:rPr lang="en-US" dirty="0" smtClean="0"/>
              <a:t> mean amplitudes) </a:t>
            </a:r>
          </a:p>
          <a:p>
            <a:r>
              <a:rPr lang="en-US" dirty="0" smtClean="0"/>
              <a:t>Evidence for slow slip (squares, from GPS time series offset) </a:t>
            </a:r>
          </a:p>
          <a:p>
            <a:r>
              <a:rPr lang="en-US" dirty="0" smtClean="0"/>
              <a:t>Colors show time since last event to illustrate recurrence interval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Animate your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46237"/>
            <a:ext cx="8458200" cy="4526280"/>
          </a:xfrm>
        </p:spPr>
        <p:txBody>
          <a:bodyPr/>
          <a:lstStyle/>
          <a:p>
            <a:r>
              <a:rPr lang="en-US" dirty="0" smtClean="0"/>
              <a:t>Tremor locations in Google Earth</a:t>
            </a:r>
          </a:p>
          <a:p>
            <a:pPr lvl="2"/>
            <a:r>
              <a:rPr lang="en-US" dirty="0" smtClean="0">
                <a:hlinkClick r:id="rId2"/>
              </a:rPr>
              <a:t>http://www.users.muohio.edu/brudzimr/data/nvt.kml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Case Study: </a:t>
            </a:r>
            <a:r>
              <a:rPr lang="en-US" sz="3600" u="sng" dirty="0" smtClean="0"/>
              <a:t>Segmentation in Episodic Tremor and Slip All Along Cascadia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i="1" dirty="0" smtClean="0"/>
              <a:t>Brudzinski and Allen</a:t>
            </a:r>
            <a:r>
              <a:rPr lang="en-US" sz="3600" dirty="0" smtClean="0"/>
              <a:t>, 2007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115117"/>
          </a:xfrm>
        </p:spPr>
        <p:txBody>
          <a:bodyPr/>
          <a:lstStyle/>
          <a:p>
            <a:r>
              <a:rPr lang="en-US" dirty="0" smtClean="0"/>
              <a:t>Motivation:</a:t>
            </a:r>
          </a:p>
          <a:p>
            <a:pPr lvl="1"/>
            <a:r>
              <a:rPr lang="en-US" dirty="0" smtClean="0"/>
              <a:t>Looking for new (discovered in 2002)              non-volcanic tremor</a:t>
            </a:r>
          </a:p>
          <a:p>
            <a:pPr lvl="2"/>
            <a:r>
              <a:rPr lang="en-US" dirty="0" smtClean="0"/>
              <a:t>Weak, emergent, ~1-10 Hz signal </a:t>
            </a:r>
          </a:p>
          <a:p>
            <a:pPr lvl="2"/>
            <a:r>
              <a:rPr lang="en-US" dirty="0" smtClean="0"/>
              <a:t>Seen on quiet sensors less than ~100 km from source</a:t>
            </a:r>
            <a:endParaRPr lang="en-US" dirty="0"/>
          </a:p>
        </p:txBody>
      </p:sp>
      <p:pic>
        <p:nvPicPr>
          <p:cNvPr id="4" name="Picture 4" descr="NV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4469306"/>
            <a:ext cx="4037012" cy="2388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Animate your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Activity: Plot an earthquake catalog subset over time in Google Earth</a:t>
            </a:r>
          </a:p>
          <a:p>
            <a:pPr lvl="1"/>
            <a:r>
              <a:rPr lang="en-US" dirty="0" smtClean="0"/>
              <a:t>Catalog:   </a:t>
            </a:r>
            <a:r>
              <a:rPr lang="en-US" dirty="0" err="1" smtClean="0"/>
              <a:t>tohoku.aftershocks.eqtime</a:t>
            </a:r>
            <a:endParaRPr lang="en-US" dirty="0" smtClean="0"/>
          </a:p>
          <a:p>
            <a:pPr lvl="1"/>
            <a:r>
              <a:rPr lang="en-US" dirty="0" smtClean="0"/>
              <a:t>Conversion tool:   eqtime2kml.awk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Compare your Seismic Results with Complimentary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US" dirty="0" smtClean="0"/>
          </a:p>
          <a:p>
            <a:pPr lvl="1"/>
            <a:r>
              <a:rPr lang="en-US" dirty="0" smtClean="0"/>
              <a:t>This workshop is focused on seismic data processing, but let’s consider processing other geophysical data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For example, how would you identify whether there is geodetic evidence for ground displacement during a seismic source?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Compare your Seismic Results with Complimentary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EarthScope</a:t>
            </a:r>
            <a:r>
              <a:rPr lang="en-US" dirty="0" smtClean="0"/>
              <a:t> PBO is responsible for providing plenty of geodetic data</a:t>
            </a:r>
          </a:p>
          <a:p>
            <a:pPr lvl="1"/>
            <a:r>
              <a:rPr lang="en-US" dirty="0" smtClean="0"/>
              <a:t>Has anyone used PBO data before?</a:t>
            </a:r>
          </a:p>
          <a:p>
            <a:pPr lvl="1"/>
            <a:r>
              <a:rPr lang="en-US" dirty="0" smtClean="0"/>
              <a:t>What kind of data do we want?</a:t>
            </a:r>
          </a:p>
          <a:p>
            <a:pPr lvl="1"/>
            <a:r>
              <a:rPr lang="en-US" dirty="0" smtClean="0"/>
              <a:t>How do we get PBO data?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Compare your Seismic Results with Complimentary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686800" cy="4526280"/>
          </a:xfrm>
        </p:spPr>
        <p:txBody>
          <a:bodyPr>
            <a:normAutofit/>
          </a:bodyPr>
          <a:lstStyle/>
          <a:p>
            <a:r>
              <a:rPr lang="en-US" dirty="0" smtClean="0"/>
              <a:t>How do we find stations with data we want?</a:t>
            </a:r>
          </a:p>
          <a:p>
            <a:pPr lvl="1"/>
            <a:r>
              <a:rPr lang="en-US" dirty="0" smtClean="0">
                <a:hlinkClick r:id="rId2"/>
              </a:rPr>
              <a:t>http://pbo.unavco.org/network/gps</a:t>
            </a:r>
            <a:endParaRPr lang="en-US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35492" t="23460" r="9242" b="1975"/>
          <a:stretch>
            <a:fillRect/>
          </a:stretch>
        </p:blipFill>
        <p:spPr bwMode="auto">
          <a:xfrm>
            <a:off x="1885627" y="2895600"/>
            <a:ext cx="5372746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Compare your Seismic Results with Complimentary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Activity: Is there evidence for slow slip during our November 2010 tremor event</a:t>
            </a:r>
          </a:p>
          <a:p>
            <a:pPr lvl="1"/>
            <a:r>
              <a:rPr lang="en-US" dirty="0" smtClean="0"/>
              <a:t>Which site data should we look at based on our tremor results?</a:t>
            </a:r>
          </a:p>
          <a:p>
            <a:pPr lvl="3"/>
            <a:r>
              <a:rPr lang="en-US" dirty="0" smtClean="0"/>
              <a:t>P784</a:t>
            </a:r>
          </a:p>
          <a:p>
            <a:pPr lvl="1"/>
            <a:r>
              <a:rPr lang="en-US" dirty="0" smtClean="0"/>
              <a:t>In which direction would you expect transient motion?</a:t>
            </a:r>
          </a:p>
          <a:p>
            <a:pPr lvl="3"/>
            <a:r>
              <a:rPr lang="en-US" dirty="0" smtClean="0"/>
              <a:t>Primarily East component</a:t>
            </a:r>
          </a:p>
          <a:p>
            <a:pPr lvl="1"/>
            <a:r>
              <a:rPr lang="en-US" dirty="0" smtClean="0"/>
              <a:t>Plot the </a:t>
            </a:r>
            <a:r>
              <a:rPr lang="en-US" dirty="0" err="1" smtClean="0"/>
              <a:t>detrended</a:t>
            </a:r>
            <a:r>
              <a:rPr lang="en-US" dirty="0" smtClean="0"/>
              <a:t> </a:t>
            </a:r>
            <a:r>
              <a:rPr lang="en-US" dirty="0" err="1" smtClean="0"/>
              <a:t>csv</a:t>
            </a:r>
            <a:r>
              <a:rPr lang="en-US" dirty="0" smtClean="0"/>
              <a:t> data file with GMT to see if there is a transient associated with the tremor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Case Study: </a:t>
            </a:r>
            <a:r>
              <a:rPr lang="en-US" sz="3600" u="sng" dirty="0" smtClean="0"/>
              <a:t>Segmentation in Episodic Tremor and Slip All Along Cascadia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i="1" dirty="0" smtClean="0"/>
              <a:t>Brudzinski and Allen</a:t>
            </a:r>
            <a:r>
              <a:rPr lang="en-US" sz="3600" dirty="0" smtClean="0"/>
              <a:t>, 2007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115117"/>
          </a:xfrm>
        </p:spPr>
        <p:txBody>
          <a:bodyPr/>
          <a:lstStyle/>
          <a:p>
            <a:r>
              <a:rPr lang="en-US" dirty="0" smtClean="0"/>
              <a:t>Available Data:</a:t>
            </a:r>
          </a:p>
          <a:p>
            <a:pPr lvl="1"/>
            <a:r>
              <a:rPr lang="en-US" dirty="0" smtClean="0"/>
              <a:t>Many years of continuous waveforms</a:t>
            </a:r>
          </a:p>
          <a:p>
            <a:pPr lvl="2"/>
            <a:r>
              <a:rPr lang="en-US" dirty="0" smtClean="0"/>
              <a:t>TA ~1.5 y</a:t>
            </a:r>
          </a:p>
          <a:p>
            <a:pPr lvl="2"/>
            <a:r>
              <a:rPr lang="en-US" dirty="0" smtClean="0"/>
              <a:t>PNSN ~4 y</a:t>
            </a:r>
          </a:p>
          <a:p>
            <a:pPr lvl="2"/>
            <a:r>
              <a:rPr lang="en-US" dirty="0" smtClean="0"/>
              <a:t>NCEDC ~7 y</a:t>
            </a:r>
          </a:p>
          <a:p>
            <a:pPr lvl="2"/>
            <a:r>
              <a:rPr lang="en-US" dirty="0" smtClean="0"/>
              <a:t>CNSN ~9 y</a:t>
            </a:r>
          </a:p>
          <a:p>
            <a:pPr lvl="2"/>
            <a:r>
              <a:rPr lang="en-US" dirty="0" smtClean="0"/>
              <a:t>GSN ~15 y</a:t>
            </a:r>
          </a:p>
          <a:p>
            <a:pPr lvl="1"/>
            <a:r>
              <a:rPr lang="en-US" dirty="0" smtClean="0"/>
              <a:t>&gt;50 stations, about half are 3 component</a:t>
            </a:r>
          </a:p>
          <a:p>
            <a:pPr lvl="1"/>
            <a:r>
              <a:rPr lang="en-US" dirty="0" smtClean="0"/>
              <a:t>≥20 </a:t>
            </a:r>
            <a:r>
              <a:rPr lang="en-US" dirty="0" err="1" smtClean="0"/>
              <a:t>sps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Case Study: </a:t>
            </a:r>
            <a:r>
              <a:rPr lang="en-US" sz="3600" u="sng" dirty="0" smtClean="0"/>
              <a:t>Segmentation in Episodic Tremor and Slip All Along Cascadia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i="1" dirty="0" smtClean="0"/>
              <a:t>Brudzinski and Allen</a:t>
            </a:r>
            <a:r>
              <a:rPr lang="en-US" sz="3600" dirty="0" smtClean="0"/>
              <a:t>, 2007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115117"/>
          </a:xfrm>
        </p:spPr>
        <p:txBody>
          <a:bodyPr/>
          <a:lstStyle/>
          <a:p>
            <a:r>
              <a:rPr lang="en-US" dirty="0" smtClean="0"/>
              <a:t>Problem:</a:t>
            </a:r>
          </a:p>
          <a:p>
            <a:pPr lvl="1"/>
            <a:r>
              <a:rPr lang="en-US" dirty="0" smtClean="0"/>
              <a:t>(25 SHZ + 25 * 3 BH?) * 7 y * 365 d/y * 86400 s/d * 20 </a:t>
            </a:r>
            <a:r>
              <a:rPr lang="en-US" dirty="0" err="1" smtClean="0"/>
              <a:t>sps</a:t>
            </a:r>
            <a:r>
              <a:rPr lang="en-US" dirty="0" smtClean="0"/>
              <a:t> =  441504000000 samples</a:t>
            </a:r>
          </a:p>
          <a:p>
            <a:pPr lvl="1"/>
            <a:r>
              <a:rPr lang="en-US" dirty="0" smtClean="0"/>
              <a:t>Holy crap that’s a lot of </a:t>
            </a:r>
            <a:r>
              <a:rPr lang="en-US" dirty="0" err="1" smtClean="0"/>
              <a:t>frickin</a:t>
            </a:r>
            <a:r>
              <a:rPr lang="en-US" dirty="0" smtClean="0"/>
              <a:t>’ data!!!</a:t>
            </a:r>
          </a:p>
          <a:p>
            <a:pPr lvl="1"/>
            <a:r>
              <a:rPr lang="en-US" dirty="0" smtClean="0"/>
              <a:t>And you need to both retrieve and process it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Case Study: </a:t>
            </a:r>
            <a:r>
              <a:rPr lang="en-US" sz="3600" u="sng" dirty="0" smtClean="0"/>
              <a:t>Segmentation in Episodic Tremor and Slip All Along Cascadia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i="1" dirty="0" smtClean="0"/>
              <a:t>Brudzinski and Allen</a:t>
            </a:r>
            <a:r>
              <a:rPr lang="en-US" sz="3600" dirty="0" smtClean="0"/>
              <a:t>, 2007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3434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Solution:</a:t>
            </a:r>
          </a:p>
          <a:p>
            <a:pPr lvl="1"/>
            <a:r>
              <a:rPr lang="en-US" dirty="0" smtClean="0"/>
              <a:t>Request and Retrieval with shell scripts</a:t>
            </a:r>
          </a:p>
          <a:p>
            <a:pPr lvl="2"/>
            <a:r>
              <a:rPr lang="en-US" dirty="0" smtClean="0"/>
              <a:t>Only crashed an email server and accused of spamming once</a:t>
            </a:r>
          </a:p>
          <a:p>
            <a:pPr lvl="1"/>
            <a:r>
              <a:rPr lang="en-US" dirty="0" smtClean="0"/>
              <a:t>Processing with SAC</a:t>
            </a:r>
          </a:p>
          <a:p>
            <a:pPr lvl="2"/>
            <a:r>
              <a:rPr lang="en-US" dirty="0" smtClean="0"/>
              <a:t>Filter (2-5) Hz one component (E or Z) every hour (eventually just used nighttime) of every day of every month (good size to request)</a:t>
            </a:r>
          </a:p>
          <a:p>
            <a:pPr lvl="2"/>
            <a:r>
              <a:rPr lang="en-US" dirty="0" smtClean="0"/>
              <a:t>take envelope (absolute value) and record mean amp (proxy for tremor activity) and max amp (used to toss earthquakes)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Case Study: </a:t>
            </a:r>
            <a:r>
              <a:rPr lang="en-US" sz="3600" u="sng" dirty="0" smtClean="0"/>
              <a:t>Segmentation in Episodic Tremor and Slip All Along Cascadia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i="1" dirty="0" smtClean="0"/>
              <a:t>Brudzinski and Allen</a:t>
            </a:r>
            <a:r>
              <a:rPr lang="en-US" sz="3600" dirty="0" smtClean="0"/>
              <a:t>, 2007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343401"/>
          </a:xfrm>
        </p:spPr>
        <p:txBody>
          <a:bodyPr>
            <a:normAutofit/>
          </a:bodyPr>
          <a:lstStyle/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-10909" t="40659" r="5891"/>
          <a:stretch>
            <a:fillRect/>
          </a:stretch>
        </p:blipFill>
        <p:spPr bwMode="auto">
          <a:xfrm>
            <a:off x="-123825" y="2824163"/>
            <a:ext cx="9267825" cy="403383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-17463" y="3205163"/>
            <a:ext cx="13255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Tahoma" pitchFamily="34" charset="0"/>
              </a:rPr>
              <a:t>Hourly mean</a:t>
            </a:r>
          </a:p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Tahoma" pitchFamily="34" charset="0"/>
              </a:rPr>
              <a:t>amplitudes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5088" y="5470525"/>
            <a:ext cx="11826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Tahoma" pitchFamily="34" charset="0"/>
              </a:rPr>
              <a:t>Normalized</a:t>
            </a:r>
          </a:p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Tahoma" pitchFamily="34" charset="0"/>
              </a:rPr>
              <a:t>running</a:t>
            </a:r>
          </a:p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Tahoma" pitchFamily="34" charset="0"/>
              </a:rPr>
              <a:t>average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3025" y="3886200"/>
            <a:ext cx="11334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Tahoma" pitchFamily="34" charset="0"/>
              </a:rPr>
              <a:t>No EQ or</a:t>
            </a:r>
          </a:p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Tahoma" pitchFamily="34" charset="0"/>
              </a:rPr>
              <a:t>short-term</a:t>
            </a:r>
          </a:p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Tahoma" pitchFamily="34" charset="0"/>
              </a:rPr>
              <a:t>noise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-34925" y="4800600"/>
            <a:ext cx="13700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Tahoma" pitchFamily="34" charset="0"/>
              </a:rPr>
              <a:t>No long-term</a:t>
            </a:r>
          </a:p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Tahoma" pitchFamily="34" charset="0"/>
              </a:rPr>
              <a:t>noise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Case Study: </a:t>
            </a:r>
            <a:r>
              <a:rPr lang="en-US" sz="3600" u="sng" dirty="0" smtClean="0"/>
              <a:t>Segmentation in Episodic Tremor and Slip All Along Cascadia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i="1" dirty="0" smtClean="0"/>
              <a:t>Brudzinski and Allen</a:t>
            </a:r>
            <a:r>
              <a:rPr lang="en-US" sz="3600" dirty="0" smtClean="0"/>
              <a:t>, 2007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115117"/>
          </a:xfrm>
        </p:spPr>
        <p:txBody>
          <a:bodyPr/>
          <a:lstStyle/>
          <a:p>
            <a:r>
              <a:rPr lang="en-US" dirty="0" smtClean="0"/>
              <a:t>Result:</a:t>
            </a:r>
          </a:p>
          <a:p>
            <a:pPr lvl="1"/>
            <a:r>
              <a:rPr lang="en-US" dirty="0" smtClean="0"/>
              <a:t>Tremor activity time series that correlate well with GPS time series that indicate slow slip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 l="6363" t="41944" r="3636" b="1350"/>
          <a:stretch>
            <a:fillRect/>
          </a:stretch>
        </p:blipFill>
        <p:spPr bwMode="auto">
          <a:xfrm>
            <a:off x="1285875" y="3657600"/>
            <a:ext cx="65722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Continuous Data </a:t>
            </a:r>
            <a:br>
              <a:rPr lang="en-US" dirty="0" smtClean="0"/>
            </a:br>
            <a:r>
              <a:rPr lang="en-US" dirty="0" smtClean="0"/>
              <a:t>Processing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Antelope:</a:t>
            </a:r>
          </a:p>
          <a:p>
            <a:pPr lvl="1"/>
            <a:r>
              <a:rPr lang="en-US" dirty="0" smtClean="0"/>
              <a:t>Great for </a:t>
            </a:r>
            <a:r>
              <a:rPr lang="en-US" dirty="0" err="1" smtClean="0"/>
              <a:t>realtime</a:t>
            </a:r>
            <a:r>
              <a:rPr lang="en-US" dirty="0" smtClean="0"/>
              <a:t> collection (ORB-</a:t>
            </a:r>
            <a:r>
              <a:rPr lang="en-US" dirty="0" err="1" smtClean="0"/>
              <a:t>seedlink</a:t>
            </a:r>
            <a:r>
              <a:rPr lang="en-US" dirty="0" smtClean="0"/>
              <a:t> is fairly easy to implement)</a:t>
            </a:r>
          </a:p>
          <a:p>
            <a:pPr lvl="1"/>
            <a:r>
              <a:rPr lang="en-US" dirty="0" smtClean="0"/>
              <a:t>Can also be great for analysis of existing dataset with some additional antelope training, but not great for retrieving older data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Continuous Data </a:t>
            </a:r>
            <a:br>
              <a:rPr lang="en-US" dirty="0" smtClean="0"/>
            </a:br>
            <a:r>
              <a:rPr lang="en-US" dirty="0" smtClean="0"/>
              <a:t>Processing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Webservices</a:t>
            </a:r>
            <a:r>
              <a:rPr lang="en-US" dirty="0" smtClean="0"/>
              <a:t> + SOD: </a:t>
            </a:r>
          </a:p>
          <a:p>
            <a:pPr lvl="1"/>
            <a:r>
              <a:rPr lang="en-US" dirty="0" smtClean="0"/>
              <a:t>Can be scripted to retrieve large chunks of data (although likely the data will be gradually collected as smaller chunks)</a:t>
            </a:r>
          </a:p>
          <a:p>
            <a:pPr lvl="1"/>
            <a:r>
              <a:rPr lang="en-US" dirty="0" smtClean="0"/>
              <a:t>Can do some preprocessing (with potential for more detailed analysis)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208</TotalTime>
  <Words>1033</Words>
  <Application>Microsoft Office PowerPoint</Application>
  <PresentationFormat>On-screen Show (4:3)</PresentationFormat>
  <Paragraphs>130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Foundry</vt:lpstr>
      <vt:lpstr>Mike Brudzinski</vt:lpstr>
      <vt:lpstr>Case Study: Segmentation in Episodic Tremor and Slip All Along Cascadia Brudzinski and Allen, 2007</vt:lpstr>
      <vt:lpstr>Case Study: Segmentation in Episodic Tremor and Slip All Along Cascadia Brudzinski and Allen, 2007</vt:lpstr>
      <vt:lpstr>Case Study: Segmentation in Episodic Tremor and Slip All Along Cascadia Brudzinski and Allen, 2007</vt:lpstr>
      <vt:lpstr>Case Study: Segmentation in Episodic Tremor and Slip All Along Cascadia Brudzinski and Allen, 2007</vt:lpstr>
      <vt:lpstr>Case Study: Segmentation in Episodic Tremor and Slip All Along Cascadia Brudzinski and Allen, 2007</vt:lpstr>
      <vt:lpstr>Case Study: Segmentation in Episodic Tremor and Slip All Along Cascadia Brudzinski and Allen, 2007</vt:lpstr>
      <vt:lpstr>Continuous Data  Processing Approaches</vt:lpstr>
      <vt:lpstr>Continuous Data  Processing Approaches</vt:lpstr>
      <vt:lpstr>Continuous Data  Processing Approaches</vt:lpstr>
      <vt:lpstr>Continuous Data  Processing Example</vt:lpstr>
      <vt:lpstr>Continuous Data  Processing Example</vt:lpstr>
      <vt:lpstr>Continuous Data  Processing Example</vt:lpstr>
      <vt:lpstr>Quick and Dirty Source Locations</vt:lpstr>
      <vt:lpstr>Seek Improvement through Cross-Correlation</vt:lpstr>
      <vt:lpstr>Animate your Results</vt:lpstr>
      <vt:lpstr>Animate your Results</vt:lpstr>
      <vt:lpstr>Animate your Results</vt:lpstr>
      <vt:lpstr>Animate your Results</vt:lpstr>
      <vt:lpstr>Animate your Results</vt:lpstr>
      <vt:lpstr>Compare your Seismic Results with Complimentary Data</vt:lpstr>
      <vt:lpstr>Compare your Seismic Results with Complimentary Data</vt:lpstr>
      <vt:lpstr>Compare your Seismic Results with Complimentary Data</vt:lpstr>
      <vt:lpstr>Compare your Seismic Results with Complimentary Data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Mike Brudzinski</dc:title>
  <dc:creator>brudzimr</dc:creator>
  <cp:lastModifiedBy>Mike Brudzinski</cp:lastModifiedBy>
  <cp:revision>22</cp:revision>
  <dcterms:created xsi:type="dcterms:W3CDTF">2006-08-16T00:00:00Z</dcterms:created>
  <dcterms:modified xsi:type="dcterms:W3CDTF">2011-08-18T11:59:55Z</dcterms:modified>
</cp:coreProperties>
</file>