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theme/theme2.xml" ContentType="application/vnd.openxmlformats-officedocument.theme+xml"/>
  <Override PartName="/ppt/notesSlides/notesSlide11.xml" ContentType="application/vnd.openxmlformats-officedocument.presentationml.notesSlide+xml"/>
  <Override PartName="/ppt/slides/slide2.xml" ContentType="application/vnd.openxmlformats-officedocument.presentationml.slide+xml"/>
  <Override PartName="/docProps/app.xml" ContentType="application/vnd.openxmlformats-officedocument.extended-properties+xml"/>
  <Override PartName="/ppt/notesSlides/notesSlide9.xml" ContentType="application/vnd.openxmlformats-officedocument.presentationml.notesSlide+xml"/>
  <Override PartName="/ppt/slides/slide11.xml" ContentType="application/vnd.openxmlformats-officedocument.presentationml.slide+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4.xml" ContentType="application/vnd.openxmlformats-officedocument.presentationml.notesSlide+xml"/>
  <Override PartName="/ppt/slides/slide13.xml" ContentType="application/vnd.openxmlformats-officedocument.presentationml.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5"/>
  </p:notesMasterIdLst>
  <p:sldIdLst>
    <p:sldId id="256" r:id="rId2"/>
    <p:sldId id="257" r:id="rId3"/>
    <p:sldId id="258" r:id="rId4"/>
    <p:sldId id="264" r:id="rId5"/>
    <p:sldId id="265" r:id="rId6"/>
    <p:sldId id="259" r:id="rId7"/>
    <p:sldId id="260" r:id="rId8"/>
    <p:sldId id="261" r:id="rId9"/>
    <p:sldId id="262" r:id="rId10"/>
    <p:sldId id="263" r:id="rId11"/>
    <p:sldId id="266" r:id="rId12"/>
    <p:sldId id="267" r:id="rId13"/>
    <p:sldId id="268"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104" d="100"/>
          <a:sy n="104" d="100"/>
        </p:scale>
        <p:origin x="-87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4" Type="http://schemas.openxmlformats.org/officeDocument/2006/relationships/slide" Target="slides/slide13.xml"/><Relationship Id="rId20" Type="http://schemas.openxmlformats.org/officeDocument/2006/relationships/tableStyles" Target="tableStyles.xml"/><Relationship Id="rId4" Type="http://schemas.openxmlformats.org/officeDocument/2006/relationships/slide" Target="slides/slide3.xml"/><Relationship Id="rId7" Type="http://schemas.openxmlformats.org/officeDocument/2006/relationships/slide" Target="slides/slide6.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16" Type="http://schemas.openxmlformats.org/officeDocument/2006/relationships/printerSettings" Target="printerSettings/printerSettings1.bin"/><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5" Type="http://schemas.openxmlformats.org/officeDocument/2006/relationships/slide" Target="slides/slide4.xml"/><Relationship Id="rId1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presProps" Target="presProps.xml"/><Relationship Id="rId19" Type="http://schemas.openxmlformats.org/officeDocument/2006/relationships/theme" Target="theme/theme1.xml"/><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 Id="rId1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omic Sans MS"/>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omic Sans MS"/>
              </a:defRPr>
            </a:lvl1pPr>
          </a:lstStyle>
          <a:p>
            <a:fld id="{C2D24987-6843-0F42-9858-162D68F5CCAB}" type="datetimeFigureOut">
              <a:rPr lang="en-US" smtClean="0"/>
              <a:pPr/>
              <a:t>8/17/11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omic Sans MS"/>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omic Sans MS"/>
              </a:defRPr>
            </a:lvl1pPr>
          </a:lstStyle>
          <a:p>
            <a:fld id="{B5D44C6E-7192-AB49-B4D2-F001325876EC}"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Comic Sans MS"/>
        <a:ea typeface="+mn-ea"/>
        <a:cs typeface="+mn-cs"/>
      </a:defRPr>
    </a:lvl1pPr>
    <a:lvl2pPr marL="457200" algn="l" defTabSz="457200" rtl="0" eaLnBrk="1" latinLnBrk="0" hangingPunct="1">
      <a:defRPr sz="1200" kern="1200">
        <a:solidFill>
          <a:schemeClr val="tx1"/>
        </a:solidFill>
        <a:latin typeface="Comic Sans MS"/>
        <a:ea typeface="+mn-ea"/>
        <a:cs typeface="+mn-cs"/>
      </a:defRPr>
    </a:lvl2pPr>
    <a:lvl3pPr marL="914400" algn="l" defTabSz="457200" rtl="0" eaLnBrk="1" latinLnBrk="0" hangingPunct="1">
      <a:defRPr sz="1200" kern="1200">
        <a:solidFill>
          <a:schemeClr val="tx1"/>
        </a:solidFill>
        <a:latin typeface="Comic Sans MS"/>
        <a:ea typeface="+mn-ea"/>
        <a:cs typeface="+mn-cs"/>
      </a:defRPr>
    </a:lvl3pPr>
    <a:lvl4pPr marL="1371600" algn="l" defTabSz="457200" rtl="0" eaLnBrk="1" latinLnBrk="0" hangingPunct="1">
      <a:defRPr sz="1200" kern="1200">
        <a:solidFill>
          <a:schemeClr val="tx1"/>
        </a:solidFill>
        <a:latin typeface="Comic Sans MS"/>
        <a:ea typeface="+mn-ea"/>
        <a:cs typeface="+mn-cs"/>
      </a:defRPr>
    </a:lvl4pPr>
    <a:lvl5pPr marL="1828800" algn="l" defTabSz="457200" rtl="0" eaLnBrk="1" latinLnBrk="0" hangingPunct="1">
      <a:defRPr sz="1200" kern="1200">
        <a:solidFill>
          <a:schemeClr val="tx1"/>
        </a:solidFill>
        <a:latin typeface="Comic Sans MS"/>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C6B9EE62-6950-784A-8BDC-B1BD66C3E64E}" type="slidenum">
              <a:rPr lang="en-AU"/>
              <a:pPr/>
              <a:t>2</a:t>
            </a:fld>
            <a:endParaRPr lang="en-AU"/>
          </a:p>
        </p:txBody>
      </p:sp>
      <p:sp>
        <p:nvSpPr>
          <p:cNvPr id="24579" name="Rectangle 2"/>
          <p:cNvSpPr>
            <a:spLocks noGrp="1" noRot="1" noChangeAspect="1" noChangeArrowheads="1"/>
          </p:cNvSpPr>
          <p:nvPr>
            <p:ph type="sldImg"/>
          </p:nvPr>
        </p:nvSpPr>
        <p:spPr>
          <a:solidFill>
            <a:srgbClr val="FFFFFF"/>
          </a:solidFill>
          <a:ln/>
        </p:spPr>
      </p:sp>
      <p:sp>
        <p:nvSpPr>
          <p:cNvPr id="245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t>Station is near Pt Reyes, north of SF</a:t>
            </a:r>
          </a:p>
          <a:p>
            <a:pPr eaLnBrk="1" hangingPunct="1"/>
            <a:r>
              <a:rPr lang="en-US" smtClean="0"/>
              <a:t>S arrivals in first panel, RFs and the average RF for the station in 2nd panel, and then a receiver gather for the events used at this station.  The Moho is positive and arrives prior to the direct S arrival (~-5s) and the LAB is recorded as a negative (~-12s).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7746B75-6455-B54B-B4FD-CF093A049163}" type="slidenum">
              <a:rPr lang="en-AU"/>
              <a:pPr/>
              <a:t>11</a:t>
            </a:fld>
            <a:endParaRPr lang="en-AU"/>
          </a:p>
        </p:txBody>
      </p:sp>
      <p:sp>
        <p:nvSpPr>
          <p:cNvPr id="43011" name="Rectangle 2"/>
          <p:cNvSpPr>
            <a:spLocks noGrp="1" noRot="1" noChangeAspect="1" noChangeArrowheads="1"/>
          </p:cNvSpPr>
          <p:nvPr>
            <p:ph type="sldImg"/>
          </p:nvPr>
        </p:nvSpPr>
        <p:spPr>
          <a:solidFill>
            <a:srgbClr val="FFFFFF"/>
          </a:solidFill>
          <a:ln/>
        </p:spPr>
      </p:sp>
      <p:sp>
        <p:nvSpPr>
          <p:cNvPr id="430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433B6BA-BD97-5544-B730-B38B037F6A1D}" type="slidenum">
              <a:rPr lang="en-AU"/>
              <a:pPr/>
              <a:t>12</a:t>
            </a:fld>
            <a:endParaRPr lang="en-AU"/>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r>
              <a:rPr lang="en-AU"/>
              <a:t>SdP receiver function volume with amplitude isocontours peeled off to show the complex Moho (orange) and LAB zones (blue).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60E4D751-DF30-0B49-8DEC-8DB62709C841}" type="slidenum">
              <a:rPr lang="en-AU"/>
              <a:pPr/>
              <a:t>13</a:t>
            </a:fld>
            <a:endParaRPr lang="en-AU"/>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36160950-C407-3F4C-A0DE-A12480AD0ABB}" type="slidenum">
              <a:rPr lang="en-AU"/>
              <a:pPr/>
              <a:t>3</a:t>
            </a:fld>
            <a:endParaRPr lang="en-AU"/>
          </a:p>
        </p:txBody>
      </p:sp>
      <p:sp>
        <p:nvSpPr>
          <p:cNvPr id="26627" name="Rectangle 2"/>
          <p:cNvSpPr>
            <a:spLocks noGrp="1" noRot="1" noChangeAspect="1" noChangeArrowheads="1"/>
          </p:cNvSpPr>
          <p:nvPr>
            <p:ph type="sldImg"/>
          </p:nvPr>
        </p:nvSpPr>
        <p:spPr>
          <a:solidFill>
            <a:srgbClr val="FFFFFF"/>
          </a:solidFill>
          <a:ln/>
        </p:spPr>
      </p:sp>
      <p:sp>
        <p:nvSpPr>
          <p:cNvPr id="266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Times New Roman" pitchFamily="-65" charset="0"/>
              </a:rPr>
              <a:t>We depth converted, spatially repositioned, and common conversion point stacked the S-wave receiver functions using a 1D reference model based on Crust2.0 </a:t>
            </a:r>
            <a:r>
              <a:rPr lang="en-US"/>
              <a:t>merged smoothly with the upper mantle shear velocity model MC35 </a:t>
            </a:r>
            <a:endParaRPr lang="en-AU">
              <a:latin typeface="Times New Roman" pitchFamily="-65"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4DCE7E82-765E-314A-B6FF-11B0CD3666DA}" type="slidenum">
              <a:rPr lang="en-AU"/>
              <a:pPr/>
              <a:t>4</a:t>
            </a:fld>
            <a:endParaRPr lang="en-AU"/>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715D9950-87BF-534F-B95F-603AC3B05E1A}" type="slidenum">
              <a:rPr lang="en-AU"/>
              <a:pPr/>
              <a:t>5</a:t>
            </a:fld>
            <a:endParaRPr lang="en-AU"/>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508128ED-1795-1A48-BFEE-7E99CBF010D7}" type="slidenum">
              <a:rPr lang="en-AU"/>
              <a:pPr/>
              <a:t>6</a:t>
            </a:fld>
            <a:endParaRPr lang="en-AU"/>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AU" smtClean="0"/>
              <a:t>We can look at the model along 3 key cross sections shown in the blue dashed lines.</a:t>
            </a:r>
          </a:p>
          <a:p>
            <a:pPr eaLnBrk="1" hangingPunct="1"/>
            <a:r>
              <a:rPr lang="en-AU" smtClean="0"/>
              <a:t>The green dots are locations of basalt whole rock samples from the NAVDAT database.  The melt depth of these volcanics, which we use to correlate with the interpreted LAB depth from the S RFs.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6137C779-4479-F44B-8A94-4D95C7AED43A}" type="slidenum">
              <a:rPr lang="en-AU"/>
              <a:pPr/>
              <a:t>7</a:t>
            </a:fld>
            <a:endParaRPr lang="en-AU"/>
          </a:p>
        </p:txBody>
      </p:sp>
      <p:sp>
        <p:nvSpPr>
          <p:cNvPr id="30723" name="Rectangle 2"/>
          <p:cNvSpPr>
            <a:spLocks noGrp="1" noRot="1" noChangeAspect="1" noChangeArrowheads="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94F87BE5-0EF2-A34C-BCC3-35BB986B00D7}" type="slidenum">
              <a:rPr lang="en-AU"/>
              <a:pPr/>
              <a:t>8</a:t>
            </a:fld>
            <a:endParaRPr lang="en-AU"/>
          </a:p>
        </p:txBody>
      </p:sp>
      <p:sp>
        <p:nvSpPr>
          <p:cNvPr id="32771" name="Rectangle 2"/>
          <p:cNvSpPr>
            <a:spLocks noGrp="1" noRot="1" noChangeAspect="1" noChangeArrowheads="1"/>
          </p:cNvSpPr>
          <p:nvPr>
            <p:ph type="sldImg"/>
          </p:nvPr>
        </p:nvSpPr>
        <p:spPr>
          <a:solidFill>
            <a:srgbClr val="FFFFFF"/>
          </a:solidFill>
          <a:ln/>
        </p:spPr>
      </p:sp>
      <p:sp>
        <p:nvSpPr>
          <p:cNvPr id="327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t>Same cross section with a view from the east.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15816333-BC83-864B-A9C1-470694C90FC3}" type="slidenum">
              <a:rPr lang="en-AU"/>
              <a:pPr/>
              <a:t>9</a:t>
            </a:fld>
            <a:endParaRPr lang="en-AU"/>
          </a:p>
        </p:txBody>
      </p:sp>
      <p:sp>
        <p:nvSpPr>
          <p:cNvPr id="34819" name="Rectangle 2"/>
          <p:cNvSpPr>
            <a:spLocks noGrp="1" noRot="1" noChangeAspect="1" noChangeArrowheads="1"/>
          </p:cNvSpPr>
          <p:nvPr>
            <p:ph type="sldImg"/>
          </p:nvPr>
        </p:nvSpPr>
        <p:spPr>
          <a:solidFill>
            <a:srgbClr val="FFFFFF"/>
          </a:solidFill>
          <a:ln/>
        </p:spPr>
      </p:sp>
      <p:sp>
        <p:nvSpPr>
          <p:cNvPr id="348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EAC7FBA2-1958-6B4D-9952-9F89A34CBC43}" type="slidenum">
              <a:rPr lang="en-AU"/>
              <a:pPr/>
              <a:t>10</a:t>
            </a:fld>
            <a:endParaRPr lang="en-AU"/>
          </a:p>
        </p:txBody>
      </p:sp>
      <p:sp>
        <p:nvSpPr>
          <p:cNvPr id="36867" name="Rectangle 2"/>
          <p:cNvSpPr>
            <a:spLocks noGrp="1" noRot="1" noChangeAspect="1" noChangeArrowheads="1"/>
          </p:cNvSpPr>
          <p:nvPr>
            <p:ph type="sldImg"/>
          </p:nvPr>
        </p:nvSpPr>
        <p:spPr>
          <a:solidFill>
            <a:srgbClr val="FFFFFF"/>
          </a:solidFill>
          <a:ln/>
        </p:spPr>
      </p:sp>
      <p:sp>
        <p:nvSpPr>
          <p:cNvPr id="368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AU"/>
              <a:t>The deepest clusters in the geochemistry data represent the onset of melting, which “should” correspond to the LAB.  The range of depths in the clusters are associated with magmatic equilibration, which include small amount of melt that have accumulated in the lithosphere.  Although the lithospheric maps show a solid surface, it is likely that the LAB is a much more complex ”zone”.   Both the geochemistry data and the receiver function images confirm this hypothesis.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DC39C66-F228-664E-95A0-36A01077527D}" type="datetimeFigureOut">
              <a:rPr lang="en-US" smtClean="0"/>
              <a:pPr/>
              <a:t>8/17/11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C742EE-71A8-DC42-B82D-531B4F333D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C39C66-F228-664E-95A0-36A01077527D}" type="datetimeFigureOut">
              <a:rPr lang="en-US" smtClean="0"/>
              <a:pPr/>
              <a:t>8/17/11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C742EE-71A8-DC42-B82D-531B4F333DA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C39C66-F228-664E-95A0-36A01077527D}" type="datetimeFigureOut">
              <a:rPr lang="en-US" smtClean="0"/>
              <a:pPr/>
              <a:t>8/17/11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C742EE-71A8-DC42-B82D-531B4F333DA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C39C66-F228-664E-95A0-36A01077527D}" type="datetimeFigureOut">
              <a:rPr lang="en-US" smtClean="0"/>
              <a:pPr/>
              <a:t>8/17/11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C742EE-71A8-DC42-B82D-531B4F333DA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DC39C66-F228-664E-95A0-36A01077527D}" type="datetimeFigureOut">
              <a:rPr lang="en-US" smtClean="0"/>
              <a:pPr/>
              <a:t>8/17/11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C742EE-71A8-DC42-B82D-531B4F333DA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DC39C66-F228-664E-95A0-36A01077527D}" type="datetimeFigureOut">
              <a:rPr lang="en-US" smtClean="0"/>
              <a:pPr/>
              <a:t>8/17/11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C742EE-71A8-DC42-B82D-531B4F333DA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DC39C66-F228-664E-95A0-36A01077527D}" type="datetimeFigureOut">
              <a:rPr lang="en-US" smtClean="0"/>
              <a:pPr/>
              <a:t>8/17/11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C742EE-71A8-DC42-B82D-531B4F333DA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DC39C66-F228-664E-95A0-36A01077527D}" type="datetimeFigureOut">
              <a:rPr lang="en-US" smtClean="0"/>
              <a:pPr/>
              <a:t>8/17/11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C742EE-71A8-DC42-B82D-531B4F333DA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C39C66-F228-664E-95A0-36A01077527D}" type="datetimeFigureOut">
              <a:rPr lang="en-US" smtClean="0"/>
              <a:pPr/>
              <a:t>8/17/11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C742EE-71A8-DC42-B82D-531B4F333DA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C39C66-F228-664E-95A0-36A01077527D}" type="datetimeFigureOut">
              <a:rPr lang="en-US" smtClean="0"/>
              <a:pPr/>
              <a:t>8/17/11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C742EE-71A8-DC42-B82D-531B4F333DA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C39C66-F228-664E-95A0-36A01077527D}" type="datetimeFigureOut">
              <a:rPr lang="en-US" smtClean="0"/>
              <a:pPr/>
              <a:t>8/17/11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C742EE-71A8-DC42-B82D-531B4F333DA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Comic Sans MS"/>
              </a:defRPr>
            </a:lvl1pPr>
          </a:lstStyle>
          <a:p>
            <a:fld id="{5DC39C66-F228-664E-95A0-36A01077527D}" type="datetimeFigureOut">
              <a:rPr lang="en-US" smtClean="0"/>
              <a:pPr/>
              <a:t>8/17/11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Comic Sans MS"/>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Comic Sans MS"/>
              </a:defRPr>
            </a:lvl1pPr>
          </a:lstStyle>
          <a:p>
            <a:fld id="{38C742EE-71A8-DC42-B82D-531B4F333DA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Comic Sans MS"/>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Comic Sans MS"/>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Comic Sans MS"/>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Comic Sans MS"/>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Comic Sans MS"/>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Comic Sans MS"/>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5" Type="http://schemas.openxmlformats.org/officeDocument/2006/relationships/image" Target="../media/image4.jpeg"/></Relationships>
</file>

<file path=ppt/slides/_rels/slide10.xml.rels><?xml version="1.0" encoding="UTF-8" standalone="yes"?>
<Relationships xmlns="http://schemas.openxmlformats.org/package/2006/relationships"><Relationship Id="rId4"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5.png"/><Relationship Id="rId5" Type="http://schemas.openxmlformats.org/officeDocument/2006/relationships/image" Target="../media/image8.png"/></Relationships>
</file>

<file path=ppt/slides/_rels/slide11.xml.rels><?xml version="1.0" encoding="UTF-8" standalone="yes"?>
<Relationships xmlns="http://schemas.openxmlformats.org/package/2006/relationships"><Relationship Id="rId4"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image" Target="../media/image1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4"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4" Type="http://schemas.openxmlformats.org/officeDocument/2006/relationships/image" Target="../media/image9.png"/><Relationship Id="rId1" Type="http://schemas.openxmlformats.org/officeDocument/2006/relationships/video" Target="file://localhost/Users/msmiller/Documents/seminars/Earthscope_Speaker_Series/S_Yslices.mov" TargetMode="External"/><Relationship Id="rId2" Type="http://schemas.openxmlformats.org/officeDocument/2006/relationships/slideLayout" Target="../slideLayouts/slideLayout1.xml"/><Relationship Id="rId3"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4" Type="http://schemas.openxmlformats.org/officeDocument/2006/relationships/image" Target="../media/image10.png"/><Relationship Id="rId1" Type="http://schemas.openxmlformats.org/officeDocument/2006/relationships/video" Target="file://localhost/Users/msmiller/Documents/seminars/Earthscope_Speaker_Series/S_Xslices.mov" TargetMode="External"/><Relationship Id="rId2" Type="http://schemas.openxmlformats.org/officeDocument/2006/relationships/slideLayout" Target="../slideLayouts/slideLayout1.xml"/><Relationship Id="rId3"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4" Type="http://schemas.openxmlformats.org/officeDocument/2006/relationships/hyperlink" Target="http://navdat.kgs.ku.edu/"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4"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2.png"/><Relationship Id="rId5"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3.png"/><Relationship Id="rId5" Type="http://schemas.openxmlformats.org/officeDocument/2006/relationships/image" Target="../media/image8.png"/></Relationships>
</file>

<file path=ppt/slides/_rels/slide9.xml.rels><?xml version="1.0" encoding="UTF-8" standalone="yes"?>
<Relationships xmlns="http://schemas.openxmlformats.org/package/2006/relationships"><Relationship Id="rId4" Type="http://schemas.openxmlformats.org/officeDocument/2006/relationships/image" Target="../media/image14.png"/><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1.png"/><Relationship Id="rId5"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6" descr="background"/>
          <p:cNvPicPr>
            <a:picLocks noChangeAspect="1" noChangeArrowheads="1"/>
          </p:cNvPicPr>
          <p:nvPr/>
        </p:nvPicPr>
        <p:blipFill>
          <a:blip r:embed="rId2">
            <a:alphaModFix amt="60000"/>
          </a:blip>
          <a:srcRect t="11891" b="11891"/>
          <a:stretch>
            <a:fillRect/>
          </a:stretch>
        </p:blipFill>
        <p:spPr bwMode="auto">
          <a:xfrm>
            <a:off x="0" y="0"/>
            <a:ext cx="9158288" cy="6921500"/>
          </a:xfrm>
          <a:prstGeom prst="rect">
            <a:avLst/>
          </a:prstGeom>
          <a:noFill/>
          <a:ln w="9525">
            <a:noFill/>
            <a:miter lim="800000"/>
            <a:headEnd/>
            <a:tailEnd/>
          </a:ln>
        </p:spPr>
      </p:pic>
      <p:sp>
        <p:nvSpPr>
          <p:cNvPr id="2" name="Title 1"/>
          <p:cNvSpPr>
            <a:spLocks noGrp="1"/>
          </p:cNvSpPr>
          <p:nvPr>
            <p:ph type="ctrTitle"/>
          </p:nvPr>
        </p:nvSpPr>
        <p:spPr>
          <a:xfrm>
            <a:off x="0" y="2130425"/>
            <a:ext cx="9144000" cy="1470025"/>
          </a:xfrm>
        </p:spPr>
        <p:txBody>
          <a:bodyPr>
            <a:noAutofit/>
          </a:bodyPr>
          <a:lstStyle/>
          <a:p>
            <a:r>
              <a:rPr lang="en-US" sz="3600" b="1" dirty="0">
                <a:latin typeface="Comic Sans MS"/>
              </a:rPr>
              <a:t>Mapping crustal and lithospheric structure using </a:t>
            </a:r>
            <a:r>
              <a:rPr lang="en-US" sz="3600" b="1" dirty="0" err="1">
                <a:latin typeface="Comic Sans MS"/>
              </a:rPr>
              <a:t>USArray</a:t>
            </a:r>
            <a:r>
              <a:rPr lang="en-US" sz="3600" b="1" dirty="0">
                <a:latin typeface="Comic Sans MS"/>
              </a:rPr>
              <a:t> data</a:t>
            </a:r>
            <a:r>
              <a:rPr lang="en-US" sz="3600" b="1" dirty="0" smtClean="0">
                <a:latin typeface="Comic Sans MS"/>
              </a:rPr>
              <a:t> </a:t>
            </a:r>
            <a:br>
              <a:rPr lang="en-US" sz="3600" b="1" dirty="0" smtClean="0">
                <a:latin typeface="Comic Sans MS"/>
              </a:rPr>
            </a:br>
            <a:r>
              <a:rPr lang="en-US" sz="3600" b="1" dirty="0" smtClean="0">
                <a:latin typeface="Comic Sans MS"/>
              </a:rPr>
              <a:t>in </a:t>
            </a:r>
            <a:r>
              <a:rPr lang="en-US" sz="3600" b="1" dirty="0">
                <a:latin typeface="Comic Sans MS"/>
              </a:rPr>
              <a:t>the Western U.S</a:t>
            </a:r>
            <a:r>
              <a:rPr lang="en-US" sz="3600" b="1" dirty="0" smtClean="0">
                <a:latin typeface="Comic Sans MS"/>
              </a:rPr>
              <a:t>. using </a:t>
            </a:r>
            <a:r>
              <a:rPr lang="en-US" sz="3600" b="1" dirty="0" err="1" smtClean="0">
                <a:latin typeface="Comic Sans MS"/>
              </a:rPr>
              <a:t>EarthVision</a:t>
            </a:r>
            <a:endParaRPr lang="en-US" sz="3600" dirty="0"/>
          </a:p>
        </p:txBody>
      </p:sp>
      <p:sp>
        <p:nvSpPr>
          <p:cNvPr id="6" name="Rectangle 3"/>
          <p:cNvSpPr txBox="1">
            <a:spLocks noChangeArrowheads="1"/>
          </p:cNvSpPr>
          <p:nvPr/>
        </p:nvSpPr>
        <p:spPr>
          <a:xfrm>
            <a:off x="1409700" y="3886200"/>
            <a:ext cx="6400800" cy="1752600"/>
          </a:xfrm>
          <a:prstGeom prst="rect">
            <a:avLst/>
          </a:prstGeom>
        </p:spPr>
        <p:txBody>
          <a:bodyPr vert="horz" lIns="91440" tIns="45720" rIns="91440" bIns="45720" rtlCol="0">
            <a:normAutofit/>
          </a:body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AU" sz="2400" b="0" i="0" u="none" strike="noStrike" kern="1200" cap="none" spc="0" normalizeH="0" baseline="0" noProof="0" dirty="0" smtClean="0">
                <a:ln>
                  <a:noFill/>
                </a:ln>
                <a:solidFill>
                  <a:schemeClr val="tx1"/>
                </a:solidFill>
                <a:effectLst/>
                <a:uLnTx/>
                <a:uFillTx/>
                <a:latin typeface="Comic Sans MS"/>
                <a:ea typeface="+mn-ea"/>
                <a:cs typeface="+mn-cs"/>
              </a:rPr>
              <a:t>Meghan S. </a:t>
            </a:r>
            <a:r>
              <a:rPr kumimoji="0" lang="en-AU" sz="2400" b="0" i="0" u="none" strike="noStrike" kern="1200" cap="none" spc="0" normalizeH="0" baseline="0" noProof="0" dirty="0" smtClean="0">
                <a:ln>
                  <a:noFill/>
                </a:ln>
                <a:solidFill>
                  <a:schemeClr val="tx1"/>
                </a:solidFill>
                <a:effectLst/>
                <a:uLnTx/>
                <a:uFillTx/>
                <a:latin typeface="Comic Sans MS"/>
                <a:ea typeface="+mn-ea"/>
                <a:cs typeface="+mn-cs"/>
              </a:rPr>
              <a:t>Miller</a:t>
            </a:r>
          </a:p>
          <a:p>
            <a:pPr marL="0" marR="0" lvl="0" indent="0" algn="ctr" defTabSz="457200" rtl="0" eaLnBrk="1" fontAlgn="auto" latinLnBrk="0" hangingPunct="1">
              <a:lnSpc>
                <a:spcPct val="100000"/>
              </a:lnSpc>
              <a:spcBef>
                <a:spcPct val="20000"/>
              </a:spcBef>
              <a:spcAft>
                <a:spcPts val="0"/>
              </a:spcAft>
              <a:buClrTx/>
              <a:buSzTx/>
              <a:buFont typeface="Arial"/>
              <a:buNone/>
              <a:tabLst/>
              <a:defRPr/>
            </a:pPr>
            <a:endParaRPr kumimoji="0" lang="en-AU" sz="2400" b="0" i="0" u="none" strike="noStrike" kern="1200" cap="none" spc="0" normalizeH="0" baseline="0" noProof="0" dirty="0" smtClean="0">
              <a:ln>
                <a:noFill/>
              </a:ln>
              <a:solidFill>
                <a:schemeClr val="tx1">
                  <a:tint val="75000"/>
                </a:schemeClr>
              </a:solidFill>
              <a:effectLst/>
              <a:uLnTx/>
              <a:uFillTx/>
              <a:latin typeface="Comic Sans MS"/>
              <a:ea typeface="+mn-ea"/>
              <a:cs typeface="+mn-cs"/>
            </a:endParaRPr>
          </a:p>
        </p:txBody>
      </p:sp>
      <p:sp>
        <p:nvSpPr>
          <p:cNvPr id="7" name="Rectangle 8"/>
          <p:cNvSpPr>
            <a:spLocks noChangeArrowheads="1"/>
          </p:cNvSpPr>
          <p:nvPr/>
        </p:nvSpPr>
        <p:spPr bwMode="auto">
          <a:xfrm>
            <a:off x="0" y="5791200"/>
            <a:ext cx="9144000" cy="1143000"/>
          </a:xfrm>
          <a:prstGeom prst="rect">
            <a:avLst/>
          </a:prstGeom>
          <a:solidFill>
            <a:schemeClr val="bg1"/>
          </a:solidFill>
          <a:ln w="9525">
            <a:noFill/>
            <a:miter lim="800000"/>
            <a:headEnd/>
            <a:tailEnd/>
          </a:ln>
        </p:spPr>
        <p:txBody>
          <a:bodyPr wrap="none" anchor="ctr">
            <a:prstTxWarp prst="textNoShape">
              <a:avLst/>
            </a:prstTxWarp>
          </a:bodyPr>
          <a:lstStyle/>
          <a:p>
            <a:endParaRPr lang="en-US" dirty="0">
              <a:latin typeface="Comic Sans MS"/>
            </a:endParaRPr>
          </a:p>
        </p:txBody>
      </p:sp>
      <p:pic>
        <p:nvPicPr>
          <p:cNvPr id="8" name="Picture 12" descr="logo_card_white"/>
          <p:cNvPicPr>
            <a:picLocks noChangeAspect="1" noChangeArrowheads="1"/>
          </p:cNvPicPr>
          <p:nvPr/>
        </p:nvPicPr>
        <p:blipFill>
          <a:blip r:embed="rId3"/>
          <a:srcRect t="11659" b="11659"/>
          <a:stretch>
            <a:fillRect/>
          </a:stretch>
        </p:blipFill>
        <p:spPr bwMode="auto">
          <a:xfrm>
            <a:off x="522288" y="5854700"/>
            <a:ext cx="1230312" cy="1079500"/>
          </a:xfrm>
          <a:prstGeom prst="rect">
            <a:avLst/>
          </a:prstGeom>
          <a:noFill/>
          <a:ln w="9525">
            <a:noFill/>
            <a:miter lim="800000"/>
            <a:headEnd/>
            <a:tailEnd/>
          </a:ln>
        </p:spPr>
      </p:pic>
      <p:pic>
        <p:nvPicPr>
          <p:cNvPr id="9" name="Picture 8" descr="evlogo.jpg"/>
          <p:cNvPicPr>
            <a:picLocks noChangeAspect="1"/>
          </p:cNvPicPr>
          <p:nvPr/>
        </p:nvPicPr>
        <p:blipFill>
          <a:blip r:embed="rId4"/>
          <a:srcRect r="20945" b="11901"/>
          <a:stretch>
            <a:fillRect/>
          </a:stretch>
        </p:blipFill>
        <p:spPr>
          <a:xfrm>
            <a:off x="5109532" y="5867400"/>
            <a:ext cx="3729668" cy="914400"/>
          </a:xfrm>
          <a:prstGeom prst="rect">
            <a:avLst/>
          </a:prstGeom>
        </p:spPr>
      </p:pic>
      <p:pic>
        <p:nvPicPr>
          <p:cNvPr id="10" name="Picture 9" descr="earthscope_logo.jpeg"/>
          <p:cNvPicPr>
            <a:picLocks noChangeAspect="1"/>
          </p:cNvPicPr>
          <p:nvPr/>
        </p:nvPicPr>
        <p:blipFill>
          <a:blip r:embed="rId5"/>
          <a:stretch>
            <a:fillRect/>
          </a:stretch>
        </p:blipFill>
        <p:spPr>
          <a:xfrm>
            <a:off x="2702943" y="5867400"/>
            <a:ext cx="1716657" cy="9144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5842" name="Picture 3" descr="C-C_fence"/>
          <p:cNvPicPr>
            <a:picLocks noChangeAspect="1" noChangeArrowheads="1"/>
          </p:cNvPicPr>
          <p:nvPr/>
        </p:nvPicPr>
        <p:blipFill>
          <a:blip r:embed="rId3"/>
          <a:srcRect/>
          <a:stretch>
            <a:fillRect/>
          </a:stretch>
        </p:blipFill>
        <p:spPr bwMode="auto">
          <a:xfrm>
            <a:off x="1077913" y="1295400"/>
            <a:ext cx="8066087" cy="3902075"/>
          </a:xfrm>
          <a:prstGeom prst="rect">
            <a:avLst/>
          </a:prstGeom>
          <a:noFill/>
          <a:ln w="9525">
            <a:noFill/>
            <a:miter lim="800000"/>
            <a:headEnd/>
            <a:tailEnd/>
          </a:ln>
        </p:spPr>
      </p:pic>
      <p:pic>
        <p:nvPicPr>
          <p:cNvPr id="35843" name="Picture 15" descr="xsec_map"/>
          <p:cNvPicPr>
            <a:picLocks noChangeAspect="1" noChangeArrowheads="1"/>
          </p:cNvPicPr>
          <p:nvPr/>
        </p:nvPicPr>
        <p:blipFill>
          <a:blip r:embed="rId4"/>
          <a:srcRect/>
          <a:stretch>
            <a:fillRect/>
          </a:stretch>
        </p:blipFill>
        <p:spPr bwMode="auto">
          <a:xfrm>
            <a:off x="152400" y="4495800"/>
            <a:ext cx="2249488" cy="2157413"/>
          </a:xfrm>
          <a:prstGeom prst="rect">
            <a:avLst/>
          </a:prstGeom>
          <a:noFill/>
          <a:ln w="9525">
            <a:noFill/>
            <a:miter lim="800000"/>
            <a:headEnd/>
            <a:tailEnd/>
          </a:ln>
        </p:spPr>
      </p:pic>
      <p:pic>
        <p:nvPicPr>
          <p:cNvPr id="35844" name="Picture 5" descr="color bar"/>
          <p:cNvPicPr>
            <a:picLocks noChangeAspect="1" noChangeArrowheads="1"/>
          </p:cNvPicPr>
          <p:nvPr/>
        </p:nvPicPr>
        <p:blipFill>
          <a:blip r:embed="rId5"/>
          <a:srcRect/>
          <a:stretch>
            <a:fillRect/>
          </a:stretch>
        </p:blipFill>
        <p:spPr bwMode="auto">
          <a:xfrm>
            <a:off x="3733800" y="5486400"/>
            <a:ext cx="3127375" cy="720725"/>
          </a:xfrm>
          <a:prstGeom prst="rect">
            <a:avLst/>
          </a:prstGeom>
          <a:noFill/>
          <a:ln w="9525">
            <a:noFill/>
            <a:miter lim="800000"/>
            <a:headEnd/>
            <a:tailEnd/>
          </a:ln>
        </p:spPr>
      </p:pic>
      <p:sp>
        <p:nvSpPr>
          <p:cNvPr id="35845" name="Line 6"/>
          <p:cNvSpPr>
            <a:spLocks noChangeShapeType="1"/>
          </p:cNvSpPr>
          <p:nvPr/>
        </p:nvSpPr>
        <p:spPr bwMode="auto">
          <a:xfrm>
            <a:off x="2286000" y="1828800"/>
            <a:ext cx="2286000" cy="1219200"/>
          </a:xfrm>
          <a:prstGeom prst="line">
            <a:avLst/>
          </a:prstGeom>
          <a:noFill/>
          <a:ln w="25400">
            <a:solidFill>
              <a:schemeClr val="tx1"/>
            </a:solidFill>
            <a:round/>
            <a:headEnd/>
            <a:tailEnd type="stealth" w="lg" len="lg"/>
          </a:ln>
        </p:spPr>
        <p:txBody>
          <a:bodyPr wrap="none" anchor="ctr">
            <a:prstTxWarp prst="textNoShape">
              <a:avLst/>
            </a:prstTxWarp>
          </a:bodyPr>
          <a:lstStyle/>
          <a:p>
            <a:endParaRPr lang="en-US" dirty="0">
              <a:latin typeface="Comic Sans MS"/>
            </a:endParaRPr>
          </a:p>
        </p:txBody>
      </p:sp>
      <p:sp>
        <p:nvSpPr>
          <p:cNvPr id="35846" name="Text Box 7"/>
          <p:cNvSpPr txBox="1">
            <a:spLocks noChangeArrowheads="1"/>
          </p:cNvSpPr>
          <p:nvPr/>
        </p:nvSpPr>
        <p:spPr bwMode="auto">
          <a:xfrm>
            <a:off x="784225" y="906463"/>
            <a:ext cx="2339975" cy="822325"/>
          </a:xfrm>
          <a:prstGeom prst="rect">
            <a:avLst/>
          </a:prstGeom>
          <a:noFill/>
          <a:ln w="9525">
            <a:noFill/>
            <a:miter lim="800000"/>
            <a:headEnd/>
            <a:tailEnd/>
          </a:ln>
        </p:spPr>
        <p:txBody>
          <a:bodyPr>
            <a:prstTxWarp prst="textNoShape">
              <a:avLst/>
            </a:prstTxWarp>
            <a:spAutoFit/>
          </a:bodyPr>
          <a:lstStyle/>
          <a:p>
            <a:pPr>
              <a:spcBef>
                <a:spcPct val="50000"/>
              </a:spcBef>
            </a:pPr>
            <a:r>
              <a:rPr lang="en-AU" sz="2400">
                <a:latin typeface="Comic Sans MS" pitchFamily="-65" charset="0"/>
              </a:rPr>
              <a:t>Southern Sierra Nevada</a:t>
            </a:r>
          </a:p>
        </p:txBody>
      </p:sp>
      <p:sp>
        <p:nvSpPr>
          <p:cNvPr id="35847" name="Text Box 8"/>
          <p:cNvSpPr txBox="1">
            <a:spLocks noChangeArrowheads="1"/>
          </p:cNvSpPr>
          <p:nvPr/>
        </p:nvSpPr>
        <p:spPr bwMode="auto">
          <a:xfrm>
            <a:off x="3336925" y="1292225"/>
            <a:ext cx="398463" cy="519113"/>
          </a:xfrm>
          <a:prstGeom prst="rect">
            <a:avLst/>
          </a:prstGeom>
          <a:noFill/>
          <a:ln w="9525">
            <a:noFill/>
            <a:miter lim="800000"/>
            <a:headEnd/>
            <a:tailEnd/>
          </a:ln>
        </p:spPr>
        <p:txBody>
          <a:bodyPr wrap="none">
            <a:prstTxWarp prst="textNoShape">
              <a:avLst/>
            </a:prstTxWarp>
            <a:spAutoFit/>
          </a:bodyPr>
          <a:lstStyle/>
          <a:p>
            <a:r>
              <a:rPr lang="en-AU" sz="2800">
                <a:solidFill>
                  <a:srgbClr val="0000FF"/>
                </a:solidFill>
                <a:latin typeface="Comic Sans MS" pitchFamily="-65" charset="0"/>
              </a:rPr>
              <a:t>C</a:t>
            </a:r>
          </a:p>
        </p:txBody>
      </p:sp>
      <p:sp>
        <p:nvSpPr>
          <p:cNvPr id="35848" name="Text Box 9"/>
          <p:cNvSpPr txBox="1">
            <a:spLocks noChangeArrowheads="1"/>
          </p:cNvSpPr>
          <p:nvPr/>
        </p:nvSpPr>
        <p:spPr bwMode="auto">
          <a:xfrm>
            <a:off x="8610600" y="1931988"/>
            <a:ext cx="461963" cy="519112"/>
          </a:xfrm>
          <a:prstGeom prst="rect">
            <a:avLst/>
          </a:prstGeom>
          <a:noFill/>
          <a:ln w="9525">
            <a:noFill/>
            <a:miter lim="800000"/>
            <a:headEnd/>
            <a:tailEnd/>
          </a:ln>
        </p:spPr>
        <p:txBody>
          <a:bodyPr wrap="none">
            <a:prstTxWarp prst="textNoShape">
              <a:avLst/>
            </a:prstTxWarp>
            <a:spAutoFit/>
          </a:bodyPr>
          <a:lstStyle/>
          <a:p>
            <a:r>
              <a:rPr lang="en-AU" sz="2800">
                <a:solidFill>
                  <a:srgbClr val="0000FF"/>
                </a:solidFill>
                <a:latin typeface="Comic Sans MS" pitchFamily="-65" charset="0"/>
              </a:rPr>
              <a:t>C’</a:t>
            </a:r>
          </a:p>
        </p:txBody>
      </p:sp>
      <p:sp>
        <p:nvSpPr>
          <p:cNvPr id="35849" name="Line 13"/>
          <p:cNvSpPr>
            <a:spLocks noChangeShapeType="1"/>
          </p:cNvSpPr>
          <p:nvPr/>
        </p:nvSpPr>
        <p:spPr bwMode="auto">
          <a:xfrm>
            <a:off x="533400" y="5562600"/>
            <a:ext cx="1828800" cy="685800"/>
          </a:xfrm>
          <a:prstGeom prst="line">
            <a:avLst/>
          </a:prstGeom>
          <a:noFill/>
          <a:ln w="38100">
            <a:solidFill>
              <a:srgbClr val="0000FF"/>
            </a:solidFill>
            <a:prstDash val="dash"/>
            <a:round/>
            <a:headEnd/>
            <a:tailEnd/>
          </a:ln>
        </p:spPr>
        <p:txBody>
          <a:bodyPr wrap="none" anchor="ctr">
            <a:prstTxWarp prst="textNoShape">
              <a:avLst/>
            </a:prstTxWarp>
          </a:bodyPr>
          <a:lstStyle/>
          <a:p>
            <a:endParaRPr lang="en-US" dirty="0">
              <a:latin typeface="Comic Sans MS"/>
            </a:endParaRPr>
          </a:p>
        </p:txBody>
      </p:sp>
      <p:sp>
        <p:nvSpPr>
          <p:cNvPr id="35850" name="Line 16"/>
          <p:cNvSpPr>
            <a:spLocks noChangeShapeType="1"/>
          </p:cNvSpPr>
          <p:nvPr/>
        </p:nvSpPr>
        <p:spPr bwMode="auto">
          <a:xfrm rot="10800000" flipH="1">
            <a:off x="4267200" y="1219200"/>
            <a:ext cx="457200" cy="2286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latin typeface="Comic Sans MS"/>
            </a:endParaRPr>
          </a:p>
        </p:txBody>
      </p:sp>
      <p:sp>
        <p:nvSpPr>
          <p:cNvPr id="35851" name="Text Box 17"/>
          <p:cNvSpPr txBox="1">
            <a:spLocks noChangeArrowheads="1"/>
          </p:cNvSpPr>
          <p:nvPr/>
        </p:nvSpPr>
        <p:spPr bwMode="auto">
          <a:xfrm>
            <a:off x="4724400" y="838200"/>
            <a:ext cx="366713"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65" charset="0"/>
              </a:rPr>
              <a:t>N</a:t>
            </a:r>
          </a:p>
        </p:txBody>
      </p:sp>
      <p:sp>
        <p:nvSpPr>
          <p:cNvPr id="35852" name="Text Box 7"/>
          <p:cNvSpPr txBox="1">
            <a:spLocks noChangeArrowheads="1"/>
          </p:cNvSpPr>
          <p:nvPr/>
        </p:nvSpPr>
        <p:spPr bwMode="auto">
          <a:xfrm>
            <a:off x="6804025" y="5124450"/>
            <a:ext cx="2339975" cy="120015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400">
                <a:latin typeface="Comic Sans MS" pitchFamily="-65" charset="0"/>
              </a:rPr>
              <a:t>edge </a:t>
            </a:r>
            <a:r>
              <a:rPr lang="en-AU" sz="2400">
                <a:latin typeface="Comic Sans MS" pitchFamily="-65" charset="0"/>
              </a:rPr>
              <a:t>of the Colorado Plateau</a:t>
            </a:r>
          </a:p>
        </p:txBody>
      </p:sp>
      <p:sp>
        <p:nvSpPr>
          <p:cNvPr id="35853" name="Line 6"/>
          <p:cNvSpPr>
            <a:spLocks noChangeShapeType="1"/>
          </p:cNvSpPr>
          <p:nvPr/>
        </p:nvSpPr>
        <p:spPr bwMode="auto">
          <a:xfrm rot="10800000">
            <a:off x="8229600" y="4114800"/>
            <a:ext cx="304800" cy="1066800"/>
          </a:xfrm>
          <a:prstGeom prst="line">
            <a:avLst/>
          </a:prstGeom>
          <a:noFill/>
          <a:ln w="25400">
            <a:solidFill>
              <a:schemeClr val="tx1"/>
            </a:solidFill>
            <a:round/>
            <a:headEnd/>
            <a:tailEnd type="stealth" w="lg" len="lg"/>
          </a:ln>
        </p:spPr>
        <p:txBody>
          <a:bodyPr wrap="none" anchor="ctr">
            <a:prstTxWarp prst="textNoShape">
              <a:avLst/>
            </a:prstTxWarp>
          </a:bodyPr>
          <a:lstStyle/>
          <a:p>
            <a:endParaRPr lang="en-US" dirty="0">
              <a:latin typeface="Comic Sans M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1986" name="Picture 2" descr="3D_RF"/>
          <p:cNvPicPr>
            <a:picLocks noChangeAspect="1" noChangeArrowheads="1"/>
          </p:cNvPicPr>
          <p:nvPr/>
        </p:nvPicPr>
        <p:blipFill>
          <a:blip r:embed="rId3"/>
          <a:srcRect/>
          <a:stretch>
            <a:fillRect/>
          </a:stretch>
        </p:blipFill>
        <p:spPr bwMode="auto">
          <a:xfrm>
            <a:off x="838200" y="914400"/>
            <a:ext cx="7413625" cy="5797550"/>
          </a:xfrm>
          <a:prstGeom prst="rect">
            <a:avLst/>
          </a:prstGeom>
          <a:noFill/>
          <a:ln w="9525">
            <a:noFill/>
            <a:miter lim="800000"/>
            <a:headEnd/>
            <a:tailEnd/>
          </a:ln>
        </p:spPr>
      </p:pic>
      <p:sp>
        <p:nvSpPr>
          <p:cNvPr id="41987" name="Rectangle 3"/>
          <p:cNvSpPr>
            <a:spLocks noGrp="1" noChangeArrowheads="1"/>
          </p:cNvSpPr>
          <p:nvPr>
            <p:ph type="title"/>
          </p:nvPr>
        </p:nvSpPr>
        <p:spPr>
          <a:xfrm>
            <a:off x="685800" y="457200"/>
            <a:ext cx="7772400" cy="381000"/>
          </a:xfrm>
        </p:spPr>
        <p:txBody>
          <a:bodyPr>
            <a:normAutofit fontScale="90000"/>
          </a:bodyPr>
          <a:lstStyle/>
          <a:p>
            <a:pPr eaLnBrk="1" hangingPunct="1"/>
            <a:r>
              <a:rPr lang="en-AU" sz="3600"/>
              <a:t>3D visualization of RFs</a:t>
            </a:r>
            <a:endParaRPr lang="en-AU"/>
          </a:p>
        </p:txBody>
      </p:sp>
      <p:sp>
        <p:nvSpPr>
          <p:cNvPr id="41988" name="Text Box 4"/>
          <p:cNvSpPr txBox="1">
            <a:spLocks noChangeArrowheads="1"/>
          </p:cNvSpPr>
          <p:nvPr/>
        </p:nvSpPr>
        <p:spPr bwMode="auto">
          <a:xfrm>
            <a:off x="474663" y="5394325"/>
            <a:ext cx="2268537" cy="701675"/>
          </a:xfrm>
          <a:prstGeom prst="rect">
            <a:avLst/>
          </a:prstGeom>
          <a:noFill/>
          <a:ln w="9525">
            <a:noFill/>
            <a:miter lim="800000"/>
            <a:headEnd/>
            <a:tailEnd/>
          </a:ln>
        </p:spPr>
        <p:txBody>
          <a:bodyPr wrap="none">
            <a:prstTxWarp prst="textNoShape">
              <a:avLst/>
            </a:prstTxWarp>
            <a:spAutoFit/>
          </a:bodyPr>
          <a:lstStyle/>
          <a:p>
            <a:r>
              <a:rPr lang="en-AU" sz="2000">
                <a:latin typeface="Comic Sans MS" pitchFamily="-65" charset="0"/>
              </a:rPr>
              <a:t>Sliced at 36.5˚N </a:t>
            </a:r>
          </a:p>
          <a:p>
            <a:r>
              <a:rPr lang="en-AU" sz="2000">
                <a:latin typeface="Comic Sans MS" pitchFamily="-65" charset="0"/>
              </a:rPr>
              <a:t>and -122.75˚N</a:t>
            </a:r>
          </a:p>
        </p:txBody>
      </p:sp>
      <p:sp>
        <p:nvSpPr>
          <p:cNvPr id="41989" name="Line 5"/>
          <p:cNvSpPr>
            <a:spLocks noChangeShapeType="1"/>
          </p:cNvSpPr>
          <p:nvPr/>
        </p:nvSpPr>
        <p:spPr bwMode="auto">
          <a:xfrm rot="10800000">
            <a:off x="7543800" y="1600200"/>
            <a:ext cx="533400" cy="1524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latin typeface="Comic Sans MS"/>
            </a:endParaRPr>
          </a:p>
        </p:txBody>
      </p:sp>
      <p:sp>
        <p:nvSpPr>
          <p:cNvPr id="41990" name="Text Box 6"/>
          <p:cNvSpPr txBox="1">
            <a:spLocks noChangeArrowheads="1"/>
          </p:cNvSpPr>
          <p:nvPr/>
        </p:nvSpPr>
        <p:spPr bwMode="auto">
          <a:xfrm>
            <a:off x="7162800" y="1295400"/>
            <a:ext cx="366713"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65" charset="0"/>
              </a:rPr>
              <a:t>N</a:t>
            </a:r>
          </a:p>
        </p:txBody>
      </p:sp>
      <p:pic>
        <p:nvPicPr>
          <p:cNvPr id="41991" name="Picture 7" descr="color bar"/>
          <p:cNvPicPr>
            <a:picLocks noChangeAspect="1" noChangeArrowheads="1"/>
          </p:cNvPicPr>
          <p:nvPr/>
        </p:nvPicPr>
        <p:blipFill>
          <a:blip r:embed="rId4"/>
          <a:srcRect t="37285"/>
          <a:stretch>
            <a:fillRect/>
          </a:stretch>
        </p:blipFill>
        <p:spPr bwMode="auto">
          <a:xfrm>
            <a:off x="301625" y="6172200"/>
            <a:ext cx="3127375" cy="452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533400"/>
            <a:ext cx="2971800" cy="609600"/>
          </a:xfrm>
        </p:spPr>
        <p:txBody>
          <a:bodyPr>
            <a:normAutofit fontScale="90000"/>
          </a:bodyPr>
          <a:lstStyle/>
          <a:p>
            <a:pPr eaLnBrk="1" hangingPunct="1"/>
            <a:r>
              <a:rPr lang="en-AU" sz="3600"/>
              <a:t>Moho map </a:t>
            </a:r>
            <a:br>
              <a:rPr lang="en-AU" sz="3600"/>
            </a:br>
            <a:r>
              <a:rPr lang="en-AU" sz="3600"/>
              <a:t>in 3D</a:t>
            </a:r>
            <a:endParaRPr lang="en-AU"/>
          </a:p>
        </p:txBody>
      </p:sp>
      <p:pic>
        <p:nvPicPr>
          <p:cNvPr id="44035" name="Picture 3" descr="S_blobs"/>
          <p:cNvPicPr>
            <a:picLocks noChangeAspect="1" noChangeArrowheads="1"/>
          </p:cNvPicPr>
          <p:nvPr/>
        </p:nvPicPr>
        <p:blipFill>
          <a:blip r:embed="rId3"/>
          <a:srcRect/>
          <a:stretch>
            <a:fillRect/>
          </a:stretch>
        </p:blipFill>
        <p:spPr bwMode="auto">
          <a:xfrm>
            <a:off x="3460750" y="228600"/>
            <a:ext cx="5226050" cy="6116638"/>
          </a:xfrm>
          <a:prstGeom prst="rect">
            <a:avLst/>
          </a:prstGeom>
          <a:noFill/>
          <a:ln w="9525">
            <a:noFill/>
            <a:miter lim="800000"/>
            <a:headEnd/>
            <a:tailEnd/>
          </a:ln>
        </p:spPr>
      </p:pic>
      <p:sp>
        <p:nvSpPr>
          <p:cNvPr id="44036" name="Text Box 4"/>
          <p:cNvSpPr txBox="1">
            <a:spLocks noChangeArrowheads="1"/>
          </p:cNvSpPr>
          <p:nvPr/>
        </p:nvSpPr>
        <p:spPr bwMode="auto">
          <a:xfrm>
            <a:off x="990600" y="4495800"/>
            <a:ext cx="2895600" cy="1006475"/>
          </a:xfrm>
          <a:prstGeom prst="rect">
            <a:avLst/>
          </a:prstGeom>
          <a:noFill/>
          <a:ln w="9525">
            <a:noFill/>
            <a:miter lim="800000"/>
            <a:headEnd/>
            <a:tailEnd/>
          </a:ln>
        </p:spPr>
        <p:txBody>
          <a:bodyPr>
            <a:prstTxWarp prst="textNoShape">
              <a:avLst/>
            </a:prstTxWarp>
            <a:spAutoFit/>
          </a:bodyPr>
          <a:lstStyle/>
          <a:p>
            <a:pPr>
              <a:spcBef>
                <a:spcPct val="50000"/>
              </a:spcBef>
            </a:pPr>
            <a:r>
              <a:rPr lang="en-AU" sz="2000">
                <a:latin typeface="Comic Sans MS" pitchFamily="-65" charset="0"/>
              </a:rPr>
              <a:t>Sierra Nevada drip </a:t>
            </a:r>
            <a:r>
              <a:rPr lang="en-AU" sz="2000" i="1">
                <a:latin typeface="Comic Sans MS" pitchFamily="-65" charset="0"/>
              </a:rPr>
              <a:t>(Zandt et al., 2004) </a:t>
            </a:r>
            <a:r>
              <a:rPr lang="en-AU" sz="2000">
                <a:latin typeface="Comic Sans MS" pitchFamily="-65" charset="0"/>
              </a:rPr>
              <a:t>and weak Moho</a:t>
            </a:r>
            <a:endParaRPr lang="en-AU" sz="2400">
              <a:latin typeface="Comic Sans MS" pitchFamily="-65" charset="0"/>
            </a:endParaRPr>
          </a:p>
        </p:txBody>
      </p:sp>
      <p:sp>
        <p:nvSpPr>
          <p:cNvPr id="44037" name="Line 5"/>
          <p:cNvSpPr>
            <a:spLocks noChangeShapeType="1"/>
          </p:cNvSpPr>
          <p:nvPr/>
        </p:nvSpPr>
        <p:spPr bwMode="auto">
          <a:xfrm flipV="1">
            <a:off x="3581400" y="4114800"/>
            <a:ext cx="1600200" cy="685800"/>
          </a:xfrm>
          <a:prstGeom prst="line">
            <a:avLst/>
          </a:prstGeom>
          <a:noFill/>
          <a:ln w="25400">
            <a:solidFill>
              <a:schemeClr val="tx1"/>
            </a:solidFill>
            <a:round/>
            <a:headEnd/>
            <a:tailEnd type="stealth" w="lg" len="lg"/>
          </a:ln>
        </p:spPr>
        <p:txBody>
          <a:bodyPr wrap="none" anchor="ctr">
            <a:prstTxWarp prst="textNoShape">
              <a:avLst/>
            </a:prstTxWarp>
          </a:bodyPr>
          <a:lstStyle/>
          <a:p>
            <a:endParaRPr lang="en-US" dirty="0">
              <a:latin typeface="Comic Sans MS"/>
            </a:endParaRPr>
          </a:p>
        </p:txBody>
      </p:sp>
      <p:sp>
        <p:nvSpPr>
          <p:cNvPr id="44038" name="Text Box 7"/>
          <p:cNvSpPr txBox="1">
            <a:spLocks noChangeArrowheads="1"/>
          </p:cNvSpPr>
          <p:nvPr/>
        </p:nvSpPr>
        <p:spPr bwMode="auto">
          <a:xfrm>
            <a:off x="838200" y="1828800"/>
            <a:ext cx="2514600" cy="1616075"/>
          </a:xfrm>
          <a:prstGeom prst="rect">
            <a:avLst/>
          </a:prstGeom>
          <a:noFill/>
          <a:ln w="9525">
            <a:noFill/>
            <a:miter lim="800000"/>
            <a:headEnd/>
            <a:tailEnd/>
          </a:ln>
        </p:spPr>
        <p:txBody>
          <a:bodyPr>
            <a:prstTxWarp prst="textNoShape">
              <a:avLst/>
            </a:prstTxWarp>
            <a:spAutoFit/>
          </a:bodyPr>
          <a:lstStyle/>
          <a:p>
            <a:pPr algn="ctr">
              <a:spcBef>
                <a:spcPct val="50000"/>
              </a:spcBef>
            </a:pPr>
            <a:r>
              <a:rPr lang="en-AU" sz="2000">
                <a:latin typeface="Comic Sans MS" pitchFamily="-65" charset="0"/>
              </a:rPr>
              <a:t>Possible delamination associated with the Wallowa Mtns </a:t>
            </a:r>
            <a:r>
              <a:rPr lang="en-AU" sz="2000" i="1">
                <a:latin typeface="Comic Sans MS" pitchFamily="-65" charset="0"/>
              </a:rPr>
              <a:t>(Hales et al., 2005)</a:t>
            </a:r>
            <a:endParaRPr lang="en-AU" sz="2000">
              <a:latin typeface="Comic Sans MS" pitchFamily="-65" charset="0"/>
            </a:endParaRPr>
          </a:p>
        </p:txBody>
      </p:sp>
      <p:sp>
        <p:nvSpPr>
          <p:cNvPr id="44039" name="Line 8"/>
          <p:cNvSpPr>
            <a:spLocks noChangeShapeType="1"/>
          </p:cNvSpPr>
          <p:nvPr/>
        </p:nvSpPr>
        <p:spPr bwMode="auto">
          <a:xfrm flipV="1">
            <a:off x="3048000" y="1524000"/>
            <a:ext cx="2743200" cy="838200"/>
          </a:xfrm>
          <a:prstGeom prst="line">
            <a:avLst/>
          </a:prstGeom>
          <a:noFill/>
          <a:ln w="25400">
            <a:solidFill>
              <a:schemeClr val="tx1"/>
            </a:solidFill>
            <a:round/>
            <a:headEnd/>
            <a:tailEnd type="stealth" w="lg" len="lg"/>
          </a:ln>
        </p:spPr>
        <p:txBody>
          <a:bodyPr wrap="none" anchor="ctr">
            <a:prstTxWarp prst="textNoShape">
              <a:avLst/>
            </a:prstTxWarp>
          </a:bodyPr>
          <a:lstStyle/>
          <a:p>
            <a:endParaRPr lang="en-US" dirty="0">
              <a:latin typeface="Comic Sans MS"/>
            </a:endParaRPr>
          </a:p>
        </p:txBody>
      </p:sp>
      <p:sp>
        <p:nvSpPr>
          <p:cNvPr id="44040" name="Text Box 9"/>
          <p:cNvSpPr txBox="1">
            <a:spLocks noChangeArrowheads="1"/>
          </p:cNvSpPr>
          <p:nvPr/>
        </p:nvSpPr>
        <p:spPr bwMode="auto">
          <a:xfrm>
            <a:off x="3962400" y="6324600"/>
            <a:ext cx="490538" cy="304800"/>
          </a:xfrm>
          <a:prstGeom prst="rect">
            <a:avLst/>
          </a:prstGeom>
          <a:noFill/>
          <a:ln w="9525">
            <a:noFill/>
            <a:miter lim="800000"/>
            <a:headEnd/>
            <a:tailEnd/>
          </a:ln>
        </p:spPr>
        <p:txBody>
          <a:bodyPr wrap="none">
            <a:prstTxWarp prst="textNoShape">
              <a:avLst/>
            </a:prstTxWarp>
            <a:spAutoFit/>
          </a:bodyPr>
          <a:lstStyle/>
          <a:p>
            <a:r>
              <a:rPr lang="en-AU" sz="1400" dirty="0">
                <a:latin typeface="Comic Sans MS"/>
              </a:rPr>
              <a:t>-1.6</a:t>
            </a:r>
          </a:p>
        </p:txBody>
      </p:sp>
      <p:sp>
        <p:nvSpPr>
          <p:cNvPr id="44041" name="Text Box 10"/>
          <p:cNvSpPr txBox="1">
            <a:spLocks noChangeArrowheads="1"/>
          </p:cNvSpPr>
          <p:nvPr/>
        </p:nvSpPr>
        <p:spPr bwMode="auto">
          <a:xfrm>
            <a:off x="6477000" y="6324600"/>
            <a:ext cx="881446" cy="307777"/>
          </a:xfrm>
          <a:prstGeom prst="rect">
            <a:avLst/>
          </a:prstGeom>
          <a:noFill/>
          <a:ln w="9525">
            <a:noFill/>
            <a:miter lim="800000"/>
            <a:headEnd/>
            <a:tailEnd/>
          </a:ln>
        </p:spPr>
        <p:txBody>
          <a:bodyPr wrap="none">
            <a:prstTxWarp prst="textNoShape">
              <a:avLst/>
            </a:prstTxWarp>
            <a:spAutoFit/>
          </a:bodyPr>
          <a:lstStyle/>
          <a:p>
            <a:r>
              <a:rPr lang="en-AU" sz="1400" dirty="0">
                <a:latin typeface="Comic Sans MS"/>
              </a:rPr>
              <a:t>0.9	1.6</a:t>
            </a:r>
          </a:p>
        </p:txBody>
      </p:sp>
      <p:sp>
        <p:nvSpPr>
          <p:cNvPr id="44042" name="Text Box 11"/>
          <p:cNvSpPr txBox="1">
            <a:spLocks noChangeArrowheads="1"/>
          </p:cNvSpPr>
          <p:nvPr/>
        </p:nvSpPr>
        <p:spPr bwMode="auto">
          <a:xfrm>
            <a:off x="5410200" y="6324600"/>
            <a:ext cx="523313" cy="307777"/>
          </a:xfrm>
          <a:prstGeom prst="rect">
            <a:avLst/>
          </a:prstGeom>
          <a:noFill/>
          <a:ln w="9525">
            <a:noFill/>
            <a:miter lim="800000"/>
            <a:headEnd/>
            <a:tailEnd/>
          </a:ln>
        </p:spPr>
        <p:txBody>
          <a:bodyPr wrap="none">
            <a:prstTxWarp prst="textNoShape">
              <a:avLst/>
            </a:prstTxWarp>
            <a:spAutoFit/>
          </a:bodyPr>
          <a:lstStyle/>
          <a:p>
            <a:r>
              <a:rPr lang="en-AU" sz="1400" dirty="0">
                <a:latin typeface="Comic Sans MS"/>
              </a:rPr>
              <a:t>-0.3</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6082" name="Picture 3" descr="S_blobs"/>
          <p:cNvPicPr>
            <a:picLocks noChangeAspect="1" noChangeArrowheads="1"/>
          </p:cNvPicPr>
          <p:nvPr/>
        </p:nvPicPr>
        <p:blipFill>
          <a:blip r:embed="rId3"/>
          <a:srcRect t="91425"/>
          <a:stretch>
            <a:fillRect/>
          </a:stretch>
        </p:blipFill>
        <p:spPr bwMode="auto">
          <a:xfrm>
            <a:off x="2209800" y="5791200"/>
            <a:ext cx="5226050" cy="525463"/>
          </a:xfrm>
          <a:prstGeom prst="rect">
            <a:avLst/>
          </a:prstGeom>
          <a:noFill/>
          <a:ln w="9525">
            <a:noFill/>
            <a:miter lim="800000"/>
            <a:headEnd/>
            <a:tailEnd/>
          </a:ln>
        </p:spPr>
      </p:pic>
      <p:pic>
        <p:nvPicPr>
          <p:cNvPr id="46083" name="Picture 9" descr="lab_moho_side"/>
          <p:cNvPicPr>
            <a:picLocks noChangeAspect="1" noChangeArrowheads="1"/>
          </p:cNvPicPr>
          <p:nvPr/>
        </p:nvPicPr>
        <p:blipFill>
          <a:blip r:embed="rId4"/>
          <a:srcRect/>
          <a:stretch>
            <a:fillRect/>
          </a:stretch>
        </p:blipFill>
        <p:spPr bwMode="auto">
          <a:xfrm>
            <a:off x="712788" y="1322388"/>
            <a:ext cx="7212012" cy="4316412"/>
          </a:xfrm>
          <a:prstGeom prst="rect">
            <a:avLst/>
          </a:prstGeom>
          <a:noFill/>
          <a:ln w="9525">
            <a:noFill/>
            <a:miter lim="800000"/>
            <a:headEnd/>
            <a:tailEnd/>
          </a:ln>
        </p:spPr>
      </p:pic>
      <p:sp>
        <p:nvSpPr>
          <p:cNvPr id="46084" name="Rectangle 2"/>
          <p:cNvSpPr>
            <a:spLocks noGrp="1" noChangeArrowheads="1"/>
          </p:cNvSpPr>
          <p:nvPr>
            <p:ph type="title"/>
          </p:nvPr>
        </p:nvSpPr>
        <p:spPr>
          <a:xfrm>
            <a:off x="228600" y="304800"/>
            <a:ext cx="8763000" cy="609600"/>
          </a:xfrm>
        </p:spPr>
        <p:txBody>
          <a:bodyPr>
            <a:normAutofit fontScale="90000"/>
          </a:bodyPr>
          <a:lstStyle/>
          <a:p>
            <a:pPr eaLnBrk="1" hangingPunct="1"/>
            <a:r>
              <a:rPr lang="en-AU" sz="3600"/>
              <a:t>Moho and LAB map in 3D </a:t>
            </a:r>
            <a:br>
              <a:rPr lang="en-AU" sz="3600"/>
            </a:br>
            <a:r>
              <a:rPr lang="en-AU" sz="3600"/>
              <a:t>- view from south</a:t>
            </a:r>
            <a:endParaRPr lang="en-AU"/>
          </a:p>
        </p:txBody>
      </p:sp>
      <p:sp>
        <p:nvSpPr>
          <p:cNvPr id="46085" name="Text Box 4"/>
          <p:cNvSpPr txBox="1">
            <a:spLocks noChangeArrowheads="1"/>
          </p:cNvSpPr>
          <p:nvPr/>
        </p:nvSpPr>
        <p:spPr bwMode="auto">
          <a:xfrm>
            <a:off x="533400" y="5791200"/>
            <a:ext cx="1905000" cy="396875"/>
          </a:xfrm>
          <a:prstGeom prst="rect">
            <a:avLst/>
          </a:prstGeom>
          <a:noFill/>
          <a:ln w="9525">
            <a:noFill/>
            <a:miter lim="800000"/>
            <a:headEnd/>
            <a:tailEnd/>
          </a:ln>
        </p:spPr>
        <p:txBody>
          <a:bodyPr>
            <a:prstTxWarp prst="textNoShape">
              <a:avLst/>
            </a:prstTxWarp>
            <a:spAutoFit/>
          </a:bodyPr>
          <a:lstStyle/>
          <a:p>
            <a:pPr>
              <a:spcBef>
                <a:spcPct val="50000"/>
              </a:spcBef>
            </a:pPr>
            <a:r>
              <a:rPr lang="en-AU" sz="2000">
                <a:latin typeface="Comic Sans MS" pitchFamily="-65" charset="0"/>
              </a:rPr>
              <a:t>Complex LAB</a:t>
            </a:r>
            <a:endParaRPr lang="en-AU" sz="2400">
              <a:latin typeface="Comic Sans MS" pitchFamily="-65" charset="0"/>
            </a:endParaRPr>
          </a:p>
        </p:txBody>
      </p:sp>
      <p:sp>
        <p:nvSpPr>
          <p:cNvPr id="46086" name="Line 5"/>
          <p:cNvSpPr>
            <a:spLocks noChangeShapeType="1"/>
          </p:cNvSpPr>
          <p:nvPr/>
        </p:nvSpPr>
        <p:spPr bwMode="auto">
          <a:xfrm flipV="1">
            <a:off x="1371600" y="3733800"/>
            <a:ext cx="1371600" cy="1905000"/>
          </a:xfrm>
          <a:prstGeom prst="line">
            <a:avLst/>
          </a:prstGeom>
          <a:noFill/>
          <a:ln w="25400">
            <a:solidFill>
              <a:schemeClr val="tx1"/>
            </a:solidFill>
            <a:round/>
            <a:headEnd/>
            <a:tailEnd type="stealth" w="lg" len="lg"/>
          </a:ln>
        </p:spPr>
        <p:txBody>
          <a:bodyPr wrap="none" anchor="ctr">
            <a:prstTxWarp prst="textNoShape">
              <a:avLst/>
            </a:prstTxWarp>
          </a:bodyPr>
          <a:lstStyle/>
          <a:p>
            <a:endParaRPr lang="en-US" dirty="0">
              <a:latin typeface="Comic Sans MS"/>
            </a:endParaRPr>
          </a:p>
        </p:txBody>
      </p:sp>
      <p:sp>
        <p:nvSpPr>
          <p:cNvPr id="46087" name="Line 7"/>
          <p:cNvSpPr>
            <a:spLocks noChangeShapeType="1"/>
          </p:cNvSpPr>
          <p:nvPr/>
        </p:nvSpPr>
        <p:spPr bwMode="auto">
          <a:xfrm flipH="1" flipV="1">
            <a:off x="7162800" y="2438400"/>
            <a:ext cx="914400" cy="609600"/>
          </a:xfrm>
          <a:prstGeom prst="line">
            <a:avLst/>
          </a:prstGeom>
          <a:noFill/>
          <a:ln w="25400">
            <a:solidFill>
              <a:schemeClr val="tx1"/>
            </a:solidFill>
            <a:round/>
            <a:headEnd/>
            <a:tailEnd type="stealth" w="lg" len="lg"/>
          </a:ln>
        </p:spPr>
        <p:txBody>
          <a:bodyPr wrap="none" anchor="ctr">
            <a:prstTxWarp prst="textNoShape">
              <a:avLst/>
            </a:prstTxWarp>
          </a:bodyPr>
          <a:lstStyle/>
          <a:p>
            <a:endParaRPr lang="en-US" dirty="0">
              <a:latin typeface="Comic Sans MS"/>
            </a:endParaRPr>
          </a:p>
        </p:txBody>
      </p:sp>
      <p:sp>
        <p:nvSpPr>
          <p:cNvPr id="46088" name="Text Box 10"/>
          <p:cNvSpPr txBox="1">
            <a:spLocks noChangeArrowheads="1"/>
          </p:cNvSpPr>
          <p:nvPr/>
        </p:nvSpPr>
        <p:spPr bwMode="auto">
          <a:xfrm>
            <a:off x="2651125" y="6296025"/>
            <a:ext cx="490538" cy="304800"/>
          </a:xfrm>
          <a:prstGeom prst="rect">
            <a:avLst/>
          </a:prstGeom>
          <a:noFill/>
          <a:ln w="9525">
            <a:noFill/>
            <a:miter lim="800000"/>
            <a:headEnd/>
            <a:tailEnd/>
          </a:ln>
        </p:spPr>
        <p:txBody>
          <a:bodyPr wrap="none">
            <a:prstTxWarp prst="textNoShape">
              <a:avLst/>
            </a:prstTxWarp>
            <a:spAutoFit/>
          </a:bodyPr>
          <a:lstStyle/>
          <a:p>
            <a:r>
              <a:rPr lang="en-AU" sz="1400" dirty="0">
                <a:latin typeface="Comic Sans MS"/>
              </a:rPr>
              <a:t>-1.6</a:t>
            </a:r>
          </a:p>
        </p:txBody>
      </p:sp>
      <p:sp>
        <p:nvSpPr>
          <p:cNvPr id="46089" name="Text Box 12"/>
          <p:cNvSpPr txBox="1">
            <a:spLocks noChangeArrowheads="1"/>
          </p:cNvSpPr>
          <p:nvPr/>
        </p:nvSpPr>
        <p:spPr bwMode="auto">
          <a:xfrm>
            <a:off x="5334000" y="6296025"/>
            <a:ext cx="881446" cy="307777"/>
          </a:xfrm>
          <a:prstGeom prst="rect">
            <a:avLst/>
          </a:prstGeom>
          <a:noFill/>
          <a:ln w="9525">
            <a:noFill/>
            <a:miter lim="800000"/>
            <a:headEnd/>
            <a:tailEnd/>
          </a:ln>
        </p:spPr>
        <p:txBody>
          <a:bodyPr wrap="none">
            <a:prstTxWarp prst="textNoShape">
              <a:avLst/>
            </a:prstTxWarp>
            <a:spAutoFit/>
          </a:bodyPr>
          <a:lstStyle/>
          <a:p>
            <a:r>
              <a:rPr lang="en-AU" sz="1400" dirty="0">
                <a:latin typeface="Comic Sans MS"/>
              </a:rPr>
              <a:t>0.9	1.6</a:t>
            </a:r>
          </a:p>
        </p:txBody>
      </p:sp>
      <p:sp>
        <p:nvSpPr>
          <p:cNvPr id="46090" name="Text Box 13"/>
          <p:cNvSpPr txBox="1">
            <a:spLocks noChangeArrowheads="1"/>
          </p:cNvSpPr>
          <p:nvPr/>
        </p:nvSpPr>
        <p:spPr bwMode="auto">
          <a:xfrm>
            <a:off x="4098925" y="6296025"/>
            <a:ext cx="523313" cy="307777"/>
          </a:xfrm>
          <a:prstGeom prst="rect">
            <a:avLst/>
          </a:prstGeom>
          <a:noFill/>
          <a:ln w="9525">
            <a:noFill/>
            <a:miter lim="800000"/>
            <a:headEnd/>
            <a:tailEnd/>
          </a:ln>
        </p:spPr>
        <p:txBody>
          <a:bodyPr wrap="none">
            <a:prstTxWarp prst="textNoShape">
              <a:avLst/>
            </a:prstTxWarp>
            <a:spAutoFit/>
          </a:bodyPr>
          <a:lstStyle/>
          <a:p>
            <a:r>
              <a:rPr lang="en-AU" sz="1400" dirty="0">
                <a:latin typeface="Comic Sans MS"/>
              </a:rPr>
              <a:t>-0.3</a:t>
            </a:r>
          </a:p>
        </p:txBody>
      </p:sp>
      <p:sp>
        <p:nvSpPr>
          <p:cNvPr id="46091" name="Text Box 14"/>
          <p:cNvSpPr txBox="1">
            <a:spLocks noChangeArrowheads="1"/>
          </p:cNvSpPr>
          <p:nvPr/>
        </p:nvSpPr>
        <p:spPr bwMode="auto">
          <a:xfrm>
            <a:off x="7848600" y="3276600"/>
            <a:ext cx="1143000" cy="1190625"/>
          </a:xfrm>
          <a:prstGeom prst="rect">
            <a:avLst/>
          </a:prstGeom>
          <a:noFill/>
          <a:ln w="9525">
            <a:noFill/>
            <a:miter lim="800000"/>
            <a:headEnd/>
            <a:tailEnd/>
          </a:ln>
        </p:spPr>
        <p:txBody>
          <a:bodyPr>
            <a:prstTxWarp prst="textNoShape">
              <a:avLst/>
            </a:prstTxWarp>
            <a:spAutoFit/>
          </a:bodyPr>
          <a:lstStyle/>
          <a:p>
            <a:pPr algn="ctr">
              <a:spcBef>
                <a:spcPct val="50000"/>
              </a:spcBef>
            </a:pPr>
            <a:r>
              <a:rPr lang="en-AU" dirty="0">
                <a:latin typeface="Comic Sans MS" pitchFamily="-65" charset="0"/>
              </a:rPr>
              <a:t>Deeper </a:t>
            </a:r>
            <a:r>
              <a:rPr lang="en-AU" dirty="0" err="1">
                <a:latin typeface="Comic Sans MS" pitchFamily="-65" charset="0"/>
              </a:rPr>
              <a:t>Moho</a:t>
            </a:r>
            <a:r>
              <a:rPr lang="en-AU" dirty="0">
                <a:latin typeface="Comic Sans MS" pitchFamily="-65" charset="0"/>
              </a:rPr>
              <a:t> beneath CP</a:t>
            </a:r>
            <a:endParaRPr lang="en-AU" dirty="0">
              <a:latin typeface="Comic Sans MS"/>
            </a:endParaRPr>
          </a:p>
        </p:txBody>
      </p:sp>
      <p:sp>
        <p:nvSpPr>
          <p:cNvPr id="46092" name="Text Box 14"/>
          <p:cNvSpPr txBox="1">
            <a:spLocks noChangeArrowheads="1"/>
          </p:cNvSpPr>
          <p:nvPr/>
        </p:nvSpPr>
        <p:spPr bwMode="auto">
          <a:xfrm>
            <a:off x="152400" y="1143000"/>
            <a:ext cx="1371600" cy="1200150"/>
          </a:xfrm>
          <a:prstGeom prst="rect">
            <a:avLst/>
          </a:prstGeom>
          <a:noFill/>
          <a:ln w="9525">
            <a:noFill/>
            <a:miter lim="800000"/>
            <a:headEnd/>
            <a:tailEnd/>
          </a:ln>
        </p:spPr>
        <p:txBody>
          <a:bodyPr>
            <a:prstTxWarp prst="textNoShape">
              <a:avLst/>
            </a:prstTxWarp>
            <a:spAutoFit/>
          </a:bodyPr>
          <a:lstStyle/>
          <a:p>
            <a:pPr algn="ctr">
              <a:spcBef>
                <a:spcPct val="50000"/>
              </a:spcBef>
            </a:pPr>
            <a:r>
              <a:rPr lang="en-AU" dirty="0">
                <a:latin typeface="Comic Sans MS" pitchFamily="-65" charset="0"/>
              </a:rPr>
              <a:t>Shallower </a:t>
            </a:r>
            <a:r>
              <a:rPr lang="en-AU" dirty="0" err="1">
                <a:latin typeface="Comic Sans MS" pitchFamily="-65" charset="0"/>
              </a:rPr>
              <a:t>Moho</a:t>
            </a:r>
            <a:r>
              <a:rPr lang="en-AU" dirty="0">
                <a:latin typeface="Comic Sans MS" pitchFamily="-65" charset="0"/>
              </a:rPr>
              <a:t> beneath BR</a:t>
            </a:r>
            <a:endParaRPr lang="en-AU" dirty="0">
              <a:latin typeface="Comic Sans MS"/>
            </a:endParaRPr>
          </a:p>
        </p:txBody>
      </p:sp>
      <p:sp>
        <p:nvSpPr>
          <p:cNvPr id="46093" name="Line 7"/>
          <p:cNvSpPr>
            <a:spLocks noChangeShapeType="1"/>
          </p:cNvSpPr>
          <p:nvPr/>
        </p:nvSpPr>
        <p:spPr bwMode="auto">
          <a:xfrm rot="10800000" flipH="1" flipV="1">
            <a:off x="1600200" y="1600200"/>
            <a:ext cx="1219200" cy="381000"/>
          </a:xfrm>
          <a:prstGeom prst="line">
            <a:avLst/>
          </a:prstGeom>
          <a:noFill/>
          <a:ln w="25400">
            <a:solidFill>
              <a:schemeClr val="tx1"/>
            </a:solidFill>
            <a:round/>
            <a:headEnd/>
            <a:tailEnd type="stealth" w="lg" len="lg"/>
          </a:ln>
        </p:spPr>
        <p:txBody>
          <a:bodyPr wrap="none" anchor="ctr">
            <a:prstTxWarp prst="textNoShape">
              <a:avLst/>
            </a:prstTxWarp>
          </a:bodyPr>
          <a:lstStyle/>
          <a:p>
            <a:endParaRPr lang="en-US" dirty="0">
              <a:latin typeface="Comic Sans M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029200" y="1066800"/>
            <a:ext cx="4114800" cy="609600"/>
          </a:xfrm>
        </p:spPr>
        <p:txBody>
          <a:bodyPr>
            <a:normAutofit fontScale="90000"/>
          </a:bodyPr>
          <a:lstStyle/>
          <a:p>
            <a:pPr eaLnBrk="1" hangingPunct="1"/>
            <a:r>
              <a:rPr lang="en-AU" sz="3600" dirty="0">
                <a:latin typeface="Comic Sans MS"/>
              </a:rPr>
              <a:t>Data examples </a:t>
            </a:r>
            <a:br>
              <a:rPr lang="en-AU" sz="3600" dirty="0">
                <a:latin typeface="Comic Sans MS"/>
              </a:rPr>
            </a:br>
            <a:r>
              <a:rPr lang="en-AU" sz="3600" dirty="0">
                <a:latin typeface="Comic Sans MS"/>
              </a:rPr>
              <a:t>for one station </a:t>
            </a:r>
            <a:br>
              <a:rPr lang="en-AU" sz="3600" dirty="0">
                <a:latin typeface="Comic Sans MS"/>
              </a:rPr>
            </a:br>
            <a:r>
              <a:rPr lang="en-AU" sz="3600" dirty="0">
                <a:latin typeface="Comic Sans MS"/>
              </a:rPr>
              <a:t>- BK.MCCM</a:t>
            </a:r>
            <a:endParaRPr lang="en-AU" dirty="0">
              <a:latin typeface="Comic Sans MS"/>
            </a:endParaRPr>
          </a:p>
        </p:txBody>
      </p:sp>
      <p:pic>
        <p:nvPicPr>
          <p:cNvPr id="23555" name="Picture 4" descr="BKMCCM_SRFsmall"/>
          <p:cNvPicPr>
            <a:picLocks noChangeAspect="1" noChangeArrowheads="1"/>
          </p:cNvPicPr>
          <p:nvPr/>
        </p:nvPicPr>
        <p:blipFill>
          <a:blip r:embed="rId3"/>
          <a:srcRect r="7220" b="7823"/>
          <a:stretch>
            <a:fillRect/>
          </a:stretch>
        </p:blipFill>
        <p:spPr bwMode="auto">
          <a:xfrm>
            <a:off x="152400" y="2743200"/>
            <a:ext cx="8688388" cy="3981450"/>
          </a:xfrm>
          <a:prstGeom prst="rect">
            <a:avLst/>
          </a:prstGeom>
          <a:noFill/>
          <a:ln w="9525">
            <a:noFill/>
            <a:miter lim="800000"/>
            <a:headEnd/>
            <a:tailEnd/>
          </a:ln>
        </p:spPr>
      </p:pic>
      <p:pic>
        <p:nvPicPr>
          <p:cNvPr id="23556" name="Picture 5" descr="BK_data"/>
          <p:cNvPicPr>
            <a:picLocks noChangeAspect="1" noChangeArrowheads="1"/>
          </p:cNvPicPr>
          <p:nvPr/>
        </p:nvPicPr>
        <p:blipFill>
          <a:blip r:embed="rId4"/>
          <a:srcRect/>
          <a:stretch>
            <a:fillRect/>
          </a:stretch>
        </p:blipFill>
        <p:spPr bwMode="auto">
          <a:xfrm>
            <a:off x="609600" y="304800"/>
            <a:ext cx="4214813" cy="2160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602" name="Picture 3" descr="3D_RF"/>
          <p:cNvPicPr>
            <a:picLocks noChangeAspect="1" noChangeArrowheads="1"/>
          </p:cNvPicPr>
          <p:nvPr/>
        </p:nvPicPr>
        <p:blipFill>
          <a:blip r:embed="rId3"/>
          <a:srcRect/>
          <a:stretch>
            <a:fillRect/>
          </a:stretch>
        </p:blipFill>
        <p:spPr bwMode="auto">
          <a:xfrm>
            <a:off x="838200" y="1060450"/>
            <a:ext cx="7413625" cy="5797550"/>
          </a:xfrm>
          <a:prstGeom prst="rect">
            <a:avLst/>
          </a:prstGeom>
          <a:noFill/>
          <a:ln w="9525">
            <a:noFill/>
            <a:miter lim="800000"/>
            <a:headEnd/>
            <a:tailEnd/>
          </a:ln>
        </p:spPr>
      </p:pic>
      <p:sp>
        <p:nvSpPr>
          <p:cNvPr id="25603" name="Rectangle 2"/>
          <p:cNvSpPr>
            <a:spLocks noGrp="1" noChangeArrowheads="1"/>
          </p:cNvSpPr>
          <p:nvPr>
            <p:ph type="title"/>
          </p:nvPr>
        </p:nvSpPr>
        <p:spPr>
          <a:xfrm>
            <a:off x="685800" y="457200"/>
            <a:ext cx="7772400" cy="381000"/>
          </a:xfrm>
        </p:spPr>
        <p:txBody>
          <a:bodyPr>
            <a:normAutofit fontScale="90000"/>
          </a:bodyPr>
          <a:lstStyle/>
          <a:p>
            <a:pPr eaLnBrk="1" hangingPunct="1"/>
            <a:r>
              <a:rPr lang="en-AU" sz="3600" dirty="0"/>
              <a:t>3D visualization of </a:t>
            </a:r>
            <a:r>
              <a:rPr lang="en-AU" sz="3600" dirty="0" err="1"/>
              <a:t>RFs</a:t>
            </a:r>
            <a:endParaRPr lang="en-AU" dirty="0"/>
          </a:p>
        </p:txBody>
      </p:sp>
      <p:sp>
        <p:nvSpPr>
          <p:cNvPr id="25604" name="Text Box 4"/>
          <p:cNvSpPr txBox="1">
            <a:spLocks noChangeArrowheads="1"/>
          </p:cNvSpPr>
          <p:nvPr/>
        </p:nvSpPr>
        <p:spPr bwMode="auto">
          <a:xfrm>
            <a:off x="474663" y="5394325"/>
            <a:ext cx="2268537" cy="701675"/>
          </a:xfrm>
          <a:prstGeom prst="rect">
            <a:avLst/>
          </a:prstGeom>
          <a:noFill/>
          <a:ln w="9525">
            <a:noFill/>
            <a:miter lim="800000"/>
            <a:headEnd/>
            <a:tailEnd/>
          </a:ln>
        </p:spPr>
        <p:txBody>
          <a:bodyPr wrap="none">
            <a:prstTxWarp prst="textNoShape">
              <a:avLst/>
            </a:prstTxWarp>
            <a:spAutoFit/>
          </a:bodyPr>
          <a:lstStyle/>
          <a:p>
            <a:r>
              <a:rPr lang="en-AU" sz="2000">
                <a:latin typeface="Comic Sans MS" pitchFamily="-65" charset="0"/>
              </a:rPr>
              <a:t>Sliced at 36.5˚N </a:t>
            </a:r>
          </a:p>
          <a:p>
            <a:r>
              <a:rPr lang="en-AU" sz="2000">
                <a:latin typeface="Comic Sans MS" pitchFamily="-65" charset="0"/>
              </a:rPr>
              <a:t>and -122.75˚N</a:t>
            </a:r>
          </a:p>
        </p:txBody>
      </p:sp>
      <p:sp>
        <p:nvSpPr>
          <p:cNvPr id="25605" name="Line 5"/>
          <p:cNvSpPr>
            <a:spLocks noChangeShapeType="1"/>
          </p:cNvSpPr>
          <p:nvPr/>
        </p:nvSpPr>
        <p:spPr bwMode="auto">
          <a:xfrm rot="10800000">
            <a:off x="7543800" y="1600200"/>
            <a:ext cx="533400" cy="1524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latin typeface="Comic Sans MS"/>
            </a:endParaRPr>
          </a:p>
        </p:txBody>
      </p:sp>
      <p:sp>
        <p:nvSpPr>
          <p:cNvPr id="25606" name="Text Box 6"/>
          <p:cNvSpPr txBox="1">
            <a:spLocks noChangeArrowheads="1"/>
          </p:cNvSpPr>
          <p:nvPr/>
        </p:nvSpPr>
        <p:spPr bwMode="auto">
          <a:xfrm>
            <a:off x="7162800" y="1295400"/>
            <a:ext cx="366713"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65" charset="0"/>
              </a:rPr>
              <a:t>N</a:t>
            </a:r>
          </a:p>
        </p:txBody>
      </p:sp>
      <p:pic>
        <p:nvPicPr>
          <p:cNvPr id="25607" name="Picture 7" descr="color bar"/>
          <p:cNvPicPr>
            <a:picLocks noChangeAspect="1" noChangeArrowheads="1"/>
          </p:cNvPicPr>
          <p:nvPr/>
        </p:nvPicPr>
        <p:blipFill>
          <a:blip r:embed="rId4"/>
          <a:srcRect t="37285"/>
          <a:stretch>
            <a:fillRect/>
          </a:stretch>
        </p:blipFill>
        <p:spPr bwMode="auto">
          <a:xfrm>
            <a:off x="301625" y="6172200"/>
            <a:ext cx="3127375" cy="452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37890" name="Picture 2" descr="/Users/msmiller/Documents/conferences/SSA_2009/movie/Yslices.mov">
            <a:hlinkClick r:id="" action="ppaction://media"/>
          </p:cNvPr>
          <p:cNvPicPr/>
          <p:nvPr>
            <a:videoFile r:link="rId1"/>
          </p:nvPr>
        </p:nvPicPr>
        <p:blipFill>
          <a:blip r:embed="rId4"/>
          <a:srcRect/>
          <a:stretch>
            <a:fillRect/>
          </a:stretch>
        </p:blipFill>
        <p:spPr bwMode="auto">
          <a:xfrm>
            <a:off x="342900" y="-457200"/>
            <a:ext cx="84582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789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7890"/>
                                        </p:tgtEl>
                                      </p:cBhvr>
                                    </p:cmd>
                                  </p:childTnLst>
                                </p:cTn>
                              </p:par>
                            </p:childTnLst>
                          </p:cTn>
                        </p:par>
                      </p:childTnLst>
                    </p:cTn>
                  </p:par>
                </p:childTnLst>
              </p:cTn>
              <p:nextCondLst>
                <p:cond evt="onClick" delay="0">
                  <p:tgtEl>
                    <p:spTgt spid="37890"/>
                  </p:tgtEl>
                </p:cond>
              </p:nextCondLst>
            </p:seq>
            <p:video>
              <p:cMediaNode>
                <p:cTn id="7" fill="hold" display="0">
                  <p:stCondLst>
                    <p:cond delay="indefinite"/>
                  </p:stCondLst>
                  <p:endCondLst>
                    <p:cond evt="onNext" delay="0">
                      <p:tgtEl>
                        <p:sldTgt/>
                      </p:tgtEl>
                    </p:cond>
                    <p:cond evt="onPrev" delay="0">
                      <p:tgtEl>
                        <p:sldTgt/>
                      </p:tgtEl>
                    </p:cond>
                  </p:endCondLst>
                </p:cTn>
                <p:tgtEl>
                  <p:spTgt spid="37890"/>
                </p:tgtEl>
              </p:cMediaNode>
            </p:video>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39938" name="Picture 2" descr="/Users/msmiller/Documents/conferences/SSA_2009/movie/Xslices.mov">
            <a:hlinkClick r:id="" action="ppaction://media"/>
          </p:cNvPr>
          <p:cNvPicPr/>
          <p:nvPr>
            <a:videoFile r:link="rId1"/>
          </p:nvPr>
        </p:nvPicPr>
        <p:blipFill>
          <a:blip r:embed="rId4"/>
          <a:srcRect/>
          <a:stretch>
            <a:fillRect/>
          </a:stretch>
        </p:blipFill>
        <p:spPr bwMode="auto">
          <a:xfrm>
            <a:off x="693738" y="-381000"/>
            <a:ext cx="8450262"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993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9938"/>
                                        </p:tgtEl>
                                      </p:cBhvr>
                                    </p:cmd>
                                  </p:childTnLst>
                                </p:cTn>
                              </p:par>
                            </p:childTnLst>
                          </p:cTn>
                        </p:par>
                      </p:childTnLst>
                    </p:cTn>
                  </p:par>
                </p:childTnLst>
              </p:cTn>
              <p:nextCondLst>
                <p:cond evt="onClick" delay="0">
                  <p:tgtEl>
                    <p:spTgt spid="39938"/>
                  </p:tgtEl>
                </p:cond>
              </p:nextCondLst>
            </p:seq>
            <p:video>
              <p:cMediaNode>
                <p:cTn id="7" fill="hold" display="0">
                  <p:stCondLst>
                    <p:cond delay="indefinite"/>
                  </p:stCondLst>
                  <p:endCondLst>
                    <p:cond evt="onNext" delay="0">
                      <p:tgtEl>
                        <p:sldTgt/>
                      </p:tgtEl>
                    </p:cond>
                    <p:cond evt="onPrev" delay="0">
                      <p:tgtEl>
                        <p:sldTgt/>
                      </p:tgtEl>
                    </p:cond>
                  </p:endCondLst>
                </p:cTn>
                <p:tgtEl>
                  <p:spTgt spid="39938"/>
                </p:tgtEl>
              </p:cMediaNode>
            </p:video>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7650" name="Picture 5" descr="xsec_map"/>
          <p:cNvPicPr>
            <a:picLocks noChangeAspect="1" noChangeArrowheads="1"/>
          </p:cNvPicPr>
          <p:nvPr/>
        </p:nvPicPr>
        <p:blipFill>
          <a:blip r:embed="rId3"/>
          <a:srcRect/>
          <a:stretch>
            <a:fillRect/>
          </a:stretch>
        </p:blipFill>
        <p:spPr bwMode="auto">
          <a:xfrm>
            <a:off x="1676400" y="990600"/>
            <a:ext cx="5624513" cy="5395913"/>
          </a:xfrm>
          <a:prstGeom prst="rect">
            <a:avLst/>
          </a:prstGeom>
          <a:noFill/>
          <a:ln w="9525">
            <a:noFill/>
            <a:miter lim="800000"/>
            <a:headEnd/>
            <a:tailEnd/>
          </a:ln>
        </p:spPr>
      </p:pic>
      <p:sp>
        <p:nvSpPr>
          <p:cNvPr id="27651" name="Rectangle 2"/>
          <p:cNvSpPr>
            <a:spLocks noGrp="1" noChangeArrowheads="1"/>
          </p:cNvSpPr>
          <p:nvPr>
            <p:ph type="title"/>
          </p:nvPr>
        </p:nvSpPr>
        <p:spPr>
          <a:xfrm>
            <a:off x="685800" y="228600"/>
            <a:ext cx="7772400" cy="609600"/>
          </a:xfrm>
        </p:spPr>
        <p:txBody>
          <a:bodyPr>
            <a:normAutofit fontScale="90000"/>
          </a:bodyPr>
          <a:lstStyle/>
          <a:p>
            <a:pPr eaLnBrk="1" hangingPunct="1"/>
            <a:r>
              <a:rPr lang="en-AU" sz="3600"/>
              <a:t>Location of cross sections</a:t>
            </a:r>
            <a:endParaRPr lang="en-AU"/>
          </a:p>
        </p:txBody>
      </p:sp>
      <p:sp>
        <p:nvSpPr>
          <p:cNvPr id="27652" name="Text Box 7"/>
          <p:cNvSpPr txBox="1">
            <a:spLocks noChangeArrowheads="1"/>
          </p:cNvSpPr>
          <p:nvPr/>
        </p:nvSpPr>
        <p:spPr bwMode="auto">
          <a:xfrm>
            <a:off x="304800" y="6400800"/>
            <a:ext cx="5387975" cy="304800"/>
          </a:xfrm>
          <a:prstGeom prst="rect">
            <a:avLst/>
          </a:prstGeom>
          <a:noFill/>
          <a:ln w="9525">
            <a:noFill/>
            <a:miter lim="800000"/>
            <a:headEnd/>
            <a:tailEnd/>
          </a:ln>
        </p:spPr>
        <p:txBody>
          <a:bodyPr wrap="none">
            <a:prstTxWarp prst="textNoShape">
              <a:avLst/>
            </a:prstTxWarp>
            <a:spAutoFit/>
          </a:bodyPr>
          <a:lstStyle/>
          <a:p>
            <a:r>
              <a:rPr lang="en-US" sz="1400">
                <a:latin typeface="Comic Sans MS" pitchFamily="-65" charset="0"/>
              </a:rPr>
              <a:t>Basalt samples: NAVDAT database (</a:t>
            </a:r>
            <a:r>
              <a:rPr lang="en-US" sz="1400" u="sng">
                <a:latin typeface="Comic Sans MS" pitchFamily="-65" charset="0"/>
                <a:hlinkClick r:id="rId4"/>
              </a:rPr>
              <a:t>http://navdat.kgs.ku.edu/</a:t>
            </a:r>
            <a:r>
              <a:rPr lang="en-US" sz="1400">
                <a:latin typeface="Comic Sans MS" pitchFamily="-65" charset="0"/>
              </a:rPr>
              <a:t>)</a:t>
            </a:r>
            <a:endParaRPr lang="en-AU" sz="1400">
              <a:latin typeface="Comic Sans MS" pitchFamily="-65"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9698" name="Picture 3" descr="A-A_fence"/>
          <p:cNvPicPr>
            <a:picLocks noChangeAspect="1" noChangeArrowheads="1"/>
          </p:cNvPicPr>
          <p:nvPr/>
        </p:nvPicPr>
        <p:blipFill>
          <a:blip r:embed="rId3"/>
          <a:srcRect/>
          <a:stretch>
            <a:fillRect/>
          </a:stretch>
        </p:blipFill>
        <p:spPr bwMode="auto">
          <a:xfrm>
            <a:off x="242888" y="304800"/>
            <a:ext cx="8901112" cy="5827713"/>
          </a:xfrm>
          <a:prstGeom prst="rect">
            <a:avLst/>
          </a:prstGeom>
          <a:noFill/>
          <a:ln w="9525">
            <a:noFill/>
            <a:miter lim="800000"/>
            <a:headEnd/>
            <a:tailEnd/>
          </a:ln>
        </p:spPr>
      </p:pic>
      <p:pic>
        <p:nvPicPr>
          <p:cNvPr id="29699" name="Picture 32" descr="xsec_map"/>
          <p:cNvPicPr>
            <a:picLocks noChangeAspect="1" noChangeArrowheads="1"/>
          </p:cNvPicPr>
          <p:nvPr/>
        </p:nvPicPr>
        <p:blipFill>
          <a:blip r:embed="rId4"/>
          <a:srcRect/>
          <a:stretch>
            <a:fillRect/>
          </a:stretch>
        </p:blipFill>
        <p:spPr bwMode="auto">
          <a:xfrm>
            <a:off x="152400" y="4495800"/>
            <a:ext cx="2249488" cy="2157413"/>
          </a:xfrm>
          <a:prstGeom prst="rect">
            <a:avLst/>
          </a:prstGeom>
          <a:noFill/>
          <a:ln w="9525">
            <a:noFill/>
            <a:miter lim="800000"/>
            <a:headEnd/>
            <a:tailEnd/>
          </a:ln>
        </p:spPr>
      </p:pic>
      <p:sp>
        <p:nvSpPr>
          <p:cNvPr id="29700" name="Text Box 5"/>
          <p:cNvSpPr txBox="1">
            <a:spLocks noChangeArrowheads="1"/>
          </p:cNvSpPr>
          <p:nvPr/>
        </p:nvSpPr>
        <p:spPr bwMode="auto">
          <a:xfrm>
            <a:off x="7086600" y="1828800"/>
            <a:ext cx="508000" cy="519113"/>
          </a:xfrm>
          <a:prstGeom prst="rect">
            <a:avLst/>
          </a:prstGeom>
          <a:noFill/>
          <a:ln w="9525">
            <a:noFill/>
            <a:miter lim="800000"/>
            <a:headEnd/>
            <a:tailEnd/>
          </a:ln>
        </p:spPr>
        <p:txBody>
          <a:bodyPr wrap="none">
            <a:prstTxWarp prst="textNoShape">
              <a:avLst/>
            </a:prstTxWarp>
            <a:spAutoFit/>
          </a:bodyPr>
          <a:lstStyle/>
          <a:p>
            <a:r>
              <a:rPr lang="en-AU" sz="2800">
                <a:solidFill>
                  <a:srgbClr val="0000FF"/>
                </a:solidFill>
                <a:latin typeface="Comic Sans MS" pitchFamily="-65" charset="0"/>
              </a:rPr>
              <a:t>A’</a:t>
            </a:r>
          </a:p>
        </p:txBody>
      </p:sp>
      <p:sp>
        <p:nvSpPr>
          <p:cNvPr id="29701" name="Text Box 11"/>
          <p:cNvSpPr txBox="1">
            <a:spLocks noChangeArrowheads="1"/>
          </p:cNvSpPr>
          <p:nvPr/>
        </p:nvSpPr>
        <p:spPr bwMode="auto">
          <a:xfrm>
            <a:off x="1676400" y="1143000"/>
            <a:ext cx="444500" cy="519113"/>
          </a:xfrm>
          <a:prstGeom prst="rect">
            <a:avLst/>
          </a:prstGeom>
          <a:noFill/>
          <a:ln w="9525">
            <a:noFill/>
            <a:miter lim="800000"/>
            <a:headEnd/>
            <a:tailEnd/>
          </a:ln>
        </p:spPr>
        <p:txBody>
          <a:bodyPr wrap="none">
            <a:prstTxWarp prst="textNoShape">
              <a:avLst/>
            </a:prstTxWarp>
            <a:spAutoFit/>
          </a:bodyPr>
          <a:lstStyle/>
          <a:p>
            <a:r>
              <a:rPr lang="en-AU" sz="2800">
                <a:solidFill>
                  <a:srgbClr val="0000FF"/>
                </a:solidFill>
                <a:latin typeface="Comic Sans MS" pitchFamily="-65" charset="0"/>
              </a:rPr>
              <a:t>A</a:t>
            </a:r>
          </a:p>
        </p:txBody>
      </p:sp>
      <p:sp>
        <p:nvSpPr>
          <p:cNvPr id="29702" name="Line 24"/>
          <p:cNvSpPr>
            <a:spLocks noChangeShapeType="1"/>
          </p:cNvSpPr>
          <p:nvPr/>
        </p:nvSpPr>
        <p:spPr bwMode="auto">
          <a:xfrm flipH="1">
            <a:off x="609600" y="4648200"/>
            <a:ext cx="152400" cy="533400"/>
          </a:xfrm>
          <a:prstGeom prst="line">
            <a:avLst/>
          </a:prstGeom>
          <a:noFill/>
          <a:ln w="34925">
            <a:solidFill>
              <a:srgbClr val="0000FF"/>
            </a:solidFill>
            <a:prstDash val="dash"/>
            <a:round/>
            <a:headEnd/>
            <a:tailEnd/>
          </a:ln>
        </p:spPr>
        <p:txBody>
          <a:bodyPr wrap="none" anchor="ctr">
            <a:prstTxWarp prst="textNoShape">
              <a:avLst/>
            </a:prstTxWarp>
          </a:bodyPr>
          <a:lstStyle/>
          <a:p>
            <a:endParaRPr lang="en-US" dirty="0">
              <a:latin typeface="Comic Sans MS"/>
            </a:endParaRPr>
          </a:p>
        </p:txBody>
      </p:sp>
      <p:sp>
        <p:nvSpPr>
          <p:cNvPr id="29703" name="Line 25"/>
          <p:cNvSpPr>
            <a:spLocks noChangeShapeType="1"/>
          </p:cNvSpPr>
          <p:nvPr/>
        </p:nvSpPr>
        <p:spPr bwMode="auto">
          <a:xfrm>
            <a:off x="609600" y="5181600"/>
            <a:ext cx="152400" cy="457200"/>
          </a:xfrm>
          <a:prstGeom prst="line">
            <a:avLst/>
          </a:prstGeom>
          <a:noFill/>
          <a:ln w="34925">
            <a:solidFill>
              <a:srgbClr val="0000FF"/>
            </a:solidFill>
            <a:prstDash val="dash"/>
            <a:round/>
            <a:headEnd/>
            <a:tailEnd/>
          </a:ln>
        </p:spPr>
        <p:txBody>
          <a:bodyPr wrap="none" anchor="ctr">
            <a:prstTxWarp prst="textNoShape">
              <a:avLst/>
            </a:prstTxWarp>
          </a:bodyPr>
          <a:lstStyle/>
          <a:p>
            <a:endParaRPr lang="en-US" dirty="0">
              <a:latin typeface="Comic Sans MS"/>
            </a:endParaRPr>
          </a:p>
        </p:txBody>
      </p:sp>
      <p:sp>
        <p:nvSpPr>
          <p:cNvPr id="29704" name="Line 26"/>
          <p:cNvSpPr>
            <a:spLocks noChangeShapeType="1"/>
          </p:cNvSpPr>
          <p:nvPr/>
        </p:nvSpPr>
        <p:spPr bwMode="auto">
          <a:xfrm>
            <a:off x="762000" y="5638800"/>
            <a:ext cx="457200" cy="609600"/>
          </a:xfrm>
          <a:prstGeom prst="line">
            <a:avLst/>
          </a:prstGeom>
          <a:noFill/>
          <a:ln w="34925">
            <a:solidFill>
              <a:srgbClr val="0000FF"/>
            </a:solidFill>
            <a:prstDash val="dash"/>
            <a:round/>
            <a:headEnd/>
            <a:tailEnd/>
          </a:ln>
        </p:spPr>
        <p:txBody>
          <a:bodyPr wrap="none" anchor="ctr">
            <a:prstTxWarp prst="textNoShape">
              <a:avLst/>
            </a:prstTxWarp>
          </a:bodyPr>
          <a:lstStyle/>
          <a:p>
            <a:endParaRPr lang="en-US" dirty="0">
              <a:latin typeface="Comic Sans MS"/>
            </a:endParaRPr>
          </a:p>
        </p:txBody>
      </p:sp>
      <p:grpSp>
        <p:nvGrpSpPr>
          <p:cNvPr id="2" name="Group 30"/>
          <p:cNvGrpSpPr>
            <a:grpSpLocks/>
          </p:cNvGrpSpPr>
          <p:nvPr/>
        </p:nvGrpSpPr>
        <p:grpSpPr bwMode="auto">
          <a:xfrm>
            <a:off x="2676525" y="4267200"/>
            <a:ext cx="2787650" cy="1628775"/>
            <a:chOff x="1686" y="2784"/>
            <a:chExt cx="1756" cy="1026"/>
          </a:xfrm>
        </p:grpSpPr>
        <p:sp>
          <p:nvSpPr>
            <p:cNvPr id="29710" name="Rectangle 29"/>
            <p:cNvSpPr>
              <a:spLocks noChangeArrowheads="1"/>
            </p:cNvSpPr>
            <p:nvPr/>
          </p:nvSpPr>
          <p:spPr bwMode="auto">
            <a:xfrm>
              <a:off x="1686" y="2784"/>
              <a:ext cx="1584" cy="864"/>
            </a:xfrm>
            <a:prstGeom prst="rect">
              <a:avLst/>
            </a:prstGeom>
            <a:solidFill>
              <a:schemeClr val="bg1"/>
            </a:solidFill>
            <a:ln w="9525">
              <a:noFill/>
              <a:miter lim="800000"/>
              <a:headEnd/>
              <a:tailEnd/>
            </a:ln>
          </p:spPr>
          <p:txBody>
            <a:bodyPr wrap="none" anchor="ctr">
              <a:prstTxWarp prst="textNoShape">
                <a:avLst/>
              </a:prstTxWarp>
            </a:bodyPr>
            <a:lstStyle/>
            <a:p>
              <a:endParaRPr lang="en-US" dirty="0">
                <a:latin typeface="Comic Sans MS"/>
              </a:endParaRPr>
            </a:p>
          </p:txBody>
        </p:sp>
        <p:sp>
          <p:nvSpPr>
            <p:cNvPr id="29711" name="Text Box 28"/>
            <p:cNvSpPr txBox="1">
              <a:spLocks noChangeArrowheads="1"/>
            </p:cNvSpPr>
            <p:nvPr/>
          </p:nvSpPr>
          <p:spPr bwMode="auto">
            <a:xfrm>
              <a:off x="1776" y="2832"/>
              <a:ext cx="1666" cy="978"/>
            </a:xfrm>
            <a:prstGeom prst="rect">
              <a:avLst/>
            </a:prstGeom>
            <a:noFill/>
            <a:ln w="9525">
              <a:noFill/>
              <a:miter lim="800000"/>
              <a:headEnd/>
              <a:tailEnd/>
            </a:ln>
          </p:spPr>
          <p:txBody>
            <a:bodyPr>
              <a:prstTxWarp prst="textNoShape">
                <a:avLst/>
              </a:prstTxWarp>
              <a:spAutoFit/>
            </a:bodyPr>
            <a:lstStyle/>
            <a:p>
              <a:pPr>
                <a:spcBef>
                  <a:spcPct val="50000"/>
                </a:spcBef>
              </a:pPr>
              <a:r>
                <a:rPr lang="en-AU" sz="2400">
                  <a:latin typeface="Comic Sans MS" pitchFamily="-65" charset="0"/>
                </a:rPr>
                <a:t>step in Moho and decrease in LAB signal at Blanco fracture zone</a:t>
              </a:r>
            </a:p>
          </p:txBody>
        </p:sp>
      </p:grpSp>
      <p:pic>
        <p:nvPicPr>
          <p:cNvPr id="29706" name="Picture 31" descr="color bar"/>
          <p:cNvPicPr>
            <a:picLocks noChangeAspect="1" noChangeArrowheads="1"/>
          </p:cNvPicPr>
          <p:nvPr/>
        </p:nvPicPr>
        <p:blipFill>
          <a:blip r:embed="rId5"/>
          <a:srcRect/>
          <a:stretch>
            <a:fillRect/>
          </a:stretch>
        </p:blipFill>
        <p:spPr bwMode="auto">
          <a:xfrm>
            <a:off x="3657600" y="6137275"/>
            <a:ext cx="3127375" cy="720725"/>
          </a:xfrm>
          <a:prstGeom prst="rect">
            <a:avLst/>
          </a:prstGeom>
          <a:noFill/>
          <a:ln w="9525">
            <a:noFill/>
            <a:miter lim="800000"/>
            <a:headEnd/>
            <a:tailEnd/>
          </a:ln>
        </p:spPr>
      </p:pic>
      <p:sp>
        <p:nvSpPr>
          <p:cNvPr id="29707" name="Line 27"/>
          <p:cNvSpPr>
            <a:spLocks noChangeShapeType="1"/>
          </p:cNvSpPr>
          <p:nvPr/>
        </p:nvSpPr>
        <p:spPr bwMode="auto">
          <a:xfrm flipV="1">
            <a:off x="3352800" y="3276600"/>
            <a:ext cx="152400" cy="990600"/>
          </a:xfrm>
          <a:prstGeom prst="line">
            <a:avLst/>
          </a:prstGeom>
          <a:noFill/>
          <a:ln w="25400">
            <a:solidFill>
              <a:schemeClr val="tx1"/>
            </a:solidFill>
            <a:round/>
            <a:headEnd/>
            <a:tailEnd type="triangle" w="med" len="med"/>
          </a:ln>
        </p:spPr>
        <p:txBody>
          <a:bodyPr wrap="none" anchor="ctr">
            <a:prstTxWarp prst="textNoShape">
              <a:avLst/>
            </a:prstTxWarp>
          </a:bodyPr>
          <a:lstStyle/>
          <a:p>
            <a:endParaRPr lang="en-US" dirty="0">
              <a:latin typeface="Comic Sans MS"/>
            </a:endParaRPr>
          </a:p>
        </p:txBody>
      </p:sp>
      <p:sp>
        <p:nvSpPr>
          <p:cNvPr id="29708" name="Line 33"/>
          <p:cNvSpPr>
            <a:spLocks noChangeShapeType="1"/>
          </p:cNvSpPr>
          <p:nvPr/>
        </p:nvSpPr>
        <p:spPr bwMode="auto">
          <a:xfrm rot="10800000">
            <a:off x="7467600" y="914400"/>
            <a:ext cx="533400" cy="1524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latin typeface="Comic Sans MS"/>
            </a:endParaRPr>
          </a:p>
        </p:txBody>
      </p:sp>
      <p:sp>
        <p:nvSpPr>
          <p:cNvPr id="29709" name="Text Box 34"/>
          <p:cNvSpPr txBox="1">
            <a:spLocks noChangeArrowheads="1"/>
          </p:cNvSpPr>
          <p:nvPr/>
        </p:nvSpPr>
        <p:spPr bwMode="auto">
          <a:xfrm>
            <a:off x="7086600" y="609600"/>
            <a:ext cx="366713"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65" charset="0"/>
              </a:rPr>
              <a:t>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1746" name="Picture 16" descr="A-A_fence2"/>
          <p:cNvPicPr>
            <a:picLocks noChangeAspect="1" noChangeArrowheads="1"/>
          </p:cNvPicPr>
          <p:nvPr/>
        </p:nvPicPr>
        <p:blipFill>
          <a:blip r:embed="rId3"/>
          <a:srcRect/>
          <a:stretch>
            <a:fillRect/>
          </a:stretch>
        </p:blipFill>
        <p:spPr bwMode="auto">
          <a:xfrm>
            <a:off x="990600" y="76200"/>
            <a:ext cx="7467600" cy="6119813"/>
          </a:xfrm>
          <a:prstGeom prst="rect">
            <a:avLst/>
          </a:prstGeom>
          <a:noFill/>
          <a:ln w="9525">
            <a:noFill/>
            <a:miter lim="800000"/>
            <a:headEnd/>
            <a:tailEnd/>
          </a:ln>
        </p:spPr>
      </p:pic>
      <p:pic>
        <p:nvPicPr>
          <p:cNvPr id="31747" name="Picture 19" descr="xsec_map"/>
          <p:cNvPicPr>
            <a:picLocks noChangeAspect="1" noChangeArrowheads="1"/>
          </p:cNvPicPr>
          <p:nvPr/>
        </p:nvPicPr>
        <p:blipFill>
          <a:blip r:embed="rId4"/>
          <a:srcRect/>
          <a:stretch>
            <a:fillRect/>
          </a:stretch>
        </p:blipFill>
        <p:spPr bwMode="auto">
          <a:xfrm>
            <a:off x="152400" y="4495800"/>
            <a:ext cx="2249488" cy="2157413"/>
          </a:xfrm>
          <a:prstGeom prst="rect">
            <a:avLst/>
          </a:prstGeom>
          <a:noFill/>
          <a:ln w="9525">
            <a:noFill/>
            <a:miter lim="800000"/>
            <a:headEnd/>
            <a:tailEnd/>
          </a:ln>
        </p:spPr>
      </p:pic>
      <p:sp>
        <p:nvSpPr>
          <p:cNvPr id="31748" name="Text Box 4"/>
          <p:cNvSpPr txBox="1">
            <a:spLocks noChangeArrowheads="1"/>
          </p:cNvSpPr>
          <p:nvPr/>
        </p:nvSpPr>
        <p:spPr bwMode="auto">
          <a:xfrm>
            <a:off x="2971800" y="1371600"/>
            <a:ext cx="508000" cy="519113"/>
          </a:xfrm>
          <a:prstGeom prst="rect">
            <a:avLst/>
          </a:prstGeom>
          <a:noFill/>
          <a:ln w="9525">
            <a:noFill/>
            <a:miter lim="800000"/>
            <a:headEnd/>
            <a:tailEnd/>
          </a:ln>
        </p:spPr>
        <p:txBody>
          <a:bodyPr wrap="none">
            <a:prstTxWarp prst="textNoShape">
              <a:avLst/>
            </a:prstTxWarp>
            <a:spAutoFit/>
          </a:bodyPr>
          <a:lstStyle/>
          <a:p>
            <a:r>
              <a:rPr lang="en-AU" sz="2800">
                <a:solidFill>
                  <a:srgbClr val="0000FF"/>
                </a:solidFill>
                <a:latin typeface="Comic Sans MS" pitchFamily="-65" charset="0"/>
              </a:rPr>
              <a:t>A’</a:t>
            </a:r>
          </a:p>
        </p:txBody>
      </p:sp>
      <p:sp>
        <p:nvSpPr>
          <p:cNvPr id="31749" name="Text Box 6"/>
          <p:cNvSpPr txBox="1">
            <a:spLocks noChangeArrowheads="1"/>
          </p:cNvSpPr>
          <p:nvPr/>
        </p:nvSpPr>
        <p:spPr bwMode="auto">
          <a:xfrm>
            <a:off x="8077200" y="1447800"/>
            <a:ext cx="444500" cy="519113"/>
          </a:xfrm>
          <a:prstGeom prst="rect">
            <a:avLst/>
          </a:prstGeom>
          <a:noFill/>
          <a:ln w="9525">
            <a:noFill/>
            <a:miter lim="800000"/>
            <a:headEnd/>
            <a:tailEnd/>
          </a:ln>
        </p:spPr>
        <p:txBody>
          <a:bodyPr wrap="none">
            <a:prstTxWarp prst="textNoShape">
              <a:avLst/>
            </a:prstTxWarp>
            <a:spAutoFit/>
          </a:bodyPr>
          <a:lstStyle/>
          <a:p>
            <a:r>
              <a:rPr lang="en-AU" sz="2800">
                <a:solidFill>
                  <a:srgbClr val="0000FF"/>
                </a:solidFill>
                <a:latin typeface="Comic Sans MS" pitchFamily="-65" charset="0"/>
              </a:rPr>
              <a:t>A</a:t>
            </a:r>
          </a:p>
        </p:txBody>
      </p:sp>
      <p:sp>
        <p:nvSpPr>
          <p:cNvPr id="31750" name="Line 9"/>
          <p:cNvSpPr>
            <a:spLocks noChangeShapeType="1"/>
          </p:cNvSpPr>
          <p:nvPr/>
        </p:nvSpPr>
        <p:spPr bwMode="auto">
          <a:xfrm flipH="1">
            <a:off x="609600" y="4648200"/>
            <a:ext cx="152400" cy="533400"/>
          </a:xfrm>
          <a:prstGeom prst="line">
            <a:avLst/>
          </a:prstGeom>
          <a:noFill/>
          <a:ln w="34925">
            <a:solidFill>
              <a:srgbClr val="0000FF"/>
            </a:solidFill>
            <a:prstDash val="dash"/>
            <a:round/>
            <a:headEnd/>
            <a:tailEnd/>
          </a:ln>
        </p:spPr>
        <p:txBody>
          <a:bodyPr wrap="none" anchor="ctr">
            <a:prstTxWarp prst="textNoShape">
              <a:avLst/>
            </a:prstTxWarp>
          </a:bodyPr>
          <a:lstStyle/>
          <a:p>
            <a:endParaRPr lang="en-US" dirty="0">
              <a:latin typeface="Comic Sans MS"/>
            </a:endParaRPr>
          </a:p>
        </p:txBody>
      </p:sp>
      <p:sp>
        <p:nvSpPr>
          <p:cNvPr id="31751" name="Line 10"/>
          <p:cNvSpPr>
            <a:spLocks noChangeShapeType="1"/>
          </p:cNvSpPr>
          <p:nvPr/>
        </p:nvSpPr>
        <p:spPr bwMode="auto">
          <a:xfrm>
            <a:off x="609600" y="5181600"/>
            <a:ext cx="152400" cy="457200"/>
          </a:xfrm>
          <a:prstGeom prst="line">
            <a:avLst/>
          </a:prstGeom>
          <a:noFill/>
          <a:ln w="34925">
            <a:solidFill>
              <a:srgbClr val="0000FF"/>
            </a:solidFill>
            <a:prstDash val="dash"/>
            <a:round/>
            <a:headEnd/>
            <a:tailEnd/>
          </a:ln>
        </p:spPr>
        <p:txBody>
          <a:bodyPr wrap="none" anchor="ctr">
            <a:prstTxWarp prst="textNoShape">
              <a:avLst/>
            </a:prstTxWarp>
          </a:bodyPr>
          <a:lstStyle/>
          <a:p>
            <a:endParaRPr lang="en-US" dirty="0">
              <a:latin typeface="Comic Sans MS"/>
            </a:endParaRPr>
          </a:p>
        </p:txBody>
      </p:sp>
      <p:sp>
        <p:nvSpPr>
          <p:cNvPr id="31752" name="Rectangle 14"/>
          <p:cNvSpPr>
            <a:spLocks noChangeArrowheads="1"/>
          </p:cNvSpPr>
          <p:nvPr/>
        </p:nvSpPr>
        <p:spPr bwMode="auto">
          <a:xfrm>
            <a:off x="2438400" y="3581400"/>
            <a:ext cx="2147888" cy="1371600"/>
          </a:xfrm>
          <a:prstGeom prst="rect">
            <a:avLst/>
          </a:prstGeom>
          <a:solidFill>
            <a:schemeClr val="bg1"/>
          </a:solidFill>
          <a:ln w="9525">
            <a:noFill/>
            <a:miter lim="800000"/>
            <a:headEnd/>
            <a:tailEnd/>
          </a:ln>
        </p:spPr>
        <p:txBody>
          <a:bodyPr wrap="none" anchor="ctr">
            <a:prstTxWarp prst="textNoShape">
              <a:avLst/>
            </a:prstTxWarp>
          </a:bodyPr>
          <a:lstStyle/>
          <a:p>
            <a:endParaRPr lang="en-US" dirty="0">
              <a:latin typeface="Comic Sans MS"/>
            </a:endParaRPr>
          </a:p>
        </p:txBody>
      </p:sp>
      <p:sp>
        <p:nvSpPr>
          <p:cNvPr id="31753" name="Text Box 15"/>
          <p:cNvSpPr txBox="1">
            <a:spLocks noChangeArrowheads="1"/>
          </p:cNvSpPr>
          <p:nvPr/>
        </p:nvSpPr>
        <p:spPr bwMode="auto">
          <a:xfrm>
            <a:off x="2344738" y="3657600"/>
            <a:ext cx="2500312" cy="1187450"/>
          </a:xfrm>
          <a:prstGeom prst="rect">
            <a:avLst/>
          </a:prstGeom>
          <a:noFill/>
          <a:ln w="9525">
            <a:noFill/>
            <a:miter lim="800000"/>
            <a:headEnd/>
            <a:tailEnd/>
          </a:ln>
        </p:spPr>
        <p:txBody>
          <a:bodyPr>
            <a:prstTxWarp prst="textNoShape">
              <a:avLst/>
            </a:prstTxWarp>
            <a:spAutoFit/>
          </a:bodyPr>
          <a:lstStyle/>
          <a:p>
            <a:pPr algn="ctr">
              <a:spcBef>
                <a:spcPct val="50000"/>
              </a:spcBef>
            </a:pPr>
            <a:r>
              <a:rPr lang="en-AU" sz="2400">
                <a:latin typeface="Comic Sans MS" pitchFamily="-65" charset="0"/>
              </a:rPr>
              <a:t>Melt and bright LAB beneath Cascades</a:t>
            </a:r>
          </a:p>
        </p:txBody>
      </p:sp>
      <p:sp>
        <p:nvSpPr>
          <p:cNvPr id="31754" name="Line 11"/>
          <p:cNvSpPr>
            <a:spLocks noChangeShapeType="1"/>
          </p:cNvSpPr>
          <p:nvPr/>
        </p:nvSpPr>
        <p:spPr bwMode="auto">
          <a:xfrm>
            <a:off x="762000" y="5638800"/>
            <a:ext cx="457200" cy="609600"/>
          </a:xfrm>
          <a:prstGeom prst="line">
            <a:avLst/>
          </a:prstGeom>
          <a:noFill/>
          <a:ln w="34925">
            <a:solidFill>
              <a:srgbClr val="0000FF"/>
            </a:solidFill>
            <a:prstDash val="dash"/>
            <a:round/>
            <a:headEnd/>
            <a:tailEnd/>
          </a:ln>
        </p:spPr>
        <p:txBody>
          <a:bodyPr wrap="none" anchor="ctr">
            <a:prstTxWarp prst="textNoShape">
              <a:avLst/>
            </a:prstTxWarp>
          </a:bodyPr>
          <a:lstStyle/>
          <a:p>
            <a:endParaRPr lang="en-US" dirty="0">
              <a:latin typeface="Comic Sans MS"/>
            </a:endParaRPr>
          </a:p>
        </p:txBody>
      </p:sp>
      <p:sp>
        <p:nvSpPr>
          <p:cNvPr id="31755" name="Line 12"/>
          <p:cNvSpPr>
            <a:spLocks noChangeShapeType="1"/>
          </p:cNvSpPr>
          <p:nvPr/>
        </p:nvSpPr>
        <p:spPr bwMode="auto">
          <a:xfrm flipV="1">
            <a:off x="4953000" y="2209800"/>
            <a:ext cx="990600" cy="1143000"/>
          </a:xfrm>
          <a:prstGeom prst="line">
            <a:avLst/>
          </a:prstGeom>
          <a:noFill/>
          <a:ln w="25400">
            <a:solidFill>
              <a:schemeClr val="tx1"/>
            </a:solidFill>
            <a:round/>
            <a:headEnd/>
            <a:tailEnd type="stealth" w="med" len="lg"/>
          </a:ln>
        </p:spPr>
        <p:txBody>
          <a:bodyPr wrap="none" anchor="ctr">
            <a:prstTxWarp prst="textNoShape">
              <a:avLst/>
            </a:prstTxWarp>
          </a:bodyPr>
          <a:lstStyle/>
          <a:p>
            <a:endParaRPr lang="en-US" dirty="0">
              <a:latin typeface="Comic Sans MS"/>
            </a:endParaRPr>
          </a:p>
        </p:txBody>
      </p:sp>
      <p:pic>
        <p:nvPicPr>
          <p:cNvPr id="31756" name="Picture 18" descr="color bar"/>
          <p:cNvPicPr>
            <a:picLocks noChangeAspect="1" noChangeArrowheads="1"/>
          </p:cNvPicPr>
          <p:nvPr/>
        </p:nvPicPr>
        <p:blipFill>
          <a:blip r:embed="rId5"/>
          <a:srcRect/>
          <a:stretch>
            <a:fillRect/>
          </a:stretch>
        </p:blipFill>
        <p:spPr bwMode="auto">
          <a:xfrm>
            <a:off x="3200400" y="6019800"/>
            <a:ext cx="3127375" cy="720725"/>
          </a:xfrm>
          <a:prstGeom prst="rect">
            <a:avLst/>
          </a:prstGeom>
          <a:noFill/>
          <a:ln w="9525">
            <a:noFill/>
            <a:miter lim="800000"/>
            <a:headEnd/>
            <a:tailEnd/>
          </a:ln>
        </p:spPr>
      </p:pic>
      <p:sp>
        <p:nvSpPr>
          <p:cNvPr id="31757" name="Line 20"/>
          <p:cNvSpPr>
            <a:spLocks noChangeShapeType="1"/>
          </p:cNvSpPr>
          <p:nvPr/>
        </p:nvSpPr>
        <p:spPr bwMode="auto">
          <a:xfrm rot="10800000" flipH="1" flipV="1">
            <a:off x="1524000" y="990600"/>
            <a:ext cx="609600" cy="1524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latin typeface="Comic Sans MS"/>
            </a:endParaRPr>
          </a:p>
        </p:txBody>
      </p:sp>
      <p:sp>
        <p:nvSpPr>
          <p:cNvPr id="31758" name="Text Box 21"/>
          <p:cNvSpPr txBox="1">
            <a:spLocks noChangeArrowheads="1"/>
          </p:cNvSpPr>
          <p:nvPr/>
        </p:nvSpPr>
        <p:spPr bwMode="auto">
          <a:xfrm>
            <a:off x="2133600" y="838200"/>
            <a:ext cx="366713"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65" charset="0"/>
              </a:rPr>
              <a:t>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3794" name="Picture 18" descr="xsec_map"/>
          <p:cNvPicPr>
            <a:picLocks noChangeAspect="1" noChangeArrowheads="1"/>
          </p:cNvPicPr>
          <p:nvPr/>
        </p:nvPicPr>
        <p:blipFill>
          <a:blip r:embed="rId3"/>
          <a:srcRect/>
          <a:stretch>
            <a:fillRect/>
          </a:stretch>
        </p:blipFill>
        <p:spPr bwMode="auto">
          <a:xfrm>
            <a:off x="152400" y="4495800"/>
            <a:ext cx="2249488" cy="2157413"/>
          </a:xfrm>
          <a:prstGeom prst="rect">
            <a:avLst/>
          </a:prstGeom>
          <a:noFill/>
          <a:ln w="9525">
            <a:noFill/>
            <a:miter lim="800000"/>
            <a:headEnd/>
            <a:tailEnd/>
          </a:ln>
        </p:spPr>
      </p:pic>
      <p:pic>
        <p:nvPicPr>
          <p:cNvPr id="33795" name="Picture 15" descr="B-B_fence"/>
          <p:cNvPicPr>
            <a:picLocks noChangeAspect="1" noChangeArrowheads="1"/>
          </p:cNvPicPr>
          <p:nvPr/>
        </p:nvPicPr>
        <p:blipFill>
          <a:blip r:embed="rId4"/>
          <a:srcRect/>
          <a:stretch>
            <a:fillRect/>
          </a:stretch>
        </p:blipFill>
        <p:spPr bwMode="auto">
          <a:xfrm>
            <a:off x="2487613" y="152400"/>
            <a:ext cx="6283325" cy="6119813"/>
          </a:xfrm>
          <a:prstGeom prst="rect">
            <a:avLst/>
          </a:prstGeom>
          <a:noFill/>
          <a:ln w="9525">
            <a:noFill/>
            <a:miter lim="800000"/>
            <a:headEnd/>
            <a:tailEnd/>
          </a:ln>
        </p:spPr>
      </p:pic>
      <p:sp>
        <p:nvSpPr>
          <p:cNvPr id="33796" name="Text Box 3"/>
          <p:cNvSpPr txBox="1">
            <a:spLocks noChangeArrowheads="1"/>
          </p:cNvSpPr>
          <p:nvPr/>
        </p:nvSpPr>
        <p:spPr bwMode="auto">
          <a:xfrm>
            <a:off x="3021013" y="2895600"/>
            <a:ext cx="473075" cy="519113"/>
          </a:xfrm>
          <a:prstGeom prst="rect">
            <a:avLst/>
          </a:prstGeom>
          <a:noFill/>
          <a:ln w="9525">
            <a:noFill/>
            <a:miter lim="800000"/>
            <a:headEnd/>
            <a:tailEnd/>
          </a:ln>
        </p:spPr>
        <p:txBody>
          <a:bodyPr wrap="none">
            <a:prstTxWarp prst="textNoShape">
              <a:avLst/>
            </a:prstTxWarp>
            <a:spAutoFit/>
          </a:bodyPr>
          <a:lstStyle/>
          <a:p>
            <a:r>
              <a:rPr lang="en-AU" sz="2800">
                <a:solidFill>
                  <a:srgbClr val="0000FF"/>
                </a:solidFill>
                <a:latin typeface="Comic Sans MS" pitchFamily="-65" charset="0"/>
              </a:rPr>
              <a:t>B’</a:t>
            </a:r>
          </a:p>
        </p:txBody>
      </p:sp>
      <p:sp>
        <p:nvSpPr>
          <p:cNvPr id="33797" name="Text Box 5"/>
          <p:cNvSpPr txBox="1">
            <a:spLocks noChangeArrowheads="1"/>
          </p:cNvSpPr>
          <p:nvPr/>
        </p:nvSpPr>
        <p:spPr bwMode="auto">
          <a:xfrm>
            <a:off x="8431213" y="3352800"/>
            <a:ext cx="407987" cy="519113"/>
          </a:xfrm>
          <a:prstGeom prst="rect">
            <a:avLst/>
          </a:prstGeom>
          <a:noFill/>
          <a:ln w="9525">
            <a:noFill/>
            <a:miter lim="800000"/>
            <a:headEnd/>
            <a:tailEnd/>
          </a:ln>
        </p:spPr>
        <p:txBody>
          <a:bodyPr wrap="none">
            <a:prstTxWarp prst="textNoShape">
              <a:avLst/>
            </a:prstTxWarp>
            <a:spAutoFit/>
          </a:bodyPr>
          <a:lstStyle/>
          <a:p>
            <a:r>
              <a:rPr lang="en-AU" sz="2800">
                <a:solidFill>
                  <a:srgbClr val="0000FF"/>
                </a:solidFill>
                <a:latin typeface="Comic Sans MS" pitchFamily="-65" charset="0"/>
              </a:rPr>
              <a:t>B</a:t>
            </a:r>
          </a:p>
        </p:txBody>
      </p:sp>
      <p:sp>
        <p:nvSpPr>
          <p:cNvPr id="33798" name="Line 8"/>
          <p:cNvSpPr>
            <a:spLocks noChangeShapeType="1"/>
          </p:cNvSpPr>
          <p:nvPr/>
        </p:nvSpPr>
        <p:spPr bwMode="auto">
          <a:xfrm>
            <a:off x="533400" y="5029200"/>
            <a:ext cx="304800" cy="152400"/>
          </a:xfrm>
          <a:prstGeom prst="line">
            <a:avLst/>
          </a:prstGeom>
          <a:noFill/>
          <a:ln w="34925">
            <a:solidFill>
              <a:srgbClr val="0000FF"/>
            </a:solidFill>
            <a:prstDash val="dash"/>
            <a:round/>
            <a:headEnd/>
            <a:tailEnd/>
          </a:ln>
        </p:spPr>
        <p:txBody>
          <a:bodyPr wrap="none" anchor="ctr">
            <a:prstTxWarp prst="textNoShape">
              <a:avLst/>
            </a:prstTxWarp>
          </a:bodyPr>
          <a:lstStyle/>
          <a:p>
            <a:endParaRPr lang="en-US" dirty="0">
              <a:latin typeface="Comic Sans MS"/>
            </a:endParaRPr>
          </a:p>
        </p:txBody>
      </p:sp>
      <p:sp>
        <p:nvSpPr>
          <p:cNvPr id="33799" name="Line 9"/>
          <p:cNvSpPr>
            <a:spLocks noChangeShapeType="1"/>
          </p:cNvSpPr>
          <p:nvPr/>
        </p:nvSpPr>
        <p:spPr bwMode="auto">
          <a:xfrm>
            <a:off x="914400" y="5181600"/>
            <a:ext cx="381000" cy="152400"/>
          </a:xfrm>
          <a:prstGeom prst="line">
            <a:avLst/>
          </a:prstGeom>
          <a:noFill/>
          <a:ln w="34925">
            <a:solidFill>
              <a:srgbClr val="0000FF"/>
            </a:solidFill>
            <a:prstDash val="dash"/>
            <a:round/>
            <a:headEnd/>
            <a:tailEnd/>
          </a:ln>
        </p:spPr>
        <p:txBody>
          <a:bodyPr wrap="none" anchor="ctr">
            <a:prstTxWarp prst="textNoShape">
              <a:avLst/>
            </a:prstTxWarp>
          </a:bodyPr>
          <a:lstStyle/>
          <a:p>
            <a:endParaRPr lang="en-US" dirty="0">
              <a:latin typeface="Comic Sans MS"/>
            </a:endParaRPr>
          </a:p>
        </p:txBody>
      </p:sp>
      <p:sp>
        <p:nvSpPr>
          <p:cNvPr id="33800" name="Line 10"/>
          <p:cNvSpPr>
            <a:spLocks noChangeShapeType="1"/>
          </p:cNvSpPr>
          <p:nvPr/>
        </p:nvSpPr>
        <p:spPr bwMode="auto">
          <a:xfrm flipV="1">
            <a:off x="1295400" y="5181600"/>
            <a:ext cx="533400" cy="152400"/>
          </a:xfrm>
          <a:prstGeom prst="line">
            <a:avLst/>
          </a:prstGeom>
          <a:noFill/>
          <a:ln w="34925">
            <a:solidFill>
              <a:srgbClr val="0000FF"/>
            </a:solidFill>
            <a:prstDash val="dash"/>
            <a:round/>
            <a:headEnd/>
            <a:tailEnd/>
          </a:ln>
        </p:spPr>
        <p:txBody>
          <a:bodyPr wrap="none" anchor="ctr">
            <a:prstTxWarp prst="textNoShape">
              <a:avLst/>
            </a:prstTxWarp>
          </a:bodyPr>
          <a:lstStyle/>
          <a:p>
            <a:endParaRPr lang="en-US" dirty="0">
              <a:latin typeface="Comic Sans MS"/>
            </a:endParaRPr>
          </a:p>
        </p:txBody>
      </p:sp>
      <p:grpSp>
        <p:nvGrpSpPr>
          <p:cNvPr id="2" name="Group 12"/>
          <p:cNvGrpSpPr>
            <a:grpSpLocks/>
          </p:cNvGrpSpPr>
          <p:nvPr/>
        </p:nvGrpSpPr>
        <p:grpSpPr bwMode="auto">
          <a:xfrm>
            <a:off x="1066800" y="990600"/>
            <a:ext cx="2590800" cy="1371600"/>
            <a:chOff x="1686" y="2784"/>
            <a:chExt cx="1756" cy="864"/>
          </a:xfrm>
        </p:grpSpPr>
        <p:sp>
          <p:nvSpPr>
            <p:cNvPr id="33806" name="Rectangle 13"/>
            <p:cNvSpPr>
              <a:spLocks noChangeArrowheads="1"/>
            </p:cNvSpPr>
            <p:nvPr/>
          </p:nvSpPr>
          <p:spPr bwMode="auto">
            <a:xfrm>
              <a:off x="1686" y="2784"/>
              <a:ext cx="1584" cy="864"/>
            </a:xfrm>
            <a:prstGeom prst="rect">
              <a:avLst/>
            </a:prstGeom>
            <a:solidFill>
              <a:schemeClr val="bg1"/>
            </a:solidFill>
            <a:ln w="9525">
              <a:noFill/>
              <a:miter lim="800000"/>
              <a:headEnd/>
              <a:tailEnd/>
            </a:ln>
          </p:spPr>
          <p:txBody>
            <a:bodyPr wrap="none" anchor="ctr">
              <a:prstTxWarp prst="textNoShape">
                <a:avLst/>
              </a:prstTxWarp>
            </a:bodyPr>
            <a:lstStyle/>
            <a:p>
              <a:endParaRPr lang="en-US" dirty="0">
                <a:latin typeface="Comic Sans MS"/>
              </a:endParaRPr>
            </a:p>
          </p:txBody>
        </p:sp>
        <p:sp>
          <p:nvSpPr>
            <p:cNvPr id="33807" name="Text Box 14"/>
            <p:cNvSpPr txBox="1">
              <a:spLocks noChangeArrowheads="1"/>
            </p:cNvSpPr>
            <p:nvPr/>
          </p:nvSpPr>
          <p:spPr bwMode="auto">
            <a:xfrm>
              <a:off x="1776" y="2832"/>
              <a:ext cx="1666" cy="748"/>
            </a:xfrm>
            <a:prstGeom prst="rect">
              <a:avLst/>
            </a:prstGeom>
            <a:noFill/>
            <a:ln w="9525">
              <a:noFill/>
              <a:miter lim="800000"/>
              <a:headEnd/>
              <a:tailEnd/>
            </a:ln>
          </p:spPr>
          <p:txBody>
            <a:bodyPr>
              <a:prstTxWarp prst="textNoShape">
                <a:avLst/>
              </a:prstTxWarp>
              <a:spAutoFit/>
            </a:bodyPr>
            <a:lstStyle/>
            <a:p>
              <a:pPr>
                <a:spcBef>
                  <a:spcPct val="50000"/>
                </a:spcBef>
              </a:pPr>
              <a:r>
                <a:rPr lang="en-AU" sz="2400">
                  <a:latin typeface="Comic Sans MS" pitchFamily="-65" charset="0"/>
                </a:rPr>
                <a:t>Snake Plain and Columbia River basalts</a:t>
              </a:r>
            </a:p>
          </p:txBody>
        </p:sp>
      </p:grpSp>
      <p:pic>
        <p:nvPicPr>
          <p:cNvPr id="33802" name="Picture 17" descr="color bar"/>
          <p:cNvPicPr>
            <a:picLocks noChangeAspect="1" noChangeArrowheads="1"/>
          </p:cNvPicPr>
          <p:nvPr/>
        </p:nvPicPr>
        <p:blipFill>
          <a:blip r:embed="rId5"/>
          <a:srcRect/>
          <a:stretch>
            <a:fillRect/>
          </a:stretch>
        </p:blipFill>
        <p:spPr bwMode="auto">
          <a:xfrm>
            <a:off x="3657600" y="6137275"/>
            <a:ext cx="3127375" cy="720725"/>
          </a:xfrm>
          <a:prstGeom prst="rect">
            <a:avLst/>
          </a:prstGeom>
          <a:noFill/>
          <a:ln w="9525">
            <a:noFill/>
            <a:miter lim="800000"/>
            <a:headEnd/>
            <a:tailEnd/>
          </a:ln>
        </p:spPr>
      </p:pic>
      <p:sp>
        <p:nvSpPr>
          <p:cNvPr id="33803" name="Line 11"/>
          <p:cNvSpPr>
            <a:spLocks noChangeShapeType="1"/>
          </p:cNvSpPr>
          <p:nvPr/>
        </p:nvSpPr>
        <p:spPr bwMode="auto">
          <a:xfrm>
            <a:off x="3048000" y="2209800"/>
            <a:ext cx="1981200" cy="1295400"/>
          </a:xfrm>
          <a:prstGeom prst="line">
            <a:avLst/>
          </a:prstGeom>
          <a:noFill/>
          <a:ln w="25400">
            <a:solidFill>
              <a:schemeClr val="tx1"/>
            </a:solidFill>
            <a:round/>
            <a:headEnd/>
            <a:tailEnd type="stealth" w="lg" len="lg"/>
          </a:ln>
        </p:spPr>
        <p:txBody>
          <a:bodyPr wrap="none" anchor="ctr">
            <a:prstTxWarp prst="textNoShape">
              <a:avLst/>
            </a:prstTxWarp>
          </a:bodyPr>
          <a:lstStyle/>
          <a:p>
            <a:endParaRPr lang="en-US" dirty="0">
              <a:latin typeface="Comic Sans MS"/>
            </a:endParaRPr>
          </a:p>
        </p:txBody>
      </p:sp>
      <p:sp>
        <p:nvSpPr>
          <p:cNvPr id="33804" name="Line 19"/>
          <p:cNvSpPr>
            <a:spLocks noChangeShapeType="1"/>
          </p:cNvSpPr>
          <p:nvPr/>
        </p:nvSpPr>
        <p:spPr bwMode="auto">
          <a:xfrm rot="10800000" flipV="1">
            <a:off x="8610600" y="685800"/>
            <a:ext cx="0" cy="609600"/>
          </a:xfrm>
          <a:prstGeom prst="line">
            <a:avLst/>
          </a:prstGeom>
          <a:noFill/>
          <a:ln w="28575">
            <a:solidFill>
              <a:schemeClr val="tx1"/>
            </a:solidFill>
            <a:round/>
            <a:headEnd/>
            <a:tailEnd type="triangle" w="med" len="med"/>
          </a:ln>
        </p:spPr>
        <p:txBody>
          <a:bodyPr wrap="none" anchor="ctr">
            <a:prstTxWarp prst="textNoShape">
              <a:avLst/>
            </a:prstTxWarp>
          </a:bodyPr>
          <a:lstStyle/>
          <a:p>
            <a:endParaRPr lang="en-US" dirty="0">
              <a:latin typeface="Comic Sans MS"/>
            </a:endParaRPr>
          </a:p>
        </p:txBody>
      </p:sp>
      <p:sp>
        <p:nvSpPr>
          <p:cNvPr id="33805" name="Text Box 20"/>
          <p:cNvSpPr txBox="1">
            <a:spLocks noChangeArrowheads="1"/>
          </p:cNvSpPr>
          <p:nvPr/>
        </p:nvSpPr>
        <p:spPr bwMode="auto">
          <a:xfrm>
            <a:off x="8382000" y="1295400"/>
            <a:ext cx="366713" cy="366713"/>
          </a:xfrm>
          <a:prstGeom prst="rect">
            <a:avLst/>
          </a:prstGeom>
          <a:noFill/>
          <a:ln w="9525">
            <a:noFill/>
            <a:miter lim="800000"/>
            <a:headEnd/>
            <a:tailEnd/>
          </a:ln>
        </p:spPr>
        <p:txBody>
          <a:bodyPr wrap="none">
            <a:prstTxWarp prst="textNoShape">
              <a:avLst/>
            </a:prstTxWarp>
            <a:spAutoFit/>
          </a:bodyPr>
          <a:lstStyle/>
          <a:p>
            <a:r>
              <a:rPr lang="en-US">
                <a:latin typeface="Comic Sans MS" pitchFamily="-65" charset="0"/>
              </a:rPr>
              <a:t>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TotalTime>
  <Words>496</Words>
  <Application>Microsoft Macintosh PowerPoint</Application>
  <PresentationFormat>On-screen Show (4:3)</PresentationFormat>
  <Paragraphs>63</Paragraphs>
  <Slides>13</Slides>
  <Notes>12</Notes>
  <HiddenSlides>0</HiddenSlides>
  <MMClips>2</MMClips>
  <ScaleCrop>false</ScaleCrop>
  <HeadingPairs>
    <vt:vector size="4" baseType="variant">
      <vt:variant>
        <vt:lpstr>Design Template</vt:lpstr>
      </vt:variant>
      <vt:variant>
        <vt:i4>1</vt:i4>
      </vt:variant>
      <vt:variant>
        <vt:lpstr>Slide Titles</vt:lpstr>
      </vt:variant>
      <vt:variant>
        <vt:i4>13</vt:i4>
      </vt:variant>
    </vt:vector>
  </HeadingPairs>
  <TitlesOfParts>
    <vt:vector size="14" baseType="lpstr">
      <vt:lpstr>Office Theme</vt:lpstr>
      <vt:lpstr>Mapping crustal and lithospheric structure using USArray data  in the Western U.S. using EarthVision</vt:lpstr>
      <vt:lpstr>Data examples  for one station  - BK.MCCM</vt:lpstr>
      <vt:lpstr>3D visualization of RFs</vt:lpstr>
      <vt:lpstr>Slide 4</vt:lpstr>
      <vt:lpstr>Slide 5</vt:lpstr>
      <vt:lpstr>Location of cross sections</vt:lpstr>
      <vt:lpstr>Slide 7</vt:lpstr>
      <vt:lpstr>Slide 8</vt:lpstr>
      <vt:lpstr>Slide 9</vt:lpstr>
      <vt:lpstr>Slide 10</vt:lpstr>
      <vt:lpstr>3D visualization of RFs</vt:lpstr>
      <vt:lpstr>Moho map  in 3D</vt:lpstr>
      <vt:lpstr>Moho and LAB map in 3D  - view from south</vt:lpstr>
    </vt:vector>
  </TitlesOfParts>
  <Company>USC Earth Sciences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Mapping crustal and lithospheric structure using USArray data  in the Western U.S.</dc:title>
  <dc:creator>Meghan S Miller</dc:creator>
  <cp:lastModifiedBy>Meghan S Miller</cp:lastModifiedBy>
  <cp:revision>5</cp:revision>
  <dcterms:created xsi:type="dcterms:W3CDTF">2011-08-17T21:29:25Z</dcterms:created>
  <dcterms:modified xsi:type="dcterms:W3CDTF">2011-08-17T21:33:50Z</dcterms:modified>
</cp:coreProperties>
</file>