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102.xml" ContentType="application/vnd.openxmlformats-officedocument.presentationml.slideLayout+xml"/>
  <Override PartName="/ppt/notesSlides/notesSlide41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diagrams/colors4.xml" ContentType="application/vnd.openxmlformats-officedocument.drawingml.diagramColors+xml"/>
  <Override PartName="/ppt/slides/slide19.xml" ContentType="application/vnd.openxmlformats-officedocument.presentationml.slide+xml"/>
  <Default Extension="png" ContentType="image/png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Default Extension="emf" ContentType="image/x-emf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notesSlides/notesSlide35.xml" ContentType="application/vnd.openxmlformats-officedocument.presentationml.notesSlide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Layouts/slideLayout244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diagrams/colors1.xml" ContentType="application/vnd.openxmlformats-officedocument.drawingml.diagramColors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theme/theme23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Default Extension="tiff" ContentType="image/tiff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slideLayouts/slideLayout232.xml" ContentType="application/vnd.openxmlformats-officedocument.presentationml.slideLayout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Default Extension="gif" ContentType="image/gif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22.xml" ContentType="application/vnd.openxmlformats-officedocument.them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notesSlides/notesSlide47.xml" ContentType="application/vnd.openxmlformats-officedocument.presentationml.notesSlide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diagrams/quickStyle1.xml" ContentType="application/vnd.openxmlformats-officedocument.drawingml.diagramStyle+xml"/>
  <Override PartName="/ppt/slideMasters/slideMaster25.xml" ContentType="application/vnd.openxmlformats-officedocument.presentationml.slideMaster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layout4.xml" ContentType="application/vnd.openxmlformats-officedocument.drawingml.diagram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notesSlides/notesSlide27.xml" ContentType="application/vnd.openxmlformats-officedocument.presentationml.notes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notesSlides/notesSlide52.xml" ContentType="application/vnd.openxmlformats-officedocument.presentationml.notesSlide+xml"/>
  <Override PartName="/ppt/slideMasters/slideMaster22.xml" ContentType="application/vnd.openxmlformats-officedocument.presentationml.slideMaster+xml"/>
  <Override PartName="/ppt/notesSlides/notesSlide30.xml" ContentType="application/vnd.openxmlformats-officedocument.presentationml.notesSlide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diagrams/layout1.xml" ContentType="application/vnd.openxmlformats-officedocument.drawingml.diagram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diagrams/drawing3.xml" ContentType="application/vnd.ms-office.drawingml.diagramDrawing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1" r:id="rId2"/>
    <p:sldMasterId id="2147483673" r:id="rId3"/>
    <p:sldMasterId id="2147483685" r:id="rId4"/>
    <p:sldMasterId id="2147483697" r:id="rId5"/>
    <p:sldMasterId id="2147483709" r:id="rId6"/>
    <p:sldMasterId id="2147483722" r:id="rId7"/>
    <p:sldMasterId id="2147483734" r:id="rId8"/>
    <p:sldMasterId id="2147483747" r:id="rId9"/>
    <p:sldMasterId id="2147483759" r:id="rId10"/>
    <p:sldMasterId id="2147483771" r:id="rId11"/>
    <p:sldMasterId id="2147483784" r:id="rId12"/>
    <p:sldMasterId id="2147483796" r:id="rId13"/>
    <p:sldMasterId id="2147483808" r:id="rId14"/>
    <p:sldMasterId id="2147483820" r:id="rId15"/>
    <p:sldMasterId id="2147483841" r:id="rId16"/>
    <p:sldMasterId id="2147483853" r:id="rId17"/>
    <p:sldMasterId id="2147483865" r:id="rId18"/>
    <p:sldMasterId id="2147483877" r:id="rId19"/>
    <p:sldMasterId id="2147483901" r:id="rId20"/>
    <p:sldMasterId id="2147483913" r:id="rId21"/>
    <p:sldMasterId id="2147483925" r:id="rId22"/>
    <p:sldMasterId id="2147483937" r:id="rId23"/>
    <p:sldMasterId id="2147483949" r:id="rId24"/>
    <p:sldMasterId id="2147483961" r:id="rId25"/>
  </p:sldMasterIdLst>
  <p:notesMasterIdLst>
    <p:notesMasterId r:id="rId79"/>
  </p:notesMasterIdLst>
  <p:sldIdLst>
    <p:sldId id="302" r:id="rId26"/>
    <p:sldId id="258" r:id="rId27"/>
    <p:sldId id="259" r:id="rId28"/>
    <p:sldId id="256" r:id="rId29"/>
    <p:sldId id="257" r:id="rId30"/>
    <p:sldId id="260" r:id="rId31"/>
    <p:sldId id="261" r:id="rId32"/>
    <p:sldId id="310" r:id="rId33"/>
    <p:sldId id="311" r:id="rId34"/>
    <p:sldId id="303" r:id="rId35"/>
    <p:sldId id="304" r:id="rId36"/>
    <p:sldId id="262" r:id="rId37"/>
    <p:sldId id="263" r:id="rId38"/>
    <p:sldId id="264" r:id="rId39"/>
    <p:sldId id="265" r:id="rId40"/>
    <p:sldId id="266" r:id="rId41"/>
    <p:sldId id="267" r:id="rId42"/>
    <p:sldId id="268" r:id="rId43"/>
    <p:sldId id="269" r:id="rId44"/>
    <p:sldId id="270" r:id="rId45"/>
    <p:sldId id="271" r:id="rId46"/>
    <p:sldId id="272" r:id="rId47"/>
    <p:sldId id="273" r:id="rId48"/>
    <p:sldId id="274" r:id="rId49"/>
    <p:sldId id="275" r:id="rId50"/>
    <p:sldId id="276" r:id="rId51"/>
    <p:sldId id="277" r:id="rId52"/>
    <p:sldId id="278" r:id="rId53"/>
    <p:sldId id="279" r:id="rId54"/>
    <p:sldId id="280" r:id="rId55"/>
    <p:sldId id="281" r:id="rId56"/>
    <p:sldId id="282" r:id="rId57"/>
    <p:sldId id="283" r:id="rId58"/>
    <p:sldId id="284" r:id="rId59"/>
    <p:sldId id="285" r:id="rId60"/>
    <p:sldId id="286" r:id="rId61"/>
    <p:sldId id="287" r:id="rId62"/>
    <p:sldId id="288" r:id="rId63"/>
    <p:sldId id="289" r:id="rId64"/>
    <p:sldId id="305" r:id="rId65"/>
    <p:sldId id="306" r:id="rId66"/>
    <p:sldId id="290" r:id="rId67"/>
    <p:sldId id="291" r:id="rId68"/>
    <p:sldId id="292" r:id="rId69"/>
    <p:sldId id="293" r:id="rId70"/>
    <p:sldId id="308" r:id="rId71"/>
    <p:sldId id="309" r:id="rId72"/>
    <p:sldId id="296" r:id="rId73"/>
    <p:sldId id="297" r:id="rId74"/>
    <p:sldId id="298" r:id="rId75"/>
    <p:sldId id="299" r:id="rId76"/>
    <p:sldId id="300" r:id="rId77"/>
    <p:sldId id="301" r:id="rId78"/>
  </p:sldIdLst>
  <p:sldSz cx="10080625" cy="7559675"/>
  <p:notesSz cx="7772400" cy="10058400"/>
  <p:defaultTextStyle>
    <a:defPPr>
      <a:defRPr lang="en-GB"/>
    </a:defPPr>
    <a:lvl1pPr algn="l" defTabSz="44917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742796" indent="-285692" algn="l" defTabSz="44917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1142762" indent="-228552" algn="l" defTabSz="44917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599868" indent="-228552" algn="l" defTabSz="44917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2056973" indent="-228552" algn="l" defTabSz="44917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5526" algn="l" defTabSz="91421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2632" algn="l" defTabSz="91421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199737" algn="l" defTabSz="91421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6842" algn="l" defTabSz="91421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50" y="-102"/>
      </p:cViewPr>
      <p:guideLst>
        <p:guide orient="horz" pos="2161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63" Type="http://schemas.openxmlformats.org/officeDocument/2006/relationships/slide" Target="slides/slide38.xml"/><Relationship Id="rId68" Type="http://schemas.openxmlformats.org/officeDocument/2006/relationships/slide" Target="slides/slide43.xml"/><Relationship Id="rId76" Type="http://schemas.openxmlformats.org/officeDocument/2006/relationships/slide" Target="slides/slide5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6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slide" Target="slides/slide33.xml"/><Relationship Id="rId66" Type="http://schemas.openxmlformats.org/officeDocument/2006/relationships/slide" Target="slides/slide41.xml"/><Relationship Id="rId74" Type="http://schemas.openxmlformats.org/officeDocument/2006/relationships/slide" Target="slides/slide49.xml"/><Relationship Id="rId79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6.xml"/><Relationship Id="rId82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slide" Target="slides/slide35.xml"/><Relationship Id="rId65" Type="http://schemas.openxmlformats.org/officeDocument/2006/relationships/slide" Target="slides/slide40.xml"/><Relationship Id="rId73" Type="http://schemas.openxmlformats.org/officeDocument/2006/relationships/slide" Target="slides/slide48.xml"/><Relationship Id="rId78" Type="http://schemas.openxmlformats.org/officeDocument/2006/relationships/slide" Target="slides/slide53.xml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slide" Target="slides/slide39.xml"/><Relationship Id="rId69" Type="http://schemas.openxmlformats.org/officeDocument/2006/relationships/slide" Target="slides/slide44.xml"/><Relationship Id="rId77" Type="http://schemas.openxmlformats.org/officeDocument/2006/relationships/slide" Target="slides/slide5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72" Type="http://schemas.openxmlformats.org/officeDocument/2006/relationships/slide" Target="slides/slide47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slide" Target="slides/slide34.xml"/><Relationship Id="rId67" Type="http://schemas.openxmlformats.org/officeDocument/2006/relationships/slide" Target="slides/slide42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slide" Target="slides/slide37.xml"/><Relationship Id="rId70" Type="http://schemas.openxmlformats.org/officeDocument/2006/relationships/slide" Target="slides/slide45.xml"/><Relationship Id="rId75" Type="http://schemas.openxmlformats.org/officeDocument/2006/relationships/slide" Target="slides/slide50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A63A32-DB97-164A-A433-B2212BF1C59C}" type="doc">
      <dgm:prSet loTypeId="urn:microsoft.com/office/officeart/2005/8/layout/process2" loCatId="process" qsTypeId="urn:microsoft.com/office/officeart/2005/8/quickstyle/simple4" qsCatId="simple" csTypeId="urn:microsoft.com/office/officeart/2005/8/colors/accent1_2" csCatId="accent1" phldr="1"/>
      <dgm:spPr/>
    </dgm:pt>
    <dgm:pt modelId="{00D9F554-46BE-E14C-9034-43B3339A78B9}">
      <dgm:prSet phldrT="[Text]"/>
      <dgm:spPr/>
      <dgm:t>
        <a:bodyPr/>
        <a:lstStyle/>
        <a:p>
          <a:r>
            <a:rPr lang="en-US" dirty="0" smtClean="0"/>
            <a:t>Download SPREE data From the IRIS DMC</a:t>
          </a:r>
          <a:endParaRPr lang="en-US" dirty="0"/>
        </a:p>
      </dgm:t>
    </dgm:pt>
    <dgm:pt modelId="{F42FEE4D-3E89-9146-B012-6AD3FFC1D0DB}" type="parTrans" cxnId="{02ACBB50-703E-E84D-AE41-6953F1EEA5A2}">
      <dgm:prSet/>
      <dgm:spPr/>
      <dgm:t>
        <a:bodyPr/>
        <a:lstStyle/>
        <a:p>
          <a:endParaRPr lang="en-US"/>
        </a:p>
      </dgm:t>
    </dgm:pt>
    <dgm:pt modelId="{6ECC0AFC-D539-DE43-8A40-68A808BED76E}" type="sibTrans" cxnId="{02ACBB50-703E-E84D-AE41-6953F1EEA5A2}">
      <dgm:prSet/>
      <dgm:spPr/>
      <dgm:t>
        <a:bodyPr/>
        <a:lstStyle/>
        <a:p>
          <a:endParaRPr lang="en-US"/>
        </a:p>
      </dgm:t>
    </dgm:pt>
    <dgm:pt modelId="{46F6BCA1-0B49-864C-BC9B-16A2B82B166B}">
      <dgm:prSet phldrT="[Text]"/>
      <dgm:spPr/>
      <dgm:t>
        <a:bodyPr/>
        <a:lstStyle/>
        <a:p>
          <a:r>
            <a:rPr lang="en-US" dirty="0" smtClean="0"/>
            <a:t>Use SAC-PPK to make a preliminary arrival picks</a:t>
          </a:r>
          <a:endParaRPr lang="en-US" dirty="0"/>
        </a:p>
      </dgm:t>
    </dgm:pt>
    <dgm:pt modelId="{DC882A42-587A-A340-9980-CC4853DF5C76}" type="parTrans" cxnId="{26624198-72C8-2546-93B5-95161D132448}">
      <dgm:prSet/>
      <dgm:spPr/>
      <dgm:t>
        <a:bodyPr/>
        <a:lstStyle/>
        <a:p>
          <a:endParaRPr lang="en-US"/>
        </a:p>
      </dgm:t>
    </dgm:pt>
    <dgm:pt modelId="{649F4AC2-73A6-E84B-9381-1E1BF8871AD4}" type="sibTrans" cxnId="{26624198-72C8-2546-93B5-95161D132448}">
      <dgm:prSet/>
      <dgm:spPr/>
      <dgm:t>
        <a:bodyPr/>
        <a:lstStyle/>
        <a:p>
          <a:endParaRPr lang="en-US"/>
        </a:p>
      </dgm:t>
    </dgm:pt>
    <dgm:pt modelId="{9F540C80-ADC8-5E4E-9D05-3529188A42B8}">
      <dgm:prSet phldrT="[Text]"/>
      <dgm:spPr/>
      <dgm:t>
        <a:bodyPr/>
        <a:lstStyle/>
        <a:p>
          <a:r>
            <a:rPr lang="en-US" dirty="0" smtClean="0"/>
            <a:t>Use MCCC Program (</a:t>
          </a:r>
          <a:r>
            <a:rPr lang="en-US" dirty="0" err="1" smtClean="0"/>
            <a:t>Xiaoting</a:t>
          </a:r>
          <a:r>
            <a:rPr lang="en-US" dirty="0" smtClean="0"/>
            <a:t>  Lou)  to calculate the delay times for each station </a:t>
          </a:r>
          <a:endParaRPr lang="en-US" dirty="0"/>
        </a:p>
      </dgm:t>
    </dgm:pt>
    <dgm:pt modelId="{AF4F7838-4DDE-744A-8E85-925D2D21BEC1}" type="parTrans" cxnId="{D2C0DC40-BAC4-8241-A689-7B255F7217DE}">
      <dgm:prSet/>
      <dgm:spPr/>
      <dgm:t>
        <a:bodyPr/>
        <a:lstStyle/>
        <a:p>
          <a:endParaRPr lang="en-US"/>
        </a:p>
      </dgm:t>
    </dgm:pt>
    <dgm:pt modelId="{F258BDD4-E1C4-8643-8D3E-43FC2408E9D0}" type="sibTrans" cxnId="{D2C0DC40-BAC4-8241-A689-7B255F7217DE}">
      <dgm:prSet/>
      <dgm:spPr/>
      <dgm:t>
        <a:bodyPr/>
        <a:lstStyle/>
        <a:p>
          <a:endParaRPr lang="en-US"/>
        </a:p>
      </dgm:t>
    </dgm:pt>
    <dgm:pt modelId="{06986A9D-57A0-AC47-A15E-1997F73CF3BB}">
      <dgm:prSet phldrT="[Text]"/>
      <dgm:spPr/>
      <dgm:t>
        <a:bodyPr/>
        <a:lstStyle/>
        <a:p>
          <a:r>
            <a:rPr lang="en-US" dirty="0" smtClean="0"/>
            <a:t>Using GMT, plot the delay times on a map</a:t>
          </a:r>
          <a:endParaRPr lang="en-US" dirty="0"/>
        </a:p>
      </dgm:t>
    </dgm:pt>
    <dgm:pt modelId="{61C089EA-2DF7-0346-A34B-45E4D686BF4C}" type="parTrans" cxnId="{A0C9C258-C8DF-C648-9406-9C82DD8CBEC3}">
      <dgm:prSet/>
      <dgm:spPr/>
      <dgm:t>
        <a:bodyPr/>
        <a:lstStyle/>
        <a:p>
          <a:endParaRPr lang="en-US"/>
        </a:p>
      </dgm:t>
    </dgm:pt>
    <dgm:pt modelId="{EEA36EA0-2DBC-0942-8940-E91297CFB27E}" type="sibTrans" cxnId="{A0C9C258-C8DF-C648-9406-9C82DD8CBEC3}">
      <dgm:prSet/>
      <dgm:spPr/>
      <dgm:t>
        <a:bodyPr/>
        <a:lstStyle/>
        <a:p>
          <a:endParaRPr lang="en-US"/>
        </a:p>
      </dgm:t>
    </dgm:pt>
    <dgm:pt modelId="{1C386BA8-DA91-FF44-AABD-F08CFA5C6F42}" type="pres">
      <dgm:prSet presAssocID="{0FA63A32-DB97-164A-A433-B2212BF1C59C}" presName="linearFlow" presStyleCnt="0">
        <dgm:presLayoutVars>
          <dgm:resizeHandles val="exact"/>
        </dgm:presLayoutVars>
      </dgm:prSet>
      <dgm:spPr/>
    </dgm:pt>
    <dgm:pt modelId="{60662D1A-C03A-8A4B-951B-37B632B8DA4E}" type="pres">
      <dgm:prSet presAssocID="{00D9F554-46BE-E14C-9034-43B3339A78B9}" presName="node" presStyleLbl="node1" presStyleIdx="0" presStyleCnt="4" custScaleX="170117" custScaleY="602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C2A6A7-DC67-2540-9544-B4C9F2C4FC65}" type="pres">
      <dgm:prSet presAssocID="{6ECC0AFC-D539-DE43-8A40-68A808BED76E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51DAE28-7386-2C4B-8D70-7C2175CBAC11}" type="pres">
      <dgm:prSet presAssocID="{6ECC0AFC-D539-DE43-8A40-68A808BED76E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1A09FD04-FC4A-B040-AE3B-AF5B41E012C0}" type="pres">
      <dgm:prSet presAssocID="{46F6BCA1-0B49-864C-BC9B-16A2B82B166B}" presName="node" presStyleLbl="node1" presStyleIdx="1" presStyleCnt="4" custScaleX="158776" custScaleY="75625" custLinFactNeighborY="-122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85642A-F9F7-CE40-A5C5-F94528AD0CE6}" type="pres">
      <dgm:prSet presAssocID="{649F4AC2-73A6-E84B-9381-1E1BF8871AD4}" presName="sibTrans" presStyleLbl="sibTrans2D1" presStyleIdx="1" presStyleCnt="3" custScaleX="74109"/>
      <dgm:spPr/>
      <dgm:t>
        <a:bodyPr/>
        <a:lstStyle/>
        <a:p>
          <a:endParaRPr lang="en-US"/>
        </a:p>
      </dgm:t>
    </dgm:pt>
    <dgm:pt modelId="{25BC2E09-5630-4144-A7C7-A2C553570367}" type="pres">
      <dgm:prSet presAssocID="{649F4AC2-73A6-E84B-9381-1E1BF8871AD4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67506EA8-69F0-0F41-BEEC-ABB39F1ABEE9}" type="pres">
      <dgm:prSet presAssocID="{9F540C80-ADC8-5E4E-9D05-3529188A42B8}" presName="node" presStyleLbl="node1" presStyleIdx="2" presStyleCnt="4" custScaleX="170117" custScaleY="889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701542-BD10-6B4E-8EA4-F1BFD06E8E66}" type="pres">
      <dgm:prSet presAssocID="{F258BDD4-E1C4-8643-8D3E-43FC2408E9D0}" presName="sibTrans" presStyleLbl="sibTrans2D1" presStyleIdx="2" presStyleCnt="3"/>
      <dgm:spPr/>
      <dgm:t>
        <a:bodyPr/>
        <a:lstStyle/>
        <a:p>
          <a:endParaRPr lang="en-US"/>
        </a:p>
      </dgm:t>
    </dgm:pt>
    <dgm:pt modelId="{B12A9FAF-299C-6042-AE03-ECC2B3959CDB}" type="pres">
      <dgm:prSet presAssocID="{F258BDD4-E1C4-8643-8D3E-43FC2408E9D0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2F45C111-48C6-8146-B176-03373C914C66}" type="pres">
      <dgm:prSet presAssocID="{06986A9D-57A0-AC47-A15E-1997F73CF3BB}" presName="node" presStyleLbl="node1" presStyleIdx="3" presStyleCnt="4" custScaleX="168306" custScaleY="61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71EDBE-C6E9-4527-94B7-A02F73B0BFF9}" type="presOf" srcId="{0FA63A32-DB97-164A-A433-B2212BF1C59C}" destId="{1C386BA8-DA91-FF44-AABD-F08CFA5C6F42}" srcOrd="0" destOrd="0" presId="urn:microsoft.com/office/officeart/2005/8/layout/process2"/>
    <dgm:cxn modelId="{0F016DD6-DCB2-4B08-B757-21391CAB2711}" type="presOf" srcId="{649F4AC2-73A6-E84B-9381-1E1BF8871AD4}" destId="{25BC2E09-5630-4144-A7C7-A2C553570367}" srcOrd="1" destOrd="0" presId="urn:microsoft.com/office/officeart/2005/8/layout/process2"/>
    <dgm:cxn modelId="{1F6C34F4-AC1F-408A-8F5E-06CD2DD25E7E}" type="presOf" srcId="{F258BDD4-E1C4-8643-8D3E-43FC2408E9D0}" destId="{A2701542-BD10-6B4E-8EA4-F1BFD06E8E66}" srcOrd="0" destOrd="0" presId="urn:microsoft.com/office/officeart/2005/8/layout/process2"/>
    <dgm:cxn modelId="{A0C9C258-C8DF-C648-9406-9C82DD8CBEC3}" srcId="{0FA63A32-DB97-164A-A433-B2212BF1C59C}" destId="{06986A9D-57A0-AC47-A15E-1997F73CF3BB}" srcOrd="3" destOrd="0" parTransId="{61C089EA-2DF7-0346-A34B-45E4D686BF4C}" sibTransId="{EEA36EA0-2DBC-0942-8940-E91297CFB27E}"/>
    <dgm:cxn modelId="{83341EF4-D2F7-4BFA-A240-834C7F11B27D}" type="presOf" srcId="{F258BDD4-E1C4-8643-8D3E-43FC2408E9D0}" destId="{B12A9FAF-299C-6042-AE03-ECC2B3959CDB}" srcOrd="1" destOrd="0" presId="urn:microsoft.com/office/officeart/2005/8/layout/process2"/>
    <dgm:cxn modelId="{0E24199F-65CD-46B9-BE74-953B14946EF5}" type="presOf" srcId="{649F4AC2-73A6-E84B-9381-1E1BF8871AD4}" destId="{5E85642A-F9F7-CE40-A5C5-F94528AD0CE6}" srcOrd="0" destOrd="0" presId="urn:microsoft.com/office/officeart/2005/8/layout/process2"/>
    <dgm:cxn modelId="{26624198-72C8-2546-93B5-95161D132448}" srcId="{0FA63A32-DB97-164A-A433-B2212BF1C59C}" destId="{46F6BCA1-0B49-864C-BC9B-16A2B82B166B}" srcOrd="1" destOrd="0" parTransId="{DC882A42-587A-A340-9980-CC4853DF5C76}" sibTransId="{649F4AC2-73A6-E84B-9381-1E1BF8871AD4}"/>
    <dgm:cxn modelId="{D2C0DC40-BAC4-8241-A689-7B255F7217DE}" srcId="{0FA63A32-DB97-164A-A433-B2212BF1C59C}" destId="{9F540C80-ADC8-5E4E-9D05-3529188A42B8}" srcOrd="2" destOrd="0" parTransId="{AF4F7838-4DDE-744A-8E85-925D2D21BEC1}" sibTransId="{F258BDD4-E1C4-8643-8D3E-43FC2408E9D0}"/>
    <dgm:cxn modelId="{AD5B6FF4-E052-4C58-A4D5-16CC5DE1E5B8}" type="presOf" srcId="{46F6BCA1-0B49-864C-BC9B-16A2B82B166B}" destId="{1A09FD04-FC4A-B040-AE3B-AF5B41E012C0}" srcOrd="0" destOrd="0" presId="urn:microsoft.com/office/officeart/2005/8/layout/process2"/>
    <dgm:cxn modelId="{67F1FC2A-A8CA-494B-8A58-7455B3736EBA}" type="presOf" srcId="{6ECC0AFC-D539-DE43-8A40-68A808BED76E}" destId="{C51DAE28-7386-2C4B-8D70-7C2175CBAC11}" srcOrd="1" destOrd="0" presId="urn:microsoft.com/office/officeart/2005/8/layout/process2"/>
    <dgm:cxn modelId="{54D70C66-71FE-42F6-8BBE-DDAA31AAD7C4}" type="presOf" srcId="{06986A9D-57A0-AC47-A15E-1997F73CF3BB}" destId="{2F45C111-48C6-8146-B176-03373C914C66}" srcOrd="0" destOrd="0" presId="urn:microsoft.com/office/officeart/2005/8/layout/process2"/>
    <dgm:cxn modelId="{6C605B06-965B-449A-A021-053E6A831CD6}" type="presOf" srcId="{6ECC0AFC-D539-DE43-8A40-68A808BED76E}" destId="{42C2A6A7-DC67-2540-9544-B4C9F2C4FC65}" srcOrd="0" destOrd="0" presId="urn:microsoft.com/office/officeart/2005/8/layout/process2"/>
    <dgm:cxn modelId="{02ACBB50-703E-E84D-AE41-6953F1EEA5A2}" srcId="{0FA63A32-DB97-164A-A433-B2212BF1C59C}" destId="{00D9F554-46BE-E14C-9034-43B3339A78B9}" srcOrd="0" destOrd="0" parTransId="{F42FEE4D-3E89-9146-B012-6AD3FFC1D0DB}" sibTransId="{6ECC0AFC-D539-DE43-8A40-68A808BED76E}"/>
    <dgm:cxn modelId="{09423E5D-851B-4207-AE57-268E84E62722}" type="presOf" srcId="{9F540C80-ADC8-5E4E-9D05-3529188A42B8}" destId="{67506EA8-69F0-0F41-BEEC-ABB39F1ABEE9}" srcOrd="0" destOrd="0" presId="urn:microsoft.com/office/officeart/2005/8/layout/process2"/>
    <dgm:cxn modelId="{92833A87-73F7-4787-A586-79B26176A62B}" type="presOf" srcId="{00D9F554-46BE-E14C-9034-43B3339A78B9}" destId="{60662D1A-C03A-8A4B-951B-37B632B8DA4E}" srcOrd="0" destOrd="0" presId="urn:microsoft.com/office/officeart/2005/8/layout/process2"/>
    <dgm:cxn modelId="{E9D7606A-0E5E-4BF3-BEE6-D3235ADD22BE}" type="presParOf" srcId="{1C386BA8-DA91-FF44-AABD-F08CFA5C6F42}" destId="{60662D1A-C03A-8A4B-951B-37B632B8DA4E}" srcOrd="0" destOrd="0" presId="urn:microsoft.com/office/officeart/2005/8/layout/process2"/>
    <dgm:cxn modelId="{55C0704C-C7A2-4D25-96CE-A519186400C9}" type="presParOf" srcId="{1C386BA8-DA91-FF44-AABD-F08CFA5C6F42}" destId="{42C2A6A7-DC67-2540-9544-B4C9F2C4FC65}" srcOrd="1" destOrd="0" presId="urn:microsoft.com/office/officeart/2005/8/layout/process2"/>
    <dgm:cxn modelId="{DF09DAA8-6E24-4747-98BA-45104E1CEF75}" type="presParOf" srcId="{42C2A6A7-DC67-2540-9544-B4C9F2C4FC65}" destId="{C51DAE28-7386-2C4B-8D70-7C2175CBAC11}" srcOrd="0" destOrd="0" presId="urn:microsoft.com/office/officeart/2005/8/layout/process2"/>
    <dgm:cxn modelId="{FF16D4A2-7344-4A01-B55F-7A6B83D608DC}" type="presParOf" srcId="{1C386BA8-DA91-FF44-AABD-F08CFA5C6F42}" destId="{1A09FD04-FC4A-B040-AE3B-AF5B41E012C0}" srcOrd="2" destOrd="0" presId="urn:microsoft.com/office/officeart/2005/8/layout/process2"/>
    <dgm:cxn modelId="{B02F04ED-B843-4B57-B437-445D62764F29}" type="presParOf" srcId="{1C386BA8-DA91-FF44-AABD-F08CFA5C6F42}" destId="{5E85642A-F9F7-CE40-A5C5-F94528AD0CE6}" srcOrd="3" destOrd="0" presId="urn:microsoft.com/office/officeart/2005/8/layout/process2"/>
    <dgm:cxn modelId="{5C0B1964-4796-4EF9-9421-C3A2A307EF98}" type="presParOf" srcId="{5E85642A-F9F7-CE40-A5C5-F94528AD0CE6}" destId="{25BC2E09-5630-4144-A7C7-A2C553570367}" srcOrd="0" destOrd="0" presId="urn:microsoft.com/office/officeart/2005/8/layout/process2"/>
    <dgm:cxn modelId="{50FF9AFA-B6F5-42D8-AE37-D5DD1CF5271F}" type="presParOf" srcId="{1C386BA8-DA91-FF44-AABD-F08CFA5C6F42}" destId="{67506EA8-69F0-0F41-BEEC-ABB39F1ABEE9}" srcOrd="4" destOrd="0" presId="urn:microsoft.com/office/officeart/2005/8/layout/process2"/>
    <dgm:cxn modelId="{5C71889B-90D8-4C00-88AE-A5D95F12F22F}" type="presParOf" srcId="{1C386BA8-DA91-FF44-AABD-F08CFA5C6F42}" destId="{A2701542-BD10-6B4E-8EA4-F1BFD06E8E66}" srcOrd="5" destOrd="0" presId="urn:microsoft.com/office/officeart/2005/8/layout/process2"/>
    <dgm:cxn modelId="{EAF6AB67-1887-469A-B459-945A08A2A713}" type="presParOf" srcId="{A2701542-BD10-6B4E-8EA4-F1BFD06E8E66}" destId="{B12A9FAF-299C-6042-AE03-ECC2B3959CDB}" srcOrd="0" destOrd="0" presId="urn:microsoft.com/office/officeart/2005/8/layout/process2"/>
    <dgm:cxn modelId="{13F3CDCC-3B08-41D5-9C7F-C37F963D82CE}" type="presParOf" srcId="{1C386BA8-DA91-FF44-AABD-F08CFA5C6F42}" destId="{2F45C111-48C6-8146-B176-03373C914C66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5A305A-7977-514A-B16D-D4F982AB849F}" type="doc">
      <dgm:prSet loTypeId="urn:microsoft.com/office/officeart/2005/8/layout/process2" loCatId="process" qsTypeId="urn:microsoft.com/office/officeart/2005/8/quickstyle/simple4" qsCatId="simple" csTypeId="urn:microsoft.com/office/officeart/2005/8/colors/accent1_2" csCatId="accent1" phldr="1"/>
      <dgm:spPr/>
    </dgm:pt>
    <dgm:pt modelId="{DAE71673-87CE-E340-A115-363E4C701DD3}">
      <dgm:prSet phldrT="[Text]"/>
      <dgm:spPr/>
      <dgm:t>
        <a:bodyPr/>
        <a:lstStyle/>
        <a:p>
          <a:r>
            <a:rPr lang="en-US" dirty="0" smtClean="0"/>
            <a:t>Pull data points from each tomography .</a:t>
          </a:r>
          <a:r>
            <a:rPr lang="en-US" dirty="0" err="1" smtClean="0"/>
            <a:t>grd</a:t>
          </a:r>
          <a:r>
            <a:rPr lang="en-US" dirty="0" smtClean="0"/>
            <a:t>  file using </a:t>
          </a:r>
          <a:r>
            <a:rPr lang="en-US" dirty="0" err="1" smtClean="0"/>
            <a:t>gmtselect</a:t>
          </a:r>
          <a:r>
            <a:rPr lang="en-US" dirty="0" smtClean="0"/>
            <a:t> for each point on the map</a:t>
          </a:r>
          <a:endParaRPr lang="en-US" dirty="0"/>
        </a:p>
      </dgm:t>
    </dgm:pt>
    <dgm:pt modelId="{D46EC915-4FCD-4A49-A954-479003F6C0A9}" type="parTrans" cxnId="{D1CF5440-914B-C140-A5D1-51456F1C6E0C}">
      <dgm:prSet/>
      <dgm:spPr/>
      <dgm:t>
        <a:bodyPr/>
        <a:lstStyle/>
        <a:p>
          <a:endParaRPr lang="en-US"/>
        </a:p>
      </dgm:t>
    </dgm:pt>
    <dgm:pt modelId="{14B7E75E-7D4F-624F-A07E-2866AA4D483D}" type="sibTrans" cxnId="{D1CF5440-914B-C140-A5D1-51456F1C6E0C}">
      <dgm:prSet/>
      <dgm:spPr/>
      <dgm:t>
        <a:bodyPr/>
        <a:lstStyle/>
        <a:p>
          <a:endParaRPr lang="en-US"/>
        </a:p>
      </dgm:t>
    </dgm:pt>
    <dgm:pt modelId="{F140072A-0EBC-7E4E-9563-0817706CB08A}">
      <dgm:prSet phldrT="[Text]"/>
      <dgm:spPr/>
      <dgm:t>
        <a:bodyPr/>
        <a:lstStyle/>
        <a:p>
          <a:r>
            <a:rPr lang="en-US" dirty="0" smtClean="0"/>
            <a:t>Calculate the absolute delay time for each point by inserting the values taken from the .</a:t>
          </a:r>
          <a:r>
            <a:rPr lang="en-US" dirty="0" err="1" smtClean="0"/>
            <a:t>grd</a:t>
          </a:r>
          <a:r>
            <a:rPr lang="en-US" dirty="0" smtClean="0"/>
            <a:t> files and the values from the IASP91 velocity model</a:t>
          </a:r>
          <a:endParaRPr lang="en-US" dirty="0"/>
        </a:p>
      </dgm:t>
    </dgm:pt>
    <dgm:pt modelId="{8D850E98-04E6-5A42-8622-BEC5D6B91CA5}" type="parTrans" cxnId="{2CC5CCD2-9B50-8145-B3A8-56403A8A34FF}">
      <dgm:prSet/>
      <dgm:spPr/>
      <dgm:t>
        <a:bodyPr/>
        <a:lstStyle/>
        <a:p>
          <a:endParaRPr lang="en-US"/>
        </a:p>
      </dgm:t>
    </dgm:pt>
    <dgm:pt modelId="{ED792783-C67F-6842-BF1C-17E6DED2406B}" type="sibTrans" cxnId="{2CC5CCD2-9B50-8145-B3A8-56403A8A34FF}">
      <dgm:prSet/>
      <dgm:spPr/>
      <dgm:t>
        <a:bodyPr/>
        <a:lstStyle/>
        <a:p>
          <a:endParaRPr lang="en-US"/>
        </a:p>
      </dgm:t>
    </dgm:pt>
    <dgm:pt modelId="{227D9B95-4366-164C-B424-24F4146FC4DA}">
      <dgm:prSet phldrT="[Text]"/>
      <dgm:spPr/>
      <dgm:t>
        <a:bodyPr/>
        <a:lstStyle/>
        <a:p>
          <a:r>
            <a:rPr lang="en-US" dirty="0" smtClean="0"/>
            <a:t>Plot each delay time with </a:t>
          </a:r>
          <a:r>
            <a:rPr lang="en-US" dirty="0" err="1" smtClean="0"/>
            <a:t>gmt</a:t>
          </a:r>
          <a:r>
            <a:rPr lang="en-US" dirty="0" smtClean="0"/>
            <a:t> to create a theoretical delay time map</a:t>
          </a:r>
          <a:endParaRPr lang="en-US" dirty="0"/>
        </a:p>
      </dgm:t>
    </dgm:pt>
    <dgm:pt modelId="{C5BD9707-5A98-2E45-BD81-B9083E80A753}" type="parTrans" cxnId="{6CC73A45-EA7E-CB4C-83AF-0FA720219A5C}">
      <dgm:prSet/>
      <dgm:spPr/>
      <dgm:t>
        <a:bodyPr/>
        <a:lstStyle/>
        <a:p>
          <a:endParaRPr lang="en-US"/>
        </a:p>
      </dgm:t>
    </dgm:pt>
    <dgm:pt modelId="{9FE90910-C2C0-5340-B006-875468DB4ED2}" type="sibTrans" cxnId="{6CC73A45-EA7E-CB4C-83AF-0FA720219A5C}">
      <dgm:prSet/>
      <dgm:spPr/>
      <dgm:t>
        <a:bodyPr/>
        <a:lstStyle/>
        <a:p>
          <a:endParaRPr lang="en-US"/>
        </a:p>
      </dgm:t>
    </dgm:pt>
    <dgm:pt modelId="{4EA49CF3-C90C-4D4F-A7E7-6DCC633D49BB}" type="pres">
      <dgm:prSet presAssocID="{5E5A305A-7977-514A-B16D-D4F982AB849F}" presName="linearFlow" presStyleCnt="0">
        <dgm:presLayoutVars>
          <dgm:resizeHandles val="exact"/>
        </dgm:presLayoutVars>
      </dgm:prSet>
      <dgm:spPr/>
    </dgm:pt>
    <dgm:pt modelId="{7FA3F833-D180-5641-976E-31C7DE6F42EB}" type="pres">
      <dgm:prSet presAssocID="{DAE71673-87CE-E340-A115-363E4C701DD3}" presName="node" presStyleLbl="node1" presStyleIdx="0" presStyleCnt="3" custScaleX="204167" custScaleY="414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F6DC97-9D54-014C-99D3-D24E70D960CE}" type="pres">
      <dgm:prSet presAssocID="{14B7E75E-7D4F-624F-A07E-2866AA4D483D}" presName="sibTrans" presStyleLbl="sibTrans2D1" presStyleIdx="0" presStyleCnt="2"/>
      <dgm:spPr/>
      <dgm:t>
        <a:bodyPr/>
        <a:lstStyle/>
        <a:p>
          <a:endParaRPr lang="en-US"/>
        </a:p>
      </dgm:t>
    </dgm:pt>
    <dgm:pt modelId="{3373AEB6-C2B2-184E-A589-68BBA8306C6F}" type="pres">
      <dgm:prSet presAssocID="{14B7E75E-7D4F-624F-A07E-2866AA4D483D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85F08E91-58A3-984B-9C03-42535E8891E6}" type="pres">
      <dgm:prSet presAssocID="{F140072A-0EBC-7E4E-9563-0817706CB08A}" presName="node" presStyleLbl="node1" presStyleIdx="1" presStyleCnt="3" custScaleX="167046" custScaleY="64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666C2A-5A56-D147-B9D5-0993D5435BF0}" type="pres">
      <dgm:prSet presAssocID="{ED792783-C67F-6842-BF1C-17E6DED2406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8EA0B992-C580-0E42-8969-5BF433A223BE}" type="pres">
      <dgm:prSet presAssocID="{ED792783-C67F-6842-BF1C-17E6DED2406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3047C7F2-72F4-1748-B22B-9A25EABD359B}" type="pres">
      <dgm:prSet presAssocID="{227D9B95-4366-164C-B424-24F4146FC4DA}" presName="node" presStyleLbl="node1" presStyleIdx="2" presStyleCnt="3" custScaleX="174470" custScaleY="37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08091E2-53CA-4519-AB80-2390287FCB53}" type="presOf" srcId="{DAE71673-87CE-E340-A115-363E4C701DD3}" destId="{7FA3F833-D180-5641-976E-31C7DE6F42EB}" srcOrd="0" destOrd="0" presId="urn:microsoft.com/office/officeart/2005/8/layout/process2"/>
    <dgm:cxn modelId="{D1CF5440-914B-C140-A5D1-51456F1C6E0C}" srcId="{5E5A305A-7977-514A-B16D-D4F982AB849F}" destId="{DAE71673-87CE-E340-A115-363E4C701DD3}" srcOrd="0" destOrd="0" parTransId="{D46EC915-4FCD-4A49-A954-479003F6C0A9}" sibTransId="{14B7E75E-7D4F-624F-A07E-2866AA4D483D}"/>
    <dgm:cxn modelId="{FC34ACF1-0D4F-4DB0-B4DA-B4B6E71D6FD5}" type="presOf" srcId="{5E5A305A-7977-514A-B16D-D4F982AB849F}" destId="{4EA49CF3-C90C-4D4F-A7E7-6DCC633D49BB}" srcOrd="0" destOrd="0" presId="urn:microsoft.com/office/officeart/2005/8/layout/process2"/>
    <dgm:cxn modelId="{341D9843-1760-437E-B809-4FC2429A24C8}" type="presOf" srcId="{14B7E75E-7D4F-624F-A07E-2866AA4D483D}" destId="{2CF6DC97-9D54-014C-99D3-D24E70D960CE}" srcOrd="0" destOrd="0" presId="urn:microsoft.com/office/officeart/2005/8/layout/process2"/>
    <dgm:cxn modelId="{6CC73A45-EA7E-CB4C-83AF-0FA720219A5C}" srcId="{5E5A305A-7977-514A-B16D-D4F982AB849F}" destId="{227D9B95-4366-164C-B424-24F4146FC4DA}" srcOrd="2" destOrd="0" parTransId="{C5BD9707-5A98-2E45-BD81-B9083E80A753}" sibTransId="{9FE90910-C2C0-5340-B006-875468DB4ED2}"/>
    <dgm:cxn modelId="{693041F7-D972-4864-837B-84195F3765B4}" type="presOf" srcId="{F140072A-0EBC-7E4E-9563-0817706CB08A}" destId="{85F08E91-58A3-984B-9C03-42535E8891E6}" srcOrd="0" destOrd="0" presId="urn:microsoft.com/office/officeart/2005/8/layout/process2"/>
    <dgm:cxn modelId="{0875EF30-5007-4978-8B3A-4EE4C9C829C5}" type="presOf" srcId="{227D9B95-4366-164C-B424-24F4146FC4DA}" destId="{3047C7F2-72F4-1748-B22B-9A25EABD359B}" srcOrd="0" destOrd="0" presId="urn:microsoft.com/office/officeart/2005/8/layout/process2"/>
    <dgm:cxn modelId="{2CC5CCD2-9B50-8145-B3A8-56403A8A34FF}" srcId="{5E5A305A-7977-514A-B16D-D4F982AB849F}" destId="{F140072A-0EBC-7E4E-9563-0817706CB08A}" srcOrd="1" destOrd="0" parTransId="{8D850E98-04E6-5A42-8622-BEC5D6B91CA5}" sibTransId="{ED792783-C67F-6842-BF1C-17E6DED2406B}"/>
    <dgm:cxn modelId="{8FF5D710-BCB8-4614-BDD3-E8F3706E8BDA}" type="presOf" srcId="{ED792783-C67F-6842-BF1C-17E6DED2406B}" destId="{8EA0B992-C580-0E42-8969-5BF433A223BE}" srcOrd="1" destOrd="0" presId="urn:microsoft.com/office/officeart/2005/8/layout/process2"/>
    <dgm:cxn modelId="{84EB44CE-F7AB-49AF-BE94-32E98EAC0FAC}" type="presOf" srcId="{ED792783-C67F-6842-BF1C-17E6DED2406B}" destId="{12666C2A-5A56-D147-B9D5-0993D5435BF0}" srcOrd="0" destOrd="0" presId="urn:microsoft.com/office/officeart/2005/8/layout/process2"/>
    <dgm:cxn modelId="{7AD5F8E4-F680-4ABA-AB53-E2108D30E706}" type="presOf" srcId="{14B7E75E-7D4F-624F-A07E-2866AA4D483D}" destId="{3373AEB6-C2B2-184E-A589-68BBA8306C6F}" srcOrd="1" destOrd="0" presId="urn:microsoft.com/office/officeart/2005/8/layout/process2"/>
    <dgm:cxn modelId="{DFDBD0D9-179D-4B3D-AA01-78B441161F9D}" type="presParOf" srcId="{4EA49CF3-C90C-4D4F-A7E7-6DCC633D49BB}" destId="{7FA3F833-D180-5641-976E-31C7DE6F42EB}" srcOrd="0" destOrd="0" presId="urn:microsoft.com/office/officeart/2005/8/layout/process2"/>
    <dgm:cxn modelId="{24628D60-5281-4294-86D7-D405BDF39F9D}" type="presParOf" srcId="{4EA49CF3-C90C-4D4F-A7E7-6DCC633D49BB}" destId="{2CF6DC97-9D54-014C-99D3-D24E70D960CE}" srcOrd="1" destOrd="0" presId="urn:microsoft.com/office/officeart/2005/8/layout/process2"/>
    <dgm:cxn modelId="{C340961F-23FA-40B1-AC71-203258070AE8}" type="presParOf" srcId="{2CF6DC97-9D54-014C-99D3-D24E70D960CE}" destId="{3373AEB6-C2B2-184E-A589-68BBA8306C6F}" srcOrd="0" destOrd="0" presId="urn:microsoft.com/office/officeart/2005/8/layout/process2"/>
    <dgm:cxn modelId="{40AAF582-9EF2-48DB-990B-4290416840A7}" type="presParOf" srcId="{4EA49CF3-C90C-4D4F-A7E7-6DCC633D49BB}" destId="{85F08E91-58A3-984B-9C03-42535E8891E6}" srcOrd="2" destOrd="0" presId="urn:microsoft.com/office/officeart/2005/8/layout/process2"/>
    <dgm:cxn modelId="{C0B2CC66-7DB3-4DC1-A592-073A3BB48027}" type="presParOf" srcId="{4EA49CF3-C90C-4D4F-A7E7-6DCC633D49BB}" destId="{12666C2A-5A56-D147-B9D5-0993D5435BF0}" srcOrd="3" destOrd="0" presId="urn:microsoft.com/office/officeart/2005/8/layout/process2"/>
    <dgm:cxn modelId="{0E6584DF-9473-4995-885E-7FECC4078D02}" type="presParOf" srcId="{12666C2A-5A56-D147-B9D5-0993D5435BF0}" destId="{8EA0B992-C580-0E42-8969-5BF433A223BE}" srcOrd="0" destOrd="0" presId="urn:microsoft.com/office/officeart/2005/8/layout/process2"/>
    <dgm:cxn modelId="{7869CAD0-E337-4A47-8153-E8C9F7E2D196}" type="presParOf" srcId="{4EA49CF3-C90C-4D4F-A7E7-6DCC633D49BB}" destId="{3047C7F2-72F4-1748-B22B-9A25EABD359B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E6A6C8-A32F-406E-84C3-28169C1CB5D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40C40FC-E9F8-42AA-B2DE-52B0FEB59A0A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dirty="0" smtClean="0"/>
            <a:t>Use Array data from a region of interest and filter out relevant quakes </a:t>
          </a:r>
          <a:endParaRPr lang="en-US" dirty="0"/>
        </a:p>
      </dgm:t>
    </dgm:pt>
    <dgm:pt modelId="{AEE1C135-B456-4DF0-A161-86280580D75A}" type="parTrans" cxnId="{808F969C-56A8-4FAF-AD09-1845B705082F}">
      <dgm:prSet/>
      <dgm:spPr/>
      <dgm:t>
        <a:bodyPr/>
        <a:lstStyle/>
        <a:p>
          <a:endParaRPr lang="en-US"/>
        </a:p>
      </dgm:t>
    </dgm:pt>
    <dgm:pt modelId="{D5A3EDED-E0B2-4C59-9319-12CDB2D7B354}" type="sibTrans" cxnId="{808F969C-56A8-4FAF-AD09-1845B705082F}">
      <dgm:prSet/>
      <dgm:spPr/>
      <dgm:t>
        <a:bodyPr/>
        <a:lstStyle/>
        <a:p>
          <a:endParaRPr lang="en-US"/>
        </a:p>
      </dgm:t>
    </dgm:pt>
    <dgm:pt modelId="{4011D8B6-231E-44CA-A04F-D04A62318043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dirty="0" smtClean="0"/>
            <a:t>Filter out high frequency noise </a:t>
          </a:r>
          <a:endParaRPr lang="en-US" dirty="0"/>
        </a:p>
      </dgm:t>
    </dgm:pt>
    <dgm:pt modelId="{EC3FD19D-3B7A-4933-B649-1BEC7573BC1E}" type="parTrans" cxnId="{3B76A0F6-EB0E-45D8-B984-A3F45322FFBD}">
      <dgm:prSet/>
      <dgm:spPr/>
      <dgm:t>
        <a:bodyPr/>
        <a:lstStyle/>
        <a:p>
          <a:endParaRPr lang="en-US"/>
        </a:p>
      </dgm:t>
    </dgm:pt>
    <dgm:pt modelId="{CFC57484-36FA-4B4E-89C7-7AE8F91491B9}" type="sibTrans" cxnId="{3B76A0F6-EB0E-45D8-B984-A3F45322FFBD}">
      <dgm:prSet/>
      <dgm:spPr/>
      <dgm:t>
        <a:bodyPr/>
        <a:lstStyle/>
        <a:p>
          <a:endParaRPr lang="en-US"/>
        </a:p>
      </dgm:t>
    </dgm:pt>
    <dgm:pt modelId="{BC8F2BE6-357E-4904-B57C-4AACCCD21BB1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dirty="0" smtClean="0"/>
            <a:t>Stack various events to determine subsequent time of arrival across Array</a:t>
          </a:r>
          <a:endParaRPr lang="en-US" dirty="0"/>
        </a:p>
      </dgm:t>
    </dgm:pt>
    <dgm:pt modelId="{1FCE4DF9-F1CB-4A6E-911C-356EF58E582C}" type="parTrans" cxnId="{9EB3EB86-7117-4431-B957-1AFAE285516F}">
      <dgm:prSet/>
      <dgm:spPr/>
      <dgm:t>
        <a:bodyPr/>
        <a:lstStyle/>
        <a:p>
          <a:endParaRPr lang="en-US"/>
        </a:p>
      </dgm:t>
    </dgm:pt>
    <dgm:pt modelId="{38881CB2-04E2-4E40-BF3D-6D9D98BCE58D}" type="sibTrans" cxnId="{9EB3EB86-7117-4431-B957-1AFAE285516F}">
      <dgm:prSet/>
      <dgm:spPr/>
      <dgm:t>
        <a:bodyPr/>
        <a:lstStyle/>
        <a:p>
          <a:endParaRPr lang="en-US"/>
        </a:p>
      </dgm:t>
    </dgm:pt>
    <dgm:pt modelId="{88D8EFFF-B61F-4D52-8FE7-6076093320FB}" type="pres">
      <dgm:prSet presAssocID="{ACE6A6C8-A32F-406E-84C3-28169C1CB5DA}" presName="Name0" presStyleCnt="0">
        <dgm:presLayoutVars>
          <dgm:dir/>
          <dgm:resizeHandles val="exact"/>
        </dgm:presLayoutVars>
      </dgm:prSet>
      <dgm:spPr/>
    </dgm:pt>
    <dgm:pt modelId="{CA8241E6-A51A-49FC-978C-E21ACD006693}" type="pres">
      <dgm:prSet presAssocID="{D40C40FC-E9F8-42AA-B2DE-52B0FEB59A0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FAA0E2-01EA-4182-9E91-8D5C8B63E07C}" type="pres">
      <dgm:prSet presAssocID="{D5A3EDED-E0B2-4C59-9319-12CDB2D7B354}" presName="sibTrans" presStyleLbl="sibTrans2D1" presStyleIdx="0" presStyleCnt="2"/>
      <dgm:spPr/>
      <dgm:t>
        <a:bodyPr/>
        <a:lstStyle/>
        <a:p>
          <a:endParaRPr lang="en-US"/>
        </a:p>
      </dgm:t>
    </dgm:pt>
    <dgm:pt modelId="{B3BC60E3-DCC5-48C0-9464-CC48B14DCB5C}" type="pres">
      <dgm:prSet presAssocID="{D5A3EDED-E0B2-4C59-9319-12CDB2D7B354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96EBEE2F-62E9-4AC3-8FD8-19DADE24991B}" type="pres">
      <dgm:prSet presAssocID="{4011D8B6-231E-44CA-A04F-D04A6231804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C74F1B-0822-4E9B-8D2F-6ECA45A8A6EC}" type="pres">
      <dgm:prSet presAssocID="{CFC57484-36FA-4B4E-89C7-7AE8F91491B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93864C01-5847-49BA-8FA3-72093651B202}" type="pres">
      <dgm:prSet presAssocID="{CFC57484-36FA-4B4E-89C7-7AE8F91491B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AFCCFCCD-6FCA-44C4-B914-DDEF8BB35FF4}" type="pres">
      <dgm:prSet presAssocID="{BC8F2BE6-357E-4904-B57C-4AACCCD21BB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B3EB86-7117-4431-B957-1AFAE285516F}" srcId="{ACE6A6C8-A32F-406E-84C3-28169C1CB5DA}" destId="{BC8F2BE6-357E-4904-B57C-4AACCCD21BB1}" srcOrd="2" destOrd="0" parTransId="{1FCE4DF9-F1CB-4A6E-911C-356EF58E582C}" sibTransId="{38881CB2-04E2-4E40-BF3D-6D9D98BCE58D}"/>
    <dgm:cxn modelId="{3B76A0F6-EB0E-45D8-B984-A3F45322FFBD}" srcId="{ACE6A6C8-A32F-406E-84C3-28169C1CB5DA}" destId="{4011D8B6-231E-44CA-A04F-D04A62318043}" srcOrd="1" destOrd="0" parTransId="{EC3FD19D-3B7A-4933-B649-1BEC7573BC1E}" sibTransId="{CFC57484-36FA-4B4E-89C7-7AE8F91491B9}"/>
    <dgm:cxn modelId="{C775ADA5-7529-4B2B-BACC-93243F0F6BAD}" type="presOf" srcId="{4011D8B6-231E-44CA-A04F-D04A62318043}" destId="{96EBEE2F-62E9-4AC3-8FD8-19DADE24991B}" srcOrd="0" destOrd="0" presId="urn:microsoft.com/office/officeart/2005/8/layout/process1"/>
    <dgm:cxn modelId="{401F58C2-9194-43E7-A88B-0B1A5E9FFB48}" type="presOf" srcId="{BC8F2BE6-357E-4904-B57C-4AACCCD21BB1}" destId="{AFCCFCCD-6FCA-44C4-B914-DDEF8BB35FF4}" srcOrd="0" destOrd="0" presId="urn:microsoft.com/office/officeart/2005/8/layout/process1"/>
    <dgm:cxn modelId="{0472CB53-D653-416E-8F99-F4E4F1A029F5}" type="presOf" srcId="{CFC57484-36FA-4B4E-89C7-7AE8F91491B9}" destId="{93864C01-5847-49BA-8FA3-72093651B202}" srcOrd="1" destOrd="0" presId="urn:microsoft.com/office/officeart/2005/8/layout/process1"/>
    <dgm:cxn modelId="{808F969C-56A8-4FAF-AD09-1845B705082F}" srcId="{ACE6A6C8-A32F-406E-84C3-28169C1CB5DA}" destId="{D40C40FC-E9F8-42AA-B2DE-52B0FEB59A0A}" srcOrd="0" destOrd="0" parTransId="{AEE1C135-B456-4DF0-A161-86280580D75A}" sibTransId="{D5A3EDED-E0B2-4C59-9319-12CDB2D7B354}"/>
    <dgm:cxn modelId="{0D82F733-0B2C-4983-8E62-0F4B533511BD}" type="presOf" srcId="{D5A3EDED-E0B2-4C59-9319-12CDB2D7B354}" destId="{B3BC60E3-DCC5-48C0-9464-CC48B14DCB5C}" srcOrd="1" destOrd="0" presId="urn:microsoft.com/office/officeart/2005/8/layout/process1"/>
    <dgm:cxn modelId="{F86EAA36-4808-4994-ADE3-43304F0681B3}" type="presOf" srcId="{ACE6A6C8-A32F-406E-84C3-28169C1CB5DA}" destId="{88D8EFFF-B61F-4D52-8FE7-6076093320FB}" srcOrd="0" destOrd="0" presId="urn:microsoft.com/office/officeart/2005/8/layout/process1"/>
    <dgm:cxn modelId="{64C36DCE-C1F6-4218-A819-2543CD20388A}" type="presOf" srcId="{D40C40FC-E9F8-42AA-B2DE-52B0FEB59A0A}" destId="{CA8241E6-A51A-49FC-978C-E21ACD006693}" srcOrd="0" destOrd="0" presId="urn:microsoft.com/office/officeart/2005/8/layout/process1"/>
    <dgm:cxn modelId="{5920C436-E287-45C8-B9ED-1D07994C3FC2}" type="presOf" srcId="{D5A3EDED-E0B2-4C59-9319-12CDB2D7B354}" destId="{32FAA0E2-01EA-4182-9E91-8D5C8B63E07C}" srcOrd="0" destOrd="0" presId="urn:microsoft.com/office/officeart/2005/8/layout/process1"/>
    <dgm:cxn modelId="{6B117D37-A936-46D8-A92E-160289116A24}" type="presOf" srcId="{CFC57484-36FA-4B4E-89C7-7AE8F91491B9}" destId="{D7C74F1B-0822-4E9B-8D2F-6ECA45A8A6EC}" srcOrd="0" destOrd="0" presId="urn:microsoft.com/office/officeart/2005/8/layout/process1"/>
    <dgm:cxn modelId="{9A3764F0-A785-422D-890A-43724D9A3676}" type="presParOf" srcId="{88D8EFFF-B61F-4D52-8FE7-6076093320FB}" destId="{CA8241E6-A51A-49FC-978C-E21ACD006693}" srcOrd="0" destOrd="0" presId="urn:microsoft.com/office/officeart/2005/8/layout/process1"/>
    <dgm:cxn modelId="{E776A2F5-4351-4746-80FB-09335A42A495}" type="presParOf" srcId="{88D8EFFF-B61F-4D52-8FE7-6076093320FB}" destId="{32FAA0E2-01EA-4182-9E91-8D5C8B63E07C}" srcOrd="1" destOrd="0" presId="urn:microsoft.com/office/officeart/2005/8/layout/process1"/>
    <dgm:cxn modelId="{FD20E40A-A993-4C9F-AB17-F4BBBA1567D3}" type="presParOf" srcId="{32FAA0E2-01EA-4182-9E91-8D5C8B63E07C}" destId="{B3BC60E3-DCC5-48C0-9464-CC48B14DCB5C}" srcOrd="0" destOrd="0" presId="urn:microsoft.com/office/officeart/2005/8/layout/process1"/>
    <dgm:cxn modelId="{C8A71C2C-A653-4483-8B8A-BDC9ECD34503}" type="presParOf" srcId="{88D8EFFF-B61F-4D52-8FE7-6076093320FB}" destId="{96EBEE2F-62E9-4AC3-8FD8-19DADE24991B}" srcOrd="2" destOrd="0" presId="urn:microsoft.com/office/officeart/2005/8/layout/process1"/>
    <dgm:cxn modelId="{5D1E1347-CECB-4D88-9F15-7237F3644535}" type="presParOf" srcId="{88D8EFFF-B61F-4D52-8FE7-6076093320FB}" destId="{D7C74F1B-0822-4E9B-8D2F-6ECA45A8A6EC}" srcOrd="3" destOrd="0" presId="urn:microsoft.com/office/officeart/2005/8/layout/process1"/>
    <dgm:cxn modelId="{DB50DB97-C769-451A-873C-44C7FB6EA6D9}" type="presParOf" srcId="{D7C74F1B-0822-4E9B-8D2F-6ECA45A8A6EC}" destId="{93864C01-5847-49BA-8FA3-72093651B202}" srcOrd="0" destOrd="0" presId="urn:microsoft.com/office/officeart/2005/8/layout/process1"/>
    <dgm:cxn modelId="{8BD2ED8F-1496-41AC-822B-73AD71CD5D53}" type="presParOf" srcId="{88D8EFFF-B61F-4D52-8FE7-6076093320FB}" destId="{AFCCFCCD-6FCA-44C4-B914-DDEF8BB35FF4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657134-360D-46AD-9FF7-7D3CE3E8EF5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5B042B0-4B17-4737-A2B9-CC519DED7E1A}">
      <dgm:prSet phldrT="[Text]"/>
      <dgm:spPr/>
      <dgm:t>
        <a:bodyPr/>
        <a:lstStyle/>
        <a:p>
          <a:r>
            <a:rPr lang="en-US" dirty="0" smtClean="0"/>
            <a:t>Raw</a:t>
          </a:r>
          <a:endParaRPr lang="en-US" dirty="0"/>
        </a:p>
      </dgm:t>
    </dgm:pt>
    <dgm:pt modelId="{9DCFDD66-9E84-474B-A52B-0C372291EBFE}" type="parTrans" cxnId="{22A30414-8221-4BBA-983F-5DB5095BE66F}">
      <dgm:prSet/>
      <dgm:spPr/>
      <dgm:t>
        <a:bodyPr/>
        <a:lstStyle/>
        <a:p>
          <a:endParaRPr lang="en-US"/>
        </a:p>
      </dgm:t>
    </dgm:pt>
    <dgm:pt modelId="{F16E6017-166A-4521-92EB-4461ADFF8CE7}" type="sibTrans" cxnId="{22A30414-8221-4BBA-983F-5DB5095BE66F}">
      <dgm:prSet/>
      <dgm:spPr/>
      <dgm:t>
        <a:bodyPr/>
        <a:lstStyle/>
        <a:p>
          <a:endParaRPr lang="en-US"/>
        </a:p>
      </dgm:t>
    </dgm:pt>
    <dgm:pt modelId="{F00CB527-1C78-469E-9C4C-997C1088566E}">
      <dgm:prSet phldrT="[Text]"/>
      <dgm:spPr/>
      <dgm:t>
        <a:bodyPr/>
        <a:lstStyle/>
        <a:p>
          <a:r>
            <a:rPr lang="en-US" dirty="0" smtClean="0"/>
            <a:t>SEGY</a:t>
          </a:r>
          <a:endParaRPr lang="en-US" dirty="0"/>
        </a:p>
      </dgm:t>
    </dgm:pt>
    <dgm:pt modelId="{ED434F4C-67B0-4666-9A8F-F183C9D4D313}" type="parTrans" cxnId="{A49D1581-5744-4340-A978-168DFEA9B6BF}">
      <dgm:prSet/>
      <dgm:spPr/>
      <dgm:t>
        <a:bodyPr/>
        <a:lstStyle/>
        <a:p>
          <a:endParaRPr lang="en-US"/>
        </a:p>
      </dgm:t>
    </dgm:pt>
    <dgm:pt modelId="{F42C6FF4-90DF-41E1-947B-581EF1911D30}" type="sibTrans" cxnId="{A49D1581-5744-4340-A978-168DFEA9B6BF}">
      <dgm:prSet/>
      <dgm:spPr/>
      <dgm:t>
        <a:bodyPr/>
        <a:lstStyle/>
        <a:p>
          <a:endParaRPr lang="en-US"/>
        </a:p>
      </dgm:t>
    </dgm:pt>
    <dgm:pt modelId="{C4DDA6F5-7F64-4AA8-9FA5-1D9B5FCEFCE7}">
      <dgm:prSet phldrT="[Text]"/>
      <dgm:spPr/>
      <dgm:t>
        <a:bodyPr/>
        <a:lstStyle/>
        <a:p>
          <a:r>
            <a:rPr lang="en-US" dirty="0" err="1" smtClean="0"/>
            <a:t>Pg</a:t>
          </a:r>
          <a:endParaRPr lang="en-US" dirty="0" smtClean="0"/>
        </a:p>
        <a:p>
          <a:r>
            <a:rPr lang="en-US" dirty="0" err="1" smtClean="0"/>
            <a:t>PmP</a:t>
          </a:r>
          <a:endParaRPr lang="en-US" dirty="0"/>
        </a:p>
      </dgm:t>
    </dgm:pt>
    <dgm:pt modelId="{39B464EE-73B2-4ECE-8C6B-2D8B8F1AAAF9}" type="parTrans" cxnId="{BDD0C429-8563-47A4-8934-5D526F1FCF59}">
      <dgm:prSet/>
      <dgm:spPr/>
      <dgm:t>
        <a:bodyPr/>
        <a:lstStyle/>
        <a:p>
          <a:endParaRPr lang="en-US"/>
        </a:p>
      </dgm:t>
    </dgm:pt>
    <dgm:pt modelId="{6E070A5A-F022-42D4-85D2-E6517C353522}" type="sibTrans" cxnId="{BDD0C429-8563-47A4-8934-5D526F1FCF59}">
      <dgm:prSet/>
      <dgm:spPr/>
      <dgm:t>
        <a:bodyPr/>
        <a:lstStyle/>
        <a:p>
          <a:endParaRPr lang="en-US"/>
        </a:p>
      </dgm:t>
    </dgm:pt>
    <dgm:pt modelId="{18C5EECB-3427-4B07-AD11-83C9F05ABC80}">
      <dgm:prSet/>
      <dgm:spPr/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0D7A1220-5C6A-483A-B94E-525798F789C4}" type="parTrans" cxnId="{08533872-E65D-4B46-99EC-8C3FA646CD76}">
      <dgm:prSet/>
      <dgm:spPr/>
      <dgm:t>
        <a:bodyPr/>
        <a:lstStyle/>
        <a:p>
          <a:endParaRPr lang="en-US"/>
        </a:p>
      </dgm:t>
    </dgm:pt>
    <dgm:pt modelId="{80D44C4E-1ADD-47CE-B2BB-C2B6D8E47535}" type="sibTrans" cxnId="{08533872-E65D-4B46-99EC-8C3FA646CD76}">
      <dgm:prSet/>
      <dgm:spPr/>
      <dgm:t>
        <a:bodyPr/>
        <a:lstStyle/>
        <a:p>
          <a:endParaRPr lang="en-US"/>
        </a:p>
      </dgm:t>
    </dgm:pt>
    <dgm:pt modelId="{21F12BB5-CAAE-43BE-B6B1-7B9CB0CD42D6}" type="pres">
      <dgm:prSet presAssocID="{4D657134-360D-46AD-9FF7-7D3CE3E8EF50}" presName="CompostProcess" presStyleCnt="0">
        <dgm:presLayoutVars>
          <dgm:dir/>
          <dgm:resizeHandles val="exact"/>
        </dgm:presLayoutVars>
      </dgm:prSet>
      <dgm:spPr/>
    </dgm:pt>
    <dgm:pt modelId="{820AF260-F3C2-4559-9FBD-F1683091EE43}" type="pres">
      <dgm:prSet presAssocID="{4D657134-360D-46AD-9FF7-7D3CE3E8EF50}" presName="arrow" presStyleLbl="bgShp" presStyleIdx="0" presStyleCnt="1"/>
      <dgm:spPr/>
    </dgm:pt>
    <dgm:pt modelId="{C66A1D3F-DDAE-4B7B-A110-F6A21E14B2F1}" type="pres">
      <dgm:prSet presAssocID="{4D657134-360D-46AD-9FF7-7D3CE3E8EF50}" presName="linearProcess" presStyleCnt="0"/>
      <dgm:spPr/>
    </dgm:pt>
    <dgm:pt modelId="{C78721F1-182E-4EA1-81DD-53E624470C88}" type="pres">
      <dgm:prSet presAssocID="{45B042B0-4B17-4737-A2B9-CC519DED7E1A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E9239C-FFA4-48E1-8F1C-ECECD7D83431}" type="pres">
      <dgm:prSet presAssocID="{F16E6017-166A-4521-92EB-4461ADFF8CE7}" presName="sibTrans" presStyleCnt="0"/>
      <dgm:spPr/>
    </dgm:pt>
    <dgm:pt modelId="{6F4B6F67-7D61-47C1-A3E5-85105F842886}" type="pres">
      <dgm:prSet presAssocID="{F00CB527-1C78-469E-9C4C-997C1088566E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0020A9-C6D6-48D7-9053-A664458837BC}" type="pres">
      <dgm:prSet presAssocID="{F42C6FF4-90DF-41E1-947B-581EF1911D30}" presName="sibTrans" presStyleCnt="0"/>
      <dgm:spPr/>
    </dgm:pt>
    <dgm:pt modelId="{E959A162-411E-4E1D-BEC9-E7310121EF29}" type="pres">
      <dgm:prSet presAssocID="{C4DDA6F5-7F64-4AA8-9FA5-1D9B5FCEFCE7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E91E0D-BABC-485D-983A-75BC7AFB66DE}" type="pres">
      <dgm:prSet presAssocID="{6E070A5A-F022-42D4-85D2-E6517C353522}" presName="sibTrans" presStyleCnt="0"/>
      <dgm:spPr/>
    </dgm:pt>
    <dgm:pt modelId="{D96CDADC-B41B-43D1-A3EE-EA66C33CCB9E}" type="pres">
      <dgm:prSet presAssocID="{18C5EECB-3427-4B07-AD11-83C9F05ABC80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154958-56D8-447E-869C-56C85831855E}" type="presOf" srcId="{F00CB527-1C78-469E-9C4C-997C1088566E}" destId="{6F4B6F67-7D61-47C1-A3E5-85105F842886}" srcOrd="0" destOrd="0" presId="urn:microsoft.com/office/officeart/2005/8/layout/hProcess9"/>
    <dgm:cxn modelId="{3553FDEF-0F9C-4587-8DBA-B658EA0565AB}" type="presOf" srcId="{18C5EECB-3427-4B07-AD11-83C9F05ABC80}" destId="{D96CDADC-B41B-43D1-A3EE-EA66C33CCB9E}" srcOrd="0" destOrd="0" presId="urn:microsoft.com/office/officeart/2005/8/layout/hProcess9"/>
    <dgm:cxn modelId="{22A30414-8221-4BBA-983F-5DB5095BE66F}" srcId="{4D657134-360D-46AD-9FF7-7D3CE3E8EF50}" destId="{45B042B0-4B17-4737-A2B9-CC519DED7E1A}" srcOrd="0" destOrd="0" parTransId="{9DCFDD66-9E84-474B-A52B-0C372291EBFE}" sibTransId="{F16E6017-166A-4521-92EB-4461ADFF8CE7}"/>
    <dgm:cxn modelId="{08533872-E65D-4B46-99EC-8C3FA646CD76}" srcId="{4D657134-360D-46AD-9FF7-7D3CE3E8EF50}" destId="{18C5EECB-3427-4B07-AD11-83C9F05ABC80}" srcOrd="3" destOrd="0" parTransId="{0D7A1220-5C6A-483A-B94E-525798F789C4}" sibTransId="{80D44C4E-1ADD-47CE-B2BB-C2B6D8E47535}"/>
    <dgm:cxn modelId="{A49D1581-5744-4340-A978-168DFEA9B6BF}" srcId="{4D657134-360D-46AD-9FF7-7D3CE3E8EF50}" destId="{F00CB527-1C78-469E-9C4C-997C1088566E}" srcOrd="1" destOrd="0" parTransId="{ED434F4C-67B0-4666-9A8F-F183C9D4D313}" sibTransId="{F42C6FF4-90DF-41E1-947B-581EF1911D30}"/>
    <dgm:cxn modelId="{48CB6561-1BB3-4F31-946C-83CAE62900C8}" type="presOf" srcId="{45B042B0-4B17-4737-A2B9-CC519DED7E1A}" destId="{C78721F1-182E-4EA1-81DD-53E624470C88}" srcOrd="0" destOrd="0" presId="urn:microsoft.com/office/officeart/2005/8/layout/hProcess9"/>
    <dgm:cxn modelId="{BDD0C429-8563-47A4-8934-5D526F1FCF59}" srcId="{4D657134-360D-46AD-9FF7-7D3CE3E8EF50}" destId="{C4DDA6F5-7F64-4AA8-9FA5-1D9B5FCEFCE7}" srcOrd="2" destOrd="0" parTransId="{39B464EE-73B2-4ECE-8C6B-2D8B8F1AAAF9}" sibTransId="{6E070A5A-F022-42D4-85D2-E6517C353522}"/>
    <dgm:cxn modelId="{7F684FB3-B980-4A3D-A256-225BD635124E}" type="presOf" srcId="{4D657134-360D-46AD-9FF7-7D3CE3E8EF50}" destId="{21F12BB5-CAAE-43BE-B6B1-7B9CB0CD42D6}" srcOrd="0" destOrd="0" presId="urn:microsoft.com/office/officeart/2005/8/layout/hProcess9"/>
    <dgm:cxn modelId="{5485D9A1-B3D7-461E-9CF2-F20CC810BCCC}" type="presOf" srcId="{C4DDA6F5-7F64-4AA8-9FA5-1D9B5FCEFCE7}" destId="{E959A162-411E-4E1D-BEC9-E7310121EF29}" srcOrd="0" destOrd="0" presId="urn:microsoft.com/office/officeart/2005/8/layout/hProcess9"/>
    <dgm:cxn modelId="{4324AD99-B94D-4888-B96A-DC579637AAE9}" type="presParOf" srcId="{21F12BB5-CAAE-43BE-B6B1-7B9CB0CD42D6}" destId="{820AF260-F3C2-4559-9FBD-F1683091EE43}" srcOrd="0" destOrd="0" presId="urn:microsoft.com/office/officeart/2005/8/layout/hProcess9"/>
    <dgm:cxn modelId="{AAF18C6B-008B-4BCE-B913-D7229B29ED9D}" type="presParOf" srcId="{21F12BB5-CAAE-43BE-B6B1-7B9CB0CD42D6}" destId="{C66A1D3F-DDAE-4B7B-A110-F6A21E14B2F1}" srcOrd="1" destOrd="0" presId="urn:microsoft.com/office/officeart/2005/8/layout/hProcess9"/>
    <dgm:cxn modelId="{0EC69A80-230F-44B1-89DD-06590CE27A8C}" type="presParOf" srcId="{C66A1D3F-DDAE-4B7B-A110-F6A21E14B2F1}" destId="{C78721F1-182E-4EA1-81DD-53E624470C88}" srcOrd="0" destOrd="0" presId="urn:microsoft.com/office/officeart/2005/8/layout/hProcess9"/>
    <dgm:cxn modelId="{4E2C498C-83F1-4191-A88B-1A024F1E8F7C}" type="presParOf" srcId="{C66A1D3F-DDAE-4B7B-A110-F6A21E14B2F1}" destId="{D9E9239C-FFA4-48E1-8F1C-ECECD7D83431}" srcOrd="1" destOrd="0" presId="urn:microsoft.com/office/officeart/2005/8/layout/hProcess9"/>
    <dgm:cxn modelId="{CBEF210E-D6EC-484A-A38D-F3FF2C7204F2}" type="presParOf" srcId="{C66A1D3F-DDAE-4B7B-A110-F6A21E14B2F1}" destId="{6F4B6F67-7D61-47C1-A3E5-85105F842886}" srcOrd="2" destOrd="0" presId="urn:microsoft.com/office/officeart/2005/8/layout/hProcess9"/>
    <dgm:cxn modelId="{162EAC1B-6A22-4561-BAAF-CEB0D09EBB3B}" type="presParOf" srcId="{C66A1D3F-DDAE-4B7B-A110-F6A21E14B2F1}" destId="{260020A9-C6D6-48D7-9053-A664458837BC}" srcOrd="3" destOrd="0" presId="urn:microsoft.com/office/officeart/2005/8/layout/hProcess9"/>
    <dgm:cxn modelId="{119D5A23-DAD0-44AE-8305-5B1436F7C3F1}" type="presParOf" srcId="{C66A1D3F-DDAE-4B7B-A110-F6A21E14B2F1}" destId="{E959A162-411E-4E1D-BEC9-E7310121EF29}" srcOrd="4" destOrd="0" presId="urn:microsoft.com/office/officeart/2005/8/layout/hProcess9"/>
    <dgm:cxn modelId="{57CFAA9B-1A12-4582-A597-EEF4CAAF96E4}" type="presParOf" srcId="{C66A1D3F-DDAE-4B7B-A110-F6A21E14B2F1}" destId="{3CE91E0D-BABC-485D-983A-75BC7AFB66DE}" srcOrd="5" destOrd="0" presId="urn:microsoft.com/office/officeart/2005/8/layout/hProcess9"/>
    <dgm:cxn modelId="{AEA11A3B-D085-462C-8693-BB87CD91C9F0}" type="presParOf" srcId="{C66A1D3F-DDAE-4B7B-A110-F6A21E14B2F1}" destId="{D96CDADC-B41B-43D1-A3EE-EA66C33CCB9E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8C80E12-DC40-413B-AAB1-17867B4F70F0}" type="doc">
      <dgm:prSet loTypeId="urn:microsoft.com/office/officeart/2005/8/layout/lProcess1" loCatId="process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ACF3A0B1-EF5D-40CC-B261-1E25D7B38623}">
      <dgm:prSet phldrT="[Text]"/>
      <dgm:spPr/>
      <dgm:t>
        <a:bodyPr/>
        <a:lstStyle/>
        <a:p>
          <a:r>
            <a:rPr lang="en-US" dirty="0" smtClean="0"/>
            <a:t>Initial </a:t>
          </a:r>
          <a:r>
            <a:rPr lang="en-US" dirty="0"/>
            <a:t>Testing and </a:t>
          </a:r>
          <a:r>
            <a:rPr lang="en-US" dirty="0" smtClean="0"/>
            <a:t> Development </a:t>
          </a:r>
          <a:r>
            <a:rPr lang="en-US" dirty="0"/>
            <a:t>of </a:t>
          </a:r>
          <a:r>
            <a:rPr lang="en-US" dirty="0" smtClean="0"/>
            <a:t>  Velocity Model Input</a:t>
          </a:r>
          <a:endParaRPr lang="en-US" dirty="0"/>
        </a:p>
      </dgm:t>
    </dgm:pt>
    <dgm:pt modelId="{ED9D4008-46F3-45F5-A7AA-DA874251378E}" type="parTrans" cxnId="{BADBE28E-E360-42BF-9BDE-98E3D5DB12C3}">
      <dgm:prSet/>
      <dgm:spPr/>
      <dgm:t>
        <a:bodyPr/>
        <a:lstStyle/>
        <a:p>
          <a:endParaRPr lang="en-US"/>
        </a:p>
      </dgm:t>
    </dgm:pt>
    <dgm:pt modelId="{F871E766-9BA9-445B-855D-5197C6DDF3B0}" type="sibTrans" cxnId="{BADBE28E-E360-42BF-9BDE-98E3D5DB12C3}">
      <dgm:prSet/>
      <dgm:spPr/>
      <dgm:t>
        <a:bodyPr/>
        <a:lstStyle/>
        <a:p>
          <a:endParaRPr lang="en-US"/>
        </a:p>
      </dgm:t>
    </dgm:pt>
    <dgm:pt modelId="{E297EB59-9117-4450-8979-58EC8F79EA31}">
      <dgm:prSet phldrT="[Text]"/>
      <dgm:spPr/>
      <dgm:t>
        <a:bodyPr/>
        <a:lstStyle/>
        <a:p>
          <a:r>
            <a:rPr lang="en-US" dirty="0"/>
            <a:t>Install and run AWPODC and run test case using COATES cluster</a:t>
          </a:r>
        </a:p>
      </dgm:t>
    </dgm:pt>
    <dgm:pt modelId="{39461821-CBC5-416D-A7C5-1895C0055DA6}" type="parTrans" cxnId="{9CA54F94-60B6-4DE4-82DD-2619A92C9A8A}">
      <dgm:prSet/>
      <dgm:spPr/>
      <dgm:t>
        <a:bodyPr/>
        <a:lstStyle/>
        <a:p>
          <a:endParaRPr lang="en-US"/>
        </a:p>
      </dgm:t>
    </dgm:pt>
    <dgm:pt modelId="{C136A98C-0706-41AA-98A9-7DE0B379D804}" type="sibTrans" cxnId="{9CA54F94-60B6-4DE4-82DD-2619A92C9A8A}">
      <dgm:prSet/>
      <dgm:spPr/>
      <dgm:t>
        <a:bodyPr/>
        <a:lstStyle/>
        <a:p>
          <a:endParaRPr lang="en-US"/>
        </a:p>
      </dgm:t>
    </dgm:pt>
    <dgm:pt modelId="{DF53DA82-435D-4262-96E2-0D1CC84E334D}">
      <dgm:prSet phldrT="[Text]"/>
      <dgm:spPr/>
      <dgm:t>
        <a:bodyPr/>
        <a:lstStyle/>
        <a:p>
          <a:r>
            <a:rPr lang="en-US" dirty="0"/>
            <a:t>Characterize the Source</a:t>
          </a:r>
        </a:p>
      </dgm:t>
    </dgm:pt>
    <dgm:pt modelId="{000E4682-0A94-4E6C-98A7-6001337270C8}" type="parTrans" cxnId="{A9CFFC69-5764-4814-BF13-0AFB86D29AD8}">
      <dgm:prSet/>
      <dgm:spPr/>
      <dgm:t>
        <a:bodyPr/>
        <a:lstStyle/>
        <a:p>
          <a:endParaRPr lang="en-US"/>
        </a:p>
      </dgm:t>
    </dgm:pt>
    <dgm:pt modelId="{32A41B88-30A0-4C85-B232-7A8C219C5592}" type="sibTrans" cxnId="{A9CFFC69-5764-4814-BF13-0AFB86D29AD8}">
      <dgm:prSet/>
      <dgm:spPr/>
      <dgm:t>
        <a:bodyPr/>
        <a:lstStyle/>
        <a:p>
          <a:endParaRPr lang="en-US"/>
        </a:p>
      </dgm:t>
    </dgm:pt>
    <dgm:pt modelId="{923CDE85-5C1B-406C-B685-3BF993C0751A}">
      <dgm:prSet phldrT="[Text]"/>
      <dgm:spPr/>
      <dgm:t>
        <a:bodyPr/>
        <a:lstStyle/>
        <a:p>
          <a:r>
            <a:rPr lang="en-US" dirty="0" smtClean="0"/>
            <a:t>Develop </a:t>
          </a:r>
          <a:r>
            <a:rPr lang="en-US" dirty="0"/>
            <a:t>assumptions for </a:t>
          </a:r>
          <a:r>
            <a:rPr lang="en-US" dirty="0" smtClean="0"/>
            <a:t>a New Madrid type seismic source at 180 km distance</a:t>
          </a:r>
          <a:endParaRPr lang="en-US" dirty="0"/>
        </a:p>
      </dgm:t>
    </dgm:pt>
    <dgm:pt modelId="{276F97F8-45BA-4CFE-8A6A-B1F47EF9E1FA}" type="parTrans" cxnId="{9936C7C2-FF14-4B63-8D7D-6D2904A49FB6}">
      <dgm:prSet/>
      <dgm:spPr/>
      <dgm:t>
        <a:bodyPr/>
        <a:lstStyle/>
        <a:p>
          <a:endParaRPr lang="en-US"/>
        </a:p>
      </dgm:t>
    </dgm:pt>
    <dgm:pt modelId="{23DBFA3D-9615-42B5-A1D5-6396A2858A2A}" type="sibTrans" cxnId="{9936C7C2-FF14-4B63-8D7D-6D2904A49FB6}">
      <dgm:prSet/>
      <dgm:spPr/>
      <dgm:t>
        <a:bodyPr/>
        <a:lstStyle/>
        <a:p>
          <a:endParaRPr lang="en-US"/>
        </a:p>
      </dgm:t>
    </dgm:pt>
    <dgm:pt modelId="{F0976132-24C0-4689-B88F-CB38964DD03E}">
      <dgm:prSet phldrT="[Text]"/>
      <dgm:spPr/>
      <dgm:t>
        <a:bodyPr/>
        <a:lstStyle/>
        <a:p>
          <a:r>
            <a:rPr lang="en-US" dirty="0" smtClean="0"/>
            <a:t>Perform sensitivity test to evaluate sensitivity of results to frequency content of input ground motion series</a:t>
          </a:r>
          <a:endParaRPr lang="en-US" dirty="0"/>
        </a:p>
      </dgm:t>
    </dgm:pt>
    <dgm:pt modelId="{F5FDC241-425B-4272-A1B5-CB49DAA6470A}" type="parTrans" cxnId="{F148D3FB-504E-49CB-B90C-76C7CED0DCFF}">
      <dgm:prSet/>
      <dgm:spPr/>
      <dgm:t>
        <a:bodyPr/>
        <a:lstStyle/>
        <a:p>
          <a:endParaRPr lang="en-US"/>
        </a:p>
      </dgm:t>
    </dgm:pt>
    <dgm:pt modelId="{C798280E-5FF1-46A3-8C58-8FF051A9DF80}" type="sibTrans" cxnId="{F148D3FB-504E-49CB-B90C-76C7CED0DCFF}">
      <dgm:prSet/>
      <dgm:spPr/>
      <dgm:t>
        <a:bodyPr/>
        <a:lstStyle/>
        <a:p>
          <a:endParaRPr lang="en-US"/>
        </a:p>
      </dgm:t>
    </dgm:pt>
    <dgm:pt modelId="{C15013A4-C580-4FC1-89AF-BBB6654201FE}">
      <dgm:prSet phldrT="[Text]"/>
      <dgm:spPr/>
      <dgm:t>
        <a:bodyPr/>
        <a:lstStyle/>
        <a:p>
          <a:r>
            <a:rPr lang="en-US" dirty="0"/>
            <a:t>Calculation and Analysis</a:t>
          </a:r>
        </a:p>
      </dgm:t>
    </dgm:pt>
    <dgm:pt modelId="{6C954B7E-6897-4542-9633-E4737F071F3C}" type="parTrans" cxnId="{9B0A8BE1-4496-41E5-8CA6-8AE5295177FC}">
      <dgm:prSet/>
      <dgm:spPr/>
      <dgm:t>
        <a:bodyPr/>
        <a:lstStyle/>
        <a:p>
          <a:endParaRPr lang="en-US"/>
        </a:p>
      </dgm:t>
    </dgm:pt>
    <dgm:pt modelId="{034EA2EE-5864-402D-B276-4B99DDC9FFA3}" type="sibTrans" cxnId="{9B0A8BE1-4496-41E5-8CA6-8AE5295177FC}">
      <dgm:prSet/>
      <dgm:spPr/>
      <dgm:t>
        <a:bodyPr/>
        <a:lstStyle/>
        <a:p>
          <a:endParaRPr lang="en-US"/>
        </a:p>
      </dgm:t>
    </dgm:pt>
    <dgm:pt modelId="{9569B857-1640-4AFD-8126-4705CC81C3D0}">
      <dgm:prSet phldrT="[Text]"/>
      <dgm:spPr/>
      <dgm:t>
        <a:bodyPr/>
        <a:lstStyle/>
        <a:p>
          <a:r>
            <a:rPr lang="en-US" dirty="0"/>
            <a:t>Calculate PGA from particle velocity at each point to create map</a:t>
          </a:r>
        </a:p>
      </dgm:t>
    </dgm:pt>
    <dgm:pt modelId="{BF735F52-87C1-4100-98FA-3DE0D84A3218}" type="parTrans" cxnId="{6B4DFBF7-BC83-418B-B05D-44E195F27BF7}">
      <dgm:prSet/>
      <dgm:spPr/>
      <dgm:t>
        <a:bodyPr/>
        <a:lstStyle/>
        <a:p>
          <a:endParaRPr lang="en-US"/>
        </a:p>
      </dgm:t>
    </dgm:pt>
    <dgm:pt modelId="{E2F48DEF-3006-4E58-B313-73BEE6FA1995}" type="sibTrans" cxnId="{6B4DFBF7-BC83-418B-B05D-44E195F27BF7}">
      <dgm:prSet/>
      <dgm:spPr/>
      <dgm:t>
        <a:bodyPr/>
        <a:lstStyle/>
        <a:p>
          <a:endParaRPr lang="en-US"/>
        </a:p>
      </dgm:t>
    </dgm:pt>
    <dgm:pt modelId="{A50E108E-9391-4D98-8A93-06EDED44878B}">
      <dgm:prSet phldrT="[Text]"/>
      <dgm:spPr/>
      <dgm:t>
        <a:bodyPr/>
        <a:lstStyle/>
        <a:p>
          <a:r>
            <a:rPr lang="en-US" dirty="0" smtClean="0"/>
            <a:t>Calculate site response from ANSS records from 2008 earthquake and compare to simulation</a:t>
          </a:r>
          <a:endParaRPr lang="en-US" dirty="0"/>
        </a:p>
      </dgm:t>
    </dgm:pt>
    <dgm:pt modelId="{51136A03-4AA3-4A11-9706-520CA1A0E82B}" type="parTrans" cxnId="{000B7AD1-3F2E-4D7D-996C-5382DB8CDE32}">
      <dgm:prSet/>
      <dgm:spPr/>
      <dgm:t>
        <a:bodyPr/>
        <a:lstStyle/>
        <a:p>
          <a:endParaRPr lang="en-US"/>
        </a:p>
      </dgm:t>
    </dgm:pt>
    <dgm:pt modelId="{60633D8E-2ACB-489F-958B-DFB2564CECB4}" type="sibTrans" cxnId="{000B7AD1-3F2E-4D7D-996C-5382DB8CDE32}">
      <dgm:prSet/>
      <dgm:spPr/>
      <dgm:t>
        <a:bodyPr/>
        <a:lstStyle/>
        <a:p>
          <a:endParaRPr lang="en-US"/>
        </a:p>
      </dgm:t>
    </dgm:pt>
    <dgm:pt modelId="{1B301840-CA85-478A-86CC-058E17EF69EE}">
      <dgm:prSet phldrT="[Text]"/>
      <dgm:spPr/>
      <dgm:t>
        <a:bodyPr/>
        <a:lstStyle/>
        <a:p>
          <a:r>
            <a:rPr lang="en-US" dirty="0"/>
            <a:t>Create 3D velocity model from previous 1D velocity </a:t>
          </a:r>
          <a:r>
            <a:rPr lang="en-US" dirty="0" smtClean="0"/>
            <a:t>profiles</a:t>
          </a:r>
          <a:endParaRPr lang="en-US" dirty="0"/>
        </a:p>
      </dgm:t>
    </dgm:pt>
    <dgm:pt modelId="{DF76D444-A4C3-40A3-9BEF-98BBA056B7C1}" type="parTrans" cxnId="{B5A7B624-2DD3-41B6-8D8D-AC3E4BFC3065}">
      <dgm:prSet/>
      <dgm:spPr/>
      <dgm:t>
        <a:bodyPr/>
        <a:lstStyle/>
        <a:p>
          <a:endParaRPr lang="en-US"/>
        </a:p>
      </dgm:t>
    </dgm:pt>
    <dgm:pt modelId="{60585FE0-E140-46AD-9B55-F704A9D39C7F}" type="sibTrans" cxnId="{B5A7B624-2DD3-41B6-8D8D-AC3E4BFC3065}">
      <dgm:prSet/>
      <dgm:spPr/>
      <dgm:t>
        <a:bodyPr/>
        <a:lstStyle/>
        <a:p>
          <a:endParaRPr lang="en-US"/>
        </a:p>
      </dgm:t>
    </dgm:pt>
    <dgm:pt modelId="{7A91294C-6E86-4832-9A5F-37250C1368E4}">
      <dgm:prSet phldrT="[Text]"/>
      <dgm:spPr/>
      <dgm:t>
        <a:bodyPr/>
        <a:lstStyle/>
        <a:p>
          <a:r>
            <a:rPr lang="en-US" dirty="0" smtClean="0"/>
            <a:t>Refine bedrock model as necessary for FD calculations </a:t>
          </a:r>
          <a:endParaRPr lang="en-US" dirty="0"/>
        </a:p>
      </dgm:t>
    </dgm:pt>
    <dgm:pt modelId="{C9AB3056-7E16-494F-A9FD-C18FAAD87D5A}" type="parTrans" cxnId="{34EB282A-38AC-4009-B356-AEB8D81D1F1C}">
      <dgm:prSet/>
      <dgm:spPr/>
      <dgm:t>
        <a:bodyPr/>
        <a:lstStyle/>
        <a:p>
          <a:endParaRPr lang="en-US"/>
        </a:p>
      </dgm:t>
    </dgm:pt>
    <dgm:pt modelId="{E21016D2-AEDF-430D-AC0F-447A322CEF0D}" type="sibTrans" cxnId="{34EB282A-38AC-4009-B356-AEB8D81D1F1C}">
      <dgm:prSet/>
      <dgm:spPr/>
      <dgm:t>
        <a:bodyPr/>
        <a:lstStyle/>
        <a:p>
          <a:endParaRPr lang="en-US"/>
        </a:p>
      </dgm:t>
    </dgm:pt>
    <dgm:pt modelId="{AF06BB44-DF89-47B3-A76F-A94538963969}">
      <dgm:prSet phldrT="[Text]"/>
      <dgm:spPr/>
      <dgm:t>
        <a:bodyPr/>
        <a:lstStyle/>
        <a:p>
          <a:pPr algn="l"/>
          <a:r>
            <a:rPr lang="en-US" dirty="0" smtClean="0"/>
            <a:t>Generate plane wave incident on Evansville area from different angles</a:t>
          </a:r>
          <a:endParaRPr lang="en-US" dirty="0"/>
        </a:p>
      </dgm:t>
    </dgm:pt>
    <dgm:pt modelId="{067A8A04-6201-400F-A697-74C788E6ABB1}" type="parTrans" cxnId="{D307899C-5CCC-4E94-AFBC-13435F4E7E20}">
      <dgm:prSet/>
      <dgm:spPr/>
      <dgm:t>
        <a:bodyPr/>
        <a:lstStyle/>
        <a:p>
          <a:endParaRPr lang="en-US"/>
        </a:p>
      </dgm:t>
    </dgm:pt>
    <dgm:pt modelId="{FDBED719-6BBA-42B0-A4D1-1DAEBCFFDCEA}" type="sibTrans" cxnId="{D307899C-5CCC-4E94-AFBC-13435F4E7E20}">
      <dgm:prSet/>
      <dgm:spPr/>
      <dgm:t>
        <a:bodyPr/>
        <a:lstStyle/>
        <a:p>
          <a:endParaRPr lang="en-US"/>
        </a:p>
      </dgm:t>
    </dgm:pt>
    <dgm:pt modelId="{CC3D5B24-FF29-4E46-A57F-7BCD40A0DF28}">
      <dgm:prSet phldrT="[Text]"/>
      <dgm:spPr/>
      <dgm:t>
        <a:bodyPr/>
        <a:lstStyle/>
        <a:p>
          <a:r>
            <a:rPr lang="en-US" dirty="0" smtClean="0"/>
            <a:t>Compare PGA calculations for both 3D and 1D case to quantify the amplification effects at valley edges </a:t>
          </a:r>
          <a:endParaRPr lang="en-US" dirty="0"/>
        </a:p>
      </dgm:t>
    </dgm:pt>
    <dgm:pt modelId="{3C126ADF-9554-423E-9075-5160847889EB}" type="parTrans" cxnId="{AD6C42D1-0F25-4F68-AC3E-63ED9662928A}">
      <dgm:prSet/>
      <dgm:spPr/>
      <dgm:t>
        <a:bodyPr/>
        <a:lstStyle/>
        <a:p>
          <a:endParaRPr lang="en-US"/>
        </a:p>
      </dgm:t>
    </dgm:pt>
    <dgm:pt modelId="{142FE7DB-701F-4B30-BFEE-B80F48D3B176}" type="sibTrans" cxnId="{AD6C42D1-0F25-4F68-AC3E-63ED9662928A}">
      <dgm:prSet/>
      <dgm:spPr/>
      <dgm:t>
        <a:bodyPr/>
        <a:lstStyle/>
        <a:p>
          <a:endParaRPr lang="en-US"/>
        </a:p>
      </dgm:t>
    </dgm:pt>
    <dgm:pt modelId="{4894824A-E485-4CF1-B772-ABB1DF22D1A0}">
      <dgm:prSet phldrT="[Text]"/>
      <dgm:spPr/>
      <dgm:t>
        <a:bodyPr/>
        <a:lstStyle/>
        <a:p>
          <a:r>
            <a:rPr lang="en-US" dirty="0"/>
            <a:t>Compare results to previously </a:t>
          </a:r>
          <a:r>
            <a:rPr lang="en-US" dirty="0" smtClean="0"/>
            <a:t>calculated  PGA using1D site amplification</a:t>
          </a:r>
          <a:endParaRPr lang="en-US" dirty="0"/>
        </a:p>
      </dgm:t>
    </dgm:pt>
    <dgm:pt modelId="{2573C820-B1AE-4A99-90FC-A5A8B302FF6D}" type="parTrans" cxnId="{A43F8D32-6021-4293-A3C9-7606BE0F0905}">
      <dgm:prSet/>
      <dgm:spPr/>
      <dgm:t>
        <a:bodyPr/>
        <a:lstStyle/>
        <a:p>
          <a:endParaRPr lang="en-US"/>
        </a:p>
      </dgm:t>
    </dgm:pt>
    <dgm:pt modelId="{74F1C33A-571D-4EA9-A72C-1FC0F12E656B}" type="sibTrans" cxnId="{A43F8D32-6021-4293-A3C9-7606BE0F0905}">
      <dgm:prSet/>
      <dgm:spPr/>
      <dgm:t>
        <a:bodyPr/>
        <a:lstStyle/>
        <a:p>
          <a:endParaRPr lang="en-US"/>
        </a:p>
      </dgm:t>
    </dgm:pt>
    <dgm:pt modelId="{181ABEC7-394B-45B8-BC2C-FDA29B0E17E3}">
      <dgm:prSet phldrT="[Text]"/>
      <dgm:spPr/>
      <dgm:t>
        <a:bodyPr/>
        <a:lstStyle/>
        <a:p>
          <a:r>
            <a:rPr lang="en-US" dirty="0" smtClean="0"/>
            <a:t>use PGV calculated from particle velocity in order to calculate MMI for both 1D and 3D cases</a:t>
          </a:r>
          <a:endParaRPr lang="en-US" dirty="0"/>
        </a:p>
      </dgm:t>
    </dgm:pt>
    <dgm:pt modelId="{EC1EA3E4-4096-415D-AF2E-7C280D16C389}" type="parTrans" cxnId="{C20F4675-6187-40FE-8C81-40804791F0A8}">
      <dgm:prSet/>
      <dgm:spPr/>
      <dgm:t>
        <a:bodyPr/>
        <a:lstStyle/>
        <a:p>
          <a:endParaRPr lang="en-US"/>
        </a:p>
      </dgm:t>
    </dgm:pt>
    <dgm:pt modelId="{E8DF0503-2344-4DAE-A71F-B7BEAE0677CD}" type="sibTrans" cxnId="{C20F4675-6187-40FE-8C81-40804791F0A8}">
      <dgm:prSet/>
      <dgm:spPr/>
      <dgm:t>
        <a:bodyPr/>
        <a:lstStyle/>
        <a:p>
          <a:endParaRPr lang="en-US"/>
        </a:p>
      </dgm:t>
    </dgm:pt>
    <dgm:pt modelId="{A07BFBE3-D170-4B63-9205-0FFDD6C09CD4}">
      <dgm:prSet phldrT="[Text]"/>
      <dgm:spPr/>
      <dgm:t>
        <a:bodyPr/>
        <a:lstStyle/>
        <a:p>
          <a:r>
            <a:rPr lang="en-US" dirty="0" smtClean="0"/>
            <a:t>Compare calculation with observed MMI</a:t>
          </a:r>
          <a:endParaRPr lang="en-US" dirty="0"/>
        </a:p>
      </dgm:t>
    </dgm:pt>
    <dgm:pt modelId="{1FB1423D-626A-4560-A4F4-4ED69942190F}" type="parTrans" cxnId="{52A9E9A7-16AC-43EA-AE40-751ECF11DF9F}">
      <dgm:prSet/>
      <dgm:spPr/>
      <dgm:t>
        <a:bodyPr/>
        <a:lstStyle/>
        <a:p>
          <a:endParaRPr lang="en-US"/>
        </a:p>
      </dgm:t>
    </dgm:pt>
    <dgm:pt modelId="{49C4E3CB-CFBD-4E39-A892-43BE7A35CBD9}" type="sibTrans" cxnId="{52A9E9A7-16AC-43EA-AE40-751ECF11DF9F}">
      <dgm:prSet/>
      <dgm:spPr/>
      <dgm:t>
        <a:bodyPr/>
        <a:lstStyle/>
        <a:p>
          <a:endParaRPr lang="en-US"/>
        </a:p>
      </dgm:t>
    </dgm:pt>
    <dgm:pt modelId="{9A944272-1A68-4854-A74C-8DEE3B352B26}">
      <dgm:prSet phldrT="[Text]"/>
      <dgm:spPr/>
      <dgm:t>
        <a:bodyPr/>
        <a:lstStyle/>
        <a:p>
          <a:r>
            <a:rPr lang="en-US" dirty="0" smtClean="0"/>
            <a:t>Compare PGA calculations for both 3D and 1D case to quantify the amplification effects at valley edges </a:t>
          </a:r>
          <a:endParaRPr lang="en-US" dirty="0"/>
        </a:p>
      </dgm:t>
    </dgm:pt>
    <dgm:pt modelId="{89276784-F571-4D5B-BAC1-468F841D050C}" type="parTrans" cxnId="{CFA5A7A9-20D0-4D20-96A0-4C4372965D4E}">
      <dgm:prSet/>
      <dgm:spPr/>
      <dgm:t>
        <a:bodyPr/>
        <a:lstStyle/>
        <a:p>
          <a:endParaRPr lang="en-US"/>
        </a:p>
      </dgm:t>
    </dgm:pt>
    <dgm:pt modelId="{688345FC-7BB2-4A12-B736-28DDFB10409A}" type="sibTrans" cxnId="{CFA5A7A9-20D0-4D20-96A0-4C4372965D4E}">
      <dgm:prSet/>
      <dgm:spPr/>
      <dgm:t>
        <a:bodyPr/>
        <a:lstStyle/>
        <a:p>
          <a:endParaRPr lang="en-US"/>
        </a:p>
      </dgm:t>
    </dgm:pt>
    <dgm:pt modelId="{3B099A38-E4A4-4A76-981B-A1454C4BFFA5}">
      <dgm:prSet phldrT="[Text]"/>
      <dgm:spPr/>
      <dgm:t>
        <a:bodyPr/>
        <a:lstStyle/>
        <a:p>
          <a:r>
            <a:rPr lang="en-US" dirty="0" smtClean="0"/>
            <a:t>Conclude if 1D model is or is not a good approximation</a:t>
          </a:r>
          <a:endParaRPr lang="en-US" dirty="0"/>
        </a:p>
      </dgm:t>
    </dgm:pt>
    <dgm:pt modelId="{DBB8A1C9-A32C-400B-9B32-EEA926555D77}" type="parTrans" cxnId="{D0E240E0-3A1E-4276-84AD-CF42C8C273C8}">
      <dgm:prSet/>
      <dgm:spPr/>
      <dgm:t>
        <a:bodyPr/>
        <a:lstStyle/>
        <a:p>
          <a:endParaRPr lang="en-US"/>
        </a:p>
      </dgm:t>
    </dgm:pt>
    <dgm:pt modelId="{47C93CE1-A64E-419C-A27A-1C59EC5E59D2}" type="sibTrans" cxnId="{D0E240E0-3A1E-4276-84AD-CF42C8C273C8}">
      <dgm:prSet/>
      <dgm:spPr/>
      <dgm:t>
        <a:bodyPr/>
        <a:lstStyle/>
        <a:p>
          <a:endParaRPr lang="en-US"/>
        </a:p>
      </dgm:t>
    </dgm:pt>
    <dgm:pt modelId="{161B82D3-3599-0946-B66C-2D1640B76F49}">
      <dgm:prSet phldrT="[Text]"/>
      <dgm:spPr/>
      <dgm:t>
        <a:bodyPr/>
        <a:lstStyle/>
        <a:p>
          <a:r>
            <a:rPr lang="en-US" dirty="0"/>
            <a:t>Set up realistic </a:t>
          </a:r>
          <a:r>
            <a:rPr lang="en-US" dirty="0" smtClean="0"/>
            <a:t>source for M 5 earthquake using experience from previous </a:t>
          </a:r>
          <a:r>
            <a:rPr lang="en-US" dirty="0"/>
            <a:t>simulations</a:t>
          </a:r>
        </a:p>
      </dgm:t>
    </dgm:pt>
    <dgm:pt modelId="{5925F41A-3816-0246-B25A-13EFF0C67DA3}" type="parTrans" cxnId="{6DC38654-0143-DF4D-B198-5F8162C00FC0}">
      <dgm:prSet/>
      <dgm:spPr/>
      <dgm:t>
        <a:bodyPr/>
        <a:lstStyle/>
        <a:p>
          <a:endParaRPr lang="en-US"/>
        </a:p>
      </dgm:t>
    </dgm:pt>
    <dgm:pt modelId="{95D238BF-25EB-B24E-BF9A-17C83B7F203D}" type="sibTrans" cxnId="{6DC38654-0143-DF4D-B198-5F8162C00FC0}">
      <dgm:prSet/>
      <dgm:spPr/>
      <dgm:t>
        <a:bodyPr/>
        <a:lstStyle/>
        <a:p>
          <a:endParaRPr lang="en-US"/>
        </a:p>
      </dgm:t>
    </dgm:pt>
    <dgm:pt modelId="{0B45C15D-F275-4F36-9927-C7D89E3A5E02}" type="pres">
      <dgm:prSet presAssocID="{F8C80E12-DC40-413B-AAB1-17867B4F70F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AFB1AD2-4DD6-462F-8A14-1EC4976DBC97}" type="pres">
      <dgm:prSet presAssocID="{ACF3A0B1-EF5D-40CC-B261-1E25D7B38623}" presName="vertFlow" presStyleCnt="0"/>
      <dgm:spPr/>
      <dgm:t>
        <a:bodyPr/>
        <a:lstStyle/>
        <a:p>
          <a:endParaRPr lang="en-US"/>
        </a:p>
      </dgm:t>
    </dgm:pt>
    <dgm:pt modelId="{7EEEAF07-8A49-47D6-8660-FC608210F6E5}" type="pres">
      <dgm:prSet presAssocID="{ACF3A0B1-EF5D-40CC-B261-1E25D7B38623}" presName="header" presStyleLbl="node1" presStyleIdx="0" presStyleCnt="3" custLinFactNeighborY="35987"/>
      <dgm:spPr/>
      <dgm:t>
        <a:bodyPr/>
        <a:lstStyle/>
        <a:p>
          <a:endParaRPr lang="en-US"/>
        </a:p>
      </dgm:t>
    </dgm:pt>
    <dgm:pt modelId="{D1D9FF66-7583-4340-B253-CECE541363A9}" type="pres">
      <dgm:prSet presAssocID="{39461821-CBC5-416D-A7C5-1895C0055DA6}" presName="parTrans" presStyleLbl="sibTrans2D1" presStyleIdx="0" presStyleCnt="15"/>
      <dgm:spPr/>
      <dgm:t>
        <a:bodyPr/>
        <a:lstStyle/>
        <a:p>
          <a:endParaRPr lang="en-US"/>
        </a:p>
      </dgm:t>
    </dgm:pt>
    <dgm:pt modelId="{90A57264-E92D-4B7C-A1E2-A9C60C3347EA}" type="pres">
      <dgm:prSet presAssocID="{E297EB59-9117-4450-8979-58EC8F79EA31}" presName="child" presStyleLbl="alignAccFollowNode1" presStyleIdx="0" presStyleCnt="15" custLinFactNeighborY="359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73FB5C-B28D-4965-AFA8-D10DD09485F1}" type="pres">
      <dgm:prSet presAssocID="{C136A98C-0706-41AA-98A9-7DE0B379D804}" presName="sibTrans" presStyleLbl="sibTrans2D1" presStyleIdx="1" presStyleCnt="15"/>
      <dgm:spPr/>
      <dgm:t>
        <a:bodyPr/>
        <a:lstStyle/>
        <a:p>
          <a:endParaRPr lang="en-US"/>
        </a:p>
      </dgm:t>
    </dgm:pt>
    <dgm:pt modelId="{FF2526CE-1E8B-44E5-BE57-15545FFEB0AB}" type="pres">
      <dgm:prSet presAssocID="{1B301840-CA85-478A-86CC-058E17EF69EE}" presName="child" presStyleLbl="alignAccFollowNode1" presStyleIdx="1" presStyleCnt="15" custLinFactNeighborY="359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EF6EA-32D7-42A8-8255-C63801618841}" type="pres">
      <dgm:prSet presAssocID="{60585FE0-E140-46AD-9B55-F704A9D39C7F}" presName="sibTrans" presStyleLbl="sibTrans2D1" presStyleIdx="2" presStyleCnt="15"/>
      <dgm:spPr/>
      <dgm:t>
        <a:bodyPr/>
        <a:lstStyle/>
        <a:p>
          <a:endParaRPr lang="en-US"/>
        </a:p>
      </dgm:t>
    </dgm:pt>
    <dgm:pt modelId="{BFEA89AA-6D72-46A2-B7C9-768379CD1CE1}" type="pres">
      <dgm:prSet presAssocID="{7A91294C-6E86-4832-9A5F-37250C1368E4}" presName="child" presStyleLbl="alignAccFollowNode1" presStyleIdx="2" presStyleCnt="15" custLinFactNeighborY="359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57D448-F317-4C86-9510-CC4E15535B38}" type="pres">
      <dgm:prSet presAssocID="{ACF3A0B1-EF5D-40CC-B261-1E25D7B38623}" presName="hSp" presStyleCnt="0"/>
      <dgm:spPr/>
      <dgm:t>
        <a:bodyPr/>
        <a:lstStyle/>
        <a:p>
          <a:endParaRPr lang="en-US"/>
        </a:p>
      </dgm:t>
    </dgm:pt>
    <dgm:pt modelId="{C30EF3D7-638A-4636-9E92-3CAD348497E9}" type="pres">
      <dgm:prSet presAssocID="{DF53DA82-435D-4262-96E2-0D1CC84E334D}" presName="vertFlow" presStyleCnt="0"/>
      <dgm:spPr/>
      <dgm:t>
        <a:bodyPr/>
        <a:lstStyle/>
        <a:p>
          <a:endParaRPr lang="en-US"/>
        </a:p>
      </dgm:t>
    </dgm:pt>
    <dgm:pt modelId="{5DDA59F8-1D73-4CE2-A456-D53C74AAECB8}" type="pres">
      <dgm:prSet presAssocID="{DF53DA82-435D-4262-96E2-0D1CC84E334D}" presName="header" presStyleLbl="node1" presStyleIdx="1" presStyleCnt="3" custLinFactNeighborY="35987"/>
      <dgm:spPr/>
      <dgm:t>
        <a:bodyPr/>
        <a:lstStyle/>
        <a:p>
          <a:endParaRPr lang="en-US"/>
        </a:p>
      </dgm:t>
    </dgm:pt>
    <dgm:pt modelId="{208859C9-B994-428C-B529-27586FAE96A2}" type="pres">
      <dgm:prSet presAssocID="{276F97F8-45BA-4CFE-8A6A-B1F47EF9E1FA}" presName="parTrans" presStyleLbl="sibTrans2D1" presStyleIdx="3" presStyleCnt="15"/>
      <dgm:spPr/>
      <dgm:t>
        <a:bodyPr/>
        <a:lstStyle/>
        <a:p>
          <a:endParaRPr lang="en-US"/>
        </a:p>
      </dgm:t>
    </dgm:pt>
    <dgm:pt modelId="{F57D84E1-78AB-46F4-9F68-88C3205589BF}" type="pres">
      <dgm:prSet presAssocID="{923CDE85-5C1B-406C-B685-3BF993C0751A}" presName="child" presStyleLbl="alignAccFollowNode1" presStyleIdx="3" presStyleCnt="15" custLinFactNeighborY="377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3CC90-E592-4BD4-86A8-2984191E8767}" type="pres">
      <dgm:prSet presAssocID="{23DBFA3D-9615-42B5-A1D5-6396A2858A2A}" presName="sibTrans" presStyleLbl="sibTrans2D1" presStyleIdx="4" presStyleCnt="15"/>
      <dgm:spPr/>
      <dgm:t>
        <a:bodyPr/>
        <a:lstStyle/>
        <a:p>
          <a:endParaRPr lang="en-US"/>
        </a:p>
      </dgm:t>
    </dgm:pt>
    <dgm:pt modelId="{CD197757-FDC2-4845-BFBE-B96788A22D07}" type="pres">
      <dgm:prSet presAssocID="{AF06BB44-DF89-47B3-A76F-A94538963969}" presName="child" presStyleLbl="alignAccFollowNode1" presStyleIdx="4" presStyleCnt="15" custLinFactNeighborY="377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7E72E6-EA71-4855-9374-F4E0A1BE3B23}" type="pres">
      <dgm:prSet presAssocID="{FDBED719-6BBA-42B0-A4D1-1DAEBCFFDCEA}" presName="sibTrans" presStyleLbl="sibTrans2D1" presStyleIdx="5" presStyleCnt="15"/>
      <dgm:spPr/>
      <dgm:t>
        <a:bodyPr/>
        <a:lstStyle/>
        <a:p>
          <a:endParaRPr lang="en-US"/>
        </a:p>
      </dgm:t>
    </dgm:pt>
    <dgm:pt modelId="{F2BE9B8E-87E9-45FD-8FD4-560BB6394F38}" type="pres">
      <dgm:prSet presAssocID="{CC3D5B24-FF29-4E46-A57F-7BCD40A0DF28}" presName="child" presStyleLbl="alignAccFollowNode1" presStyleIdx="5" presStyleCnt="15" custLinFactNeighborY="359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3E3A26-2423-45F1-8E27-9F152417561F}" type="pres">
      <dgm:prSet presAssocID="{142FE7DB-701F-4B30-BFEE-B80F48D3B176}" presName="sibTrans" presStyleLbl="sibTrans2D1" presStyleIdx="6" presStyleCnt="15"/>
      <dgm:spPr/>
      <dgm:t>
        <a:bodyPr/>
        <a:lstStyle/>
        <a:p>
          <a:endParaRPr lang="en-US"/>
        </a:p>
      </dgm:t>
    </dgm:pt>
    <dgm:pt modelId="{22C03407-A0ED-4AA1-9A3B-29A053B57167}" type="pres">
      <dgm:prSet presAssocID="{F0976132-24C0-4689-B88F-CB38964DD03E}" presName="child" presStyleLbl="alignAccFollowNode1" presStyleIdx="6" presStyleCnt="15" custLinFactNeighborY="359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E3B488-93C8-734B-958D-6802460B44A5}" type="pres">
      <dgm:prSet presAssocID="{C798280E-5FF1-46A3-8C58-8FF051A9DF80}" presName="sibTrans" presStyleLbl="sibTrans2D1" presStyleIdx="7" presStyleCnt="15"/>
      <dgm:spPr/>
      <dgm:t>
        <a:bodyPr/>
        <a:lstStyle/>
        <a:p>
          <a:endParaRPr lang="en-US"/>
        </a:p>
      </dgm:t>
    </dgm:pt>
    <dgm:pt modelId="{FB52212F-66E6-844F-92B9-A45F4D37825C}" type="pres">
      <dgm:prSet presAssocID="{161B82D3-3599-0946-B66C-2D1640B76F49}" presName="child" presStyleLbl="alignAccFollowNode1" presStyleIdx="7" presStyleCnt="15" custLinFactNeighborY="359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A2886F-E60A-4F7E-8B81-09E2A834C22F}" type="pres">
      <dgm:prSet presAssocID="{DF53DA82-435D-4262-96E2-0D1CC84E334D}" presName="hSp" presStyleCnt="0"/>
      <dgm:spPr/>
      <dgm:t>
        <a:bodyPr/>
        <a:lstStyle/>
        <a:p>
          <a:endParaRPr lang="en-US"/>
        </a:p>
      </dgm:t>
    </dgm:pt>
    <dgm:pt modelId="{7F043D28-C980-46E0-89FD-594D26B49C62}" type="pres">
      <dgm:prSet presAssocID="{C15013A4-C580-4FC1-89AF-BBB6654201FE}" presName="vertFlow" presStyleCnt="0"/>
      <dgm:spPr/>
      <dgm:t>
        <a:bodyPr/>
        <a:lstStyle/>
        <a:p>
          <a:endParaRPr lang="en-US"/>
        </a:p>
      </dgm:t>
    </dgm:pt>
    <dgm:pt modelId="{93D72B75-5EF4-46EB-85D6-7079794AF6C7}" type="pres">
      <dgm:prSet presAssocID="{C15013A4-C580-4FC1-89AF-BBB6654201FE}" presName="header" presStyleLbl="node1" presStyleIdx="2" presStyleCnt="3" custLinFactNeighborY="35987"/>
      <dgm:spPr/>
      <dgm:t>
        <a:bodyPr/>
        <a:lstStyle/>
        <a:p>
          <a:endParaRPr lang="en-US"/>
        </a:p>
      </dgm:t>
    </dgm:pt>
    <dgm:pt modelId="{1E6D9A8B-5262-4479-82A7-C07C6649A67B}" type="pres">
      <dgm:prSet presAssocID="{BF735F52-87C1-4100-98FA-3DE0D84A3218}" presName="parTrans" presStyleLbl="sibTrans2D1" presStyleIdx="8" presStyleCnt="15"/>
      <dgm:spPr/>
      <dgm:t>
        <a:bodyPr/>
        <a:lstStyle/>
        <a:p>
          <a:endParaRPr lang="en-US"/>
        </a:p>
      </dgm:t>
    </dgm:pt>
    <dgm:pt modelId="{6212138E-AD6F-4FCD-ADF1-06DEDB8F38F9}" type="pres">
      <dgm:prSet presAssocID="{9569B857-1640-4AFD-8126-4705CC81C3D0}" presName="child" presStyleLbl="alignAccFollowNode1" presStyleIdx="8" presStyleCnt="15" custLinFactNeighborY="377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990533-1963-4EB9-901E-337E561D4A1C}" type="pres">
      <dgm:prSet presAssocID="{E2F48DEF-3006-4E58-B313-73BEE6FA1995}" presName="sibTrans" presStyleLbl="sibTrans2D1" presStyleIdx="9" presStyleCnt="15"/>
      <dgm:spPr/>
      <dgm:t>
        <a:bodyPr/>
        <a:lstStyle/>
        <a:p>
          <a:endParaRPr lang="en-US"/>
        </a:p>
      </dgm:t>
    </dgm:pt>
    <dgm:pt modelId="{94FC0B82-644F-4957-B206-D0BB0AF07C7E}" type="pres">
      <dgm:prSet presAssocID="{4894824A-E485-4CF1-B772-ABB1DF22D1A0}" presName="child" presStyleLbl="alignAccFollowNode1" presStyleIdx="9" presStyleCnt="15" custLinFactNeighborY="125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4986DE-71FF-4ACF-BE47-2BE8B9DE00E8}" type="pres">
      <dgm:prSet presAssocID="{74F1C33A-571D-4EA9-A72C-1FC0F12E656B}" presName="sibTrans" presStyleLbl="sibTrans2D1" presStyleIdx="10" presStyleCnt="15"/>
      <dgm:spPr/>
      <dgm:t>
        <a:bodyPr/>
        <a:lstStyle/>
        <a:p>
          <a:endParaRPr lang="en-US"/>
        </a:p>
      </dgm:t>
    </dgm:pt>
    <dgm:pt modelId="{C3F7FD78-952D-4066-BC87-C725AD6520E3}" type="pres">
      <dgm:prSet presAssocID="{181ABEC7-394B-45B8-BC2C-FDA29B0E17E3}" presName="child" presStyleLbl="alignAccFollowNode1" presStyleIdx="10" presStyleCnt="15" custLinFactNeighborY="125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9750D6-F28F-47EE-A6C7-13359EF681BF}" type="pres">
      <dgm:prSet presAssocID="{E8DF0503-2344-4DAE-A71F-B7BEAE0677CD}" presName="sibTrans" presStyleLbl="sibTrans2D1" presStyleIdx="11" presStyleCnt="15"/>
      <dgm:spPr/>
      <dgm:t>
        <a:bodyPr/>
        <a:lstStyle/>
        <a:p>
          <a:endParaRPr lang="en-US"/>
        </a:p>
      </dgm:t>
    </dgm:pt>
    <dgm:pt modelId="{65252485-1ECA-4B29-82AC-6B3B39846086}" type="pres">
      <dgm:prSet presAssocID="{A07BFBE3-D170-4B63-9205-0FFDD6C09CD4}" presName="child" presStyleLbl="alignAccFollowNode1" presStyleIdx="11" presStyleCnt="15" custLinFactNeighborY="125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3222E-1744-4033-9ED4-4F1928E54BF0}" type="pres">
      <dgm:prSet presAssocID="{49C4E3CB-CFBD-4E39-A892-43BE7A35CBD9}" presName="sibTrans" presStyleLbl="sibTrans2D1" presStyleIdx="12" presStyleCnt="15"/>
      <dgm:spPr/>
      <dgm:t>
        <a:bodyPr/>
        <a:lstStyle/>
        <a:p>
          <a:endParaRPr lang="en-US"/>
        </a:p>
      </dgm:t>
    </dgm:pt>
    <dgm:pt modelId="{31AAB5B5-C4DD-4793-90BA-426DC2F054DD}" type="pres">
      <dgm:prSet presAssocID="{9A944272-1A68-4854-A74C-8DEE3B352B26}" presName="child" presStyleLbl="alignAccFollowNode1" presStyleIdx="12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C6B6D0-E6DA-40EC-BC45-389DB5EE0AA8}" type="pres">
      <dgm:prSet presAssocID="{688345FC-7BB2-4A12-B736-28DDFB10409A}" presName="sibTrans" presStyleLbl="sibTrans2D1" presStyleIdx="13" presStyleCnt="15"/>
      <dgm:spPr/>
      <dgm:t>
        <a:bodyPr/>
        <a:lstStyle/>
        <a:p>
          <a:endParaRPr lang="en-US"/>
        </a:p>
      </dgm:t>
    </dgm:pt>
    <dgm:pt modelId="{82EE42EB-C3BB-47D3-9B75-F17592867CF6}" type="pres">
      <dgm:prSet presAssocID="{A50E108E-9391-4D98-8A93-06EDED44878B}" presName="child" presStyleLbl="alignAccFollowNode1" presStyleIdx="13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AFD11B-EA89-472B-98B1-854F7888EAEF}" type="pres">
      <dgm:prSet presAssocID="{60633D8E-2ACB-489F-958B-DFB2564CECB4}" presName="sibTrans" presStyleLbl="sibTrans2D1" presStyleIdx="14" presStyleCnt="15"/>
      <dgm:spPr/>
      <dgm:t>
        <a:bodyPr/>
        <a:lstStyle/>
        <a:p>
          <a:endParaRPr lang="en-US"/>
        </a:p>
      </dgm:t>
    </dgm:pt>
    <dgm:pt modelId="{7C89048B-1A33-4376-9EE7-4FCD8BF3BEEF}" type="pres">
      <dgm:prSet presAssocID="{3B099A38-E4A4-4A76-981B-A1454C4BFFA5}" presName="child" presStyleLbl="alignAccFollowNode1" presStyleIdx="14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0CB6E1-B206-4494-8378-DB6E92005497}" type="presOf" srcId="{7A91294C-6E86-4832-9A5F-37250C1368E4}" destId="{BFEA89AA-6D72-46A2-B7C9-768379CD1CE1}" srcOrd="0" destOrd="0" presId="urn:microsoft.com/office/officeart/2005/8/layout/lProcess1"/>
    <dgm:cxn modelId="{AD6C42D1-0F25-4F68-AC3E-63ED9662928A}" srcId="{DF53DA82-435D-4262-96E2-0D1CC84E334D}" destId="{CC3D5B24-FF29-4E46-A57F-7BCD40A0DF28}" srcOrd="2" destOrd="0" parTransId="{3C126ADF-9554-423E-9075-5160847889EB}" sibTransId="{142FE7DB-701F-4B30-BFEE-B80F48D3B176}"/>
    <dgm:cxn modelId="{E6BD951F-E37A-46EC-B84C-FB4F06ECF0B1}" type="presOf" srcId="{C136A98C-0706-41AA-98A9-7DE0B379D804}" destId="{A573FB5C-B28D-4965-AFA8-D10DD09485F1}" srcOrd="0" destOrd="0" presId="urn:microsoft.com/office/officeart/2005/8/layout/lProcess1"/>
    <dgm:cxn modelId="{B6194FCA-43BC-41AF-A7B6-B833577D205F}" type="presOf" srcId="{9569B857-1640-4AFD-8126-4705CC81C3D0}" destId="{6212138E-AD6F-4FCD-ADF1-06DEDB8F38F9}" srcOrd="0" destOrd="0" presId="urn:microsoft.com/office/officeart/2005/8/layout/lProcess1"/>
    <dgm:cxn modelId="{6B4DFBF7-BC83-418B-B05D-44E195F27BF7}" srcId="{C15013A4-C580-4FC1-89AF-BBB6654201FE}" destId="{9569B857-1640-4AFD-8126-4705CC81C3D0}" srcOrd="0" destOrd="0" parTransId="{BF735F52-87C1-4100-98FA-3DE0D84A3218}" sibTransId="{E2F48DEF-3006-4E58-B313-73BEE6FA1995}"/>
    <dgm:cxn modelId="{25E31E29-830A-4D4A-8F16-8CAB31898DD3}" type="presOf" srcId="{AF06BB44-DF89-47B3-A76F-A94538963969}" destId="{CD197757-FDC2-4845-BFBE-B96788A22D07}" srcOrd="0" destOrd="0" presId="urn:microsoft.com/office/officeart/2005/8/layout/lProcess1"/>
    <dgm:cxn modelId="{AB66FF2B-C450-4275-B94E-B33FD3C63FB4}" type="presOf" srcId="{3B099A38-E4A4-4A76-981B-A1454C4BFFA5}" destId="{7C89048B-1A33-4376-9EE7-4FCD8BF3BEEF}" srcOrd="0" destOrd="0" presId="urn:microsoft.com/office/officeart/2005/8/layout/lProcess1"/>
    <dgm:cxn modelId="{97816E8F-51A4-4257-A0A8-FD2559C51609}" type="presOf" srcId="{60633D8E-2ACB-489F-958B-DFB2564CECB4}" destId="{B0AFD11B-EA89-472B-98B1-854F7888EAEF}" srcOrd="0" destOrd="0" presId="urn:microsoft.com/office/officeart/2005/8/layout/lProcess1"/>
    <dgm:cxn modelId="{B5A7B624-2DD3-41B6-8D8D-AC3E4BFC3065}" srcId="{ACF3A0B1-EF5D-40CC-B261-1E25D7B38623}" destId="{1B301840-CA85-478A-86CC-058E17EF69EE}" srcOrd="1" destOrd="0" parTransId="{DF76D444-A4C3-40A3-9BEF-98BBA056B7C1}" sibTransId="{60585FE0-E140-46AD-9B55-F704A9D39C7F}"/>
    <dgm:cxn modelId="{34EB282A-38AC-4009-B356-AEB8D81D1F1C}" srcId="{ACF3A0B1-EF5D-40CC-B261-1E25D7B38623}" destId="{7A91294C-6E86-4832-9A5F-37250C1368E4}" srcOrd="2" destOrd="0" parTransId="{C9AB3056-7E16-494F-A9FD-C18FAAD87D5A}" sibTransId="{E21016D2-AEDF-430D-AC0F-447A322CEF0D}"/>
    <dgm:cxn modelId="{3A66B79D-72D5-4F9A-93FF-D294A23D5717}" type="presOf" srcId="{C15013A4-C580-4FC1-89AF-BBB6654201FE}" destId="{93D72B75-5EF4-46EB-85D6-7079794AF6C7}" srcOrd="0" destOrd="0" presId="urn:microsoft.com/office/officeart/2005/8/layout/lProcess1"/>
    <dgm:cxn modelId="{0022729F-7FD6-4D84-ADA4-674BBB9E85D7}" type="presOf" srcId="{1B301840-CA85-478A-86CC-058E17EF69EE}" destId="{FF2526CE-1E8B-44E5-BE57-15545FFEB0AB}" srcOrd="0" destOrd="0" presId="urn:microsoft.com/office/officeart/2005/8/layout/lProcess1"/>
    <dgm:cxn modelId="{3760A8C7-8FAB-4002-8A1E-30E92224C0FB}" type="presOf" srcId="{923CDE85-5C1B-406C-B685-3BF993C0751A}" destId="{F57D84E1-78AB-46F4-9F68-88C3205589BF}" srcOrd="0" destOrd="0" presId="urn:microsoft.com/office/officeart/2005/8/layout/lProcess1"/>
    <dgm:cxn modelId="{9CA54F94-60B6-4DE4-82DD-2619A92C9A8A}" srcId="{ACF3A0B1-EF5D-40CC-B261-1E25D7B38623}" destId="{E297EB59-9117-4450-8979-58EC8F79EA31}" srcOrd="0" destOrd="0" parTransId="{39461821-CBC5-416D-A7C5-1895C0055DA6}" sibTransId="{C136A98C-0706-41AA-98A9-7DE0B379D804}"/>
    <dgm:cxn modelId="{6E89F6BC-5DB7-4E10-BDFB-E735FFB5DCFD}" type="presOf" srcId="{A07BFBE3-D170-4B63-9205-0FFDD6C09CD4}" destId="{65252485-1ECA-4B29-82AC-6B3B39846086}" srcOrd="0" destOrd="0" presId="urn:microsoft.com/office/officeart/2005/8/layout/lProcess1"/>
    <dgm:cxn modelId="{16122E54-9A3A-4730-9375-23D2A6BE212A}" type="presOf" srcId="{A50E108E-9391-4D98-8A93-06EDED44878B}" destId="{82EE42EB-C3BB-47D3-9B75-F17592867CF6}" srcOrd="0" destOrd="0" presId="urn:microsoft.com/office/officeart/2005/8/layout/lProcess1"/>
    <dgm:cxn modelId="{C4FFB33F-1932-4180-843D-07DBA90C2564}" type="presOf" srcId="{49C4E3CB-CFBD-4E39-A892-43BE7A35CBD9}" destId="{EDB3222E-1744-4033-9ED4-4F1928E54BF0}" srcOrd="0" destOrd="0" presId="urn:microsoft.com/office/officeart/2005/8/layout/lProcess1"/>
    <dgm:cxn modelId="{F5801CA1-3C4A-4FF1-B890-7BC937AF098B}" type="presOf" srcId="{9A944272-1A68-4854-A74C-8DEE3B352B26}" destId="{31AAB5B5-C4DD-4793-90BA-426DC2F054DD}" srcOrd="0" destOrd="0" presId="urn:microsoft.com/office/officeart/2005/8/layout/lProcess1"/>
    <dgm:cxn modelId="{1E6EC213-56AA-4247-ACF1-A84B53636DE3}" type="presOf" srcId="{F8C80E12-DC40-413B-AAB1-17867B4F70F0}" destId="{0B45C15D-F275-4F36-9927-C7D89E3A5E02}" srcOrd="0" destOrd="0" presId="urn:microsoft.com/office/officeart/2005/8/layout/lProcess1"/>
    <dgm:cxn modelId="{C20F4675-6187-40FE-8C81-40804791F0A8}" srcId="{C15013A4-C580-4FC1-89AF-BBB6654201FE}" destId="{181ABEC7-394B-45B8-BC2C-FDA29B0E17E3}" srcOrd="2" destOrd="0" parTransId="{EC1EA3E4-4096-415D-AF2E-7C280D16C389}" sibTransId="{E8DF0503-2344-4DAE-A71F-B7BEAE0677CD}"/>
    <dgm:cxn modelId="{BADBE28E-E360-42BF-9BDE-98E3D5DB12C3}" srcId="{F8C80E12-DC40-413B-AAB1-17867B4F70F0}" destId="{ACF3A0B1-EF5D-40CC-B261-1E25D7B38623}" srcOrd="0" destOrd="0" parTransId="{ED9D4008-46F3-45F5-A7AA-DA874251378E}" sibTransId="{F871E766-9BA9-445B-855D-5197C6DDF3B0}"/>
    <dgm:cxn modelId="{D307899C-5CCC-4E94-AFBC-13435F4E7E20}" srcId="{DF53DA82-435D-4262-96E2-0D1CC84E334D}" destId="{AF06BB44-DF89-47B3-A76F-A94538963969}" srcOrd="1" destOrd="0" parTransId="{067A8A04-6201-400F-A697-74C788E6ABB1}" sibTransId="{FDBED719-6BBA-42B0-A4D1-1DAEBCFFDCEA}"/>
    <dgm:cxn modelId="{9F6FF7AB-BFE2-41F0-995D-DF318B489333}" type="presOf" srcId="{DF53DA82-435D-4262-96E2-0D1CC84E334D}" destId="{5DDA59F8-1D73-4CE2-A456-D53C74AAECB8}" srcOrd="0" destOrd="0" presId="urn:microsoft.com/office/officeart/2005/8/layout/lProcess1"/>
    <dgm:cxn modelId="{99977C5E-9814-4645-958C-B316AD398866}" type="presOf" srcId="{4894824A-E485-4CF1-B772-ABB1DF22D1A0}" destId="{94FC0B82-644F-4957-B206-D0BB0AF07C7E}" srcOrd="0" destOrd="0" presId="urn:microsoft.com/office/officeart/2005/8/layout/lProcess1"/>
    <dgm:cxn modelId="{402350CD-5C08-4723-A00E-A683DA31B9EF}" type="presOf" srcId="{C798280E-5FF1-46A3-8C58-8FF051A9DF80}" destId="{5FE3B488-93C8-734B-958D-6802460B44A5}" srcOrd="0" destOrd="0" presId="urn:microsoft.com/office/officeart/2005/8/layout/lProcess1"/>
    <dgm:cxn modelId="{A9CFFC69-5764-4814-BF13-0AFB86D29AD8}" srcId="{F8C80E12-DC40-413B-AAB1-17867B4F70F0}" destId="{DF53DA82-435D-4262-96E2-0D1CC84E334D}" srcOrd="1" destOrd="0" parTransId="{000E4682-0A94-4E6C-98A7-6001337270C8}" sibTransId="{32A41B88-30A0-4C85-B232-7A8C219C5592}"/>
    <dgm:cxn modelId="{25AA79BD-002E-4755-A5A7-E6944AD2BA31}" type="presOf" srcId="{CC3D5B24-FF29-4E46-A57F-7BCD40A0DF28}" destId="{F2BE9B8E-87E9-45FD-8FD4-560BB6394F38}" srcOrd="0" destOrd="0" presId="urn:microsoft.com/office/officeart/2005/8/layout/lProcess1"/>
    <dgm:cxn modelId="{52A9E9A7-16AC-43EA-AE40-751ECF11DF9F}" srcId="{C15013A4-C580-4FC1-89AF-BBB6654201FE}" destId="{A07BFBE3-D170-4B63-9205-0FFDD6C09CD4}" srcOrd="3" destOrd="0" parTransId="{1FB1423D-626A-4560-A4F4-4ED69942190F}" sibTransId="{49C4E3CB-CFBD-4E39-A892-43BE7A35CBD9}"/>
    <dgm:cxn modelId="{4DF49D14-6E61-4EEB-A37B-3F193368CE3B}" type="presOf" srcId="{161B82D3-3599-0946-B66C-2D1640B76F49}" destId="{FB52212F-66E6-844F-92B9-A45F4D37825C}" srcOrd="0" destOrd="0" presId="urn:microsoft.com/office/officeart/2005/8/layout/lProcess1"/>
    <dgm:cxn modelId="{2CF8C954-E24A-4B6C-8154-C1A05145D744}" type="presOf" srcId="{FDBED719-6BBA-42B0-A4D1-1DAEBCFFDCEA}" destId="{F87E72E6-EA71-4855-9374-F4E0A1BE3B23}" srcOrd="0" destOrd="0" presId="urn:microsoft.com/office/officeart/2005/8/layout/lProcess1"/>
    <dgm:cxn modelId="{8F4FF60E-ACFC-44EC-98D6-707F88CD81B5}" type="presOf" srcId="{23DBFA3D-9615-42B5-A1D5-6396A2858A2A}" destId="{9E63CC90-E592-4BD4-86A8-2984191E8767}" srcOrd="0" destOrd="0" presId="urn:microsoft.com/office/officeart/2005/8/layout/lProcess1"/>
    <dgm:cxn modelId="{AF1E4D3E-54C8-424B-86D1-E20132F2FEF4}" type="presOf" srcId="{74F1C33A-571D-4EA9-A72C-1FC0F12E656B}" destId="{FA4986DE-71FF-4ACF-BE47-2BE8B9DE00E8}" srcOrd="0" destOrd="0" presId="urn:microsoft.com/office/officeart/2005/8/layout/lProcess1"/>
    <dgm:cxn modelId="{B642E2E4-902C-444B-859A-D832D4577E98}" type="presOf" srcId="{E297EB59-9117-4450-8979-58EC8F79EA31}" destId="{90A57264-E92D-4B7C-A1E2-A9C60C3347EA}" srcOrd="0" destOrd="0" presId="urn:microsoft.com/office/officeart/2005/8/layout/lProcess1"/>
    <dgm:cxn modelId="{D0E240E0-3A1E-4276-84AD-CF42C8C273C8}" srcId="{C15013A4-C580-4FC1-89AF-BBB6654201FE}" destId="{3B099A38-E4A4-4A76-981B-A1454C4BFFA5}" srcOrd="6" destOrd="0" parTransId="{DBB8A1C9-A32C-400B-9B32-EEA926555D77}" sibTransId="{47C93CE1-A64E-419C-A27A-1C59EC5E59D2}"/>
    <dgm:cxn modelId="{32400489-ED8A-403B-ACFD-5690577BCB58}" type="presOf" srcId="{60585FE0-E140-46AD-9B55-F704A9D39C7F}" destId="{176EF6EA-32D7-42A8-8255-C63801618841}" srcOrd="0" destOrd="0" presId="urn:microsoft.com/office/officeart/2005/8/layout/lProcess1"/>
    <dgm:cxn modelId="{6D79BE23-96E0-4BA2-A55D-F2483B9E8DF5}" type="presOf" srcId="{F0976132-24C0-4689-B88F-CB38964DD03E}" destId="{22C03407-A0ED-4AA1-9A3B-29A053B57167}" srcOrd="0" destOrd="0" presId="urn:microsoft.com/office/officeart/2005/8/layout/lProcess1"/>
    <dgm:cxn modelId="{EF38AD40-ECE4-4DBF-BD51-5B1742F9437D}" type="presOf" srcId="{E8DF0503-2344-4DAE-A71F-B7BEAE0677CD}" destId="{ED9750D6-F28F-47EE-A6C7-13359EF681BF}" srcOrd="0" destOrd="0" presId="urn:microsoft.com/office/officeart/2005/8/layout/lProcess1"/>
    <dgm:cxn modelId="{6DC38654-0143-DF4D-B198-5F8162C00FC0}" srcId="{DF53DA82-435D-4262-96E2-0D1CC84E334D}" destId="{161B82D3-3599-0946-B66C-2D1640B76F49}" srcOrd="4" destOrd="0" parTransId="{5925F41A-3816-0246-B25A-13EFF0C67DA3}" sibTransId="{95D238BF-25EB-B24E-BF9A-17C83B7F203D}"/>
    <dgm:cxn modelId="{115842C8-5E74-49D8-A4A9-2F97A9F61529}" type="presOf" srcId="{276F97F8-45BA-4CFE-8A6A-B1F47EF9E1FA}" destId="{208859C9-B994-428C-B529-27586FAE96A2}" srcOrd="0" destOrd="0" presId="urn:microsoft.com/office/officeart/2005/8/layout/lProcess1"/>
    <dgm:cxn modelId="{4FE5D924-8235-498F-AC2F-119D071D8CD6}" type="presOf" srcId="{142FE7DB-701F-4B30-BFEE-B80F48D3B176}" destId="{583E3A26-2423-45F1-8E27-9F152417561F}" srcOrd="0" destOrd="0" presId="urn:microsoft.com/office/officeart/2005/8/layout/lProcess1"/>
    <dgm:cxn modelId="{7A69A894-D085-4C53-BC8B-7C6D9EFE4F67}" type="presOf" srcId="{E2F48DEF-3006-4E58-B313-73BEE6FA1995}" destId="{6F990533-1963-4EB9-901E-337E561D4A1C}" srcOrd="0" destOrd="0" presId="urn:microsoft.com/office/officeart/2005/8/layout/lProcess1"/>
    <dgm:cxn modelId="{077CE113-B8AA-483B-B879-862C480DFF77}" type="presOf" srcId="{181ABEC7-394B-45B8-BC2C-FDA29B0E17E3}" destId="{C3F7FD78-952D-4066-BC87-C725AD6520E3}" srcOrd="0" destOrd="0" presId="urn:microsoft.com/office/officeart/2005/8/layout/lProcess1"/>
    <dgm:cxn modelId="{5E809632-AC88-4144-9F68-CA3AC1E724B9}" type="presOf" srcId="{688345FC-7BB2-4A12-B736-28DDFB10409A}" destId="{2BC6B6D0-E6DA-40EC-BC45-389DB5EE0AA8}" srcOrd="0" destOrd="0" presId="urn:microsoft.com/office/officeart/2005/8/layout/lProcess1"/>
    <dgm:cxn modelId="{000B7AD1-3F2E-4D7D-996C-5382DB8CDE32}" srcId="{C15013A4-C580-4FC1-89AF-BBB6654201FE}" destId="{A50E108E-9391-4D98-8A93-06EDED44878B}" srcOrd="5" destOrd="0" parTransId="{51136A03-4AA3-4A11-9706-520CA1A0E82B}" sibTransId="{60633D8E-2ACB-489F-958B-DFB2564CECB4}"/>
    <dgm:cxn modelId="{A43F8D32-6021-4293-A3C9-7606BE0F0905}" srcId="{C15013A4-C580-4FC1-89AF-BBB6654201FE}" destId="{4894824A-E485-4CF1-B772-ABB1DF22D1A0}" srcOrd="1" destOrd="0" parTransId="{2573C820-B1AE-4A99-90FC-A5A8B302FF6D}" sibTransId="{74F1C33A-571D-4EA9-A72C-1FC0F12E656B}"/>
    <dgm:cxn modelId="{5FCB0F85-8176-42BB-9004-C29D475A95AA}" type="presOf" srcId="{BF735F52-87C1-4100-98FA-3DE0D84A3218}" destId="{1E6D9A8B-5262-4479-82A7-C07C6649A67B}" srcOrd="0" destOrd="0" presId="urn:microsoft.com/office/officeart/2005/8/layout/lProcess1"/>
    <dgm:cxn modelId="{9B0A8BE1-4496-41E5-8CA6-8AE5295177FC}" srcId="{F8C80E12-DC40-413B-AAB1-17867B4F70F0}" destId="{C15013A4-C580-4FC1-89AF-BBB6654201FE}" srcOrd="2" destOrd="0" parTransId="{6C954B7E-6897-4542-9633-E4737F071F3C}" sibTransId="{034EA2EE-5864-402D-B276-4B99DDC9FFA3}"/>
    <dgm:cxn modelId="{9936C7C2-FF14-4B63-8D7D-6D2904A49FB6}" srcId="{DF53DA82-435D-4262-96E2-0D1CC84E334D}" destId="{923CDE85-5C1B-406C-B685-3BF993C0751A}" srcOrd="0" destOrd="0" parTransId="{276F97F8-45BA-4CFE-8A6A-B1F47EF9E1FA}" sibTransId="{23DBFA3D-9615-42B5-A1D5-6396A2858A2A}"/>
    <dgm:cxn modelId="{0BFF5BA0-C4FF-41E7-8C16-62C379B0F955}" type="presOf" srcId="{ACF3A0B1-EF5D-40CC-B261-1E25D7B38623}" destId="{7EEEAF07-8A49-47D6-8660-FC608210F6E5}" srcOrd="0" destOrd="0" presId="urn:microsoft.com/office/officeart/2005/8/layout/lProcess1"/>
    <dgm:cxn modelId="{F148D3FB-504E-49CB-B90C-76C7CED0DCFF}" srcId="{DF53DA82-435D-4262-96E2-0D1CC84E334D}" destId="{F0976132-24C0-4689-B88F-CB38964DD03E}" srcOrd="3" destOrd="0" parTransId="{F5FDC241-425B-4272-A1B5-CB49DAA6470A}" sibTransId="{C798280E-5FF1-46A3-8C58-8FF051A9DF80}"/>
    <dgm:cxn modelId="{CFA5A7A9-20D0-4D20-96A0-4C4372965D4E}" srcId="{C15013A4-C580-4FC1-89AF-BBB6654201FE}" destId="{9A944272-1A68-4854-A74C-8DEE3B352B26}" srcOrd="4" destOrd="0" parTransId="{89276784-F571-4D5B-BAC1-468F841D050C}" sibTransId="{688345FC-7BB2-4A12-B736-28DDFB10409A}"/>
    <dgm:cxn modelId="{64E6BF34-F5BD-458F-9626-3ABEF6395440}" type="presOf" srcId="{39461821-CBC5-416D-A7C5-1895C0055DA6}" destId="{D1D9FF66-7583-4340-B253-CECE541363A9}" srcOrd="0" destOrd="0" presId="urn:microsoft.com/office/officeart/2005/8/layout/lProcess1"/>
    <dgm:cxn modelId="{E87C51F7-A744-4770-A409-3636EEBA7CF7}" type="presParOf" srcId="{0B45C15D-F275-4F36-9927-C7D89E3A5E02}" destId="{EAFB1AD2-4DD6-462F-8A14-1EC4976DBC97}" srcOrd="0" destOrd="0" presId="urn:microsoft.com/office/officeart/2005/8/layout/lProcess1"/>
    <dgm:cxn modelId="{0E5BCDCF-38E6-4524-BBC2-6906DD83B689}" type="presParOf" srcId="{EAFB1AD2-4DD6-462F-8A14-1EC4976DBC97}" destId="{7EEEAF07-8A49-47D6-8660-FC608210F6E5}" srcOrd="0" destOrd="0" presId="urn:microsoft.com/office/officeart/2005/8/layout/lProcess1"/>
    <dgm:cxn modelId="{BEF759E4-53ED-4D6B-8F8E-0C8BA4703DF4}" type="presParOf" srcId="{EAFB1AD2-4DD6-462F-8A14-1EC4976DBC97}" destId="{D1D9FF66-7583-4340-B253-CECE541363A9}" srcOrd="1" destOrd="0" presId="urn:microsoft.com/office/officeart/2005/8/layout/lProcess1"/>
    <dgm:cxn modelId="{48E8E9A2-68F0-4262-B430-30DA8056894C}" type="presParOf" srcId="{EAFB1AD2-4DD6-462F-8A14-1EC4976DBC97}" destId="{90A57264-E92D-4B7C-A1E2-A9C60C3347EA}" srcOrd="2" destOrd="0" presId="urn:microsoft.com/office/officeart/2005/8/layout/lProcess1"/>
    <dgm:cxn modelId="{8677C9A7-C554-4F57-84BA-1113D36F2D54}" type="presParOf" srcId="{EAFB1AD2-4DD6-462F-8A14-1EC4976DBC97}" destId="{A573FB5C-B28D-4965-AFA8-D10DD09485F1}" srcOrd="3" destOrd="0" presId="urn:microsoft.com/office/officeart/2005/8/layout/lProcess1"/>
    <dgm:cxn modelId="{AC26D973-88A7-49E4-A57E-5814B0BE0478}" type="presParOf" srcId="{EAFB1AD2-4DD6-462F-8A14-1EC4976DBC97}" destId="{FF2526CE-1E8B-44E5-BE57-15545FFEB0AB}" srcOrd="4" destOrd="0" presId="urn:microsoft.com/office/officeart/2005/8/layout/lProcess1"/>
    <dgm:cxn modelId="{2BB979CF-5AE7-48E1-A98A-F09FF98B0E10}" type="presParOf" srcId="{EAFB1AD2-4DD6-462F-8A14-1EC4976DBC97}" destId="{176EF6EA-32D7-42A8-8255-C63801618841}" srcOrd="5" destOrd="0" presId="urn:microsoft.com/office/officeart/2005/8/layout/lProcess1"/>
    <dgm:cxn modelId="{F2A2FA78-E164-4DD6-A4A5-0F2CE82D08E3}" type="presParOf" srcId="{EAFB1AD2-4DD6-462F-8A14-1EC4976DBC97}" destId="{BFEA89AA-6D72-46A2-B7C9-768379CD1CE1}" srcOrd="6" destOrd="0" presId="urn:microsoft.com/office/officeart/2005/8/layout/lProcess1"/>
    <dgm:cxn modelId="{C1B1ABAB-6B49-4A73-83BB-48CDBFA8F491}" type="presParOf" srcId="{0B45C15D-F275-4F36-9927-C7D89E3A5E02}" destId="{D157D448-F317-4C86-9510-CC4E15535B38}" srcOrd="1" destOrd="0" presId="urn:microsoft.com/office/officeart/2005/8/layout/lProcess1"/>
    <dgm:cxn modelId="{F88CEF4A-7B14-44DB-B6E7-E5BF1009E66F}" type="presParOf" srcId="{0B45C15D-F275-4F36-9927-C7D89E3A5E02}" destId="{C30EF3D7-638A-4636-9E92-3CAD348497E9}" srcOrd="2" destOrd="0" presId="urn:microsoft.com/office/officeart/2005/8/layout/lProcess1"/>
    <dgm:cxn modelId="{DCAA770B-88C6-4B76-AECE-6465002BC6E1}" type="presParOf" srcId="{C30EF3D7-638A-4636-9E92-3CAD348497E9}" destId="{5DDA59F8-1D73-4CE2-A456-D53C74AAECB8}" srcOrd="0" destOrd="0" presId="urn:microsoft.com/office/officeart/2005/8/layout/lProcess1"/>
    <dgm:cxn modelId="{19A0D8E3-D49F-46D3-95CA-77477A0038DF}" type="presParOf" srcId="{C30EF3D7-638A-4636-9E92-3CAD348497E9}" destId="{208859C9-B994-428C-B529-27586FAE96A2}" srcOrd="1" destOrd="0" presId="urn:microsoft.com/office/officeart/2005/8/layout/lProcess1"/>
    <dgm:cxn modelId="{22A454CC-5E78-4F9A-88A1-08C385D8A938}" type="presParOf" srcId="{C30EF3D7-638A-4636-9E92-3CAD348497E9}" destId="{F57D84E1-78AB-46F4-9F68-88C3205589BF}" srcOrd="2" destOrd="0" presId="urn:microsoft.com/office/officeart/2005/8/layout/lProcess1"/>
    <dgm:cxn modelId="{8561C372-4AFA-447E-B62B-FADC5E8B7F1A}" type="presParOf" srcId="{C30EF3D7-638A-4636-9E92-3CAD348497E9}" destId="{9E63CC90-E592-4BD4-86A8-2984191E8767}" srcOrd="3" destOrd="0" presId="urn:microsoft.com/office/officeart/2005/8/layout/lProcess1"/>
    <dgm:cxn modelId="{06888C2B-3F6D-43BE-BAD9-5F639B72A2EE}" type="presParOf" srcId="{C30EF3D7-638A-4636-9E92-3CAD348497E9}" destId="{CD197757-FDC2-4845-BFBE-B96788A22D07}" srcOrd="4" destOrd="0" presId="urn:microsoft.com/office/officeart/2005/8/layout/lProcess1"/>
    <dgm:cxn modelId="{592E7D06-9A79-477F-BC4B-F33BD54237B1}" type="presParOf" srcId="{C30EF3D7-638A-4636-9E92-3CAD348497E9}" destId="{F87E72E6-EA71-4855-9374-F4E0A1BE3B23}" srcOrd="5" destOrd="0" presId="urn:microsoft.com/office/officeart/2005/8/layout/lProcess1"/>
    <dgm:cxn modelId="{15D4103E-2B3D-42DE-81DF-8299FF520843}" type="presParOf" srcId="{C30EF3D7-638A-4636-9E92-3CAD348497E9}" destId="{F2BE9B8E-87E9-45FD-8FD4-560BB6394F38}" srcOrd="6" destOrd="0" presId="urn:microsoft.com/office/officeart/2005/8/layout/lProcess1"/>
    <dgm:cxn modelId="{8DC6620F-A95D-45F6-8ED0-D56897022A9C}" type="presParOf" srcId="{C30EF3D7-638A-4636-9E92-3CAD348497E9}" destId="{583E3A26-2423-45F1-8E27-9F152417561F}" srcOrd="7" destOrd="0" presId="urn:microsoft.com/office/officeart/2005/8/layout/lProcess1"/>
    <dgm:cxn modelId="{E35D7E52-8BFD-4DAE-A26B-F285A449EF9F}" type="presParOf" srcId="{C30EF3D7-638A-4636-9E92-3CAD348497E9}" destId="{22C03407-A0ED-4AA1-9A3B-29A053B57167}" srcOrd="8" destOrd="0" presId="urn:microsoft.com/office/officeart/2005/8/layout/lProcess1"/>
    <dgm:cxn modelId="{427770DF-1693-44A4-9D40-5FE911620DB0}" type="presParOf" srcId="{C30EF3D7-638A-4636-9E92-3CAD348497E9}" destId="{5FE3B488-93C8-734B-958D-6802460B44A5}" srcOrd="9" destOrd="0" presId="urn:microsoft.com/office/officeart/2005/8/layout/lProcess1"/>
    <dgm:cxn modelId="{12C5207D-4178-4D06-B502-3160603A45F9}" type="presParOf" srcId="{C30EF3D7-638A-4636-9E92-3CAD348497E9}" destId="{FB52212F-66E6-844F-92B9-A45F4D37825C}" srcOrd="10" destOrd="0" presId="urn:microsoft.com/office/officeart/2005/8/layout/lProcess1"/>
    <dgm:cxn modelId="{F9CD338C-CF70-49AE-A751-A92FD875178A}" type="presParOf" srcId="{0B45C15D-F275-4F36-9927-C7D89E3A5E02}" destId="{02A2886F-E60A-4F7E-8B81-09E2A834C22F}" srcOrd="3" destOrd="0" presId="urn:microsoft.com/office/officeart/2005/8/layout/lProcess1"/>
    <dgm:cxn modelId="{11FBFE87-5024-4FD6-BF56-201E0BB2E974}" type="presParOf" srcId="{0B45C15D-F275-4F36-9927-C7D89E3A5E02}" destId="{7F043D28-C980-46E0-89FD-594D26B49C62}" srcOrd="4" destOrd="0" presId="urn:microsoft.com/office/officeart/2005/8/layout/lProcess1"/>
    <dgm:cxn modelId="{55DF3B11-4F69-4536-A939-82920AFF2182}" type="presParOf" srcId="{7F043D28-C980-46E0-89FD-594D26B49C62}" destId="{93D72B75-5EF4-46EB-85D6-7079794AF6C7}" srcOrd="0" destOrd="0" presId="urn:microsoft.com/office/officeart/2005/8/layout/lProcess1"/>
    <dgm:cxn modelId="{6ABECE1F-9F5B-44C3-BA6B-90ED6A71D0C0}" type="presParOf" srcId="{7F043D28-C980-46E0-89FD-594D26B49C62}" destId="{1E6D9A8B-5262-4479-82A7-C07C6649A67B}" srcOrd="1" destOrd="0" presId="urn:microsoft.com/office/officeart/2005/8/layout/lProcess1"/>
    <dgm:cxn modelId="{FAF0F2BA-0C03-4526-848F-C732D5807948}" type="presParOf" srcId="{7F043D28-C980-46E0-89FD-594D26B49C62}" destId="{6212138E-AD6F-4FCD-ADF1-06DEDB8F38F9}" srcOrd="2" destOrd="0" presId="urn:microsoft.com/office/officeart/2005/8/layout/lProcess1"/>
    <dgm:cxn modelId="{DD868B5C-973B-4C9F-B36C-C5B7C9E7D07D}" type="presParOf" srcId="{7F043D28-C980-46E0-89FD-594D26B49C62}" destId="{6F990533-1963-4EB9-901E-337E561D4A1C}" srcOrd="3" destOrd="0" presId="urn:microsoft.com/office/officeart/2005/8/layout/lProcess1"/>
    <dgm:cxn modelId="{AE3D85F4-F753-44A1-82C9-F260948E0C58}" type="presParOf" srcId="{7F043D28-C980-46E0-89FD-594D26B49C62}" destId="{94FC0B82-644F-4957-B206-D0BB0AF07C7E}" srcOrd="4" destOrd="0" presId="urn:microsoft.com/office/officeart/2005/8/layout/lProcess1"/>
    <dgm:cxn modelId="{96DBE10F-F79C-42A8-93D5-58E633056765}" type="presParOf" srcId="{7F043D28-C980-46E0-89FD-594D26B49C62}" destId="{FA4986DE-71FF-4ACF-BE47-2BE8B9DE00E8}" srcOrd="5" destOrd="0" presId="urn:microsoft.com/office/officeart/2005/8/layout/lProcess1"/>
    <dgm:cxn modelId="{17F0BD02-FA68-4E88-9F16-348DCD69E385}" type="presParOf" srcId="{7F043D28-C980-46E0-89FD-594D26B49C62}" destId="{C3F7FD78-952D-4066-BC87-C725AD6520E3}" srcOrd="6" destOrd="0" presId="urn:microsoft.com/office/officeart/2005/8/layout/lProcess1"/>
    <dgm:cxn modelId="{C97DF7D8-792E-4AE0-8EEC-8B2C53709473}" type="presParOf" srcId="{7F043D28-C980-46E0-89FD-594D26B49C62}" destId="{ED9750D6-F28F-47EE-A6C7-13359EF681BF}" srcOrd="7" destOrd="0" presId="urn:microsoft.com/office/officeart/2005/8/layout/lProcess1"/>
    <dgm:cxn modelId="{98883FD6-BE06-4F24-AF44-939EC9CF1B1E}" type="presParOf" srcId="{7F043D28-C980-46E0-89FD-594D26B49C62}" destId="{65252485-1ECA-4B29-82AC-6B3B39846086}" srcOrd="8" destOrd="0" presId="urn:microsoft.com/office/officeart/2005/8/layout/lProcess1"/>
    <dgm:cxn modelId="{A2FBD612-98C1-43FF-A952-50C87C9948A9}" type="presParOf" srcId="{7F043D28-C980-46E0-89FD-594D26B49C62}" destId="{EDB3222E-1744-4033-9ED4-4F1928E54BF0}" srcOrd="9" destOrd="0" presId="urn:microsoft.com/office/officeart/2005/8/layout/lProcess1"/>
    <dgm:cxn modelId="{E1388DBC-76ED-4AE2-96EC-C715CFC7C2CA}" type="presParOf" srcId="{7F043D28-C980-46E0-89FD-594D26B49C62}" destId="{31AAB5B5-C4DD-4793-90BA-426DC2F054DD}" srcOrd="10" destOrd="0" presId="urn:microsoft.com/office/officeart/2005/8/layout/lProcess1"/>
    <dgm:cxn modelId="{2CD34D83-3A5B-451A-AD9B-1F43F2884E93}" type="presParOf" srcId="{7F043D28-C980-46E0-89FD-594D26B49C62}" destId="{2BC6B6D0-E6DA-40EC-BC45-389DB5EE0AA8}" srcOrd="11" destOrd="0" presId="urn:microsoft.com/office/officeart/2005/8/layout/lProcess1"/>
    <dgm:cxn modelId="{4B46A222-0083-4001-9F7C-885DDD0E05F5}" type="presParOf" srcId="{7F043D28-C980-46E0-89FD-594D26B49C62}" destId="{82EE42EB-C3BB-47D3-9B75-F17592867CF6}" srcOrd="12" destOrd="0" presId="urn:microsoft.com/office/officeart/2005/8/layout/lProcess1"/>
    <dgm:cxn modelId="{8CF92900-DDC0-4E2B-B28B-DBB2CA317B52}" type="presParOf" srcId="{7F043D28-C980-46E0-89FD-594D26B49C62}" destId="{B0AFD11B-EA89-472B-98B1-854F7888EAEF}" srcOrd="13" destOrd="0" presId="urn:microsoft.com/office/officeart/2005/8/layout/lProcess1"/>
    <dgm:cxn modelId="{2EF594AE-33E7-471E-BF46-C43CC4FB8F36}" type="presParOf" srcId="{7F043D28-C980-46E0-89FD-594D26B49C62}" destId="{7C89048B-1A33-4376-9EE7-4FCD8BF3BEEF}" srcOrd="1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662D1A-C03A-8A4B-951B-37B632B8DA4E}">
      <dsp:nvSpPr>
        <dsp:cNvPr id="0" name=""/>
        <dsp:cNvSpPr/>
      </dsp:nvSpPr>
      <dsp:spPr>
        <a:xfrm>
          <a:off x="49580" y="1242"/>
          <a:ext cx="4941152" cy="7030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Download SPREE data From the IRIS DMC</a:t>
          </a:r>
          <a:endParaRPr lang="en-US" sz="1800" kern="1200" dirty="0"/>
        </a:p>
      </dsp:txBody>
      <dsp:txXfrm>
        <a:off x="49580" y="1242"/>
        <a:ext cx="4941152" cy="703014"/>
      </dsp:txXfrm>
    </dsp:sp>
    <dsp:sp modelId="{42C2A6A7-DC67-2540-9544-B4C9F2C4FC65}">
      <dsp:nvSpPr>
        <dsp:cNvPr id="0" name=""/>
        <dsp:cNvSpPr/>
      </dsp:nvSpPr>
      <dsp:spPr>
        <a:xfrm rot="5400000">
          <a:off x="2328092" y="697618"/>
          <a:ext cx="384128" cy="5254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5400000">
        <a:off x="2328092" y="697618"/>
        <a:ext cx="384128" cy="525448"/>
      </dsp:txXfrm>
    </dsp:sp>
    <dsp:sp modelId="{1A09FD04-FC4A-B040-AE3B-AF5B41E012C0}">
      <dsp:nvSpPr>
        <dsp:cNvPr id="0" name=""/>
        <dsp:cNvSpPr/>
      </dsp:nvSpPr>
      <dsp:spPr>
        <a:xfrm>
          <a:off x="214283" y="1216428"/>
          <a:ext cx="4611745" cy="8830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Use SAC-PPK to make a preliminary arrival picks</a:t>
          </a:r>
          <a:endParaRPr lang="en-US" sz="1800" kern="1200" dirty="0"/>
        </a:p>
      </dsp:txBody>
      <dsp:txXfrm>
        <a:off x="214283" y="1216428"/>
        <a:ext cx="4611745" cy="883044"/>
      </dsp:txXfrm>
    </dsp:sp>
    <dsp:sp modelId="{5E85642A-F9F7-CE40-A5C5-F94528AD0CE6}">
      <dsp:nvSpPr>
        <dsp:cNvPr id="0" name=""/>
        <dsp:cNvSpPr/>
      </dsp:nvSpPr>
      <dsp:spPr>
        <a:xfrm rot="5400000">
          <a:off x="2337989" y="2164495"/>
          <a:ext cx="364333" cy="5254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5400000">
        <a:off x="2337989" y="2164495"/>
        <a:ext cx="364333" cy="525448"/>
      </dsp:txXfrm>
    </dsp:sp>
    <dsp:sp modelId="{67506EA8-69F0-0F41-BEEC-ABB39F1ABEE9}">
      <dsp:nvSpPr>
        <dsp:cNvPr id="0" name=""/>
        <dsp:cNvSpPr/>
      </dsp:nvSpPr>
      <dsp:spPr>
        <a:xfrm>
          <a:off x="49580" y="2754964"/>
          <a:ext cx="4941152" cy="10381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Use MCCC Program (</a:t>
          </a:r>
          <a:r>
            <a:rPr lang="en-US" sz="1800" kern="1200" dirty="0" err="1" smtClean="0"/>
            <a:t>Xiaoting</a:t>
          </a:r>
          <a:r>
            <a:rPr lang="en-US" sz="1800" kern="1200" dirty="0" smtClean="0"/>
            <a:t>  Lou)  to calculate the delay times for each station </a:t>
          </a:r>
          <a:endParaRPr lang="en-US" sz="1800" kern="1200" dirty="0"/>
        </a:p>
      </dsp:txBody>
      <dsp:txXfrm>
        <a:off x="49580" y="2754964"/>
        <a:ext cx="4941152" cy="1038180"/>
      </dsp:txXfrm>
    </dsp:sp>
    <dsp:sp modelId="{A2701542-BD10-6B4E-8EA4-F1BFD06E8E66}">
      <dsp:nvSpPr>
        <dsp:cNvPr id="0" name=""/>
        <dsp:cNvSpPr/>
      </dsp:nvSpPr>
      <dsp:spPr>
        <a:xfrm rot="5400000">
          <a:off x="2301219" y="3822336"/>
          <a:ext cx="437873" cy="5254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5400000">
        <a:off x="2301219" y="3822336"/>
        <a:ext cx="437873" cy="525448"/>
      </dsp:txXfrm>
    </dsp:sp>
    <dsp:sp modelId="{2F45C111-48C6-8146-B176-03373C914C66}">
      <dsp:nvSpPr>
        <dsp:cNvPr id="0" name=""/>
        <dsp:cNvSpPr/>
      </dsp:nvSpPr>
      <dsp:spPr>
        <a:xfrm>
          <a:off x="75881" y="4376976"/>
          <a:ext cx="4888550" cy="7206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Using GMT, plot the delay times on a map</a:t>
          </a:r>
          <a:endParaRPr lang="en-US" sz="1800" kern="1200" dirty="0"/>
        </a:p>
      </dsp:txBody>
      <dsp:txXfrm>
        <a:off x="75881" y="4376976"/>
        <a:ext cx="4888550" cy="72065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FA3F833-D180-5641-976E-31C7DE6F42EB}">
      <dsp:nvSpPr>
        <dsp:cNvPr id="0" name=""/>
        <dsp:cNvSpPr/>
      </dsp:nvSpPr>
      <dsp:spPr>
        <a:xfrm>
          <a:off x="0" y="294"/>
          <a:ext cx="4620286" cy="7299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Pull data points from each tomography .</a:t>
          </a:r>
          <a:r>
            <a:rPr lang="en-US" sz="1600" kern="1200" dirty="0" err="1" smtClean="0"/>
            <a:t>grd</a:t>
          </a:r>
          <a:r>
            <a:rPr lang="en-US" sz="1600" kern="1200" dirty="0" smtClean="0"/>
            <a:t>  file using </a:t>
          </a:r>
          <a:r>
            <a:rPr lang="en-US" sz="1600" kern="1200" dirty="0" err="1" smtClean="0"/>
            <a:t>gmtselect</a:t>
          </a:r>
          <a:r>
            <a:rPr lang="en-US" sz="1600" kern="1200" dirty="0" smtClean="0"/>
            <a:t> for each point on the map</a:t>
          </a:r>
          <a:endParaRPr lang="en-US" sz="1600" kern="1200" dirty="0"/>
        </a:p>
      </dsp:txBody>
      <dsp:txXfrm>
        <a:off x="0" y="294"/>
        <a:ext cx="4620286" cy="729901"/>
      </dsp:txXfrm>
    </dsp:sp>
    <dsp:sp modelId="{2CF6DC97-9D54-014C-99D3-D24E70D960CE}">
      <dsp:nvSpPr>
        <dsp:cNvPr id="0" name=""/>
        <dsp:cNvSpPr/>
      </dsp:nvSpPr>
      <dsp:spPr>
        <a:xfrm rot="5400000">
          <a:off x="1979914" y="774226"/>
          <a:ext cx="660456" cy="7925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5400000">
        <a:off x="1979914" y="774226"/>
        <a:ext cx="660456" cy="792548"/>
      </dsp:txXfrm>
    </dsp:sp>
    <dsp:sp modelId="{85F08E91-58A3-984B-9C03-42535E8891E6}">
      <dsp:nvSpPr>
        <dsp:cNvPr id="0" name=""/>
        <dsp:cNvSpPr/>
      </dsp:nvSpPr>
      <dsp:spPr>
        <a:xfrm>
          <a:off x="420022" y="1610804"/>
          <a:ext cx="3780240" cy="11343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Calculate the absolute delay time for each point by inserting the values taken from the .</a:t>
          </a:r>
          <a:r>
            <a:rPr lang="en-US" sz="1600" kern="1200" dirty="0" err="1" smtClean="0"/>
            <a:t>grd</a:t>
          </a:r>
          <a:r>
            <a:rPr lang="en-US" sz="1600" kern="1200" dirty="0" smtClean="0"/>
            <a:t> files and the values from the IASP91 velocity model</a:t>
          </a:r>
          <a:endParaRPr lang="en-US" sz="1600" kern="1200" dirty="0"/>
        </a:p>
      </dsp:txBody>
      <dsp:txXfrm>
        <a:off x="420022" y="1610804"/>
        <a:ext cx="3780240" cy="1134365"/>
      </dsp:txXfrm>
    </dsp:sp>
    <dsp:sp modelId="{12666C2A-5A56-D147-B9D5-0993D5435BF0}">
      <dsp:nvSpPr>
        <dsp:cNvPr id="0" name=""/>
        <dsp:cNvSpPr/>
      </dsp:nvSpPr>
      <dsp:spPr>
        <a:xfrm rot="5400000">
          <a:off x="1979914" y="2789200"/>
          <a:ext cx="660456" cy="7925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5400000">
        <a:off x="1979914" y="2789200"/>
        <a:ext cx="660456" cy="792548"/>
      </dsp:txXfrm>
    </dsp:sp>
    <dsp:sp modelId="{3047C7F2-72F4-1748-B22B-9A25EABD359B}">
      <dsp:nvSpPr>
        <dsp:cNvPr id="0" name=""/>
        <dsp:cNvSpPr/>
      </dsp:nvSpPr>
      <dsp:spPr>
        <a:xfrm>
          <a:off x="336020" y="3625779"/>
          <a:ext cx="3948244" cy="6577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Plot each delay time with </a:t>
          </a:r>
          <a:r>
            <a:rPr lang="en-US" sz="1600" kern="1200" dirty="0" err="1" smtClean="0"/>
            <a:t>gmt</a:t>
          </a:r>
          <a:r>
            <a:rPr lang="en-US" sz="1600" kern="1200" dirty="0" smtClean="0"/>
            <a:t> to create a theoretical delay time map</a:t>
          </a:r>
          <a:endParaRPr lang="en-US" sz="1600" kern="1200" dirty="0"/>
        </a:p>
      </dsp:txBody>
      <dsp:txXfrm>
        <a:off x="336020" y="3625779"/>
        <a:ext cx="3948244" cy="65774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8241E6-A51A-49FC-978C-E21ACD006693}">
      <dsp:nvSpPr>
        <dsp:cNvPr id="0" name=""/>
        <dsp:cNvSpPr/>
      </dsp:nvSpPr>
      <dsp:spPr>
        <a:xfrm>
          <a:off x="7973" y="502951"/>
          <a:ext cx="2383319" cy="1429991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Use Array data from a region of interest and filter out relevant quakes </a:t>
          </a:r>
          <a:endParaRPr lang="en-US" sz="2000" kern="1200" dirty="0"/>
        </a:p>
      </dsp:txBody>
      <dsp:txXfrm>
        <a:off x="7973" y="502951"/>
        <a:ext cx="2383319" cy="1429991"/>
      </dsp:txXfrm>
    </dsp:sp>
    <dsp:sp modelId="{32FAA0E2-01EA-4182-9E91-8D5C8B63E07C}">
      <dsp:nvSpPr>
        <dsp:cNvPr id="0" name=""/>
        <dsp:cNvSpPr/>
      </dsp:nvSpPr>
      <dsp:spPr>
        <a:xfrm>
          <a:off x="2629625" y="922415"/>
          <a:ext cx="505263" cy="5910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2629625" y="922415"/>
        <a:ext cx="505263" cy="591063"/>
      </dsp:txXfrm>
    </dsp:sp>
    <dsp:sp modelId="{96EBEE2F-62E9-4AC3-8FD8-19DADE24991B}">
      <dsp:nvSpPr>
        <dsp:cNvPr id="0" name=""/>
        <dsp:cNvSpPr/>
      </dsp:nvSpPr>
      <dsp:spPr>
        <a:xfrm>
          <a:off x="3344621" y="502951"/>
          <a:ext cx="2383319" cy="1429991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Filter out high frequency noise </a:t>
          </a:r>
          <a:endParaRPr lang="en-US" sz="2000" kern="1200" dirty="0"/>
        </a:p>
      </dsp:txBody>
      <dsp:txXfrm>
        <a:off x="3344621" y="502951"/>
        <a:ext cx="2383319" cy="1429991"/>
      </dsp:txXfrm>
    </dsp:sp>
    <dsp:sp modelId="{D7C74F1B-0822-4E9B-8D2F-6ECA45A8A6EC}">
      <dsp:nvSpPr>
        <dsp:cNvPr id="0" name=""/>
        <dsp:cNvSpPr/>
      </dsp:nvSpPr>
      <dsp:spPr>
        <a:xfrm>
          <a:off x="5966273" y="922415"/>
          <a:ext cx="505263" cy="5910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5966273" y="922415"/>
        <a:ext cx="505263" cy="591063"/>
      </dsp:txXfrm>
    </dsp:sp>
    <dsp:sp modelId="{AFCCFCCD-6FCA-44C4-B914-DDEF8BB35FF4}">
      <dsp:nvSpPr>
        <dsp:cNvPr id="0" name=""/>
        <dsp:cNvSpPr/>
      </dsp:nvSpPr>
      <dsp:spPr>
        <a:xfrm>
          <a:off x="6681269" y="502951"/>
          <a:ext cx="2383319" cy="1429991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Stack various events to determine subsequent time of arrival across Array</a:t>
          </a:r>
          <a:endParaRPr lang="en-US" sz="2000" kern="1200" dirty="0"/>
        </a:p>
      </dsp:txBody>
      <dsp:txXfrm>
        <a:off x="6681269" y="502951"/>
        <a:ext cx="2383319" cy="142999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0AF260-F3C2-4559-9FBD-F1683091EE43}">
      <dsp:nvSpPr>
        <dsp:cNvPr id="0" name=""/>
        <dsp:cNvSpPr/>
      </dsp:nvSpPr>
      <dsp:spPr>
        <a:xfrm>
          <a:off x="541833" y="0"/>
          <a:ext cx="6140780" cy="274388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8721F1-182E-4EA1-81DD-53E624470C88}">
      <dsp:nvSpPr>
        <dsp:cNvPr id="0" name=""/>
        <dsp:cNvSpPr/>
      </dsp:nvSpPr>
      <dsp:spPr>
        <a:xfrm>
          <a:off x="1763" y="823164"/>
          <a:ext cx="1616858" cy="1097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Raw</a:t>
          </a:r>
          <a:endParaRPr lang="en-US" sz="2500" kern="1200" dirty="0"/>
        </a:p>
      </dsp:txBody>
      <dsp:txXfrm>
        <a:off x="1763" y="823164"/>
        <a:ext cx="1616858" cy="1097552"/>
      </dsp:txXfrm>
    </dsp:sp>
    <dsp:sp modelId="{6F4B6F67-7D61-47C1-A3E5-85105F842886}">
      <dsp:nvSpPr>
        <dsp:cNvPr id="0" name=""/>
        <dsp:cNvSpPr/>
      </dsp:nvSpPr>
      <dsp:spPr>
        <a:xfrm>
          <a:off x="1869784" y="823164"/>
          <a:ext cx="1616858" cy="1097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SEGY</a:t>
          </a:r>
          <a:endParaRPr lang="en-US" sz="2500" kern="1200" dirty="0"/>
        </a:p>
      </dsp:txBody>
      <dsp:txXfrm>
        <a:off x="1869784" y="823164"/>
        <a:ext cx="1616858" cy="1097552"/>
      </dsp:txXfrm>
    </dsp:sp>
    <dsp:sp modelId="{E959A162-411E-4E1D-BEC9-E7310121EF29}">
      <dsp:nvSpPr>
        <dsp:cNvPr id="0" name=""/>
        <dsp:cNvSpPr/>
      </dsp:nvSpPr>
      <dsp:spPr>
        <a:xfrm>
          <a:off x="3737805" y="823164"/>
          <a:ext cx="1616858" cy="1097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Pg</a:t>
          </a:r>
          <a:endParaRPr lang="en-US" sz="2500" kern="1200" dirty="0" smtClean="0"/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PmP</a:t>
          </a:r>
          <a:endParaRPr lang="en-US" sz="2500" kern="1200" dirty="0"/>
        </a:p>
      </dsp:txBody>
      <dsp:txXfrm>
        <a:off x="3737805" y="823164"/>
        <a:ext cx="1616858" cy="1097552"/>
      </dsp:txXfrm>
    </dsp:sp>
    <dsp:sp modelId="{D96CDADC-B41B-43D1-A3EE-EA66C33CCB9E}">
      <dsp:nvSpPr>
        <dsp:cNvPr id="0" name=""/>
        <dsp:cNvSpPr/>
      </dsp:nvSpPr>
      <dsp:spPr>
        <a:xfrm>
          <a:off x="5605825" y="823164"/>
          <a:ext cx="1616858" cy="1097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Model</a:t>
          </a:r>
          <a:endParaRPr lang="en-US" sz="2500" kern="1200" dirty="0"/>
        </a:p>
      </dsp:txBody>
      <dsp:txXfrm>
        <a:off x="5605825" y="823164"/>
        <a:ext cx="1616858" cy="109755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EEEAF07-8A49-47D6-8660-FC608210F6E5}">
      <dsp:nvSpPr>
        <dsp:cNvPr id="0" name=""/>
        <dsp:cNvSpPr/>
      </dsp:nvSpPr>
      <dsp:spPr>
        <a:xfrm>
          <a:off x="698658" y="69406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Initial </a:t>
          </a:r>
          <a:r>
            <a:rPr lang="en-US" sz="1100" kern="1200" dirty="0"/>
            <a:t>Testing and </a:t>
          </a:r>
          <a:r>
            <a:rPr lang="en-US" sz="1100" kern="1200" dirty="0" smtClean="0"/>
            <a:t> Development </a:t>
          </a:r>
          <a:r>
            <a:rPr lang="en-US" sz="1100" kern="1200" dirty="0"/>
            <a:t>of </a:t>
          </a:r>
          <a:r>
            <a:rPr lang="en-US" sz="1100" kern="1200" dirty="0" smtClean="0"/>
            <a:t>  Velocity Model Input</a:t>
          </a:r>
          <a:endParaRPr lang="en-US" sz="1100" kern="1200" dirty="0"/>
        </a:p>
      </dsp:txBody>
      <dsp:txXfrm>
        <a:off x="698658" y="69406"/>
        <a:ext cx="2101359" cy="525339"/>
      </dsp:txXfrm>
    </dsp:sp>
    <dsp:sp modelId="{D1D9FF66-7583-4340-B253-CECE541363A9}">
      <dsp:nvSpPr>
        <dsp:cNvPr id="0" name=""/>
        <dsp:cNvSpPr/>
      </dsp:nvSpPr>
      <dsp:spPr>
        <a:xfrm rot="5400000">
          <a:off x="1703371" y="640713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A57264-E92D-4B7C-A1E2-A9C60C3347EA}">
      <dsp:nvSpPr>
        <dsp:cNvPr id="0" name=""/>
        <dsp:cNvSpPr/>
      </dsp:nvSpPr>
      <dsp:spPr>
        <a:xfrm>
          <a:off x="698658" y="778614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/>
            <a:t>Install and run AWPODC and run test case using COATES cluster</a:t>
          </a:r>
        </a:p>
      </dsp:txBody>
      <dsp:txXfrm>
        <a:off x="698658" y="778614"/>
        <a:ext cx="2101359" cy="525339"/>
      </dsp:txXfrm>
    </dsp:sp>
    <dsp:sp modelId="{A573FB5C-B28D-4965-AFA8-D10DD09485F1}">
      <dsp:nvSpPr>
        <dsp:cNvPr id="0" name=""/>
        <dsp:cNvSpPr/>
      </dsp:nvSpPr>
      <dsp:spPr>
        <a:xfrm rot="5400000">
          <a:off x="1703371" y="1349922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3604"/>
            <a:lumOff val="636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2526CE-1E8B-44E5-BE57-15545FFEB0AB}">
      <dsp:nvSpPr>
        <dsp:cNvPr id="0" name=""/>
        <dsp:cNvSpPr/>
      </dsp:nvSpPr>
      <dsp:spPr>
        <a:xfrm>
          <a:off x="698658" y="1487823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/>
            <a:t>Create 3D velocity model from previous 1D velocity </a:t>
          </a:r>
          <a:r>
            <a:rPr lang="en-US" sz="900" kern="1200" dirty="0" smtClean="0"/>
            <a:t>profiles</a:t>
          </a:r>
          <a:endParaRPr lang="en-US" sz="900" kern="1200" dirty="0"/>
        </a:p>
      </dsp:txBody>
      <dsp:txXfrm>
        <a:off x="698658" y="1487823"/>
        <a:ext cx="2101359" cy="525339"/>
      </dsp:txXfrm>
    </dsp:sp>
    <dsp:sp modelId="{176EF6EA-32D7-42A8-8255-C63801618841}">
      <dsp:nvSpPr>
        <dsp:cNvPr id="0" name=""/>
        <dsp:cNvSpPr/>
      </dsp:nvSpPr>
      <dsp:spPr>
        <a:xfrm rot="5400000">
          <a:off x="1703371" y="2059130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7207"/>
            <a:lumOff val="1272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EA89AA-6D72-46A2-B7C9-768379CD1CE1}">
      <dsp:nvSpPr>
        <dsp:cNvPr id="0" name=""/>
        <dsp:cNvSpPr/>
      </dsp:nvSpPr>
      <dsp:spPr>
        <a:xfrm>
          <a:off x="698658" y="2197032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Refine bedrock model as necessary for FD calculations </a:t>
          </a:r>
          <a:endParaRPr lang="en-US" sz="900" kern="1200" dirty="0"/>
        </a:p>
      </dsp:txBody>
      <dsp:txXfrm>
        <a:off x="698658" y="2197032"/>
        <a:ext cx="2101359" cy="525339"/>
      </dsp:txXfrm>
    </dsp:sp>
    <dsp:sp modelId="{5DDA59F8-1D73-4CE2-A456-D53C74AAECB8}">
      <dsp:nvSpPr>
        <dsp:cNvPr id="0" name=""/>
        <dsp:cNvSpPr/>
      </dsp:nvSpPr>
      <dsp:spPr>
        <a:xfrm>
          <a:off x="3094208" y="69406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-19155"/>
            <a:lumOff val="34749"/>
            <a:alphaOff val="0"/>
          </a:schemeClr>
        </a:solid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Characterize the Source</a:t>
          </a:r>
        </a:p>
      </dsp:txBody>
      <dsp:txXfrm>
        <a:off x="3094208" y="69406"/>
        <a:ext cx="2101359" cy="525339"/>
      </dsp:txXfrm>
    </dsp:sp>
    <dsp:sp modelId="{208859C9-B994-428C-B529-27586FAE96A2}">
      <dsp:nvSpPr>
        <dsp:cNvPr id="0" name=""/>
        <dsp:cNvSpPr/>
      </dsp:nvSpPr>
      <dsp:spPr>
        <a:xfrm rot="5400000">
          <a:off x="4098111" y="642331"/>
          <a:ext cx="93552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10811"/>
            <a:lumOff val="1908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7D84E1-78AB-46F4-9F68-88C3205589BF}">
      <dsp:nvSpPr>
        <dsp:cNvPr id="0" name=""/>
        <dsp:cNvSpPr/>
      </dsp:nvSpPr>
      <dsp:spPr>
        <a:xfrm>
          <a:off x="3094208" y="781851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Develop </a:t>
          </a:r>
          <a:r>
            <a:rPr lang="en-US" sz="900" kern="1200" dirty="0"/>
            <a:t>assumptions for </a:t>
          </a:r>
          <a:r>
            <a:rPr lang="en-US" sz="900" kern="1200" dirty="0" smtClean="0"/>
            <a:t>a New Madrid type seismic source at 180 km distance</a:t>
          </a:r>
          <a:endParaRPr lang="en-US" sz="900" kern="1200" dirty="0"/>
        </a:p>
      </dsp:txBody>
      <dsp:txXfrm>
        <a:off x="3094208" y="781851"/>
        <a:ext cx="2101359" cy="525339"/>
      </dsp:txXfrm>
    </dsp:sp>
    <dsp:sp modelId="{9E63CC90-E592-4BD4-86A8-2984191E8767}">
      <dsp:nvSpPr>
        <dsp:cNvPr id="0" name=""/>
        <dsp:cNvSpPr/>
      </dsp:nvSpPr>
      <dsp:spPr>
        <a:xfrm rot="5400000">
          <a:off x="4098920" y="1353158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14414"/>
            <a:lumOff val="2544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197757-FDC2-4845-BFBE-B96788A22D07}">
      <dsp:nvSpPr>
        <dsp:cNvPr id="0" name=""/>
        <dsp:cNvSpPr/>
      </dsp:nvSpPr>
      <dsp:spPr>
        <a:xfrm>
          <a:off x="3094208" y="1491059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Generate plane wave incident on Evansville area from different angles</a:t>
          </a:r>
          <a:endParaRPr lang="en-US" sz="900" kern="1200" dirty="0"/>
        </a:p>
      </dsp:txBody>
      <dsp:txXfrm>
        <a:off x="3094208" y="1491059"/>
        <a:ext cx="2101359" cy="525339"/>
      </dsp:txXfrm>
    </dsp:sp>
    <dsp:sp modelId="{F87E72E6-EA71-4855-9374-F4E0A1BE3B23}">
      <dsp:nvSpPr>
        <dsp:cNvPr id="0" name=""/>
        <dsp:cNvSpPr/>
      </dsp:nvSpPr>
      <dsp:spPr>
        <a:xfrm rot="5400000">
          <a:off x="4100538" y="2060748"/>
          <a:ext cx="88698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18018"/>
            <a:lumOff val="3180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BE9B8E-87E9-45FD-8FD4-560BB6394F38}">
      <dsp:nvSpPr>
        <dsp:cNvPr id="0" name=""/>
        <dsp:cNvSpPr/>
      </dsp:nvSpPr>
      <dsp:spPr>
        <a:xfrm>
          <a:off x="3094208" y="2197032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Compare PGA calculations for both 3D and 1D case to quantify the amplification effects at valley edges </a:t>
          </a:r>
          <a:endParaRPr lang="en-US" sz="900" kern="1200" dirty="0"/>
        </a:p>
      </dsp:txBody>
      <dsp:txXfrm>
        <a:off x="3094208" y="2197032"/>
        <a:ext cx="2101359" cy="525339"/>
      </dsp:txXfrm>
    </dsp:sp>
    <dsp:sp modelId="{583E3A26-2423-45F1-8E27-9F152417561F}">
      <dsp:nvSpPr>
        <dsp:cNvPr id="0" name=""/>
        <dsp:cNvSpPr/>
      </dsp:nvSpPr>
      <dsp:spPr>
        <a:xfrm rot="5400000">
          <a:off x="4098920" y="2768339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21622"/>
            <a:lumOff val="3816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C03407-A0ED-4AA1-9A3B-29A053B57167}">
      <dsp:nvSpPr>
        <dsp:cNvPr id="0" name=""/>
        <dsp:cNvSpPr/>
      </dsp:nvSpPr>
      <dsp:spPr>
        <a:xfrm>
          <a:off x="3094208" y="2906241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Perform sensitivity test to evaluate sensitivity of results to frequency content of input ground motion series</a:t>
          </a:r>
          <a:endParaRPr lang="en-US" sz="900" kern="1200" dirty="0"/>
        </a:p>
      </dsp:txBody>
      <dsp:txXfrm>
        <a:off x="3094208" y="2906241"/>
        <a:ext cx="2101359" cy="525339"/>
      </dsp:txXfrm>
    </dsp:sp>
    <dsp:sp modelId="{5FE3B488-93C8-734B-958D-6802460B44A5}">
      <dsp:nvSpPr>
        <dsp:cNvPr id="0" name=""/>
        <dsp:cNvSpPr/>
      </dsp:nvSpPr>
      <dsp:spPr>
        <a:xfrm rot="5400000">
          <a:off x="4098920" y="3477548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25225"/>
            <a:lumOff val="4452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52212F-66E6-844F-92B9-A45F4D37825C}">
      <dsp:nvSpPr>
        <dsp:cNvPr id="0" name=""/>
        <dsp:cNvSpPr/>
      </dsp:nvSpPr>
      <dsp:spPr>
        <a:xfrm>
          <a:off x="3094208" y="3615450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/>
            <a:t>Set up realistic </a:t>
          </a:r>
          <a:r>
            <a:rPr lang="en-US" sz="900" kern="1200" dirty="0" smtClean="0"/>
            <a:t>source for M 5 earthquake using experience from previous </a:t>
          </a:r>
          <a:r>
            <a:rPr lang="en-US" sz="900" kern="1200" dirty="0"/>
            <a:t>simulations</a:t>
          </a:r>
        </a:p>
      </dsp:txBody>
      <dsp:txXfrm>
        <a:off x="3094208" y="3615450"/>
        <a:ext cx="2101359" cy="525339"/>
      </dsp:txXfrm>
    </dsp:sp>
    <dsp:sp modelId="{93D72B75-5EF4-46EB-85D6-7079794AF6C7}">
      <dsp:nvSpPr>
        <dsp:cNvPr id="0" name=""/>
        <dsp:cNvSpPr/>
      </dsp:nvSpPr>
      <dsp:spPr>
        <a:xfrm>
          <a:off x="5489758" y="69406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-19155"/>
            <a:lumOff val="34749"/>
            <a:alphaOff val="0"/>
          </a:schemeClr>
        </a:solid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Calculation and Analysis</a:t>
          </a:r>
        </a:p>
      </dsp:txBody>
      <dsp:txXfrm>
        <a:off x="5489758" y="69406"/>
        <a:ext cx="2101359" cy="525339"/>
      </dsp:txXfrm>
    </dsp:sp>
    <dsp:sp modelId="{1E6D9A8B-5262-4479-82A7-C07C6649A67B}">
      <dsp:nvSpPr>
        <dsp:cNvPr id="0" name=""/>
        <dsp:cNvSpPr/>
      </dsp:nvSpPr>
      <dsp:spPr>
        <a:xfrm rot="5400000">
          <a:off x="6493661" y="642331"/>
          <a:ext cx="93552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25225"/>
            <a:lumOff val="4452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12138E-AD6F-4FCD-ADF1-06DEDB8F38F9}">
      <dsp:nvSpPr>
        <dsp:cNvPr id="0" name=""/>
        <dsp:cNvSpPr/>
      </dsp:nvSpPr>
      <dsp:spPr>
        <a:xfrm>
          <a:off x="5489758" y="781851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/>
            <a:t>Calculate PGA from particle velocity at each point to create map</a:t>
          </a:r>
        </a:p>
      </dsp:txBody>
      <dsp:txXfrm>
        <a:off x="5489758" y="781851"/>
        <a:ext cx="2101359" cy="525339"/>
      </dsp:txXfrm>
    </dsp:sp>
    <dsp:sp modelId="{6F990533-1963-4EB9-901E-337E561D4A1C}">
      <dsp:nvSpPr>
        <dsp:cNvPr id="0" name=""/>
        <dsp:cNvSpPr/>
      </dsp:nvSpPr>
      <dsp:spPr>
        <a:xfrm rot="5400000">
          <a:off x="6517605" y="1330022"/>
          <a:ext cx="45663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21622"/>
            <a:lumOff val="3816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FC0B82-644F-4957-B206-D0BB0AF07C7E}">
      <dsp:nvSpPr>
        <dsp:cNvPr id="0" name=""/>
        <dsp:cNvSpPr/>
      </dsp:nvSpPr>
      <dsp:spPr>
        <a:xfrm>
          <a:off x="5489758" y="1444789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/>
            <a:t>Compare results to previously </a:t>
          </a:r>
          <a:r>
            <a:rPr lang="en-US" sz="900" kern="1200" dirty="0" smtClean="0"/>
            <a:t>calculated  PGA using1D site amplification</a:t>
          </a:r>
          <a:endParaRPr lang="en-US" sz="900" kern="1200" dirty="0"/>
        </a:p>
      </dsp:txBody>
      <dsp:txXfrm>
        <a:off x="5489758" y="1444789"/>
        <a:ext cx="2101359" cy="525339"/>
      </dsp:txXfrm>
    </dsp:sp>
    <dsp:sp modelId="{FA4986DE-71FF-4ACF-BE47-2BE8B9DE00E8}">
      <dsp:nvSpPr>
        <dsp:cNvPr id="0" name=""/>
        <dsp:cNvSpPr/>
      </dsp:nvSpPr>
      <dsp:spPr>
        <a:xfrm rot="5400000">
          <a:off x="6494470" y="2016096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18018"/>
            <a:lumOff val="3180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F7FD78-952D-4066-BC87-C725AD6520E3}">
      <dsp:nvSpPr>
        <dsp:cNvPr id="0" name=""/>
        <dsp:cNvSpPr/>
      </dsp:nvSpPr>
      <dsp:spPr>
        <a:xfrm>
          <a:off x="5489758" y="2153998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use PGV calculated from particle velocity in order to calculate MMI for both 1D and 3D cases</a:t>
          </a:r>
          <a:endParaRPr lang="en-US" sz="900" kern="1200" dirty="0"/>
        </a:p>
      </dsp:txBody>
      <dsp:txXfrm>
        <a:off x="5489758" y="2153998"/>
        <a:ext cx="2101359" cy="525339"/>
      </dsp:txXfrm>
    </dsp:sp>
    <dsp:sp modelId="{ED9750D6-F28F-47EE-A6C7-13359EF681BF}">
      <dsp:nvSpPr>
        <dsp:cNvPr id="0" name=""/>
        <dsp:cNvSpPr/>
      </dsp:nvSpPr>
      <dsp:spPr>
        <a:xfrm rot="5400000">
          <a:off x="6494470" y="2725305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14414"/>
            <a:lumOff val="2544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252485-1ECA-4B29-82AC-6B3B39846086}">
      <dsp:nvSpPr>
        <dsp:cNvPr id="0" name=""/>
        <dsp:cNvSpPr/>
      </dsp:nvSpPr>
      <dsp:spPr>
        <a:xfrm>
          <a:off x="5489758" y="2863206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Compare calculation with observed MMI</a:t>
          </a:r>
          <a:endParaRPr lang="en-US" sz="900" kern="1200" dirty="0"/>
        </a:p>
      </dsp:txBody>
      <dsp:txXfrm>
        <a:off x="5489758" y="2863206"/>
        <a:ext cx="2101359" cy="525339"/>
      </dsp:txXfrm>
    </dsp:sp>
    <dsp:sp modelId="{EDB3222E-1744-4033-9ED4-4F1928E54BF0}">
      <dsp:nvSpPr>
        <dsp:cNvPr id="0" name=""/>
        <dsp:cNvSpPr/>
      </dsp:nvSpPr>
      <dsp:spPr>
        <a:xfrm rot="5400000">
          <a:off x="6506037" y="3422946"/>
          <a:ext cx="68800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10811"/>
            <a:lumOff val="1908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AAB5B5-C4DD-4793-90BA-426DC2F054DD}">
      <dsp:nvSpPr>
        <dsp:cNvPr id="0" name=""/>
        <dsp:cNvSpPr/>
      </dsp:nvSpPr>
      <dsp:spPr>
        <a:xfrm>
          <a:off x="5489758" y="3549281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Compare PGA calculations for both 3D and 1D case to quantify the amplification effects at valley edges </a:t>
          </a:r>
          <a:endParaRPr lang="en-US" sz="900" kern="1200" dirty="0"/>
        </a:p>
      </dsp:txBody>
      <dsp:txXfrm>
        <a:off x="5489758" y="3549281"/>
        <a:ext cx="2101359" cy="525339"/>
      </dsp:txXfrm>
    </dsp:sp>
    <dsp:sp modelId="{2BC6B6D0-E6DA-40EC-BC45-389DB5EE0AA8}">
      <dsp:nvSpPr>
        <dsp:cNvPr id="0" name=""/>
        <dsp:cNvSpPr/>
      </dsp:nvSpPr>
      <dsp:spPr>
        <a:xfrm rot="5400000">
          <a:off x="6494470" y="4120588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7207"/>
            <a:lumOff val="1272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EE42EB-C3BB-47D3-9B75-F17592867CF6}">
      <dsp:nvSpPr>
        <dsp:cNvPr id="0" name=""/>
        <dsp:cNvSpPr/>
      </dsp:nvSpPr>
      <dsp:spPr>
        <a:xfrm>
          <a:off x="5489758" y="4258490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Calculate site response from ANSS records from 2008 earthquake and compare to simulation</a:t>
          </a:r>
          <a:endParaRPr lang="en-US" sz="900" kern="1200" dirty="0"/>
        </a:p>
      </dsp:txBody>
      <dsp:txXfrm>
        <a:off x="5489758" y="4258490"/>
        <a:ext cx="2101359" cy="525339"/>
      </dsp:txXfrm>
    </dsp:sp>
    <dsp:sp modelId="{B0AFD11B-EA89-472B-98B1-854F7888EAEF}">
      <dsp:nvSpPr>
        <dsp:cNvPr id="0" name=""/>
        <dsp:cNvSpPr/>
      </dsp:nvSpPr>
      <dsp:spPr>
        <a:xfrm rot="5400000">
          <a:off x="6494470" y="4829797"/>
          <a:ext cx="91934" cy="91934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-3604"/>
            <a:lumOff val="636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89048B-1A33-4376-9EE7-4FCD8BF3BEEF}">
      <dsp:nvSpPr>
        <dsp:cNvPr id="0" name=""/>
        <dsp:cNvSpPr/>
      </dsp:nvSpPr>
      <dsp:spPr>
        <a:xfrm>
          <a:off x="5489758" y="4967698"/>
          <a:ext cx="2101359" cy="52533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Conclude if 1D model is or is not a good approximation</a:t>
          </a:r>
          <a:endParaRPr lang="en-US" sz="900" kern="1200" dirty="0"/>
        </a:p>
      </dsp:txBody>
      <dsp:txXfrm>
        <a:off x="5489758" y="4967698"/>
        <a:ext cx="2101359" cy="5253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6025" cy="3768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1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5063" cy="4522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0263" cy="50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0262" cy="50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0263" cy="500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0262" cy="500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fld id="{9326C403-E473-4531-A44F-F2DB24DC750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17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796" indent="-285692" algn="l" defTabSz="44917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2762" indent="-228552" algn="l" defTabSz="44917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599868" indent="-228552" algn="l" defTabSz="44917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6973" indent="-228552" algn="l" defTabSz="44917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5526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32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37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42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9326C403-E473-4531-A44F-F2DB24DC750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69A7F2-0CAC-4306-8FD9-0EFC8A3D0228}" type="slidenum">
              <a:rPr lang="en-US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69A7F2-0CAC-4306-8FD9-0EFC8A3D0228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7E9FD-4237-408A-B408-83F95DA7F741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7E9FD-4237-408A-B408-83F95DA7F741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72B3-2B07-44F3-9801-A29A25E0C34B}" type="slidenum">
              <a:rPr lang="en-US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72B3-2B07-44F3-9801-A29A25E0C34B}" type="slidenum">
              <a:rPr lang="en-US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7E263A-062D-456C-8245-8ED8F86B1D39}" type="slidenum">
              <a:rPr lang="en-US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7E263A-062D-456C-8245-8ED8F86B1D39}" type="slidenum">
              <a:rPr lang="en-US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C38C-A292-4B4C-8F27-D2CBB0760B9B}" type="slidenum">
              <a:rPr lang="en-US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C38C-A292-4B4C-8F27-D2CBB0760B9B}" type="slidenum">
              <a:rPr lang="en-US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8AEC7-F2AC-458D-B42C-39AB2A558B0A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8C754D3-9FFE-47D4-A705-095464BF9D9E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0" lvl="1" eaLnBrk="1" hangingPunct="1">
              <a:spcBef>
                <a:spcPct val="0"/>
              </a:spcBef>
            </a:pPr>
            <a:endParaRPr lang="en-US" sz="37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ea typeface="ＭＳ Ｐゴシック" pitchFamily="34" charset="-128"/>
              </a:rPr>
              <a:t> 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F9E342E-DEC2-47C9-8A30-2235BAFBB0F5}" type="slidenum">
              <a:rPr lang="en-US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F3630-84F9-4143-8969-290983987AF5}" type="slidenum">
              <a:rPr lang="en-US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F3630-84F9-4143-8969-290983987AF5}" type="slidenum">
              <a:rPr lang="en-US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A6E6B-5E58-403E-911E-E80CE1D3EFE2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A6E6B-5E58-403E-911E-E80CE1D3EFE2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8DE2F-E0F1-46CD-9104-1919F1307580}" type="slidenum">
              <a:rPr lang="en-US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8DE2F-E0F1-46CD-9104-1919F1307580}" type="slidenum">
              <a:rPr lang="en-US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3836D-8BEA-4248-90DA-8C2208AAEFFA}" type="slidenum">
              <a:rPr lang="en-US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3836D-8BEA-4248-90DA-8C2208AAEFFA}" type="slidenum">
              <a:rPr lang="en-US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8AEC7-F2AC-458D-B42C-39AB2A558B0A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6864A-DFF8-4089-B4C9-F184DCED7E35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6864A-DFF8-4089-B4C9-F184DCED7E35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95CF32-A274-4850-BEEF-1A8293C36C3B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52425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95CF32-A274-4850-BEEF-1A8293C36C3B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2E4C9-6829-4B41-A9BC-7A49CE4A2B64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2E4C9-6829-4B41-A9BC-7A49CE4A2B64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6B3A-90BD-494C-A71D-037073209B00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86B3A-90BD-494C-A71D-037073209B00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851396-BF00-4C56-AC40-57894E1BE0AD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851396-BF00-4C56-AC40-57894E1BE0AD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4B930B8-B972-432B-BBA3-05B194615737}" type="slidenum">
              <a:rPr lang="en-US"/>
              <a:pPr/>
              <a:t>4</a:t>
            </a:fld>
            <a:endParaRPr lang="en-US"/>
          </a:p>
        </p:txBody>
      </p:sp>
      <p:sp>
        <p:nvSpPr>
          <p:cNvPr id="5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A735-7E86-4C49-BBCB-5C6AE68959C9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93444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BD3A91-5F6E-449A-AEE1-DA60C0575BD4}" type="slidenum">
              <a:rPr lang="en-US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973605-77CB-494D-816A-E5F500C2E941}" type="slidenum">
              <a:rPr lang="en-US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A7F640-5F1F-4094-910A-EDFB7B2C2537}" type="slidenum">
              <a:rPr lang="en-US">
                <a:solidFill>
                  <a:prstClr val="black"/>
                </a:solidFill>
              </a:rPr>
              <a:pPr/>
              <a:t>43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91878E-84FF-4663-9E47-FE103D9A5D99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91878E-84FF-4663-9E47-FE103D9A5D99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41A0005-DAB6-47A4-9EFD-33094FC7BA0C}" type="slidenum">
              <a:rPr lang="en-US">
                <a:solidFill>
                  <a:prstClr val="white"/>
                </a:solidFill>
              </a:rPr>
              <a:pPr/>
              <a:t>46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5363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5364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5063" cy="4522787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12AC9CB-F874-4369-BC93-C82C30D872F4}" type="slidenum">
              <a:rPr lang="en-US">
                <a:solidFill>
                  <a:prstClr val="white"/>
                </a:solidFill>
              </a:rPr>
              <a:pPr/>
              <a:t>47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7411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412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5063" cy="4522787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77C5E-8044-4F37-B333-48906E2768BE}" type="slidenum">
              <a:rPr lang="en-US" smtClean="0">
                <a:solidFill>
                  <a:prstClr val="black"/>
                </a:solidFill>
              </a:rPr>
              <a:pPr/>
              <a:t>48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77C5E-8044-4F37-B333-48906E2768BE}" type="slidenum">
              <a:rPr lang="en-US" smtClean="0">
                <a:solidFill>
                  <a:prstClr val="black"/>
                </a:solidFill>
              </a:rPr>
              <a:pPr/>
              <a:t>49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D8CEE38-3DBF-465B-9A2C-8034B2BBFD49}" type="slidenum">
              <a:rPr lang="en-US"/>
              <a:pPr/>
              <a:t>5</a:t>
            </a:fld>
            <a:endParaRPr lang="en-US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17001-3D23-448B-B21F-3538ACA3E086}" type="slidenum">
              <a:rPr lang="en-US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17001-3D23-448B-B21F-3538ACA3E086}" type="slidenum">
              <a:rPr lang="en-US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AB65AB-E26A-4657-B2E5-EACD0FE93F0B}" type="slidenum">
              <a:rPr lang="en-US" smtClean="0">
                <a:solidFill>
                  <a:prstClr val="black"/>
                </a:solidFill>
              </a:rPr>
              <a:pPr/>
              <a:t>52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AB65AB-E26A-4657-B2E5-EACD0FE93F0B}" type="slidenum">
              <a:rPr lang="en-US" smtClean="0">
                <a:solidFill>
                  <a:prstClr val="black"/>
                </a:solidFill>
              </a:rPr>
              <a:pPr/>
              <a:t>53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B3407-F32C-4C50-AB01-87C21CE8DF48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B3407-F32C-4C50-AB01-87C21CE8DF48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62713-4A2C-4638-9D93-7D662AA6CEE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62713-4A2C-4638-9D93-7D662AA6CEE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8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105" indent="0" algn="ctr">
              <a:buNone/>
              <a:defRPr/>
            </a:lvl2pPr>
            <a:lvl3pPr marL="914210" indent="0" algn="ctr">
              <a:buNone/>
              <a:defRPr/>
            </a:lvl3pPr>
            <a:lvl4pPr marL="1371315" indent="0" algn="ctr">
              <a:buNone/>
              <a:defRPr/>
            </a:lvl4pPr>
            <a:lvl5pPr marL="1828420" indent="0" algn="ctr">
              <a:buNone/>
              <a:defRPr/>
            </a:lvl5pPr>
            <a:lvl6pPr marL="2285526" indent="0" algn="ctr">
              <a:buNone/>
              <a:defRPr/>
            </a:lvl6pPr>
            <a:lvl7pPr marL="2742632" indent="0" algn="ctr">
              <a:buNone/>
              <a:defRPr/>
            </a:lvl7pPr>
            <a:lvl8pPr marL="3199737" indent="0" algn="ctr">
              <a:buNone/>
              <a:defRPr/>
            </a:lvl8pPr>
            <a:lvl9pPr marL="3656842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69BEDA7-643F-456F-9ADD-9D2588E8ED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06630A3-E9C9-4D85-A513-EBD3D594C0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868" indent="0">
              <a:buNone/>
              <a:defRPr sz="3100"/>
            </a:lvl2pPr>
            <a:lvl3pPr marL="1007734" indent="0">
              <a:buNone/>
              <a:defRPr sz="2600"/>
            </a:lvl3pPr>
            <a:lvl4pPr marL="1511602" indent="0">
              <a:buNone/>
              <a:defRPr sz="2200"/>
            </a:lvl4pPr>
            <a:lvl5pPr marL="2015468" indent="0">
              <a:buNone/>
              <a:defRPr sz="2200"/>
            </a:lvl5pPr>
            <a:lvl6pPr marL="2519335" indent="0">
              <a:buNone/>
              <a:defRPr sz="2200"/>
            </a:lvl6pPr>
            <a:lvl7pPr marL="3023201" indent="0">
              <a:buNone/>
              <a:defRPr sz="2200"/>
            </a:lvl7pPr>
            <a:lvl8pPr marL="3527069" indent="0">
              <a:buNone/>
              <a:defRPr sz="2200"/>
            </a:lvl8pPr>
            <a:lvl9pPr marL="4030936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9A00F-B44D-4876-B081-94285B47B9B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2EA81-CF1C-4A81-BC6D-6CA5E20E2B9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2445" y="671971"/>
            <a:ext cx="2142133" cy="60477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047" y="671971"/>
            <a:ext cx="6258388" cy="60477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B1C6-7878-448A-B7BE-71ED89E7DEF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1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7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3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5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8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7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6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5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5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4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3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6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6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4088" y="301627"/>
            <a:ext cx="2266950" cy="6453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7"/>
            <a:ext cx="6648450" cy="6453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6FB1BF3-8B75-4F56-8AA4-DE4AB09BCC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3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6" y="300989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3" y="1581934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4" y="302739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39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6468401" cy="7559675"/>
            <a:chOff x="0" y="0"/>
            <a:chExt cx="3696" cy="4320"/>
          </a:xfrm>
        </p:grpSpPr>
        <p:sp>
          <p:nvSpPr>
            <p:cNvPr id="798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914305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1" lang="en-US" sz="2600" dirty="0">
                <a:solidFill>
                  <a:srgbClr val="003366"/>
                </a:solidFill>
                <a:latin typeface="Times New Roman" pitchFamily="18" charset="0"/>
              </a:endParaRPr>
            </a:p>
          </p:txBody>
        </p:sp>
        <p:sp>
          <p:nvSpPr>
            <p:cNvPr id="7987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914305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1" lang="en-US" sz="2600" dirty="0">
                <a:solidFill>
                  <a:srgbClr val="003366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004248" y="5389770"/>
            <a:ext cx="5376333" cy="351735"/>
            <a:chOff x="2288" y="3080"/>
            <a:chExt cx="3072" cy="201"/>
          </a:xfrm>
        </p:grpSpPr>
        <p:sp>
          <p:nvSpPr>
            <p:cNvPr id="7987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305" eaLnBrk="0">
                <a:lnSpc>
                  <a:spcPct val="100000"/>
                </a:lnSpc>
                <a:buClrTx/>
                <a:buSzTx/>
                <a:buFontTx/>
                <a:buNone/>
              </a:pPr>
              <a:endParaRPr lang="en-US" dirty="0">
                <a:solidFill>
                  <a:srgbClr val="003366"/>
                </a:solidFill>
                <a:latin typeface="Arial" pitchFamily="34" charset="0"/>
              </a:endParaRPr>
            </a:p>
          </p:txBody>
        </p:sp>
        <p:sp>
          <p:nvSpPr>
            <p:cNvPr id="7987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4305" eaLnBrk="0">
                <a:lnSpc>
                  <a:spcPct val="100000"/>
                </a:lnSpc>
                <a:buClrTx/>
                <a:buSzTx/>
                <a:buFontTx/>
                <a:buNone/>
              </a:pPr>
              <a:endParaRPr lang="en-US" dirty="0">
                <a:solidFill>
                  <a:srgbClr val="003366"/>
                </a:solidFill>
                <a:latin typeface="Arial" pitchFamily="34" charset="0"/>
              </a:endParaRPr>
            </a:p>
          </p:txBody>
        </p:sp>
      </p:grpSp>
      <p:sp>
        <p:nvSpPr>
          <p:cNvPr id="7988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5152320" y="3226861"/>
            <a:ext cx="4424274" cy="2008914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98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988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79883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007" y="6887705"/>
            <a:ext cx="647540" cy="538977"/>
          </a:xfrm>
        </p:spPr>
        <p:txBody>
          <a:bodyPr anchorCtr="0"/>
          <a:lstStyle>
            <a:lvl1pPr>
              <a:defRPr/>
            </a:lvl1pPr>
          </a:lstStyle>
          <a:p>
            <a:fld id="{1162BBE7-9030-4C69-AC69-DC5E425ECAC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9884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756048" y="1091953"/>
            <a:ext cx="9072563" cy="209991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6ACDC-6372-4FE0-875E-5378F9A7EE8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3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5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920" indent="0">
              <a:buNone/>
              <a:defRPr sz="2000"/>
            </a:lvl2pPr>
            <a:lvl3pPr marL="1007838" indent="0">
              <a:buNone/>
              <a:defRPr sz="1800"/>
            </a:lvl3pPr>
            <a:lvl4pPr marL="1511758" indent="0">
              <a:buNone/>
              <a:defRPr sz="1500"/>
            </a:lvl4pPr>
            <a:lvl5pPr marL="2015677" indent="0">
              <a:buNone/>
              <a:defRPr sz="1500"/>
            </a:lvl5pPr>
            <a:lvl6pPr marL="2519597" indent="0">
              <a:buNone/>
              <a:defRPr sz="1500"/>
            </a:lvl6pPr>
            <a:lvl7pPr marL="3023515" indent="0">
              <a:buNone/>
              <a:defRPr sz="1500"/>
            </a:lvl7pPr>
            <a:lvl8pPr marL="3527435" indent="0">
              <a:buNone/>
              <a:defRPr sz="1500"/>
            </a:lvl8pPr>
            <a:lvl9pPr marL="4031354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8622F-FF90-467C-9736-08CB87F3322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4059" y="2603888"/>
            <a:ext cx="4156508" cy="410532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8576" y="2603888"/>
            <a:ext cx="4156507" cy="410532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61A6C-0F5B-450F-B190-6E648D5089E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0DAD0-E128-45E6-987C-76448E13B68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98CFE6-B9AA-471B-B69B-0EA55437E82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1258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503238" y="6886577"/>
            <a:ext cx="2344738" cy="5175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448052" y="6886577"/>
            <a:ext cx="3192463" cy="5175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86577"/>
            <a:ext cx="2344738" cy="517525"/>
          </a:xfrm>
        </p:spPr>
        <p:txBody>
          <a:bodyPr/>
          <a:lstStyle>
            <a:lvl1pPr>
              <a:defRPr/>
            </a:lvl1pPr>
          </a:lstStyle>
          <a:p>
            <a:fld id="{3CCEA881-A0AB-4946-9998-12EBBDD3C2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4D17D-4C89-43DC-BE90-F4ACEC288A0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3" y="300987"/>
            <a:ext cx="3316456" cy="1280945"/>
          </a:xfrm>
        </p:spPr>
        <p:txBody>
          <a:bodyPr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6" y="300989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3" y="1581934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3C8AA-995D-437A-9087-4386EF9E179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1EF54D-8841-4D1C-B13B-E076B1753B2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FB951-B567-4AB0-9357-34D37222C27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2460" y="839964"/>
            <a:ext cx="2184135" cy="586924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0052" y="839964"/>
            <a:ext cx="6384396" cy="586924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C15A1-35CA-4AC9-9CC9-2F54ADCD496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52" y="839964"/>
            <a:ext cx="8736542" cy="125994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24059" y="2603888"/>
            <a:ext cx="4156508" cy="41053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8576" y="2603888"/>
            <a:ext cx="4156507" cy="41053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88167" y="6887704"/>
            <a:ext cx="2348646" cy="523228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384397" y="6887704"/>
            <a:ext cx="3193949" cy="523228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758" y="6880704"/>
            <a:ext cx="647540" cy="538977"/>
          </a:xfrm>
        </p:spPr>
        <p:txBody>
          <a:bodyPr/>
          <a:lstStyle>
            <a:lvl1pPr>
              <a:defRPr/>
            </a:lvl1pPr>
          </a:lstStyle>
          <a:p>
            <a:fld id="{2372EDB3-39DD-4A1B-A189-CAC88B7AE14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" y="2"/>
            <a:ext cx="10077125" cy="7550926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4996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  <p:sp>
            <p:nvSpPr>
              <p:cNvPr id="84997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  <p:sp>
            <p:nvSpPr>
              <p:cNvPr id="84998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  <p:sp>
            <p:nvSpPr>
              <p:cNvPr id="84999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  <p:sp>
            <p:nvSpPr>
              <p:cNvPr id="85000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85001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05" eaLnBrk="0">
                <a:lnSpc>
                  <a:spcPct val="100000"/>
                </a:lnSpc>
                <a:buClrTx/>
                <a:buSzTx/>
                <a:buFontTx/>
                <a:buNone/>
              </a:pPr>
              <a:endParaRPr lang="en-US" dirty="0">
                <a:solidFill>
                  <a:srgbClr val="4B2500"/>
                </a:solidFill>
                <a:latin typeface="Garamond" pitchFamily="18" charset="0"/>
              </a:endParaRPr>
            </a:p>
          </p:txBody>
        </p:sp>
        <p:sp>
          <p:nvSpPr>
            <p:cNvPr id="85002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05" eaLnBrk="0">
                <a:lnSpc>
                  <a:spcPct val="100000"/>
                </a:lnSpc>
                <a:buClrTx/>
                <a:buSzTx/>
                <a:buFontTx/>
                <a:buNone/>
              </a:pPr>
              <a:endParaRPr lang="en-US" dirty="0">
                <a:solidFill>
                  <a:srgbClr val="4B2500"/>
                </a:solidFill>
                <a:latin typeface="Garamond" pitchFamily="18" charset="0"/>
              </a:endParaRPr>
            </a:p>
          </p:txBody>
        </p:sp>
      </p:grpSp>
      <p:sp>
        <p:nvSpPr>
          <p:cNvPr id="8500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756047" y="1914419"/>
            <a:ext cx="8568531" cy="2117409"/>
          </a:xfrm>
        </p:spPr>
        <p:txBody>
          <a:bodyPr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500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512094" y="4283817"/>
            <a:ext cx="7056438" cy="1931917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5005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504031" y="6887704"/>
            <a:ext cx="2352146" cy="524977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85006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444214" y="6891204"/>
            <a:ext cx="3192198" cy="524977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85007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24448" y="6894705"/>
            <a:ext cx="2352146" cy="524977"/>
          </a:xfrm>
        </p:spPr>
        <p:txBody>
          <a:bodyPr/>
          <a:lstStyle>
            <a:lvl1pPr>
              <a:defRPr/>
            </a:lvl1pPr>
          </a:lstStyle>
          <a:p>
            <a:fld id="{D045C226-E878-47DA-A12F-D3E80BDD9061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073F652-04F2-4883-BE2F-367E05E8229E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3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5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920" indent="0">
              <a:buNone/>
              <a:defRPr sz="2000"/>
            </a:lvl2pPr>
            <a:lvl3pPr marL="1007838" indent="0">
              <a:buNone/>
              <a:defRPr sz="1800"/>
            </a:lvl3pPr>
            <a:lvl4pPr marL="1511758" indent="0">
              <a:buNone/>
              <a:defRPr sz="1500"/>
            </a:lvl4pPr>
            <a:lvl5pPr marL="2015677" indent="0">
              <a:buNone/>
              <a:defRPr sz="1500"/>
            </a:lvl5pPr>
            <a:lvl6pPr marL="2519597" indent="0">
              <a:buNone/>
              <a:defRPr sz="1500"/>
            </a:lvl6pPr>
            <a:lvl7pPr marL="3023515" indent="0">
              <a:buNone/>
              <a:defRPr sz="1500"/>
            </a:lvl7pPr>
            <a:lvl8pPr marL="3527435" indent="0">
              <a:buNone/>
              <a:defRPr sz="1500"/>
            </a:lvl8pPr>
            <a:lvl9pPr marL="4031354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33D4DE7-7218-4476-87F7-8BC653F6D2AA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6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6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8AB306-AA49-45DD-A2BE-9CEA3BB9D270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2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0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702228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E445ECA-AB4D-4A96-A5F5-B74CFADDBF95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F2EE8D5-7BBF-40B8-B605-DC6C001857E2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51B967-2320-4C1B-9A6C-27917347331F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3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6" y="300989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3" y="1581934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283265-CA19-4CBC-91FB-6FCB795AD97B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22C4BF5-9564-45BB-AAA5-D2359C669019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D98218-8C18-41E0-8B7B-19BD5C8F3C45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4" y="302739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39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0DADB8D-770A-4C9F-BD5A-DB70547EEB17}" type="slidenum">
              <a:rPr lang="en-US">
                <a:solidFill>
                  <a:srgbClr val="4B2500"/>
                </a:solidFill>
              </a:rPr>
              <a:pPr/>
              <a:t>‹#›</a:t>
            </a:fld>
            <a:endParaRPr lang="en-US">
              <a:solidFill>
                <a:srgbClr val="4B25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B2500"/>
              </a:solidFill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1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7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3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5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8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7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6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5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5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4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3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311344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6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6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3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6" y="300989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3" y="1581934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4" y="302739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39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7391682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9912615" y="3361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0080625" cy="277188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61290" y="7045619"/>
            <a:ext cx="9737884" cy="34123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512094" y="3107866"/>
            <a:ext cx="7056438" cy="1931917"/>
          </a:xfrm>
        </p:spPr>
        <p:txBody>
          <a:bodyPr/>
          <a:lstStyle>
            <a:lvl1pPr marL="0" indent="0" algn="ctr">
              <a:buNone/>
              <a:defRPr sz="1800" b="1" cap="all" spc="276" baseline="0">
                <a:solidFill>
                  <a:schemeClr val="tx2"/>
                </a:solidFill>
              </a:defRPr>
            </a:lvl1pPr>
            <a:lvl2pPr marL="503920" indent="0" algn="ctr">
              <a:buNone/>
            </a:lvl2pPr>
            <a:lvl3pPr marL="1007838" indent="0" algn="ctr">
              <a:buNone/>
            </a:lvl3pPr>
            <a:lvl4pPr marL="1511758" indent="0" algn="ctr">
              <a:buNone/>
            </a:lvl4pPr>
            <a:lvl5pPr marL="2015677" indent="0" algn="ctr">
              <a:buNone/>
            </a:lvl5pPr>
            <a:lvl6pPr marL="2519597" indent="0" algn="ctr">
              <a:buNone/>
            </a:lvl6pPr>
            <a:lvl7pPr marL="3023515" indent="0" algn="ctr">
              <a:buNone/>
            </a:lvl7pPr>
            <a:lvl8pPr marL="3527435" indent="0" algn="ctr">
              <a:buNone/>
            </a:lvl8pPr>
            <a:lvl9pPr marL="4031354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71371" y="2667725"/>
            <a:ext cx="973788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68010" y="167993"/>
            <a:ext cx="9737884" cy="721697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704292" y="2331741"/>
            <a:ext cx="672042" cy="671971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808458" y="2435895"/>
            <a:ext cx="463709" cy="4636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788297" y="2424488"/>
            <a:ext cx="504031" cy="486479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756047" y="419983"/>
            <a:ext cx="8568531" cy="1931917"/>
          </a:xfrm>
        </p:spPr>
        <p:txBody>
          <a:bodyPr anchor="b"/>
          <a:lstStyle>
            <a:lvl1pPr>
              <a:defRPr sz="46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08458" y="1131387"/>
            <a:ext cx="504031" cy="486479"/>
          </a:xfrm>
        </p:spPr>
        <p:txBody>
          <a:bodyPr/>
          <a:lstStyle/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32662" y="1683289"/>
            <a:ext cx="9374981" cy="5039783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4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6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86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73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6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4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3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2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0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09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783901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7391682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9912615" y="20999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68010" y="2519891"/>
            <a:ext cx="9737884" cy="33598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71371" y="156918"/>
            <a:ext cx="9737884" cy="23586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8595" y="3023872"/>
            <a:ext cx="7143942" cy="1844421"/>
          </a:xfrm>
        </p:spPr>
        <p:txBody>
          <a:bodyPr anchor="t"/>
          <a:lstStyle>
            <a:lvl1pPr marL="0" indent="0" algn="ctr">
              <a:buNone/>
              <a:defRPr sz="1800" b="1" cap="all" spc="276" baseline="0">
                <a:solidFill>
                  <a:schemeClr val="tx2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61290" y="7045619"/>
            <a:ext cx="9737884" cy="34123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68010" y="167993"/>
            <a:ext cx="9737884" cy="721697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68010" y="2687884"/>
            <a:ext cx="973788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04292" y="2331741"/>
            <a:ext cx="672042" cy="671971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808458" y="2435895"/>
            <a:ext cx="463709" cy="4636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88297" y="2424488"/>
            <a:ext cx="504031" cy="486479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587975"/>
            <a:ext cx="8568531" cy="1679928"/>
          </a:xfrm>
        </p:spPr>
        <p:txBody>
          <a:bodyPr anchor="b"/>
          <a:lstStyle>
            <a:lvl1pPr algn="ctr">
              <a:buNone/>
              <a:defRPr sz="46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662" y="251989"/>
            <a:ext cx="9408583" cy="836604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84396" y="7065776"/>
            <a:ext cx="3356848" cy="403183"/>
          </a:xfrm>
        </p:spPr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5030480" y="1736866"/>
            <a:ext cx="9835" cy="5312669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32661" y="1511935"/>
            <a:ext cx="4452276" cy="5160738"/>
          </a:xfrm>
        </p:spPr>
        <p:txBody>
          <a:bodyPr/>
          <a:lstStyle>
            <a:lvl1pPr>
              <a:defRPr sz="28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5292328" y="1511935"/>
            <a:ext cx="4452276" cy="5160738"/>
          </a:xfrm>
        </p:spPr>
        <p:txBody>
          <a:bodyPr/>
          <a:lstStyle>
            <a:lvl1pPr>
              <a:defRPr sz="28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5040313" y="2425395"/>
            <a:ext cx="0" cy="461644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0080625" cy="15959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7391682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9912615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8010" y="1511936"/>
            <a:ext cx="9737884" cy="1007957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60870" y="7045617"/>
            <a:ext cx="9737884" cy="34270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660" y="1679928"/>
            <a:ext cx="4454027" cy="80796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400" b="1" dirty="0" smtClean="0">
                <a:solidFill>
                  <a:srgbClr val="FFFFFF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282109" y="1679929"/>
            <a:ext cx="4455776" cy="806365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400" b="1"/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6022" y="7065776"/>
            <a:ext cx="3948245" cy="403183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68010" y="1411139"/>
            <a:ext cx="973788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68010" y="171353"/>
            <a:ext cx="9737884" cy="721697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32661" y="2724242"/>
            <a:ext cx="4455636" cy="4209083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5292328" y="2724242"/>
            <a:ext cx="4452276" cy="4213259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704292" y="1053854"/>
            <a:ext cx="672042" cy="671971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4808458" y="1158008"/>
            <a:ext cx="463709" cy="4636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788297" y="1149072"/>
            <a:ext cx="504031" cy="486479"/>
          </a:xfrm>
        </p:spPr>
        <p:txBody>
          <a:bodyPr/>
          <a:lstStyle>
            <a:lvl1pPr algn="ctr">
              <a:defRPr/>
            </a:lvl1pPr>
          </a:lstStyle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88297" y="1142022"/>
            <a:ext cx="504031" cy="486479"/>
          </a:xfrm>
        </p:spPr>
        <p:txBody>
          <a:bodyPr/>
          <a:lstStyle/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7391682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1"/>
            <a:ext cx="10080625" cy="17135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9912615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61290" y="7045619"/>
            <a:ext cx="9737884" cy="34123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8010" y="174712"/>
            <a:ext cx="9737884" cy="721697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704292" y="6971700"/>
            <a:ext cx="672042" cy="486478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5750989-C656-4A08-963E-51845F97F1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68010" y="167993"/>
            <a:ext cx="9737884" cy="33598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7391682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9912615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0080625" cy="13103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8010" y="671971"/>
            <a:ext cx="3024188" cy="6467722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26" y="1007958"/>
            <a:ext cx="2604161" cy="1091953"/>
          </a:xfrm>
        </p:spPr>
        <p:txBody>
          <a:bodyPr anchor="b">
            <a:noAutofit/>
          </a:bodyPr>
          <a:lstStyle>
            <a:lvl1pPr algn="l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20026" y="2183908"/>
            <a:ext cx="2604161" cy="4569054"/>
          </a:xfrm>
        </p:spPr>
        <p:txBody>
          <a:bodyPr/>
          <a:lstStyle>
            <a:lvl1pPr marL="0" indent="0">
              <a:spcAft>
                <a:spcPts val="1102"/>
              </a:spcAft>
              <a:buNone/>
              <a:defRPr sz="1800">
                <a:solidFill>
                  <a:srgbClr val="FFFFFF"/>
                </a:solidFill>
              </a:defRPr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8010" y="167993"/>
            <a:ext cx="9737884" cy="721697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68010" y="587975"/>
            <a:ext cx="973788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444215" y="755967"/>
            <a:ext cx="6216385" cy="596374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428088" y="251989"/>
            <a:ext cx="672042" cy="671971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532256" y="356145"/>
            <a:ext cx="463709" cy="4636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12095" y="344737"/>
            <a:ext cx="504031" cy="486479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64650" y="7042013"/>
            <a:ext cx="9737884" cy="34123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662" y="7066774"/>
            <a:ext cx="3729831" cy="403183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68010" y="587975"/>
            <a:ext cx="973788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7391682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9912615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1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68010" y="167993"/>
            <a:ext cx="9737884" cy="33262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8010" y="671971"/>
            <a:ext cx="3024188" cy="6467722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68010" y="171353"/>
            <a:ext cx="9737884" cy="721697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428088" y="251989"/>
            <a:ext cx="672042" cy="671971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532256" y="356145"/>
            <a:ext cx="463709" cy="4636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12095" y="344737"/>
            <a:ext cx="504031" cy="486479"/>
          </a:xfrm>
        </p:spPr>
        <p:txBody>
          <a:bodyPr/>
          <a:lstStyle/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7705" y="5543762"/>
            <a:ext cx="6468401" cy="1343942"/>
          </a:xfrm>
        </p:spPr>
        <p:txBody>
          <a:bodyPr anchor="t">
            <a:noAutofit/>
          </a:bodyPr>
          <a:lstStyle>
            <a:lvl1pPr algn="l">
              <a:buNone/>
              <a:defRPr sz="26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07705" y="671971"/>
            <a:ext cx="6468401" cy="4703798"/>
          </a:xfrm>
        </p:spPr>
        <p:txBody>
          <a:bodyPr/>
          <a:lstStyle>
            <a:lvl1pPr marL="0" indent="0">
              <a:buNone/>
              <a:defRPr sz="35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0027" y="1091953"/>
            <a:ext cx="2688167" cy="5795751"/>
          </a:xfrm>
        </p:spPr>
        <p:txBody>
          <a:bodyPr/>
          <a:lstStyle>
            <a:lvl1pPr marL="0" indent="0">
              <a:spcAft>
                <a:spcPts val="1102"/>
              </a:spcAft>
              <a:buFontTx/>
              <a:buNone/>
              <a:defRPr sz="1800">
                <a:solidFill>
                  <a:srgbClr val="FFFFFF"/>
                </a:solidFill>
              </a:defRPr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64650" y="7042013"/>
            <a:ext cx="9737884" cy="34123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81036" y="7060310"/>
            <a:ext cx="3356848" cy="403183"/>
          </a:xfrm>
        </p:spPr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662" y="7066774"/>
            <a:ext cx="3951605" cy="40318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7391682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728479" y="0"/>
            <a:ext cx="2352146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1"/>
            <a:ext cx="10080625" cy="17135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61290" y="7045619"/>
            <a:ext cx="9737884" cy="34123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68010" y="171353"/>
            <a:ext cx="9737884" cy="721697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434156" y="3613525"/>
            <a:ext cx="688434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540307" y="3225112"/>
            <a:ext cx="672042" cy="671971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7644475" y="3329267"/>
            <a:ext cx="463709" cy="4636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4314" y="3317860"/>
            <a:ext cx="504031" cy="486479"/>
          </a:xfrm>
        </p:spPr>
        <p:txBody>
          <a:bodyPr/>
          <a:lstStyle/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6021" y="335986"/>
            <a:ext cx="7224448" cy="6416978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4D7E-B070-477C-BD75-77F8D920F51F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48505" y="335988"/>
            <a:ext cx="1596099" cy="645022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2328" y="5097840"/>
            <a:ext cx="4452276" cy="1028956"/>
          </a:xfrm>
        </p:spPr>
        <p:txBody>
          <a:bodyPr>
            <a:normAutofit/>
          </a:bodyPr>
          <a:lstStyle>
            <a:lvl1pPr>
              <a:defRPr sz="31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2328" y="6131737"/>
            <a:ext cx="4452276" cy="825141"/>
          </a:xfrm>
        </p:spPr>
        <p:txBody>
          <a:bodyPr>
            <a:normAutofit/>
          </a:bodyPr>
          <a:lstStyle>
            <a:lvl1pPr marL="0" indent="0" algn="l">
              <a:spcBef>
                <a:spcPts val="331"/>
              </a:spcBef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503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92330" y="7083080"/>
            <a:ext cx="1358908" cy="402483"/>
          </a:xfrm>
        </p:spPr>
        <p:txBody>
          <a:bodyPr/>
          <a:lstStyle>
            <a:lvl1pPr algn="l">
              <a:defRPr/>
            </a:lvl1pPr>
          </a:lstStyle>
          <a:p>
            <a:fld id="{D140825E-4A15-4D39-8176-1F07E904CB30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57608" y="7083080"/>
            <a:ext cx="2885826" cy="402483"/>
          </a:xfrm>
        </p:spPr>
        <p:txBody>
          <a:bodyPr/>
          <a:lstStyle>
            <a:lvl1pPr algn="r">
              <a:defRPr/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1521" y="251989"/>
            <a:ext cx="4669289" cy="46164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499215" y="251989"/>
            <a:ext cx="2268141" cy="22477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98066" y="2620689"/>
            <a:ext cx="2268141" cy="22477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415" y="192700"/>
            <a:ext cx="455644" cy="916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6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098066" y="251989"/>
            <a:ext cx="2268141" cy="22477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99215" y="2620689"/>
            <a:ext cx="2268141" cy="22477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934356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51563" y="311486"/>
            <a:ext cx="707867" cy="1763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6048" y="251989"/>
            <a:ext cx="287634" cy="61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94669" y="311486"/>
            <a:ext cx="100806" cy="17639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03383" y="311486"/>
            <a:ext cx="756047" cy="1763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535" y="148229"/>
            <a:ext cx="8330310" cy="1096894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6048" y="251989"/>
            <a:ext cx="287634" cy="61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549582" y="1245123"/>
            <a:ext cx="8333228" cy="853963"/>
          </a:xfrm>
        </p:spPr>
        <p:txBody>
          <a:bodyPr vert="horz" lIns="100783" tIns="50392" rIns="100783" bIns="50392" rtlCol="0" anchor="t" anchorCtr="0">
            <a:noAutofit/>
          </a:bodyPr>
          <a:lstStyle>
            <a:lvl1pPr marL="0" indent="0">
              <a:buNone/>
              <a:defRPr kumimoji="0" sz="26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marL="0" marR="0" lvl="0" indent="0" algn="l" defTabSz="10078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2328" y="5097840"/>
            <a:ext cx="4452276" cy="1028956"/>
          </a:xfrm>
        </p:spPr>
        <p:txBody>
          <a:bodyPr>
            <a:normAutofit/>
          </a:bodyPr>
          <a:lstStyle>
            <a:lvl1pPr>
              <a:defRPr sz="31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2328" y="6131737"/>
            <a:ext cx="4452276" cy="825141"/>
          </a:xfrm>
        </p:spPr>
        <p:txBody>
          <a:bodyPr>
            <a:normAutofit/>
          </a:bodyPr>
          <a:lstStyle>
            <a:lvl1pPr marL="0" indent="0" algn="l">
              <a:spcBef>
                <a:spcPts val="331"/>
              </a:spcBef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503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92330" y="7083080"/>
            <a:ext cx="1358908" cy="402483"/>
          </a:xfrm>
        </p:spPr>
        <p:txBody>
          <a:bodyPr/>
          <a:lstStyle>
            <a:lvl1pPr algn="l">
              <a:defRPr/>
            </a:lvl1pPr>
          </a:lstStyle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57608" y="7083080"/>
            <a:ext cx="2885826" cy="402483"/>
          </a:xfrm>
        </p:spPr>
        <p:txBody>
          <a:bodyPr/>
          <a:lstStyle>
            <a:lvl1pPr algn="r">
              <a:defRPr/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1521" y="251989"/>
            <a:ext cx="4669289" cy="46164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499215" y="251989"/>
            <a:ext cx="2268141" cy="22477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98066" y="2620689"/>
            <a:ext cx="2268141" cy="22477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5098066" y="251989"/>
            <a:ext cx="2268141" cy="224774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7499215" y="2620689"/>
            <a:ext cx="2268141" cy="224774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945060" y="1961563"/>
            <a:ext cx="3402211" cy="2249720"/>
          </a:xfrm>
        </p:spPr>
        <p:txBody>
          <a:bodyPr lIns="50392" tIns="50392" rIns="50392" anchor="t">
            <a:noAutofit/>
          </a:bodyPr>
          <a:lstStyle>
            <a:lvl1pPr marL="0" indent="0" algn="ctr">
              <a:spcBef>
                <a:spcPts val="661"/>
              </a:spcBef>
              <a:buNone/>
              <a:defRPr sz="5100">
                <a:solidFill>
                  <a:schemeClr val="bg1"/>
                </a:solidFill>
              </a:defRPr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8415" y="192700"/>
            <a:ext cx="455644" cy="916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6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6399" y="251989"/>
            <a:ext cx="9040956" cy="6994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156" y="3443854"/>
            <a:ext cx="6216385" cy="1501435"/>
          </a:xfrm>
        </p:spPr>
        <p:txBody>
          <a:bodyPr anchor="b" anchorCtr="0">
            <a:normAutofit/>
          </a:bodyPr>
          <a:lstStyle>
            <a:lvl1pPr algn="l">
              <a:defRPr sz="35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156" y="4955789"/>
            <a:ext cx="6216385" cy="1653678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31"/>
              </a:spcBef>
              <a:buNone/>
              <a:defRPr sz="1500" cap="none" baseline="0">
                <a:solidFill>
                  <a:schemeClr val="bg1"/>
                </a:solidFill>
              </a:defRPr>
            </a:lvl1pPr>
            <a:lvl2pPr marL="5039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8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7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6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5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5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4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3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6398" y="6888118"/>
            <a:ext cx="1625748" cy="402483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140825E-4A15-4D39-8176-1F07E904CB30}" type="datetimeFigureOut">
              <a:rPr lang="en-US" smtClean="0">
                <a:solidFill>
                  <a:prstClr val="white"/>
                </a:solidFill>
              </a:rPr>
              <a:pPr/>
              <a:t>8/16/2011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20156" y="6888118"/>
            <a:ext cx="6216385" cy="402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56568" y="6888118"/>
            <a:ext cx="610788" cy="402483"/>
          </a:xfrm>
        </p:spPr>
        <p:txBody>
          <a:bodyPr/>
          <a:lstStyle/>
          <a:p>
            <a:fld id="{93E4AAA4-6363-4581-962D-1ACCC2D600C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8845" y="3429032"/>
            <a:ext cx="287634" cy="678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4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315021" y="251989"/>
            <a:ext cx="234515" cy="69944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9051563" y="311486"/>
            <a:ext cx="707867" cy="1763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894669" y="311486"/>
            <a:ext cx="100806" cy="17639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6048" y="251989"/>
            <a:ext cx="287634" cy="61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581" y="2189156"/>
            <a:ext cx="4032250" cy="456380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0560" y="2189156"/>
            <a:ext cx="4032250" cy="456380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003383" y="311486"/>
            <a:ext cx="756047" cy="1763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048" y="251989"/>
            <a:ext cx="287634" cy="61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504" y="2697767"/>
            <a:ext cx="4032250" cy="405519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50560" y="2697767"/>
            <a:ext cx="4032250" cy="405519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504" y="2282727"/>
            <a:ext cx="4032250" cy="35574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>
                <a:solidFill>
                  <a:schemeClr val="bg1"/>
                </a:solidFill>
              </a:defRPr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0560" y="2282727"/>
            <a:ext cx="4032250" cy="35574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>
                <a:solidFill>
                  <a:schemeClr val="bg1"/>
                </a:solidFill>
              </a:defRPr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6048" y="251989"/>
            <a:ext cx="287634" cy="61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582" y="2189156"/>
            <a:ext cx="8344470" cy="216710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549582" y="4591104"/>
            <a:ext cx="8344470" cy="216710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9003383" y="311486"/>
            <a:ext cx="756047" cy="1763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56568" y="267020"/>
            <a:ext cx="610788" cy="402483"/>
          </a:xfrm>
        </p:spPr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003383" y="311486"/>
            <a:ext cx="756047" cy="1763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6048" y="251989"/>
            <a:ext cx="287634" cy="61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61801" y="2189156"/>
            <a:ext cx="4032250" cy="216710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549581" y="2189156"/>
            <a:ext cx="4032250" cy="456380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861801" y="4596282"/>
            <a:ext cx="4032250" cy="216710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003383" y="311486"/>
            <a:ext cx="756047" cy="1763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6048" y="251989"/>
            <a:ext cx="287634" cy="61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54436" y="2189156"/>
            <a:ext cx="4032044" cy="216710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54436" y="4591104"/>
            <a:ext cx="4032044" cy="216710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861801" y="2189156"/>
            <a:ext cx="4032250" cy="216710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861801" y="4596282"/>
            <a:ext cx="4032250" cy="216710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003383" y="311486"/>
            <a:ext cx="756047" cy="1763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048" y="251989"/>
            <a:ext cx="287634" cy="61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66547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003383" y="311485"/>
            <a:ext cx="756047" cy="3331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1521" y="251989"/>
            <a:ext cx="3804736" cy="6994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35" y="2834878"/>
            <a:ext cx="3588703" cy="1280945"/>
          </a:xfrm>
        </p:spPr>
        <p:txBody>
          <a:bodyPr anchor="b">
            <a:normAutofit/>
          </a:bodyPr>
          <a:lstStyle>
            <a:lvl1pPr algn="l"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5787" y="300989"/>
            <a:ext cx="5068313" cy="645197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0128" y="4115825"/>
            <a:ext cx="3588703" cy="2637137"/>
          </a:xfrm>
        </p:spPr>
        <p:txBody>
          <a:bodyPr/>
          <a:lstStyle>
            <a:lvl1pPr marL="0" indent="0">
              <a:spcBef>
                <a:spcPts val="661"/>
              </a:spcBef>
              <a:buNone/>
              <a:defRPr sz="1500">
                <a:solidFill>
                  <a:schemeClr val="bg1"/>
                </a:solidFill>
              </a:defRPr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48506" y="7080814"/>
            <a:ext cx="1694929" cy="402483"/>
          </a:xfrm>
        </p:spPr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54617" y="7080814"/>
            <a:ext cx="3656697" cy="402483"/>
          </a:xfrm>
        </p:spPr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415" y="192700"/>
            <a:ext cx="455644" cy="916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6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9003383" y="311485"/>
            <a:ext cx="756047" cy="3331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6478" y="3443852"/>
            <a:ext cx="4297574" cy="960709"/>
          </a:xfrm>
        </p:spPr>
        <p:txBody>
          <a:bodyPr anchor="b">
            <a:normAutofit/>
          </a:bodyPr>
          <a:lstStyle>
            <a:lvl1pPr algn="l">
              <a:defRPr sz="29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6372" y="251989"/>
            <a:ext cx="3815135" cy="6994450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6478" y="4404560"/>
            <a:ext cx="4297574" cy="2367649"/>
          </a:xfrm>
        </p:spPr>
        <p:txBody>
          <a:bodyPr/>
          <a:lstStyle>
            <a:lvl1pPr marL="0" indent="0">
              <a:spcBef>
                <a:spcPts val="661"/>
              </a:spcBef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48506" y="7080814"/>
            <a:ext cx="1694929" cy="402483"/>
          </a:xfrm>
        </p:spPr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20286" y="7080814"/>
            <a:ext cx="3312956" cy="402483"/>
          </a:xfrm>
        </p:spPr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98819" y="3715606"/>
            <a:ext cx="243161" cy="407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6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 </a:t>
            </a: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388" y="4876731"/>
            <a:ext cx="6825321" cy="919020"/>
          </a:xfrm>
        </p:spPr>
        <p:txBody>
          <a:bodyPr anchor="b">
            <a:normAutofit/>
          </a:bodyPr>
          <a:lstStyle>
            <a:lvl1pPr algn="l">
              <a:defRPr sz="29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6373" y="251989"/>
            <a:ext cx="7031731" cy="4616442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8388" y="5795750"/>
            <a:ext cx="6825321" cy="976458"/>
          </a:xfrm>
        </p:spPr>
        <p:txBody>
          <a:bodyPr/>
          <a:lstStyle>
            <a:lvl1pPr marL="0" indent="0">
              <a:spcBef>
                <a:spcPts val="331"/>
              </a:spcBef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499215" y="251989"/>
            <a:ext cx="2268141" cy="22477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99215" y="2620689"/>
            <a:ext cx="2268141" cy="22477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728" y="5106795"/>
            <a:ext cx="243161" cy="407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6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 </a:t>
            </a: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1520" y="251989"/>
            <a:ext cx="7041408" cy="6994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36" y="2834878"/>
            <a:ext cx="6814797" cy="1280945"/>
          </a:xfrm>
        </p:spPr>
        <p:txBody>
          <a:bodyPr anchor="b">
            <a:normAutofit/>
          </a:bodyPr>
          <a:lstStyle>
            <a:lvl1pPr algn="l"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0130" y="4115825"/>
            <a:ext cx="6812542" cy="2637137"/>
          </a:xfrm>
        </p:spPr>
        <p:txBody>
          <a:bodyPr/>
          <a:lstStyle>
            <a:lvl1pPr marL="0" indent="0">
              <a:spcBef>
                <a:spcPts val="661"/>
              </a:spcBef>
              <a:buNone/>
              <a:defRPr sz="1500">
                <a:solidFill>
                  <a:schemeClr val="bg1"/>
                </a:solidFill>
              </a:defRPr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46157" y="6873603"/>
            <a:ext cx="1486515" cy="402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152214-7026-2547-AC50-5AC3FFF972F6}" type="datetimeFigureOut">
              <a:rPr lang="en-US" smtClean="0">
                <a:solidFill>
                  <a:prstClr val="white"/>
                </a:solidFill>
              </a:rPr>
              <a:pPr/>
              <a:t>8/16/2011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0132" y="6873603"/>
            <a:ext cx="5124213" cy="402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415" y="192700"/>
            <a:ext cx="455644" cy="916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6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99215" y="251989"/>
            <a:ext cx="2268141" cy="22477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7499215" y="2617933"/>
            <a:ext cx="2268141" cy="224774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7499215" y="4999465"/>
            <a:ext cx="2268141" cy="224774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1521" y="251989"/>
            <a:ext cx="4669289" cy="6994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36" y="2834878"/>
            <a:ext cx="4428059" cy="1280945"/>
          </a:xfrm>
        </p:spPr>
        <p:txBody>
          <a:bodyPr anchor="b">
            <a:normAutofit/>
          </a:bodyPr>
          <a:lstStyle>
            <a:lvl1pPr algn="l"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0130" y="4115825"/>
            <a:ext cx="4426594" cy="2637137"/>
          </a:xfrm>
        </p:spPr>
        <p:txBody>
          <a:bodyPr/>
          <a:lstStyle>
            <a:lvl1pPr marL="0" indent="0">
              <a:spcBef>
                <a:spcPts val="661"/>
              </a:spcBef>
              <a:buNone/>
              <a:defRPr sz="1500">
                <a:solidFill>
                  <a:schemeClr val="bg1"/>
                </a:solidFill>
              </a:defRPr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360208" y="6873603"/>
            <a:ext cx="1486515" cy="402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152214-7026-2547-AC50-5AC3FFF972F6}" type="datetimeFigureOut">
              <a:rPr lang="en-US" smtClean="0">
                <a:solidFill>
                  <a:prstClr val="white"/>
                </a:solidFill>
              </a:rPr>
              <a:pPr/>
              <a:t>8/16/2011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0133" y="6873603"/>
            <a:ext cx="2856072" cy="402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415" y="192700"/>
            <a:ext cx="455644" cy="916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6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99215" y="251989"/>
            <a:ext cx="2268141" cy="22477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98066" y="4998697"/>
            <a:ext cx="2268141" cy="22477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5098066" y="251989"/>
            <a:ext cx="2268141" cy="224774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5098066" y="2625344"/>
            <a:ext cx="2268141" cy="224774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7499986" y="2625341"/>
            <a:ext cx="2268141" cy="461644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9003383" y="311485"/>
            <a:ext cx="756047" cy="3331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338" y="3443852"/>
            <a:ext cx="3427413" cy="960709"/>
          </a:xfrm>
        </p:spPr>
        <p:txBody>
          <a:bodyPr anchor="b">
            <a:normAutofit/>
          </a:bodyPr>
          <a:lstStyle>
            <a:lvl1pPr algn="l">
              <a:defRPr sz="29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6372" y="2607248"/>
            <a:ext cx="4674437" cy="4616442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0338" y="4404560"/>
            <a:ext cx="3427413" cy="2367649"/>
          </a:xfrm>
        </p:spPr>
        <p:txBody>
          <a:bodyPr/>
          <a:lstStyle>
            <a:lvl1pPr marL="0" indent="0">
              <a:spcBef>
                <a:spcPts val="661"/>
              </a:spcBef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48506" y="7080814"/>
            <a:ext cx="1694929" cy="402483"/>
          </a:xfrm>
        </p:spPr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20286" y="7080814"/>
            <a:ext cx="3312956" cy="402483"/>
          </a:xfrm>
        </p:spPr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36943" y="3715606"/>
            <a:ext cx="243161" cy="407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6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306372" y="251989"/>
            <a:ext cx="2268141" cy="224774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712668" y="251989"/>
            <a:ext cx="2268141" cy="224774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03383" y="311486"/>
            <a:ext cx="756047" cy="1763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6048" y="251989"/>
            <a:ext cx="287634" cy="61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003383" y="311485"/>
            <a:ext cx="756047" cy="3331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sz="2000" dirty="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4783" y="1052426"/>
            <a:ext cx="751106" cy="570053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1056851"/>
            <a:ext cx="7560469" cy="57153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BE80A-7FDE-7145-B13E-DBE94281E36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9473325" y="619103"/>
            <a:ext cx="287604" cy="610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4000" b="1" dirty="0">
                <a:solidFill>
                  <a:srgbClr val="663366">
                    <a:lumMod val="60000"/>
                    <a:lumOff val="40000"/>
                  </a:srgbClr>
                </a:solidFill>
                <a:latin typeface="Rockwell"/>
              </a:rPr>
              <a:t>+</a:t>
            </a: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6074" y="1549878"/>
            <a:ext cx="6804421" cy="2481949"/>
          </a:xfrm>
        </p:spPr>
        <p:txBody>
          <a:bodyPr lIns="0" rIns="0" anchor="t">
            <a:noAutofit/>
          </a:bodyPr>
          <a:lstStyle>
            <a:lvl1pPr>
              <a:defRPr sz="7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6073" y="4305492"/>
            <a:ext cx="6804422" cy="123827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04817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810476" y="1703447"/>
            <a:ext cx="4657249" cy="42838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433" y="1622810"/>
            <a:ext cx="6804422" cy="2348539"/>
          </a:xfrm>
        </p:spPr>
        <p:txBody>
          <a:bodyPr anchor="t">
            <a:noAutofit/>
          </a:bodyPr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9433" y="4283817"/>
            <a:ext cx="6804422" cy="1007957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5039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8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7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6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5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5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4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3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355" y="671971"/>
            <a:ext cx="3986747" cy="11759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6605" y="2111881"/>
            <a:ext cx="4020527" cy="317623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7637" y="2111904"/>
            <a:ext cx="4012088" cy="31762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544355" y="7006700"/>
            <a:ext cx="5624989" cy="402483"/>
          </a:xfrm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354" y="671973"/>
            <a:ext cx="3986096" cy="117594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6036" y="2112161"/>
            <a:ext cx="4011249" cy="712219"/>
          </a:xfrm>
        </p:spPr>
        <p:txBody>
          <a:bodyPr anchor="t">
            <a:normAutofit/>
          </a:bodyPr>
          <a:lstStyle>
            <a:lvl1pPr marL="0" indent="0">
              <a:buNone/>
              <a:defRPr sz="2000" b="0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035" y="3153366"/>
            <a:ext cx="4011249" cy="31778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52809" y="2112161"/>
            <a:ext cx="4035750" cy="712219"/>
          </a:xfrm>
        </p:spPr>
        <p:txBody>
          <a:bodyPr anchor="t">
            <a:normAutofit/>
          </a:bodyPr>
          <a:lstStyle>
            <a:lvl1pPr marL="0" indent="0">
              <a:buNone/>
              <a:defRPr sz="2000" b="0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2808" y="3153367"/>
            <a:ext cx="4025250" cy="31778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544355" y="7006700"/>
            <a:ext cx="5624989" cy="402483"/>
          </a:xfrm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896491" y="1710290"/>
            <a:ext cx="2016125" cy="402483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9307" y="2117412"/>
            <a:ext cx="4028750" cy="31848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354" y="668471"/>
            <a:ext cx="4000748" cy="1147951"/>
          </a:xfrm>
        </p:spPr>
        <p:txBody>
          <a:bodyPr anchor="t">
            <a:normAutofit/>
          </a:bodyPr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034" y="2117411"/>
            <a:ext cx="4000748" cy="199841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544355" y="7006700"/>
            <a:ext cx="5624989" cy="402483"/>
          </a:xfrm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355" y="661472"/>
            <a:ext cx="2287391" cy="2183907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67454" y="1819921"/>
            <a:ext cx="6204134" cy="4652612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67452" y="677222"/>
            <a:ext cx="4125006" cy="100270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544355" y="7006700"/>
            <a:ext cx="5624989" cy="402483"/>
          </a:xfrm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08236" y="1713526"/>
            <a:ext cx="4654801" cy="42838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9433" y="1713526"/>
            <a:ext cx="2288302" cy="428381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476" y="1713526"/>
            <a:ext cx="4657249" cy="4283816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8/16/2011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586011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6581957"/>
            <a:ext cx="10080625" cy="97771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0081" y="6672673"/>
            <a:ext cx="2479834" cy="78620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00801" y="6662594"/>
            <a:ext cx="7479824" cy="78620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604161" y="4451810"/>
            <a:ext cx="7140443" cy="2015913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604162" y="6669045"/>
            <a:ext cx="7392458" cy="755968"/>
          </a:xfrm>
        </p:spPr>
        <p:txBody>
          <a:bodyPr anchor="ctr">
            <a:normAutofit/>
          </a:bodyPr>
          <a:lstStyle>
            <a:lvl1pPr marL="0" indent="0" algn="l">
              <a:buNone/>
              <a:defRPr sz="2900">
                <a:solidFill>
                  <a:srgbClr val="FFFFFF"/>
                </a:solidFill>
              </a:defRPr>
            </a:lvl1pPr>
            <a:lvl2pPr marL="503920" indent="0" algn="ctr">
              <a:buNone/>
            </a:lvl2pPr>
            <a:lvl3pPr marL="1007838" indent="0" algn="ctr">
              <a:buNone/>
            </a:lvl3pPr>
            <a:lvl4pPr marL="1511758" indent="0" algn="ctr">
              <a:buNone/>
            </a:lvl4pPr>
            <a:lvl5pPr marL="2015677" indent="0" algn="ctr">
              <a:buNone/>
            </a:lvl5pPr>
            <a:lvl6pPr marL="2519597" indent="0" algn="ctr">
              <a:buNone/>
            </a:lvl6pPr>
            <a:lvl7pPr marL="3023515" indent="0" algn="ctr">
              <a:buNone/>
            </a:lvl7pPr>
            <a:lvl8pPr marL="3527435" indent="0" algn="ctr">
              <a:buNone/>
            </a:lvl8pPr>
            <a:lvl9pPr marL="4031354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4005" y="6689617"/>
            <a:ext cx="2268141" cy="755968"/>
          </a:xfrm>
        </p:spPr>
        <p:txBody>
          <a:bodyPr>
            <a:noAutofit/>
          </a:bodyPr>
          <a:lstStyle>
            <a:lvl1pPr algn="ctr">
              <a:defRPr sz="2200">
                <a:solidFill>
                  <a:srgbClr val="FFFFFF"/>
                </a:solidFill>
              </a:defRPr>
            </a:lvl1pPr>
          </a:lstStyle>
          <a:p>
            <a:fld id="{6B75A5E2-F684-469F-9AF6-5D22652EDE44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299001" y="260741"/>
            <a:ext cx="6468401" cy="402483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EBDDC3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820547" y="251989"/>
            <a:ext cx="924057" cy="41998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4AC681-59E4-46DD-A8A0-F6BA912B54E4}" type="slidenum">
              <a:rPr lang="en-US" smtClean="0">
                <a:solidFill>
                  <a:srgbClr val="EBDDC3"/>
                </a:solidFill>
              </a:rPr>
              <a:pPr/>
              <a:t>‹#›</a:t>
            </a:fld>
            <a:endParaRPr lang="en-US">
              <a:solidFill>
                <a:srgbClr val="EBDDC3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402" y="251989"/>
            <a:ext cx="8988557" cy="1091953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4AC681-59E4-46DD-A8A0-F6BA912B54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75402" y="1763924"/>
            <a:ext cx="8988557" cy="4955787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2096" y="3023872"/>
            <a:ext cx="7852737" cy="1844421"/>
          </a:xfrm>
        </p:spPr>
        <p:txBody>
          <a:bodyPr anchor="t"/>
          <a:lstStyle>
            <a:lvl1pPr marL="0" indent="0">
              <a:buNone/>
              <a:defRPr sz="3100">
                <a:solidFill>
                  <a:schemeClr val="tx2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679928"/>
            <a:ext cx="10080625" cy="125994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" y="1763924"/>
            <a:ext cx="1428089" cy="109195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12095" y="1763924"/>
            <a:ext cx="8568531" cy="109195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2095" y="1763924"/>
            <a:ext cx="8400521" cy="1091953"/>
          </a:xfrm>
        </p:spPr>
        <p:txBody>
          <a:bodyPr/>
          <a:lstStyle>
            <a:lvl1pPr algn="l">
              <a:buNone/>
              <a:defRPr sz="49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1" y="1931917"/>
            <a:ext cx="1428089" cy="773468"/>
          </a:xfrm>
        </p:spPr>
        <p:txBody>
          <a:bodyPr>
            <a:noAutofit/>
          </a:bodyPr>
          <a:lstStyle>
            <a:lvl1pPr>
              <a:defRPr sz="2600">
                <a:solidFill>
                  <a:srgbClr val="FFFFFF"/>
                </a:solidFill>
              </a:defRPr>
            </a:lvl1pPr>
          </a:lstStyle>
          <a:p>
            <a:fld id="{6C4AC681-59E4-46DD-A8A0-F6BA912B54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72041" y="1752203"/>
            <a:ext cx="4284266" cy="5039783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5341167" y="1752203"/>
            <a:ext cx="4284266" cy="5039783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C4AC681-59E4-46DD-A8A0-F6BA912B54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775F55"/>
              </a:solidFill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038" y="300988"/>
            <a:ext cx="8988557" cy="958959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72041" y="2687885"/>
            <a:ext cx="4284266" cy="394783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5292328" y="2687885"/>
            <a:ext cx="4284266" cy="394783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C4AC681-59E4-46DD-A8A0-F6BA912B54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72041" y="1931917"/>
            <a:ext cx="4284266" cy="70557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5292328" y="1931917"/>
            <a:ext cx="4284266" cy="70557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4AC681-59E4-46DD-A8A0-F6BA912B54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887704"/>
            <a:ext cx="588036" cy="41998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4AC681-59E4-46DD-A8A0-F6BA912B54E4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>
              <a:solidFill>
                <a:srgbClr val="775F55"/>
              </a:solidFill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42" y="300988"/>
            <a:ext cx="8904552" cy="958959"/>
          </a:xfrm>
        </p:spPr>
        <p:txBody>
          <a:bodyPr anchor="ctr"/>
          <a:lstStyle>
            <a:lvl1pPr algn="l">
              <a:buNone/>
              <a:defRPr sz="49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4AC681-59E4-46DD-A8A0-F6BA912B54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2043" y="1931917"/>
            <a:ext cx="1764109" cy="4787794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51175" tIns="201568" rIns="151175" bIns="100783"/>
          <a:lstStyle>
            <a:lvl1pPr marL="0" indent="0">
              <a:spcAft>
                <a:spcPts val="1102"/>
              </a:spcAft>
              <a:buNone/>
              <a:defRPr sz="20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604161" y="1931918"/>
            <a:ext cx="7056438" cy="4871791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4109" y="6047740"/>
            <a:ext cx="8064500" cy="755968"/>
          </a:xfrm>
        </p:spPr>
        <p:txBody>
          <a:bodyPr/>
          <a:lstStyle>
            <a:lvl1pPr marL="0" indent="0">
              <a:buFontTx/>
              <a:buNone/>
              <a:defRPr sz="1900"/>
            </a:lvl1pPr>
            <a:lvl2pPr>
              <a:buFontTx/>
              <a:buNone/>
              <a:defRPr sz="1300"/>
            </a:lvl2pPr>
            <a:lvl3pPr>
              <a:buFontTx/>
              <a:buNone/>
              <a:defRPr sz="1100"/>
            </a:lvl3pPr>
            <a:lvl4pPr>
              <a:buFontTx/>
              <a:buNone/>
              <a:defRPr sz="1000"/>
            </a:lvl4pPr>
            <a:lvl5pPr>
              <a:buFontTx/>
              <a:buNone/>
              <a:defRPr sz="10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0081" y="5039783"/>
            <a:ext cx="10080625" cy="97771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0081" y="5140579"/>
            <a:ext cx="1612900" cy="78620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03627" y="5130500"/>
            <a:ext cx="8376999" cy="78620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4109" y="5123779"/>
            <a:ext cx="8064500" cy="755968"/>
          </a:xfrm>
        </p:spPr>
        <p:txBody>
          <a:bodyPr anchor="ctr"/>
          <a:lstStyle>
            <a:lvl1pPr algn="l">
              <a:buNone/>
              <a:defRPr sz="31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596100" y="1"/>
            <a:ext cx="110887" cy="756975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888427" y="6887705"/>
            <a:ext cx="2940182" cy="402483"/>
          </a:xfrm>
        </p:spPr>
        <p:txBody>
          <a:bodyPr rtlCol="0"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5144778"/>
            <a:ext cx="1596099" cy="731472"/>
          </a:xfrm>
        </p:spPr>
        <p:txBody>
          <a:bodyPr rtlCol="0"/>
          <a:lstStyle>
            <a:lvl1pPr>
              <a:defRPr sz="3100"/>
            </a:lvl1pPr>
          </a:lstStyle>
          <a:p>
            <a:fld id="{6C4AC681-59E4-46DD-A8A0-F6BA912B54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764109" y="6887492"/>
            <a:ext cx="5040313" cy="402483"/>
          </a:xfrm>
        </p:spPr>
        <p:txBody>
          <a:bodyPr rtlCol="0"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20427" y="0"/>
            <a:ext cx="8360198" cy="5036423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5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AC681-59E4-46DD-A8A0-F6BA912B54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55A5887-BD3D-4517-88DB-30CA1495D5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7" y="300990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4" y="1581935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411934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4449" y="671973"/>
            <a:ext cx="2268141" cy="6080989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671971"/>
            <a:ext cx="6132380" cy="608099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24449" y="6887708"/>
            <a:ext cx="2436151" cy="402483"/>
          </a:xfrm>
        </p:spPr>
        <p:txBody>
          <a:bodyPr/>
          <a:lstStyle/>
          <a:p>
            <a:fld id="{6B75A5E2-F684-469F-9AF6-5D22652EDE44}" type="datetimeFigureOut">
              <a:rPr lang="en-US" smtClean="0">
                <a:solidFill>
                  <a:srgbClr val="775F55"/>
                </a:solidFill>
              </a:rPr>
              <a:pPr/>
              <a:t>8/16/2011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4034" y="6887493"/>
            <a:ext cx="6144378" cy="402483"/>
          </a:xfrm>
        </p:spPr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6720767" y="0"/>
            <a:ext cx="352822" cy="7559675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71170" y="671971"/>
            <a:ext cx="252016" cy="6887704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71170" y="1"/>
            <a:ext cx="252016" cy="587975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6603192" y="159228"/>
            <a:ext cx="587975" cy="269518"/>
          </a:xfrm>
        </p:spPr>
        <p:txBody>
          <a:bodyPr/>
          <a:lstStyle/>
          <a:p>
            <a:fld id="{6C4AC681-59E4-46DD-A8A0-F6BA912B54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1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7"/>
            <a:ext cx="7056438" cy="1931917"/>
          </a:xfrm>
        </p:spPr>
        <p:txBody>
          <a:bodyPr/>
          <a:lstStyle>
            <a:lvl1pPr marL="0" indent="0" algn="ctr">
              <a:buNone/>
              <a:defRPr/>
            </a:lvl1pPr>
            <a:lvl2pPr marL="503920" indent="0" algn="ctr">
              <a:buNone/>
              <a:defRPr/>
            </a:lvl2pPr>
            <a:lvl3pPr marL="1007838" indent="0" algn="ctr">
              <a:buNone/>
              <a:defRPr/>
            </a:lvl3pPr>
            <a:lvl4pPr marL="1511758" indent="0" algn="ctr">
              <a:buNone/>
              <a:defRPr/>
            </a:lvl4pPr>
            <a:lvl5pPr marL="2015677" indent="0" algn="ctr">
              <a:buNone/>
              <a:defRPr/>
            </a:lvl5pPr>
            <a:lvl6pPr marL="2519597" indent="0" algn="ctr">
              <a:buNone/>
              <a:defRPr/>
            </a:lvl6pPr>
            <a:lvl7pPr marL="3023515" indent="0" algn="ctr">
              <a:buNone/>
              <a:defRPr/>
            </a:lvl7pPr>
            <a:lvl8pPr marL="3527435" indent="0" algn="ctr">
              <a:buNone/>
              <a:defRPr/>
            </a:lvl8pPr>
            <a:lvl9pPr marL="403135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90A0E-0FF6-467E-8C32-1FD6666CA7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336A0-F597-4589-8F99-CAEBE799FAD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3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5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920" indent="0">
              <a:buNone/>
              <a:defRPr sz="2000"/>
            </a:lvl2pPr>
            <a:lvl3pPr marL="1007838" indent="0">
              <a:buNone/>
              <a:defRPr sz="1800"/>
            </a:lvl3pPr>
            <a:lvl4pPr marL="1511758" indent="0">
              <a:buNone/>
              <a:defRPr sz="1500"/>
            </a:lvl4pPr>
            <a:lvl5pPr marL="2015677" indent="0">
              <a:buNone/>
              <a:defRPr sz="1500"/>
            </a:lvl5pPr>
            <a:lvl6pPr marL="2519597" indent="0">
              <a:buNone/>
              <a:defRPr sz="1500"/>
            </a:lvl6pPr>
            <a:lvl7pPr marL="3023515" indent="0">
              <a:buNone/>
              <a:defRPr sz="1500"/>
            </a:lvl7pPr>
            <a:lvl8pPr marL="3527435" indent="0">
              <a:buNone/>
              <a:defRPr sz="1500"/>
            </a:lvl8pPr>
            <a:lvl9pPr marL="4031354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9E5F6-3CA5-4433-9C35-640AE9E59FF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6047" y="2183906"/>
            <a:ext cx="4200260" cy="4535805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2183906"/>
            <a:ext cx="4200260" cy="4535805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665FA-5195-43FA-8A1B-FB40C1B503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EBB90-44D0-4E65-9F21-E10559C1266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0B485-17C0-4B0C-A64E-5F6C976D27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43E29-3083-4791-B7DE-86BE592FAE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3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6" y="300989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3" y="1581934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184E8-E10D-4ACC-8899-9ABE47D6BCF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E6D89-00A7-4E49-8E11-AA68D3A786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868" indent="0">
              <a:buNone/>
              <a:defRPr sz="3100"/>
            </a:lvl2pPr>
            <a:lvl3pPr marL="1007734" indent="0">
              <a:buNone/>
              <a:defRPr sz="2600"/>
            </a:lvl3pPr>
            <a:lvl4pPr marL="1511602" indent="0">
              <a:buNone/>
              <a:defRPr sz="2200"/>
            </a:lvl4pPr>
            <a:lvl5pPr marL="2015468" indent="0">
              <a:buNone/>
              <a:defRPr sz="2200"/>
            </a:lvl5pPr>
            <a:lvl6pPr marL="2519335" indent="0">
              <a:buNone/>
              <a:defRPr sz="2200"/>
            </a:lvl6pPr>
            <a:lvl7pPr marL="3023201" indent="0">
              <a:buNone/>
              <a:defRPr sz="2200"/>
            </a:lvl7pPr>
            <a:lvl8pPr marL="3527069" indent="0">
              <a:buNone/>
              <a:defRPr sz="2200"/>
            </a:lvl8pPr>
            <a:lvl9pPr marL="4030936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982292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67406-F819-46A6-BF12-333BA238ED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2445" y="671971"/>
            <a:ext cx="2142133" cy="60477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047" y="671971"/>
            <a:ext cx="6258388" cy="60477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8D6E1-0193-42B9-A2C4-80303B15590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1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7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3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5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8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7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6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5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5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4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3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6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6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3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6" y="300989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3" y="1581934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836984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4" y="302739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39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0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6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2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4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8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8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4" y="302740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40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78274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2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5" y="300988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2" y="1581933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3" y="302738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38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55" y="2348865"/>
            <a:ext cx="8569516" cy="16204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341" y="4284308"/>
            <a:ext cx="7055945" cy="1931753"/>
          </a:xfrm>
        </p:spPr>
        <p:txBody>
          <a:bodyPr/>
          <a:lstStyle>
            <a:lvl1pPr marL="0" indent="0" algn="ctr">
              <a:buNone/>
              <a:defRPr/>
            </a:lvl1pPr>
            <a:lvl2pPr marL="354376" indent="0" algn="ctr">
              <a:buNone/>
              <a:defRPr/>
            </a:lvl2pPr>
            <a:lvl3pPr marL="708751" indent="0" algn="ctr">
              <a:buNone/>
              <a:defRPr/>
            </a:lvl3pPr>
            <a:lvl4pPr marL="1063127" indent="0" algn="ctr">
              <a:buNone/>
              <a:defRPr/>
            </a:lvl4pPr>
            <a:lvl5pPr marL="1417503" indent="0" algn="ctr">
              <a:buNone/>
              <a:defRPr/>
            </a:lvl5pPr>
            <a:lvl6pPr marL="1771879" indent="0" algn="ctr">
              <a:buNone/>
              <a:defRPr/>
            </a:lvl6pPr>
            <a:lvl7pPr marL="2126254" indent="0" algn="ctr">
              <a:buNone/>
              <a:defRPr/>
            </a:lvl7pPr>
            <a:lvl8pPr marL="2480630" indent="0" algn="ctr">
              <a:buNone/>
              <a:defRPr/>
            </a:lvl8pPr>
            <a:lvl9pPr marL="2835006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163" y="4857682"/>
            <a:ext cx="8568285" cy="1501107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163" y="3204003"/>
            <a:ext cx="8568285" cy="1653679"/>
          </a:xfrm>
        </p:spPr>
        <p:txBody>
          <a:bodyPr anchor="b"/>
          <a:lstStyle>
            <a:lvl1pPr marL="0" indent="0">
              <a:buNone/>
              <a:defRPr sz="1600"/>
            </a:lvl1pPr>
            <a:lvl2pPr marL="354376" indent="0">
              <a:buNone/>
              <a:defRPr sz="1400"/>
            </a:lvl2pPr>
            <a:lvl3pPr marL="708751" indent="0">
              <a:buNone/>
              <a:defRPr sz="1200"/>
            </a:lvl3pPr>
            <a:lvl4pPr marL="1063127" indent="0">
              <a:buNone/>
              <a:defRPr sz="1100"/>
            </a:lvl4pPr>
            <a:lvl5pPr marL="1417503" indent="0">
              <a:buNone/>
              <a:defRPr sz="1100"/>
            </a:lvl5pPr>
            <a:lvl6pPr marL="1771879" indent="0">
              <a:buNone/>
              <a:defRPr sz="1100"/>
            </a:lvl6pPr>
            <a:lvl7pPr marL="2126254" indent="0">
              <a:buNone/>
              <a:defRPr sz="1100"/>
            </a:lvl7pPr>
            <a:lvl8pPr marL="2480630" indent="0">
              <a:buNone/>
              <a:defRPr sz="1100"/>
            </a:lvl8pPr>
            <a:lvl9pPr marL="2835006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24749" y="2145845"/>
            <a:ext cx="1476654" cy="4429497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19535" y="2145845"/>
            <a:ext cx="1476654" cy="4429497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524" y="302682"/>
            <a:ext cx="9071578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524" y="1691823"/>
            <a:ext cx="4453343" cy="705028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4376" indent="0">
              <a:buNone/>
              <a:defRPr sz="1600" b="1"/>
            </a:lvl2pPr>
            <a:lvl3pPr marL="708751" indent="0">
              <a:buNone/>
              <a:defRPr sz="1400" b="1"/>
            </a:lvl3pPr>
            <a:lvl4pPr marL="1063127" indent="0">
              <a:buNone/>
              <a:defRPr sz="1200" b="1"/>
            </a:lvl4pPr>
            <a:lvl5pPr marL="1417503" indent="0">
              <a:buNone/>
              <a:defRPr sz="1200" b="1"/>
            </a:lvl5pPr>
            <a:lvl6pPr marL="1771879" indent="0">
              <a:buNone/>
              <a:defRPr sz="1200" b="1"/>
            </a:lvl6pPr>
            <a:lvl7pPr marL="2126254" indent="0">
              <a:buNone/>
              <a:defRPr sz="1200" b="1"/>
            </a:lvl7pPr>
            <a:lvl8pPr marL="2480630" indent="0">
              <a:buNone/>
              <a:defRPr sz="1200" b="1"/>
            </a:lvl8pPr>
            <a:lvl9pPr marL="2835006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524" y="2396850"/>
            <a:ext cx="4453343" cy="4355672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299" y="1691823"/>
            <a:ext cx="4455803" cy="705028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4376" indent="0">
              <a:buNone/>
              <a:defRPr sz="1600" b="1"/>
            </a:lvl2pPr>
            <a:lvl3pPr marL="708751" indent="0">
              <a:buNone/>
              <a:defRPr sz="1400" b="1"/>
            </a:lvl3pPr>
            <a:lvl4pPr marL="1063127" indent="0">
              <a:buNone/>
              <a:defRPr sz="1200" b="1"/>
            </a:lvl4pPr>
            <a:lvl5pPr marL="1417503" indent="0">
              <a:buNone/>
              <a:defRPr sz="1200" b="1"/>
            </a:lvl5pPr>
            <a:lvl6pPr marL="1771879" indent="0">
              <a:buNone/>
              <a:defRPr sz="1200" b="1"/>
            </a:lvl6pPr>
            <a:lvl7pPr marL="2126254" indent="0">
              <a:buNone/>
              <a:defRPr sz="1200" b="1"/>
            </a:lvl7pPr>
            <a:lvl8pPr marL="2480630" indent="0">
              <a:buNone/>
              <a:defRPr sz="1200" b="1"/>
            </a:lvl8pPr>
            <a:lvl9pPr marL="2835006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299" y="2396850"/>
            <a:ext cx="4455803" cy="4355672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2"/>
            <a:ext cx="8568531" cy="1620430"/>
          </a:xfrm>
        </p:spPr>
        <p:txBody>
          <a:bodyPr/>
          <a:lstStyle/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0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FB46-FB7B-4879-9B1A-EE9F4DE9AF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524" y="301452"/>
            <a:ext cx="3316319" cy="1280863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436" y="301452"/>
            <a:ext cx="5634665" cy="645107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524" y="1582315"/>
            <a:ext cx="3316319" cy="5170207"/>
          </a:xfrm>
        </p:spPr>
        <p:txBody>
          <a:bodyPr/>
          <a:lstStyle>
            <a:lvl1pPr marL="0" indent="0">
              <a:buNone/>
              <a:defRPr sz="1100"/>
            </a:lvl1pPr>
            <a:lvl2pPr marL="354376" indent="0">
              <a:buNone/>
              <a:defRPr sz="900"/>
            </a:lvl2pPr>
            <a:lvl3pPr marL="708751" indent="0">
              <a:buNone/>
              <a:defRPr sz="800"/>
            </a:lvl3pPr>
            <a:lvl4pPr marL="1063127" indent="0">
              <a:buNone/>
              <a:defRPr sz="700"/>
            </a:lvl4pPr>
            <a:lvl5pPr marL="1417503" indent="0">
              <a:buNone/>
              <a:defRPr sz="700"/>
            </a:lvl5pPr>
            <a:lvl6pPr marL="1771879" indent="0">
              <a:buNone/>
              <a:defRPr sz="700"/>
            </a:lvl6pPr>
            <a:lvl7pPr marL="2126254" indent="0">
              <a:buNone/>
              <a:defRPr sz="700"/>
            </a:lvl7pPr>
            <a:lvl8pPr marL="2480630" indent="0">
              <a:buNone/>
              <a:defRPr sz="700"/>
            </a:lvl8pPr>
            <a:lvl9pPr marL="2835006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256" y="5292019"/>
            <a:ext cx="6048129" cy="625051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256" y="675499"/>
            <a:ext cx="6048129" cy="4535313"/>
          </a:xfrm>
        </p:spPr>
        <p:txBody>
          <a:bodyPr/>
          <a:lstStyle>
            <a:lvl1pPr marL="0" indent="0">
              <a:buNone/>
              <a:defRPr sz="2500"/>
            </a:lvl1pPr>
            <a:lvl2pPr marL="354376" indent="0">
              <a:buNone/>
              <a:defRPr sz="2200"/>
            </a:lvl2pPr>
            <a:lvl3pPr marL="708751" indent="0">
              <a:buNone/>
              <a:defRPr sz="1900"/>
            </a:lvl3pPr>
            <a:lvl4pPr marL="1063127" indent="0">
              <a:buNone/>
              <a:defRPr sz="1600"/>
            </a:lvl4pPr>
            <a:lvl5pPr marL="1417503" indent="0">
              <a:buNone/>
              <a:defRPr sz="1600"/>
            </a:lvl5pPr>
            <a:lvl6pPr marL="1771879" indent="0">
              <a:buNone/>
              <a:defRPr sz="1600"/>
            </a:lvl6pPr>
            <a:lvl7pPr marL="2126254" indent="0">
              <a:buNone/>
              <a:defRPr sz="1600"/>
            </a:lvl7pPr>
            <a:lvl8pPr marL="2480630" indent="0">
              <a:buNone/>
              <a:defRPr sz="1600"/>
            </a:lvl8pPr>
            <a:lvl9pPr marL="2835006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256" y="5917071"/>
            <a:ext cx="6048129" cy="887129"/>
          </a:xfrm>
        </p:spPr>
        <p:txBody>
          <a:bodyPr/>
          <a:lstStyle>
            <a:lvl1pPr marL="0" indent="0">
              <a:buNone/>
              <a:defRPr sz="1100"/>
            </a:lvl1pPr>
            <a:lvl2pPr marL="354376" indent="0">
              <a:buNone/>
              <a:defRPr sz="900"/>
            </a:lvl2pPr>
            <a:lvl3pPr marL="708751" indent="0">
              <a:buNone/>
              <a:defRPr sz="800"/>
            </a:lvl3pPr>
            <a:lvl4pPr marL="1063127" indent="0">
              <a:buNone/>
              <a:defRPr sz="700"/>
            </a:lvl4pPr>
            <a:lvl5pPr marL="1417503" indent="0">
              <a:buNone/>
              <a:defRPr sz="700"/>
            </a:lvl5pPr>
            <a:lvl6pPr marL="1771879" indent="0">
              <a:buNone/>
              <a:defRPr sz="700"/>
            </a:lvl6pPr>
            <a:lvl7pPr marL="2126254" indent="0">
              <a:buNone/>
              <a:defRPr sz="700"/>
            </a:lvl7pPr>
            <a:lvl8pPr marL="2480630" indent="0">
              <a:buNone/>
              <a:defRPr sz="700"/>
            </a:lvl8pPr>
            <a:lvl9pPr marL="2835006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68251" y="196866"/>
            <a:ext cx="2027938" cy="63784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4436" y="196866"/>
            <a:ext cx="5965682" cy="637847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100000">
              <a:srgbClr val="004080"/>
            </a:gs>
            <a:gs pos="71000">
              <a:srgbClr val="00408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LogoBlueTrans.png"/>
          <p:cNvPicPr>
            <a:picLocks noChangeAspect="1"/>
          </p:cNvPicPr>
          <p:nvPr userDrawn="1"/>
        </p:nvPicPr>
        <p:blipFill>
          <a:blip r:embed="rId2" cstate="print">
            <a:alphaModFix amt="2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7422" y="4380063"/>
            <a:ext cx="3115193" cy="2843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22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427939"/>
            <a:ext cx="8568531" cy="1620430"/>
          </a:xfrm>
          <a:prstGeom prst="rect">
            <a:avLst/>
          </a:prstGeom>
        </p:spPr>
        <p:txBody>
          <a:bodyPr vert="horz" lIns="100794" tIns="50397" rIns="100794" bIns="50397"/>
          <a:lstStyle>
            <a:lvl1pPr>
              <a:defRPr b="1" i="0">
                <a:solidFill>
                  <a:srgbClr val="FFFF00"/>
                </a:solidFill>
                <a:latin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6047" y="3359856"/>
            <a:ext cx="7056438" cy="1931917"/>
          </a:xfrm>
          <a:prstGeom prst="rect">
            <a:avLst/>
          </a:prstGeom>
        </p:spPr>
        <p:txBody>
          <a:bodyPr vert="horz" lIns="100794" tIns="50397" rIns="100794" bIns="50397"/>
          <a:lstStyle>
            <a:lvl1pPr marL="0" indent="0" algn="ctr">
              <a:buNone/>
              <a:defRPr>
                <a:solidFill>
                  <a:srgbClr val="FFFFFF"/>
                </a:solidFill>
                <a:latin typeface="Arial"/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42751258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94" tIns="50397" rIns="100794" bIns="50397"/>
          <a:lstStyle>
            <a:lvl1pPr>
              <a:defRPr>
                <a:solidFill>
                  <a:srgbClr val="FFFF00"/>
                </a:solidFill>
                <a:latin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031" y="1763925"/>
            <a:ext cx="9072563" cy="4989036"/>
          </a:xfrm>
          <a:prstGeom prst="rect">
            <a:avLst/>
          </a:prstGeom>
        </p:spPr>
        <p:txBody>
          <a:bodyPr vert="horz" lIns="100794" tIns="50397" rIns="100794" bIns="50397"/>
          <a:lstStyle>
            <a:lvl1pPr>
              <a:defRPr>
                <a:solidFill>
                  <a:srgbClr val="FFFFFF"/>
                </a:solidFill>
                <a:latin typeface="Arial"/>
              </a:defRPr>
            </a:lvl1pPr>
            <a:lvl2pPr>
              <a:defRPr>
                <a:solidFill>
                  <a:srgbClr val="FFFFFF"/>
                </a:solidFill>
                <a:latin typeface="Arial"/>
              </a:defRPr>
            </a:lvl2pPr>
            <a:lvl3pPr>
              <a:defRPr>
                <a:solidFill>
                  <a:srgbClr val="FFFFFF"/>
                </a:solidFill>
                <a:latin typeface="Arial"/>
              </a:defRPr>
            </a:lvl3pPr>
            <a:lvl4pPr>
              <a:defRPr>
                <a:solidFill>
                  <a:srgbClr val="FFFFFF"/>
                </a:solidFill>
                <a:latin typeface="Arial"/>
              </a:defRPr>
            </a:lvl4pPr>
            <a:lvl5pPr>
              <a:defRPr>
                <a:solidFill>
                  <a:srgbClr val="FFFFFF"/>
                </a:solidFill>
                <a:latin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844906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2"/>
            <a:ext cx="8568531" cy="1501435"/>
          </a:xfrm>
          <a:prstGeom prst="rect">
            <a:avLst/>
          </a:prstGeom>
        </p:spPr>
        <p:txBody>
          <a:bodyPr vert="horz" lIns="100794" tIns="50397" rIns="100794" bIns="50397"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4"/>
            <a:ext cx="8568531" cy="1653678"/>
          </a:xfrm>
          <a:prstGeom prst="rect">
            <a:avLst/>
          </a:prstGeom>
        </p:spPr>
        <p:txBody>
          <a:bodyPr vert="horz" lIns="100794" tIns="50397" rIns="100794" bIns="50397"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77143611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94" tIns="50397" rIns="100794" bIns="5039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5"/>
            <a:ext cx="4452276" cy="4989036"/>
          </a:xfrm>
          <a:prstGeom prst="rect">
            <a:avLst/>
          </a:prstGeom>
        </p:spPr>
        <p:txBody>
          <a:bodyPr vert="horz" lIns="100794" tIns="50397" rIns="100794" bIns="50397"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5"/>
            <a:ext cx="4452276" cy="4989036"/>
          </a:xfrm>
          <a:prstGeom prst="rect">
            <a:avLst/>
          </a:prstGeom>
        </p:spPr>
        <p:txBody>
          <a:bodyPr vert="horz" lIns="100794" tIns="50397" rIns="100794" bIns="50397"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1455376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94" tIns="50397" rIns="100794" bIns="50397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8"/>
            <a:ext cx="4454027" cy="705219"/>
          </a:xfrm>
          <a:prstGeom prst="rect">
            <a:avLst/>
          </a:prstGeom>
        </p:spPr>
        <p:txBody>
          <a:bodyPr vert="horz" lIns="100794" tIns="50397" rIns="100794" bIns="50397"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  <a:prstGeom prst="rect">
            <a:avLst/>
          </a:prstGeom>
        </p:spPr>
        <p:txBody>
          <a:bodyPr vert="horz" lIns="100794" tIns="50397" rIns="100794" bIns="50397"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8"/>
            <a:ext cx="4455776" cy="705219"/>
          </a:xfrm>
          <a:prstGeom prst="rect">
            <a:avLst/>
          </a:prstGeom>
        </p:spPr>
        <p:txBody>
          <a:bodyPr vert="horz" lIns="100794" tIns="50397" rIns="100794" bIns="50397"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  <a:prstGeom prst="rect">
            <a:avLst/>
          </a:prstGeom>
        </p:spPr>
        <p:txBody>
          <a:bodyPr vert="horz" lIns="100794" tIns="50397" rIns="100794" bIns="50397"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63739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94" tIns="50397" rIns="100794" bIns="5039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3757466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456875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2" y="300987"/>
            <a:ext cx="3316456" cy="1280945"/>
          </a:xfrm>
          <a:prstGeom prst="rect">
            <a:avLst/>
          </a:prstGeom>
        </p:spPr>
        <p:txBody>
          <a:bodyPr vert="horz" lIns="100794" tIns="50397" rIns="100794" bIns="50397"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5" y="300988"/>
            <a:ext cx="5635349" cy="6451973"/>
          </a:xfrm>
          <a:prstGeom prst="rect">
            <a:avLst/>
          </a:prstGeom>
        </p:spPr>
        <p:txBody>
          <a:bodyPr vert="horz" lIns="100794" tIns="50397" rIns="100794" bIns="50397"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2" y="1581933"/>
            <a:ext cx="3316456" cy="5171028"/>
          </a:xfrm>
          <a:prstGeom prst="rect">
            <a:avLst/>
          </a:prstGeom>
        </p:spPr>
        <p:txBody>
          <a:bodyPr vert="horz" lIns="100794" tIns="50397" rIns="100794" bIns="50397"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84183701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  <a:prstGeom prst="rect">
            <a:avLst/>
          </a:prstGeom>
        </p:spPr>
        <p:txBody>
          <a:bodyPr vert="horz" lIns="100794" tIns="50397" rIns="100794" bIns="50397"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  <a:prstGeom prst="rect">
            <a:avLst/>
          </a:prstGeom>
        </p:spPr>
        <p:txBody>
          <a:bodyPr vert="horz" lIns="100794" tIns="50397" rIns="100794" bIns="50397"/>
          <a:lstStyle>
            <a:lvl1pPr marL="0" indent="0">
              <a:buNone/>
              <a:defRPr sz="35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  <a:prstGeom prst="rect">
            <a:avLst/>
          </a:prstGeom>
        </p:spPr>
        <p:txBody>
          <a:bodyPr vert="horz" lIns="100794" tIns="50397" rIns="100794" bIns="50397"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22182808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94" tIns="50397" rIns="100794" bIns="5039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1763925"/>
            <a:ext cx="9072563" cy="4989036"/>
          </a:xfrm>
          <a:prstGeom prst="rect">
            <a:avLst/>
          </a:prstGeom>
        </p:spPr>
        <p:txBody>
          <a:bodyPr vert="eaVert" lIns="100794" tIns="50397" rIns="100794" bIns="50397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3872016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3" y="302738"/>
            <a:ext cx="2268141" cy="6450223"/>
          </a:xfrm>
          <a:prstGeom prst="rect">
            <a:avLst/>
          </a:prstGeom>
        </p:spPr>
        <p:txBody>
          <a:bodyPr vert="eaVert" lIns="100794" tIns="50397" rIns="100794" bIns="5039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38"/>
            <a:ext cx="6636411" cy="6450223"/>
          </a:xfrm>
          <a:prstGeom prst="rect">
            <a:avLst/>
          </a:prstGeom>
        </p:spPr>
        <p:txBody>
          <a:bodyPr vert="eaVert" lIns="100794" tIns="50397" rIns="100794" bIns="50397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5763135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0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6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172CEC-A98A-40BF-BAA8-6BD78D47E307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229B1-988E-4B03-9DE9-31E42DF079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68CBD5-4061-4525-B909-B0F418C8373B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A5DE9-35D3-4D58-B0EC-308CC0B06D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2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4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CC1365-5169-471B-8B22-2AFFE05BF133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74176-218F-44B3-9B49-C98117E6B7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7EFC33-3DEA-41FD-932C-9A67C49908EF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60F290-90DA-4160-968C-50E4F5569B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4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6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86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73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6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4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3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2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0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09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8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8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26CEAE-4E12-42EC-9FAB-C9B0E9B990CF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D09A2-7A72-4088-9652-8497421FE1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073275-1976-4BAC-8AE8-A33B6D9A683F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C7A13-DDB8-4498-9A01-6F5232575B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6E477A-DF39-4DEB-9172-88C6ACC2853A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C0E4A4-242C-4BA8-81A4-C3656F88CD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2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5" y="300988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2" y="1581933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6C8A8F-8DC8-46C3-A88F-F4F6F143394E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1B733A-2546-46AD-9168-BF737EBF56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A3F017-F380-428C-9B03-115E1759DB9B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182D0-D30C-49F6-A128-96FAD0CBBB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CF2E1D-522C-4745-8D4F-E39B1A7E6C99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73C50-CEEC-48E0-AB9B-2D1FA17B7E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3" y="302738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38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5715AF-A346-417D-A683-D978FD93C949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9B847-6D22-41DF-AAE9-0903448D0B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094" y="2049512"/>
            <a:ext cx="7056438" cy="1427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3087707"/>
            <a:ext cx="10080625" cy="1028116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3779837"/>
            <a:ext cx="7056438" cy="839964"/>
          </a:xfrm>
        </p:spPr>
        <p:txBody>
          <a:bodyPr>
            <a:normAutofit/>
          </a:bodyPr>
          <a:lstStyle>
            <a:lvl1pPr marL="0" indent="0" algn="ctr">
              <a:buNone/>
              <a:defRPr sz="22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2094" y="2687885"/>
            <a:ext cx="7056438" cy="33598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784083"/>
            <a:ext cx="10080625" cy="10281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959122"/>
            <a:ext cx="10080625" cy="10281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099" y="3759188"/>
            <a:ext cx="6888427" cy="1605382"/>
          </a:xfrm>
        </p:spPr>
        <p:txBody>
          <a:bodyPr anchor="t">
            <a:normAutofit/>
          </a:bodyPr>
          <a:lstStyle>
            <a:lvl1pPr algn="ctr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6099" y="1657529"/>
            <a:ext cx="6888427" cy="1727175"/>
          </a:xfrm>
        </p:spPr>
        <p:txBody>
          <a:bodyPr anchor="b"/>
          <a:lstStyle>
            <a:lvl1pPr marL="0" indent="0" algn="ctr">
              <a:buNone/>
              <a:defRPr sz="22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959122"/>
            <a:ext cx="10080625" cy="10281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12094" y="2687884"/>
            <a:ext cx="3444214" cy="34438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5124317" y="2687884"/>
            <a:ext cx="3444214" cy="34438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784083"/>
            <a:ext cx="10080625" cy="10281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784083"/>
            <a:ext cx="10080625" cy="1028116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512094" y="3107866"/>
            <a:ext cx="3444214" cy="30238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24317" y="3107866"/>
            <a:ext cx="3444214" cy="30238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2094" y="2603889"/>
            <a:ext cx="3445964" cy="497517"/>
          </a:xfrm>
        </p:spPr>
        <p:txBody>
          <a:bodyPr anchor="b"/>
          <a:lstStyle>
            <a:lvl1pPr marL="0" indent="0" algn="ctr">
              <a:buNone/>
              <a:defRPr sz="2000" b="1" baseline="0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2600528"/>
            <a:ext cx="3447714" cy="493899"/>
          </a:xfrm>
        </p:spPr>
        <p:txBody>
          <a:bodyPr anchor="b"/>
          <a:lstStyle>
            <a:lvl1pPr marL="0" indent="0" algn="ctr">
              <a:buNone/>
              <a:defRPr sz="2000" b="1" baseline="0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784083"/>
            <a:ext cx="10080625" cy="10281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340" y="1847920"/>
            <a:ext cx="3108192" cy="660772"/>
          </a:xfrm>
        </p:spPr>
        <p:txBody>
          <a:bodyPr anchor="b">
            <a:noAutofit/>
          </a:bodyPr>
          <a:lstStyle>
            <a:lvl1pPr algn="ctr">
              <a:defRPr sz="19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0340" y="2508692"/>
            <a:ext cx="3108192" cy="3203062"/>
          </a:xfrm>
        </p:spPr>
        <p:txBody>
          <a:bodyPr/>
          <a:lstStyle>
            <a:lvl1pPr marL="0" indent="0" algn="ctr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12094" y="1847921"/>
            <a:ext cx="3612224" cy="38638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612900" y="2036072"/>
            <a:ext cx="3407251" cy="3406894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338" y="1847920"/>
            <a:ext cx="3108193" cy="660772"/>
          </a:xfrm>
        </p:spPr>
        <p:txBody>
          <a:bodyPr anchor="b">
            <a:noAutofit/>
          </a:bodyPr>
          <a:lstStyle>
            <a:lvl1pPr algn="ctr">
              <a:defRPr sz="19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80104" y="2099910"/>
            <a:ext cx="3276203" cy="3275859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2"/>
                </a:solidFill>
              </a:defRPr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0338" y="2509812"/>
            <a:ext cx="3108193" cy="3169464"/>
          </a:xfrm>
        </p:spPr>
        <p:txBody>
          <a:bodyPr/>
          <a:lstStyle>
            <a:lvl1pPr marL="0" indent="0" algn="ctr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3" y="1332744"/>
            <a:ext cx="1428089" cy="47597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089" y="1343942"/>
            <a:ext cx="5712354" cy="47037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78" y="2348278"/>
            <a:ext cx="8569271" cy="16204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1354" y="4283570"/>
            <a:ext cx="7057919" cy="1931587"/>
          </a:xfrm>
        </p:spPr>
        <p:txBody>
          <a:bodyPr/>
          <a:lstStyle>
            <a:lvl1pPr marL="0" indent="0" algn="ctr">
              <a:buNone/>
              <a:defRPr/>
            </a:lvl1pPr>
            <a:lvl2pPr marL="497799" indent="0" algn="ctr">
              <a:buNone/>
              <a:defRPr/>
            </a:lvl2pPr>
            <a:lvl3pPr marL="995599" indent="0" algn="ctr">
              <a:buNone/>
              <a:defRPr/>
            </a:lvl3pPr>
            <a:lvl4pPr marL="1493398" indent="0" algn="ctr">
              <a:buNone/>
              <a:defRPr/>
            </a:lvl4pPr>
            <a:lvl5pPr marL="1991197" indent="0" algn="ctr">
              <a:buNone/>
              <a:defRPr/>
            </a:lvl5pPr>
            <a:lvl6pPr marL="2488997" indent="0" algn="ctr">
              <a:buNone/>
              <a:defRPr/>
            </a:lvl6pPr>
            <a:lvl7pPr marL="2986796" indent="0" algn="ctr">
              <a:buNone/>
              <a:defRPr/>
            </a:lvl7pPr>
            <a:lvl8pPr marL="3484596" indent="0" algn="ctr">
              <a:buNone/>
              <a:defRPr/>
            </a:lvl8pPr>
            <a:lvl9pPr marL="398239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B55301-988F-45D8-90DA-51F44BB689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6D0215-5EA9-4FD0-8CB2-096633B399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de-A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de-A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835" y="4857675"/>
            <a:ext cx="8567625" cy="1501934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835" y="3203880"/>
            <a:ext cx="8567625" cy="1653795"/>
          </a:xfrm>
        </p:spPr>
        <p:txBody>
          <a:bodyPr anchor="b"/>
          <a:lstStyle>
            <a:lvl1pPr marL="0" indent="0">
              <a:buNone/>
              <a:defRPr sz="2200"/>
            </a:lvl1pPr>
            <a:lvl2pPr marL="497799" indent="0">
              <a:buNone/>
              <a:defRPr sz="2000"/>
            </a:lvl2pPr>
            <a:lvl3pPr marL="995599" indent="0">
              <a:buNone/>
              <a:defRPr sz="1700"/>
            </a:lvl3pPr>
            <a:lvl4pPr marL="1493398" indent="0">
              <a:buNone/>
              <a:defRPr sz="1500"/>
            </a:lvl4pPr>
            <a:lvl5pPr marL="1991197" indent="0">
              <a:buNone/>
              <a:defRPr sz="1500"/>
            </a:lvl5pPr>
            <a:lvl6pPr marL="2488997" indent="0">
              <a:buNone/>
              <a:defRPr sz="1500"/>
            </a:lvl6pPr>
            <a:lvl7pPr marL="2986796" indent="0">
              <a:buNone/>
              <a:defRPr sz="1500"/>
            </a:lvl7pPr>
            <a:lvl8pPr marL="3484596" indent="0">
              <a:buNone/>
              <a:defRPr sz="1500"/>
            </a:lvl8pPr>
            <a:lvl9pPr marL="3982395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DDF970-417A-441D-97FD-0E0768174E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784" y="1768616"/>
            <a:ext cx="4453388" cy="498360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5223" y="1768616"/>
            <a:ext cx="4455033" cy="498360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9318DB-BE18-4C8F-95AD-2E6C0100A0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785" y="301870"/>
            <a:ext cx="9073056" cy="126118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785" y="1692686"/>
            <a:ext cx="4455033" cy="70559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99" indent="0">
              <a:buNone/>
              <a:defRPr sz="2200" b="1"/>
            </a:lvl2pPr>
            <a:lvl3pPr marL="995599" indent="0">
              <a:buNone/>
              <a:defRPr sz="2000" b="1"/>
            </a:lvl3pPr>
            <a:lvl4pPr marL="1493398" indent="0">
              <a:buNone/>
              <a:defRPr sz="1700" b="1"/>
            </a:lvl4pPr>
            <a:lvl5pPr marL="1991197" indent="0">
              <a:buNone/>
              <a:defRPr sz="1700" b="1"/>
            </a:lvl5pPr>
            <a:lvl6pPr marL="2488997" indent="0">
              <a:buNone/>
              <a:defRPr sz="1700" b="1"/>
            </a:lvl6pPr>
            <a:lvl7pPr marL="2986796" indent="0">
              <a:buNone/>
              <a:defRPr sz="1700" b="1"/>
            </a:lvl7pPr>
            <a:lvl8pPr marL="3484596" indent="0">
              <a:buNone/>
              <a:defRPr sz="1700" b="1"/>
            </a:lvl8pPr>
            <a:lvl9pPr marL="3982395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785" y="2398280"/>
            <a:ext cx="4455033" cy="435394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161" y="1692686"/>
            <a:ext cx="4456680" cy="70559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99" indent="0">
              <a:buNone/>
              <a:defRPr sz="2200" b="1"/>
            </a:lvl2pPr>
            <a:lvl3pPr marL="995599" indent="0">
              <a:buNone/>
              <a:defRPr sz="2000" b="1"/>
            </a:lvl3pPr>
            <a:lvl4pPr marL="1493398" indent="0">
              <a:buNone/>
              <a:defRPr sz="1700" b="1"/>
            </a:lvl4pPr>
            <a:lvl5pPr marL="1991197" indent="0">
              <a:buNone/>
              <a:defRPr sz="1700" b="1"/>
            </a:lvl5pPr>
            <a:lvl6pPr marL="2488997" indent="0">
              <a:buNone/>
              <a:defRPr sz="1700" b="1"/>
            </a:lvl6pPr>
            <a:lvl7pPr marL="2986796" indent="0">
              <a:buNone/>
              <a:defRPr sz="1700" b="1"/>
            </a:lvl7pPr>
            <a:lvl8pPr marL="3484596" indent="0">
              <a:buNone/>
              <a:defRPr sz="1700" b="1"/>
            </a:lvl8pPr>
            <a:lvl9pPr marL="3982395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161" y="2398280"/>
            <a:ext cx="4456680" cy="435394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0B58EE-8EAE-449B-A014-97FA858B33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623ADA-8376-4BDA-B410-3953E0E40F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7A10AE-2FED-4D14-9395-630B30D25D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785" y="301869"/>
            <a:ext cx="3317403" cy="127969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371" y="301869"/>
            <a:ext cx="5635470" cy="645035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785" y="1581568"/>
            <a:ext cx="3317403" cy="5170655"/>
          </a:xfrm>
        </p:spPr>
        <p:txBody>
          <a:bodyPr/>
          <a:lstStyle>
            <a:lvl1pPr marL="0" indent="0">
              <a:buNone/>
              <a:defRPr sz="1500"/>
            </a:lvl1pPr>
            <a:lvl2pPr marL="497799" indent="0">
              <a:buNone/>
              <a:defRPr sz="1300"/>
            </a:lvl2pPr>
            <a:lvl3pPr marL="995599" indent="0">
              <a:buNone/>
              <a:defRPr sz="1100"/>
            </a:lvl3pPr>
            <a:lvl4pPr marL="1493398" indent="0">
              <a:buNone/>
              <a:defRPr sz="1000"/>
            </a:lvl4pPr>
            <a:lvl5pPr marL="1991197" indent="0">
              <a:buNone/>
              <a:defRPr sz="1000"/>
            </a:lvl5pPr>
            <a:lvl6pPr marL="2488997" indent="0">
              <a:buNone/>
              <a:defRPr sz="1000"/>
            </a:lvl6pPr>
            <a:lvl7pPr marL="2986796" indent="0">
              <a:buNone/>
              <a:defRPr sz="1000"/>
            </a:lvl7pPr>
            <a:lvl8pPr marL="3484596" indent="0">
              <a:buNone/>
              <a:defRPr sz="1000"/>
            </a:lvl8pPr>
            <a:lvl9pPr marL="398239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C89234-0250-4085-AE68-8F0F6BE6C0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625" y="5291033"/>
            <a:ext cx="6048704" cy="62596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625" y="675964"/>
            <a:ext cx="6048704" cy="4535434"/>
          </a:xfrm>
        </p:spPr>
        <p:txBody>
          <a:bodyPr/>
          <a:lstStyle>
            <a:lvl1pPr marL="0" indent="0">
              <a:buNone/>
              <a:defRPr sz="3500"/>
            </a:lvl1pPr>
            <a:lvl2pPr marL="497799" indent="0">
              <a:buNone/>
              <a:defRPr sz="3000"/>
            </a:lvl2pPr>
            <a:lvl3pPr marL="995599" indent="0">
              <a:buNone/>
              <a:defRPr sz="2600"/>
            </a:lvl3pPr>
            <a:lvl4pPr marL="1493398" indent="0">
              <a:buNone/>
              <a:defRPr sz="2200"/>
            </a:lvl4pPr>
            <a:lvl5pPr marL="1991197" indent="0">
              <a:buNone/>
              <a:defRPr sz="2200"/>
            </a:lvl5pPr>
            <a:lvl6pPr marL="2488997" indent="0">
              <a:buNone/>
              <a:defRPr sz="2200"/>
            </a:lvl6pPr>
            <a:lvl7pPr marL="2986796" indent="0">
              <a:buNone/>
              <a:defRPr sz="2200"/>
            </a:lvl7pPr>
            <a:lvl8pPr marL="3484596" indent="0">
              <a:buNone/>
              <a:defRPr sz="2200"/>
            </a:lvl8pPr>
            <a:lvl9pPr marL="3982395" indent="0">
              <a:buNone/>
              <a:defRPr sz="22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625" y="5916993"/>
            <a:ext cx="6048704" cy="887085"/>
          </a:xfrm>
        </p:spPr>
        <p:txBody>
          <a:bodyPr/>
          <a:lstStyle>
            <a:lvl1pPr marL="0" indent="0">
              <a:buNone/>
              <a:defRPr sz="1500"/>
            </a:lvl1pPr>
            <a:lvl2pPr marL="497799" indent="0">
              <a:buNone/>
              <a:defRPr sz="1300"/>
            </a:lvl2pPr>
            <a:lvl3pPr marL="995599" indent="0">
              <a:buNone/>
              <a:defRPr sz="1100"/>
            </a:lvl3pPr>
            <a:lvl4pPr marL="1493398" indent="0">
              <a:buNone/>
              <a:defRPr sz="1000"/>
            </a:lvl4pPr>
            <a:lvl5pPr marL="1991197" indent="0">
              <a:buNone/>
              <a:defRPr sz="1000"/>
            </a:lvl5pPr>
            <a:lvl6pPr marL="2488997" indent="0">
              <a:buNone/>
              <a:defRPr sz="1000"/>
            </a:lvl6pPr>
            <a:lvl7pPr marL="2986796" indent="0">
              <a:buNone/>
              <a:defRPr sz="1000"/>
            </a:lvl7pPr>
            <a:lvl8pPr marL="3484596" indent="0">
              <a:buNone/>
              <a:defRPr sz="1000"/>
            </a:lvl8pPr>
            <a:lvl9pPr marL="398239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A34ACF-4985-440D-813F-57CE1DB579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D44CD9-FBF1-472C-896C-3B34F5D30B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4872" y="301869"/>
            <a:ext cx="2265383" cy="64503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785" y="301869"/>
            <a:ext cx="6643038" cy="64503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8FC91E-DA23-4390-971B-89AA4D85AF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2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05" indent="0">
              <a:buNone/>
              <a:defRPr sz="1800"/>
            </a:lvl2pPr>
            <a:lvl3pPr marL="914210" indent="0">
              <a:buNone/>
              <a:defRPr sz="1700"/>
            </a:lvl3pPr>
            <a:lvl4pPr marL="1371315" indent="0">
              <a:buNone/>
              <a:defRPr sz="1400"/>
            </a:lvl4pPr>
            <a:lvl5pPr marL="1828420" indent="0">
              <a:buNone/>
              <a:defRPr sz="1400"/>
            </a:lvl5pPr>
            <a:lvl6pPr marL="2285526" indent="0">
              <a:buNone/>
              <a:defRPr sz="1400"/>
            </a:lvl6pPr>
            <a:lvl7pPr marL="2742632" indent="0">
              <a:buNone/>
              <a:defRPr sz="1400"/>
            </a:lvl7pPr>
            <a:lvl8pPr marL="3199737" indent="0">
              <a:buNone/>
              <a:defRPr sz="1400"/>
            </a:lvl8pPr>
            <a:lvl9pPr marL="3656842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9452A26-CDAE-47EF-81E4-CBA27000F8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7" y="300990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4" y="1581935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de-A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1679-83E0-4571-98D7-4BB535B5F5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868" indent="0">
              <a:buNone/>
              <a:defRPr sz="3100"/>
            </a:lvl2pPr>
            <a:lvl3pPr marL="1007734" indent="0">
              <a:buNone/>
              <a:defRPr sz="2600"/>
            </a:lvl3pPr>
            <a:lvl4pPr marL="1511602" indent="0">
              <a:buNone/>
              <a:defRPr sz="2200"/>
            </a:lvl4pPr>
            <a:lvl5pPr marL="2015468" indent="0">
              <a:buNone/>
              <a:defRPr sz="2200"/>
            </a:lvl5pPr>
            <a:lvl6pPr marL="2519335" indent="0">
              <a:buNone/>
              <a:defRPr sz="2200"/>
            </a:lvl6pPr>
            <a:lvl7pPr marL="3023201" indent="0">
              <a:buNone/>
              <a:defRPr sz="2200"/>
            </a:lvl7pPr>
            <a:lvl8pPr marL="3527069" indent="0">
              <a:buNone/>
              <a:defRPr sz="2200"/>
            </a:lvl8pPr>
            <a:lvl9pPr marL="4030936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de-A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4" y="302740"/>
            <a:ext cx="2268141" cy="6450223"/>
          </a:xfrm>
        </p:spPr>
        <p:txBody>
          <a:bodyPr vert="eaVert"/>
          <a:lstStyle/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40"/>
            <a:ext cx="6636411" cy="6450223"/>
          </a:xfrm>
        </p:spPr>
        <p:txBody>
          <a:bodyPr vert="eaVert"/>
          <a:lstStyle/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2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0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4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6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86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73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6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4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3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2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0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09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7"/>
            <a:ext cx="4457700" cy="4986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338" y="1768477"/>
            <a:ext cx="4457700" cy="4986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C4323E0-50B8-48B4-9CB9-B7EBB7DB31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7" y="300990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4" y="1581935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868" indent="0">
              <a:buNone/>
              <a:defRPr sz="3100"/>
            </a:lvl2pPr>
            <a:lvl3pPr marL="1007734" indent="0">
              <a:buNone/>
              <a:defRPr sz="2600"/>
            </a:lvl3pPr>
            <a:lvl4pPr marL="1511602" indent="0">
              <a:buNone/>
              <a:defRPr sz="2200"/>
            </a:lvl4pPr>
            <a:lvl5pPr marL="2015468" indent="0">
              <a:buNone/>
              <a:defRPr sz="2200"/>
            </a:lvl5pPr>
            <a:lvl6pPr marL="2519335" indent="0">
              <a:buNone/>
              <a:defRPr sz="2200"/>
            </a:lvl6pPr>
            <a:lvl7pPr marL="3023201" indent="0">
              <a:buNone/>
              <a:defRPr sz="2200"/>
            </a:lvl7pPr>
            <a:lvl8pPr marL="3527069" indent="0">
              <a:buNone/>
              <a:defRPr sz="2200"/>
            </a:lvl8pPr>
            <a:lvl9pPr marL="4030936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4" y="302740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40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2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/>
            </a:lvl1pPr>
            <a:lvl2pPr marL="503868" indent="0" algn="ctr">
              <a:buNone/>
              <a:defRPr/>
            </a:lvl2pPr>
            <a:lvl3pPr marL="1007734" indent="0" algn="ctr">
              <a:buNone/>
              <a:defRPr/>
            </a:lvl3pPr>
            <a:lvl4pPr marL="1511602" indent="0" algn="ctr">
              <a:buNone/>
              <a:defRPr/>
            </a:lvl4pPr>
            <a:lvl5pPr marL="2015468" indent="0" algn="ctr">
              <a:buNone/>
              <a:defRPr/>
            </a:lvl5pPr>
            <a:lvl6pPr marL="2519335" indent="0" algn="ctr">
              <a:buNone/>
              <a:defRPr/>
            </a:lvl6pPr>
            <a:lvl7pPr marL="3023201" indent="0" algn="ctr">
              <a:buNone/>
              <a:defRPr/>
            </a:lvl7pPr>
            <a:lvl8pPr marL="3527069" indent="0" algn="ctr">
              <a:buNone/>
              <a:defRPr/>
            </a:lvl8pPr>
            <a:lvl9pPr marL="4030936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2376E-5CE2-49BC-82D4-372C18F4B41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2DE7B-EE01-4D97-BD42-F528676226F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4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6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868" indent="0">
              <a:buNone/>
              <a:defRPr sz="2000"/>
            </a:lvl2pPr>
            <a:lvl3pPr marL="1007734" indent="0">
              <a:buNone/>
              <a:defRPr sz="1800"/>
            </a:lvl3pPr>
            <a:lvl4pPr marL="1511602" indent="0">
              <a:buNone/>
              <a:defRPr sz="1500"/>
            </a:lvl4pPr>
            <a:lvl5pPr marL="2015468" indent="0">
              <a:buNone/>
              <a:defRPr sz="1500"/>
            </a:lvl5pPr>
            <a:lvl6pPr marL="2519335" indent="0">
              <a:buNone/>
              <a:defRPr sz="1500"/>
            </a:lvl6pPr>
            <a:lvl7pPr marL="3023201" indent="0">
              <a:buNone/>
              <a:defRPr sz="1500"/>
            </a:lvl7pPr>
            <a:lvl8pPr marL="3527069" indent="0">
              <a:buNone/>
              <a:defRPr sz="1500"/>
            </a:lvl8pPr>
            <a:lvl9pPr marL="4030936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4533-05E4-4221-A234-623470ED881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6047" y="2183906"/>
            <a:ext cx="4200260" cy="4535805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2183906"/>
            <a:ext cx="4200260" cy="4535805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45E7BF-4DF8-4756-89E9-57D46D7C206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7" y="303215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5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5" indent="0">
              <a:buNone/>
              <a:defRPr sz="1700" b="1"/>
            </a:lvl4pPr>
            <a:lvl5pPr marL="1828420" indent="0">
              <a:buNone/>
              <a:defRPr sz="1700" b="1"/>
            </a:lvl5pPr>
            <a:lvl6pPr marL="2285526" indent="0">
              <a:buNone/>
              <a:defRPr sz="1700" b="1"/>
            </a:lvl6pPr>
            <a:lvl7pPr marL="2742632" indent="0">
              <a:buNone/>
              <a:defRPr sz="1700" b="1"/>
            </a:lvl7pPr>
            <a:lvl8pPr marL="3199737" indent="0">
              <a:buNone/>
              <a:defRPr sz="1700" b="1"/>
            </a:lvl8pPr>
            <a:lvl9pPr marL="3656842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7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5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5" indent="0">
              <a:buNone/>
              <a:defRPr sz="1700" b="1"/>
            </a:lvl4pPr>
            <a:lvl5pPr marL="1828420" indent="0">
              <a:buNone/>
              <a:defRPr sz="1700" b="1"/>
            </a:lvl5pPr>
            <a:lvl6pPr marL="2285526" indent="0">
              <a:buNone/>
              <a:defRPr sz="1700" b="1"/>
            </a:lvl6pPr>
            <a:lvl7pPr marL="2742632" indent="0">
              <a:buNone/>
              <a:defRPr sz="1700" b="1"/>
            </a:lvl7pPr>
            <a:lvl8pPr marL="3199737" indent="0">
              <a:buNone/>
              <a:defRPr sz="1700" b="1"/>
            </a:lvl8pPr>
            <a:lvl9pPr marL="3656842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7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6125E87-8CB6-4293-8167-CD675AD020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2CD9E-7467-4AEC-B2D6-7096C0AC2F7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6CED9-A25B-4D92-AE36-EFFF60B5838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A2C80-7ADF-43E9-A347-597DA355FDA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7" y="300990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4" y="1581935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F3539-2340-477D-9F18-C2C2EF58B49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868" indent="0">
              <a:buNone/>
              <a:defRPr sz="3100"/>
            </a:lvl2pPr>
            <a:lvl3pPr marL="1007734" indent="0">
              <a:buNone/>
              <a:defRPr sz="2600"/>
            </a:lvl3pPr>
            <a:lvl4pPr marL="1511602" indent="0">
              <a:buNone/>
              <a:defRPr sz="2200"/>
            </a:lvl4pPr>
            <a:lvl5pPr marL="2015468" indent="0">
              <a:buNone/>
              <a:defRPr sz="2200"/>
            </a:lvl5pPr>
            <a:lvl6pPr marL="2519335" indent="0">
              <a:buNone/>
              <a:defRPr sz="2200"/>
            </a:lvl6pPr>
            <a:lvl7pPr marL="3023201" indent="0">
              <a:buNone/>
              <a:defRPr sz="2200"/>
            </a:lvl7pPr>
            <a:lvl8pPr marL="3527069" indent="0">
              <a:buNone/>
              <a:defRPr sz="2200"/>
            </a:lvl8pPr>
            <a:lvl9pPr marL="4030936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7CFFA-EE65-4A81-AFAD-856D3217B56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CD564-0D8B-4554-A9A1-D394E5D25AB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2445" y="671971"/>
            <a:ext cx="2142133" cy="60477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047" y="671971"/>
            <a:ext cx="6258388" cy="60477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0D55F-42EF-4961-B62F-EDD273C376A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 userDrawn="1"/>
        </p:nvSpPr>
        <p:spPr bwMode="auto">
          <a:xfrm>
            <a:off x="0" y="-83997"/>
            <a:ext cx="10080625" cy="6383726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rgbClr val="3333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100772" tIns="50387" rIns="100772" bIns="50387" anchor="ctr"/>
          <a:lstStyle/>
          <a:p>
            <a:pPr defTabSz="914210" eaLnBrk="0">
              <a:lnSpc>
                <a:spcPct val="100000"/>
              </a:lnSpc>
              <a:buClrTx/>
              <a:buSzTx/>
              <a:buFontTx/>
              <a:buNone/>
            </a:pPr>
            <a:endParaRPr lang="en-US" sz="2600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6215733"/>
            <a:ext cx="10080625" cy="134394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100772" tIns="50387" rIns="100772" bIns="50387" anchor="ctr"/>
          <a:lstStyle/>
          <a:p>
            <a:pPr defTabSz="914210" eaLnBrk="0">
              <a:lnSpc>
                <a:spcPct val="100000"/>
              </a:lnSpc>
              <a:buClrTx/>
              <a:buSzTx/>
              <a:buFontTx/>
              <a:buNone/>
            </a:pPr>
            <a:endParaRPr lang="en-US" sz="2600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0" y="6215733"/>
            <a:ext cx="10080625" cy="0"/>
          </a:xfrm>
          <a:prstGeom prst="line">
            <a:avLst/>
          </a:prstGeom>
          <a:noFill/>
          <a:ln w="6350">
            <a:solidFill>
              <a:srgbClr val="4D4D4D"/>
            </a:solidFill>
            <a:round/>
            <a:headEnd/>
            <a:tailEnd/>
          </a:ln>
        </p:spPr>
        <p:txBody>
          <a:bodyPr wrap="none" lIns="100772" tIns="50387" rIns="100772" bIns="50387" anchor="ctr"/>
          <a:lstStyle/>
          <a:p>
            <a:pPr defTabSz="914210" eaLnBrk="0">
              <a:lnSpc>
                <a:spcPct val="100000"/>
              </a:lnSpc>
              <a:buClrTx/>
              <a:buSzTx/>
              <a:buFontTx/>
              <a:buNone/>
            </a:pPr>
            <a:endParaRPr lang="en-US" sz="2600" dirty="0">
              <a:solidFill>
                <a:srgbClr val="000000"/>
              </a:solidFill>
              <a:latin typeface="Times" charset="0"/>
            </a:endParaRPr>
          </a:p>
        </p:txBody>
      </p:sp>
      <p:pic>
        <p:nvPicPr>
          <p:cNvPr id="7" name="Picture 1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2279" y="6635718"/>
            <a:ext cx="1067566" cy="479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6047" y="1763924"/>
            <a:ext cx="8568531" cy="1259946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12094" y="3527848"/>
            <a:ext cx="7056438" cy="1931917"/>
          </a:xfrm>
        </p:spPr>
        <p:txBody>
          <a:bodyPr/>
          <a:lstStyle>
            <a:lvl1pPr marL="0" indent="0" algn="ctr">
              <a:buFont typeface="Wingdings" charset="0"/>
              <a:buNone/>
              <a:defRPr>
                <a:solidFill>
                  <a:srgbClr val="CCCCCC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8D8E2-3533-4DDD-8DD3-DB783923B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18898-AA37-4D7E-BAA1-0D5EFE068639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4"/>
            <a:ext cx="8568531" cy="1501435"/>
          </a:xfrm>
        </p:spPr>
        <p:txBody>
          <a:bodyPr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6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868" indent="0">
              <a:buNone/>
              <a:defRPr sz="2000"/>
            </a:lvl2pPr>
            <a:lvl3pPr marL="1007734" indent="0">
              <a:buNone/>
              <a:defRPr sz="1800"/>
            </a:lvl3pPr>
            <a:lvl4pPr marL="1511602" indent="0">
              <a:buNone/>
              <a:defRPr sz="1500"/>
            </a:lvl4pPr>
            <a:lvl5pPr marL="2015468" indent="0">
              <a:buNone/>
              <a:defRPr sz="1500"/>
            </a:lvl5pPr>
            <a:lvl6pPr marL="2519335" indent="0">
              <a:buNone/>
              <a:defRPr sz="1500"/>
            </a:lvl6pPr>
            <a:lvl7pPr marL="3023201" indent="0">
              <a:buNone/>
              <a:defRPr sz="1500"/>
            </a:lvl7pPr>
            <a:lvl8pPr marL="3527069" indent="0">
              <a:buNone/>
              <a:defRPr sz="1500"/>
            </a:lvl8pPr>
            <a:lvl9pPr marL="4030936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A8694-95A5-484D-A45A-4562DFF590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D6DD8-84EA-4C93-ACBD-D11625AE464D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07DE9E5-D580-4B66-A95B-9DD6AC4042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2041" y="2015913"/>
            <a:ext cx="4284266" cy="428381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2015913"/>
            <a:ext cx="4284266" cy="428381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73D4E-27A2-4DF7-A1B6-720ECD5C4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76A05-2A8A-4534-9499-E066427AD90C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0E73F-3B5C-43E7-B277-46DF948EF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66C34-0811-4B89-B168-CB91F75FFF62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0CFEE-7600-427F-8FC0-406974F409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A3317-8886-47CC-89CC-009D8A0D9CE9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7695C-502C-4722-80E7-D22642D51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44692-58ED-47C5-A383-71C07B2A50D7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7" y="300990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4" y="1581935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4CD0B-D960-4F44-BA9B-44AC88FDC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1FD3B-9AFD-4AAF-BE55-913A91E80C11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868" indent="0">
              <a:buNone/>
              <a:defRPr sz="3100"/>
            </a:lvl2pPr>
            <a:lvl3pPr marL="1007734" indent="0">
              <a:buNone/>
              <a:defRPr sz="2600"/>
            </a:lvl3pPr>
            <a:lvl4pPr marL="1511602" indent="0">
              <a:buNone/>
              <a:defRPr sz="2200"/>
            </a:lvl4pPr>
            <a:lvl5pPr marL="2015468" indent="0">
              <a:buNone/>
              <a:defRPr sz="2200"/>
            </a:lvl5pPr>
            <a:lvl6pPr marL="2519335" indent="0">
              <a:buNone/>
              <a:defRPr sz="2200"/>
            </a:lvl6pPr>
            <a:lvl7pPr marL="3023201" indent="0">
              <a:buNone/>
              <a:defRPr sz="2200"/>
            </a:lvl7pPr>
            <a:lvl8pPr marL="3527069" indent="0">
              <a:buNone/>
              <a:defRPr sz="2200"/>
            </a:lvl8pPr>
            <a:lvl9pPr marL="4030936" indent="0">
              <a:buNone/>
              <a:defRPr sz="22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C0CFD-75DB-41C2-B5D4-029D4662AC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A174D-2082-495C-8C95-47A34AB8C7E4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FDC5B-DB17-45C8-9F2D-3C27D3F6C9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0FFBB-BFCF-4CF6-975E-E4FD3289FDCF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4448" y="839964"/>
            <a:ext cx="2184135" cy="5459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2042" y="839964"/>
            <a:ext cx="6384396" cy="54597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BFAD0-FF24-40BC-BCDB-A9B54375DD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85BE7-52FD-4EEA-BF89-C1EA2C206510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42" y="839964"/>
            <a:ext cx="8736542" cy="7559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72041" y="2015913"/>
            <a:ext cx="4284266" cy="42838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2015913"/>
            <a:ext cx="4284266" cy="42838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A New Deconvolution Approach to Perfusion Imaging...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2F3BE-C835-4C28-9B7C-6D96122944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DFCA5-29C8-4EE5-8A71-23B78CF75A79}" type="datetime1">
              <a:rPr lang="en-US"/>
              <a:pPr>
                <a:defRPr/>
              </a:pPr>
              <a:t>8/16/2011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2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/>
            </a:lvl1pPr>
            <a:lvl2pPr marL="503868" indent="0" algn="ctr">
              <a:buNone/>
              <a:defRPr/>
            </a:lvl2pPr>
            <a:lvl3pPr marL="1007734" indent="0" algn="ctr">
              <a:buNone/>
              <a:defRPr/>
            </a:lvl3pPr>
            <a:lvl4pPr marL="1511602" indent="0" algn="ctr">
              <a:buNone/>
              <a:defRPr/>
            </a:lvl4pPr>
            <a:lvl5pPr marL="2015468" indent="0" algn="ctr">
              <a:buNone/>
              <a:defRPr/>
            </a:lvl5pPr>
            <a:lvl6pPr marL="2519335" indent="0" algn="ctr">
              <a:buNone/>
              <a:defRPr/>
            </a:lvl6pPr>
            <a:lvl7pPr marL="3023201" indent="0" algn="ctr">
              <a:buNone/>
              <a:defRPr/>
            </a:lvl7pPr>
            <a:lvl8pPr marL="3527069" indent="0" algn="ctr">
              <a:buNone/>
              <a:defRPr/>
            </a:lvl8pPr>
            <a:lvl9pPr marL="4030936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CD3A7E-E8C1-41E1-9CA5-A88EE168BF72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13DC578-ADCF-4C2C-AA29-B41CDC2986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E9F9B-BFC6-4ACC-B019-4EAD4EED30D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4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6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868" indent="0">
              <a:buNone/>
              <a:defRPr sz="2000"/>
            </a:lvl2pPr>
            <a:lvl3pPr marL="1007734" indent="0">
              <a:buNone/>
              <a:defRPr sz="1800"/>
            </a:lvl3pPr>
            <a:lvl4pPr marL="1511602" indent="0">
              <a:buNone/>
              <a:defRPr sz="1500"/>
            </a:lvl4pPr>
            <a:lvl5pPr marL="2015468" indent="0">
              <a:buNone/>
              <a:defRPr sz="1500"/>
            </a:lvl5pPr>
            <a:lvl6pPr marL="2519335" indent="0">
              <a:buNone/>
              <a:defRPr sz="1500"/>
            </a:lvl6pPr>
            <a:lvl7pPr marL="3023201" indent="0">
              <a:buNone/>
              <a:defRPr sz="1500"/>
            </a:lvl7pPr>
            <a:lvl8pPr marL="3527069" indent="0">
              <a:buNone/>
              <a:defRPr sz="1500"/>
            </a:lvl8pPr>
            <a:lvl9pPr marL="4030936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DF988-ABEF-4C3C-9FEB-F711E3A23BCF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7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7D3D1-B4A6-4B66-BC91-67B5B3408CA7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0F72E8-A386-4C44-8B06-D19B09C9C59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EF615-8C4A-4551-B79D-04DB1CC4851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BCB064-610F-4986-8854-21553A7697B6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7" y="300990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4" y="1581935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4A562-E5D4-402B-BAD8-5F290A6A2643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868" indent="0">
              <a:buNone/>
              <a:defRPr sz="3100"/>
            </a:lvl2pPr>
            <a:lvl3pPr marL="1007734" indent="0">
              <a:buNone/>
              <a:defRPr sz="2600"/>
            </a:lvl3pPr>
            <a:lvl4pPr marL="1511602" indent="0">
              <a:buNone/>
              <a:defRPr sz="2200"/>
            </a:lvl4pPr>
            <a:lvl5pPr marL="2015468" indent="0">
              <a:buNone/>
              <a:defRPr sz="2200"/>
            </a:lvl5pPr>
            <a:lvl6pPr marL="2519335" indent="0">
              <a:buNone/>
              <a:defRPr sz="2200"/>
            </a:lvl6pPr>
            <a:lvl7pPr marL="3023201" indent="0">
              <a:buNone/>
              <a:defRPr sz="2200"/>
            </a:lvl7pPr>
            <a:lvl8pPr marL="3527069" indent="0">
              <a:buNone/>
              <a:defRPr sz="2200"/>
            </a:lvl8pPr>
            <a:lvl9pPr marL="4030936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59207-30D8-46B9-A366-03E05588C62B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8E97C-DE2C-4066-B1A6-C03201EC669D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4" y="302740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40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3D73A-38C5-4570-820D-A861B691EB0F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5" y="301627"/>
            <a:ext cx="5635625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2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105" indent="0">
              <a:buNone/>
              <a:defRPr sz="1200"/>
            </a:lvl2pPr>
            <a:lvl3pPr marL="914210" indent="0">
              <a:buNone/>
              <a:defRPr sz="1000"/>
            </a:lvl3pPr>
            <a:lvl4pPr marL="1371315" indent="0">
              <a:buNone/>
              <a:defRPr sz="900"/>
            </a:lvl4pPr>
            <a:lvl5pPr marL="1828420" indent="0">
              <a:buNone/>
              <a:defRPr sz="900"/>
            </a:lvl5pPr>
            <a:lvl6pPr marL="2285526" indent="0">
              <a:buNone/>
              <a:defRPr sz="900"/>
            </a:lvl6pPr>
            <a:lvl7pPr marL="2742632" indent="0">
              <a:buNone/>
              <a:defRPr sz="900"/>
            </a:lvl7pPr>
            <a:lvl8pPr marL="3199737" indent="0">
              <a:buNone/>
              <a:defRPr sz="900"/>
            </a:lvl8pPr>
            <a:lvl9pPr marL="365684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AB4E92E-55DF-49D9-8430-15A4D1AD41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1609931"/>
            <a:ext cx="10080625" cy="50748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0" y="5459765"/>
            <a:ext cx="10080625" cy="50748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/>
          <p:cNvSpPr>
            <a:spLocks noChangeAspect="1"/>
          </p:cNvSpPr>
          <p:nvPr/>
        </p:nvSpPr>
        <p:spPr>
          <a:xfrm>
            <a:off x="133421" y="93882"/>
            <a:ext cx="4887126" cy="488661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72" tIns="50387" rIns="100772" bIns="50387" anchor="ctr"/>
          <a:lstStyle/>
          <a:p>
            <a:pPr algn="ctr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97662" y="123526"/>
            <a:ext cx="4631592" cy="4631106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72" tIns="50387" rIns="100772" bIns="50387" anchor="ctr"/>
          <a:lstStyle/>
          <a:p>
            <a:pPr algn="ctr" defTabSz="503868" hangingPunct="1">
              <a:lnSpc>
                <a:spcPct val="100000"/>
              </a:lnSpc>
              <a:buClrTx/>
              <a:buSzTx/>
              <a:buFontTx/>
              <a:buNone/>
            </a:pPr>
            <a:endParaRPr lang="en-US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91549" y="153172"/>
            <a:ext cx="4397350" cy="4471411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72" tIns="50387" rIns="100772" bIns="50387" anchor="ctr"/>
          <a:lstStyle/>
          <a:p>
            <a:pPr algn="ctr" defTabSz="503868" hangingPunct="1">
              <a:lnSpc>
                <a:spcPct val="100000"/>
              </a:lnSpc>
              <a:buClrTx/>
              <a:buSzTx/>
              <a:buFontTx/>
              <a:buNone/>
            </a:pPr>
            <a:endParaRPr lang="en-US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91551" y="153170"/>
            <a:ext cx="4296201" cy="4295749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127000" dist="63500" dir="162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72" tIns="50387" rIns="100772" bIns="50387" anchor="ctr"/>
          <a:lstStyle/>
          <a:p>
            <a:pPr algn="ctr" defTabSz="1007734" hangingPunct="1">
              <a:lnSpc>
                <a:spcPct val="100000"/>
              </a:lnSpc>
              <a:buClrTx/>
              <a:buSzTx/>
              <a:buFontTx/>
              <a:buNone/>
            </a:pPr>
            <a:endParaRPr lang="en-US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36281" y="1733685"/>
            <a:ext cx="5413296" cy="2348539"/>
          </a:xfrm>
        </p:spPr>
        <p:txBody>
          <a:bodyPr rtlCol="0" anchor="b"/>
          <a:lstStyle>
            <a:lvl1pPr algn="r" defTabSz="1007734" rtl="0" eaLnBrk="1" latinLnBrk="0" hangingPunct="1">
              <a:spcBef>
                <a:spcPct val="0"/>
              </a:spcBef>
              <a:buNone/>
              <a:defRPr sz="53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36281" y="4091118"/>
            <a:ext cx="5413296" cy="977718"/>
          </a:xfrm>
        </p:spPr>
        <p:txBody>
          <a:bodyPr rtlCol="0"/>
          <a:lstStyle>
            <a:lvl1pPr marL="0" indent="0" algn="r" defTabSz="1007734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2600" b="1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503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0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1FF0B-80FE-4617-9855-253D213F3E29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84965-31DA-4430-9C5A-280FA93CC0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1746425"/>
            <a:ext cx="10080625" cy="48998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205"/>
              </a:spcBef>
              <a:defRPr/>
            </a:lvl1pPr>
            <a:lvl2pPr>
              <a:spcBef>
                <a:spcPts val="661"/>
              </a:spcBef>
              <a:defRPr/>
            </a:lvl2pPr>
            <a:lvl3pPr>
              <a:spcBef>
                <a:spcPts val="661"/>
              </a:spcBef>
              <a:defRPr/>
            </a:lvl3pPr>
            <a:lvl4pPr>
              <a:spcBef>
                <a:spcPts val="661"/>
              </a:spcBef>
              <a:defRPr/>
            </a:lvl4pPr>
            <a:lvl5pPr>
              <a:spcBef>
                <a:spcPts val="661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5A79A0-91DA-425D-82C6-3AA5D74E1DDA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22CE9-6C6A-4758-A632-6F8DB7AAD7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1609931"/>
            <a:ext cx="10080625" cy="50748"/>
            <a:chOff x="0" y="1613647"/>
            <a:chExt cx="9144000" cy="4529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0" y="5459765"/>
            <a:ext cx="10080625" cy="50748"/>
            <a:chOff x="0" y="1613647"/>
            <a:chExt cx="9144000" cy="4529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/>
          <p:cNvSpPr>
            <a:spLocks noChangeAspect="1"/>
          </p:cNvSpPr>
          <p:nvPr/>
        </p:nvSpPr>
        <p:spPr>
          <a:xfrm>
            <a:off x="148248" y="755968"/>
            <a:ext cx="5807658" cy="580704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72" tIns="50387" rIns="100772" bIns="50387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53204" y="785613"/>
            <a:ext cx="5493941" cy="5493364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72" tIns="50387" rIns="100772" bIns="50387" anchor="ctr"/>
          <a:lstStyle/>
          <a:p>
            <a:pPr algn="ctr" defTabSz="503868" hangingPunct="1">
              <a:lnSpc>
                <a:spcPct val="100000"/>
              </a:lnSpc>
              <a:buClrTx/>
              <a:buSzTx/>
              <a:buFontTx/>
              <a:buNone/>
            </a:pPr>
            <a:endParaRPr lang="en-US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14957" y="1734278"/>
            <a:ext cx="4027308" cy="2351899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14957" y="4407340"/>
            <a:ext cx="4027308" cy="973370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0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265942" y="790354"/>
            <a:ext cx="5409030" cy="5349462"/>
          </a:xfrm>
          <a:prstGeom prst="ellipse">
            <a:avLst/>
          </a:prstGeom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txBody>
          <a:bodyPr rtlCol="0"/>
          <a:lstStyle>
            <a:lvl1pPr algn="r"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F4276867-6E56-4579-8285-517DDA674DDF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3444214" y="7006701"/>
            <a:ext cx="3192198" cy="402483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1595932"/>
            <a:ext cx="10080625" cy="50748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0" y="5445766"/>
            <a:ext cx="10080625" cy="48998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4" y="2351902"/>
            <a:ext cx="9070813" cy="1501435"/>
          </a:xfrm>
        </p:spPr>
        <p:txBody>
          <a:bodyPr anchor="b"/>
          <a:lstStyle>
            <a:lvl1pPr algn="ctr">
              <a:defRPr sz="53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4" y="3890086"/>
            <a:ext cx="9070813" cy="1485686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86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73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6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4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3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2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0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09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FDE2C8-87BC-4FA5-B99F-758EBB44F981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3046A-02E7-4004-9C74-0CEFA47DE8BA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0" y="1746425"/>
            <a:ext cx="10080625" cy="48998"/>
            <a:chOff x="0" y="1613647"/>
            <a:chExt cx="9144000" cy="4529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2267903"/>
            <a:ext cx="4334669" cy="438757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1926" y="2267903"/>
            <a:ext cx="4334669" cy="438757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054386-47C3-4C85-A513-9AAE414B0753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16310-3111-44BA-B4A8-973EAF4156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0" y="1746425"/>
            <a:ext cx="10080625" cy="48998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912153"/>
            <a:ext cx="4334669" cy="820200"/>
          </a:xfrm>
        </p:spPr>
        <p:txBody>
          <a:bodyPr anchor="ctr">
            <a:noAutofit/>
          </a:bodyPr>
          <a:lstStyle>
            <a:lvl1pPr marL="0" indent="0" algn="ctr">
              <a:buNone/>
              <a:defRPr sz="3100" b="1">
                <a:solidFill>
                  <a:schemeClr val="accent1"/>
                </a:solidFill>
              </a:defRPr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771884"/>
            <a:ext cx="4334669" cy="388359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41926" y="1912153"/>
            <a:ext cx="4334669" cy="820200"/>
          </a:xfrm>
        </p:spPr>
        <p:txBody>
          <a:bodyPr anchor="ctr">
            <a:noAutofit/>
          </a:bodyPr>
          <a:lstStyle>
            <a:lvl1pPr marL="0" indent="0" algn="ctr">
              <a:buNone/>
              <a:defRPr sz="3100" b="1">
                <a:solidFill>
                  <a:schemeClr val="accent1"/>
                </a:solidFill>
              </a:defRPr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1926" y="2771884"/>
            <a:ext cx="4334669" cy="388359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4400BA-BE8B-4BDA-9959-D70D24B53601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8579-E7CB-4B4B-AB87-9E71C582BA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1746425"/>
            <a:ext cx="10080625" cy="48998"/>
            <a:chOff x="0" y="1613647"/>
            <a:chExt cx="9144000" cy="45291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7928B9-B8C8-48C5-A08E-43E7045D8969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6A057-4ED6-430C-84A4-9D1D601C22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2C9F3C-25ED-4F50-AEE7-006B8ECCA843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0090D0-F46A-4794-BFEF-029392BD69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3" y="726324"/>
            <a:ext cx="3970998" cy="1280945"/>
          </a:xfrm>
        </p:spPr>
        <p:txBody>
          <a:bodyPr anchor="b"/>
          <a:lstStyle>
            <a:lvl1pPr algn="ctr">
              <a:defRPr sz="4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1599" y="300988"/>
            <a:ext cx="4637088" cy="6369726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3" y="2099912"/>
            <a:ext cx="3970998" cy="4115823"/>
          </a:xfrm>
        </p:spPr>
        <p:txBody>
          <a:bodyPr/>
          <a:lstStyle>
            <a:lvl1pPr marL="0" indent="0" algn="ctr">
              <a:buNone/>
              <a:defRPr sz="20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2317FD-6113-4E6D-A32A-A913BF83311A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B6B28-E9F7-49B0-B58E-0DF12C22B6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0" y="1300195"/>
            <a:ext cx="10080625" cy="48998"/>
            <a:chOff x="0" y="1613647"/>
            <a:chExt cx="9144000" cy="4529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0" y="1657320"/>
              <a:ext cx="9144000" cy="161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0" y="1613647"/>
              <a:ext cx="9144000" cy="161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0" y="6299729"/>
            <a:ext cx="10080625" cy="50748"/>
            <a:chOff x="0" y="1613647"/>
            <a:chExt cx="9144000" cy="4529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/>
          <p:cNvSpPr>
            <a:spLocks noChangeAspect="1"/>
          </p:cNvSpPr>
          <p:nvPr/>
        </p:nvSpPr>
        <p:spPr>
          <a:xfrm>
            <a:off x="4724059" y="1230300"/>
            <a:ext cx="5208323" cy="520777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72" tIns="50387" rIns="100772" bIns="50387" anchor="ctr"/>
          <a:lstStyle/>
          <a:p>
            <a:pPr algn="ctr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1679929"/>
            <a:ext cx="3948245" cy="1380691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1" y="3191863"/>
            <a:ext cx="3948245" cy="2687884"/>
          </a:xfrm>
        </p:spPr>
        <p:txBody>
          <a:bodyPr/>
          <a:lstStyle>
            <a:lvl1pPr marL="0" indent="0" algn="l">
              <a:buNone/>
              <a:defRPr sz="20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31597" y="1265460"/>
            <a:ext cx="4889103" cy="4888752"/>
          </a:xfrm>
          <a:prstGeom prst="ellipse">
            <a:avLst/>
          </a:prstGeom>
          <a:effectLst>
            <a:innerShdw blurRad="63500" dist="50800" dir="18900000">
              <a:prstClr val="black">
                <a:alpha val="30000"/>
              </a:prstClr>
            </a:innerShdw>
          </a:effectLst>
        </p:spPr>
        <p:txBody>
          <a:bodyPr rtlCol="0"/>
          <a:lstStyle>
            <a:lvl1pPr marL="377900" indent="-377900" algn="r" defTabSz="1007734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20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503868" indent="0">
              <a:buNone/>
              <a:defRPr sz="3100"/>
            </a:lvl2pPr>
            <a:lvl3pPr marL="1007734" indent="0">
              <a:buNone/>
              <a:defRPr sz="2600"/>
            </a:lvl3pPr>
            <a:lvl4pPr marL="1511602" indent="0">
              <a:buNone/>
              <a:defRPr sz="2200"/>
            </a:lvl4pPr>
            <a:lvl5pPr marL="2015468" indent="0">
              <a:buNone/>
              <a:defRPr sz="2200"/>
            </a:lvl5pPr>
            <a:lvl6pPr marL="2519335" indent="0">
              <a:buNone/>
              <a:defRPr sz="2200"/>
            </a:lvl6pPr>
            <a:lvl7pPr marL="3023201" indent="0">
              <a:buNone/>
              <a:defRPr sz="2200"/>
            </a:lvl7pPr>
            <a:lvl8pPr marL="3527069" indent="0">
              <a:buNone/>
              <a:defRPr sz="2200"/>
            </a:lvl8pPr>
            <a:lvl9pPr marL="4030936" indent="0">
              <a:buNone/>
              <a:defRPr sz="22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53D101-46AE-4F91-AB87-C5C34933DFD0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F324C-DC42-4783-A8C8-BC31F6E5F566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40" y="5291140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40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105" indent="0">
              <a:buNone/>
              <a:defRPr sz="2800"/>
            </a:lvl2pPr>
            <a:lvl3pPr marL="914210" indent="0">
              <a:buNone/>
              <a:defRPr sz="2400"/>
            </a:lvl3pPr>
            <a:lvl4pPr marL="1371315" indent="0">
              <a:buNone/>
              <a:defRPr sz="2000"/>
            </a:lvl4pPr>
            <a:lvl5pPr marL="1828420" indent="0">
              <a:buNone/>
              <a:defRPr sz="2000"/>
            </a:lvl5pPr>
            <a:lvl6pPr marL="2285526" indent="0">
              <a:buNone/>
              <a:defRPr sz="2000"/>
            </a:lvl6pPr>
            <a:lvl7pPr marL="2742632" indent="0">
              <a:buNone/>
              <a:defRPr sz="2000"/>
            </a:lvl7pPr>
            <a:lvl8pPr marL="3199737" indent="0">
              <a:buNone/>
              <a:defRPr sz="2000"/>
            </a:lvl8pPr>
            <a:lvl9pPr marL="365684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40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105" indent="0">
              <a:buNone/>
              <a:defRPr sz="1200"/>
            </a:lvl2pPr>
            <a:lvl3pPr marL="914210" indent="0">
              <a:buNone/>
              <a:defRPr sz="1000"/>
            </a:lvl3pPr>
            <a:lvl4pPr marL="1371315" indent="0">
              <a:buNone/>
              <a:defRPr sz="900"/>
            </a:lvl4pPr>
            <a:lvl5pPr marL="1828420" indent="0">
              <a:buNone/>
              <a:defRPr sz="900"/>
            </a:lvl5pPr>
            <a:lvl6pPr marL="2285526" indent="0">
              <a:buNone/>
              <a:defRPr sz="900"/>
            </a:lvl6pPr>
            <a:lvl7pPr marL="2742632" indent="0">
              <a:buNone/>
              <a:defRPr sz="900"/>
            </a:lvl7pPr>
            <a:lvl8pPr marL="3199737" indent="0">
              <a:buNone/>
              <a:defRPr sz="900"/>
            </a:lvl8pPr>
            <a:lvl9pPr marL="365684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AEF9948-6E3A-49F6-916B-DD9931F15E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1746425"/>
            <a:ext cx="10080625" cy="48998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4CBA9A-F6C9-47E5-9355-128C12998471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0A678-C305-47E3-9B19-1C4A72E613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482425" y="3755336"/>
            <a:ext cx="7559675" cy="49003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-12700" y="1678348"/>
              <a:ext cx="9144000" cy="161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-12701" y="1634675"/>
              <a:ext cx="9144000" cy="161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30516" y="671974"/>
            <a:ext cx="1750109" cy="608098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671974"/>
            <a:ext cx="7308453" cy="60809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330519" y="7006701"/>
            <a:ext cx="1265329" cy="402483"/>
          </a:xfrm>
        </p:spPr>
        <p:txBody>
          <a:bodyPr/>
          <a:lstStyle>
            <a:lvl1pPr>
              <a:defRPr/>
            </a:lvl1pPr>
          </a:lstStyle>
          <a:p>
            <a:fld id="{907047E2-A473-4798-90C1-33AF6D2DA564}" type="datetime1">
              <a:rPr lang="en-US"/>
              <a:pPr/>
              <a:t>8/16/2011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45335-D0DF-4FF5-8ABB-EE737AAEA3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2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/>
            </a:lvl1pPr>
            <a:lvl2pPr marL="503868" indent="0" algn="ctr">
              <a:buNone/>
              <a:defRPr/>
            </a:lvl2pPr>
            <a:lvl3pPr marL="1007734" indent="0" algn="ctr">
              <a:buNone/>
              <a:defRPr/>
            </a:lvl3pPr>
            <a:lvl4pPr marL="1511602" indent="0" algn="ctr">
              <a:buNone/>
              <a:defRPr/>
            </a:lvl4pPr>
            <a:lvl5pPr marL="2015468" indent="0" algn="ctr">
              <a:buNone/>
              <a:defRPr/>
            </a:lvl5pPr>
            <a:lvl6pPr marL="2519335" indent="0" algn="ctr">
              <a:buNone/>
              <a:defRPr/>
            </a:lvl6pPr>
            <a:lvl7pPr marL="3023201" indent="0" algn="ctr">
              <a:buNone/>
              <a:defRPr/>
            </a:lvl7pPr>
            <a:lvl8pPr marL="3527069" indent="0" algn="ctr">
              <a:buNone/>
              <a:defRPr/>
            </a:lvl8pPr>
            <a:lvl9pPr marL="4030936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4CA55-6EB4-4D74-9CEB-CFF14D92713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FE7BF-00FC-426F-B9F9-5A48A65D9A7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4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6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868" indent="0">
              <a:buNone/>
              <a:defRPr sz="2000"/>
            </a:lvl2pPr>
            <a:lvl3pPr marL="1007734" indent="0">
              <a:buNone/>
              <a:defRPr sz="1800"/>
            </a:lvl3pPr>
            <a:lvl4pPr marL="1511602" indent="0">
              <a:buNone/>
              <a:defRPr sz="1500"/>
            </a:lvl4pPr>
            <a:lvl5pPr marL="2015468" indent="0">
              <a:buNone/>
              <a:defRPr sz="1500"/>
            </a:lvl5pPr>
            <a:lvl6pPr marL="2519335" indent="0">
              <a:buNone/>
              <a:defRPr sz="1500"/>
            </a:lvl6pPr>
            <a:lvl7pPr marL="3023201" indent="0">
              <a:buNone/>
              <a:defRPr sz="1500"/>
            </a:lvl7pPr>
            <a:lvl8pPr marL="3527069" indent="0">
              <a:buNone/>
              <a:defRPr sz="1500"/>
            </a:lvl8pPr>
            <a:lvl9pPr marL="4030936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10678-04B0-4336-BDE4-F09FE4C2744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6047" y="2183906"/>
            <a:ext cx="4200260" cy="4535805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2183906"/>
            <a:ext cx="4200260" cy="4535805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5D5FB2-9AC3-484A-84D1-88D1914EC26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868" indent="0">
              <a:buNone/>
              <a:defRPr sz="2200" b="1"/>
            </a:lvl2pPr>
            <a:lvl3pPr marL="1007734" indent="0">
              <a:buNone/>
              <a:defRPr sz="2000" b="1"/>
            </a:lvl3pPr>
            <a:lvl4pPr marL="1511602" indent="0">
              <a:buNone/>
              <a:defRPr sz="1800" b="1"/>
            </a:lvl4pPr>
            <a:lvl5pPr marL="2015468" indent="0">
              <a:buNone/>
              <a:defRPr sz="1800" b="1"/>
            </a:lvl5pPr>
            <a:lvl6pPr marL="2519335" indent="0">
              <a:buNone/>
              <a:defRPr sz="1800" b="1"/>
            </a:lvl6pPr>
            <a:lvl7pPr marL="3023201" indent="0">
              <a:buNone/>
              <a:defRPr sz="1800" b="1"/>
            </a:lvl7pPr>
            <a:lvl8pPr marL="3527069" indent="0">
              <a:buNone/>
              <a:defRPr sz="1800" b="1"/>
            </a:lvl8pPr>
            <a:lvl9pPr marL="4030936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61053-0DA7-4D72-A777-19BC6CD41C7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7D41A-B408-4619-ADBE-824B60AA941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25D7E-D8DF-4DFF-AF5B-54336C4B3C9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7" y="300990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4" y="1581935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868" indent="0">
              <a:buNone/>
              <a:defRPr sz="1300"/>
            </a:lvl2pPr>
            <a:lvl3pPr marL="1007734" indent="0">
              <a:buNone/>
              <a:defRPr sz="1100"/>
            </a:lvl3pPr>
            <a:lvl4pPr marL="1511602" indent="0">
              <a:buNone/>
              <a:defRPr sz="1000"/>
            </a:lvl4pPr>
            <a:lvl5pPr marL="2015468" indent="0">
              <a:buNone/>
              <a:defRPr sz="1000"/>
            </a:lvl5pPr>
            <a:lvl6pPr marL="2519335" indent="0">
              <a:buNone/>
              <a:defRPr sz="1000"/>
            </a:lvl6pPr>
            <a:lvl7pPr marL="3023201" indent="0">
              <a:buNone/>
              <a:defRPr sz="1000"/>
            </a:lvl7pPr>
            <a:lvl8pPr marL="3527069" indent="0">
              <a:buNone/>
              <a:defRPr sz="1000"/>
            </a:lvl8pPr>
            <a:lvl9pPr marL="403093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80F23-4E26-4657-8ADE-911EB84F24C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13" Type="http://schemas.openxmlformats.org/officeDocument/2006/relationships/slideLayout" Target="../slideLayouts/slideLayout171.xml"/><Relationship Id="rId18" Type="http://schemas.openxmlformats.org/officeDocument/2006/relationships/slideLayout" Target="../slideLayouts/slideLayout176.xml"/><Relationship Id="rId3" Type="http://schemas.openxmlformats.org/officeDocument/2006/relationships/slideLayout" Target="../slideLayouts/slideLayout161.xml"/><Relationship Id="rId21" Type="http://schemas.openxmlformats.org/officeDocument/2006/relationships/theme" Target="../theme/theme15.xml"/><Relationship Id="rId7" Type="http://schemas.openxmlformats.org/officeDocument/2006/relationships/slideLayout" Target="../slideLayouts/slideLayout165.xml"/><Relationship Id="rId12" Type="http://schemas.openxmlformats.org/officeDocument/2006/relationships/slideLayout" Target="../slideLayouts/slideLayout170.xml"/><Relationship Id="rId17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60.xml"/><Relationship Id="rId16" Type="http://schemas.openxmlformats.org/officeDocument/2006/relationships/slideLayout" Target="../slideLayouts/slideLayout174.xml"/><Relationship Id="rId20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68.xml"/><Relationship Id="rId19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Relationship Id="rId14" Type="http://schemas.openxmlformats.org/officeDocument/2006/relationships/slideLayout" Target="../slideLayouts/slideLayout17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8.xml"/><Relationship Id="rId3" Type="http://schemas.openxmlformats.org/officeDocument/2006/relationships/slideLayout" Target="../slideLayouts/slideLayout203.xml"/><Relationship Id="rId7" Type="http://schemas.openxmlformats.org/officeDocument/2006/relationships/slideLayout" Target="../slideLayouts/slideLayout207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02.xml"/><Relationship Id="rId1" Type="http://schemas.openxmlformats.org/officeDocument/2006/relationships/slideLayout" Target="../slideLayouts/slideLayout201.xml"/><Relationship Id="rId6" Type="http://schemas.openxmlformats.org/officeDocument/2006/relationships/slideLayout" Target="../slideLayouts/slideLayout206.xml"/><Relationship Id="rId11" Type="http://schemas.openxmlformats.org/officeDocument/2006/relationships/slideLayout" Target="../slideLayouts/slideLayout211.xml"/><Relationship Id="rId5" Type="http://schemas.openxmlformats.org/officeDocument/2006/relationships/slideLayout" Target="../slideLayouts/slideLayout205.xml"/><Relationship Id="rId10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204.xml"/><Relationship Id="rId9" Type="http://schemas.openxmlformats.org/officeDocument/2006/relationships/slideLayout" Target="../slideLayouts/slideLayout209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18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212.xml"/><Relationship Id="rId6" Type="http://schemas.openxmlformats.org/officeDocument/2006/relationships/slideLayout" Target="../slideLayouts/slideLayout217.xml"/><Relationship Id="rId11" Type="http://schemas.openxmlformats.org/officeDocument/2006/relationships/slideLayout" Target="../slideLayouts/slideLayout222.xml"/><Relationship Id="rId5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215.xml"/><Relationship Id="rId9" Type="http://schemas.openxmlformats.org/officeDocument/2006/relationships/slideLayout" Target="../slideLayouts/slideLayout22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0.xml"/><Relationship Id="rId3" Type="http://schemas.openxmlformats.org/officeDocument/2006/relationships/slideLayout" Target="../slideLayouts/slideLayout225.xml"/><Relationship Id="rId7" Type="http://schemas.openxmlformats.org/officeDocument/2006/relationships/slideLayout" Target="../slideLayouts/slideLayout229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23.xml"/><Relationship Id="rId6" Type="http://schemas.openxmlformats.org/officeDocument/2006/relationships/slideLayout" Target="../slideLayouts/slideLayout228.xml"/><Relationship Id="rId11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27.xml"/><Relationship Id="rId10" Type="http://schemas.openxmlformats.org/officeDocument/2006/relationships/slideLayout" Target="../slideLayouts/slideLayout232.xml"/><Relationship Id="rId4" Type="http://schemas.openxmlformats.org/officeDocument/2006/relationships/slideLayout" Target="../slideLayouts/slideLayout226.xml"/><Relationship Id="rId9" Type="http://schemas.openxmlformats.org/officeDocument/2006/relationships/slideLayout" Target="../slideLayouts/slideLayout231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1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40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34.xml"/><Relationship Id="rId6" Type="http://schemas.openxmlformats.org/officeDocument/2006/relationships/slideLayout" Target="../slideLayouts/slideLayout239.xml"/><Relationship Id="rId11" Type="http://schemas.openxmlformats.org/officeDocument/2006/relationships/slideLayout" Target="../slideLayouts/slideLayout244.xml"/><Relationship Id="rId5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43.xml"/><Relationship Id="rId4" Type="http://schemas.openxmlformats.org/officeDocument/2006/relationships/slideLayout" Target="../slideLayouts/slideLayout237.xml"/><Relationship Id="rId9" Type="http://schemas.openxmlformats.org/officeDocument/2006/relationships/slideLayout" Target="../slideLayouts/slideLayout242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2.xml"/><Relationship Id="rId3" Type="http://schemas.openxmlformats.org/officeDocument/2006/relationships/slideLayout" Target="../slideLayouts/slideLayout247.xml"/><Relationship Id="rId7" Type="http://schemas.openxmlformats.org/officeDocument/2006/relationships/slideLayout" Target="../slideLayouts/slideLayout251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46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1" Type="http://schemas.openxmlformats.org/officeDocument/2006/relationships/slideLayout" Target="../slideLayouts/slideLayout255.xml"/><Relationship Id="rId5" Type="http://schemas.openxmlformats.org/officeDocument/2006/relationships/slideLayout" Target="../slideLayouts/slideLayout249.xml"/><Relationship Id="rId10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3.xml"/><Relationship Id="rId3" Type="http://schemas.openxmlformats.org/officeDocument/2006/relationships/slideLayout" Target="../slideLayouts/slideLayout258.xml"/><Relationship Id="rId7" Type="http://schemas.openxmlformats.org/officeDocument/2006/relationships/slideLayout" Target="../slideLayouts/slideLayout262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57.xml"/><Relationship Id="rId1" Type="http://schemas.openxmlformats.org/officeDocument/2006/relationships/slideLayout" Target="../slideLayouts/slideLayout256.xml"/><Relationship Id="rId6" Type="http://schemas.openxmlformats.org/officeDocument/2006/relationships/slideLayout" Target="../slideLayouts/slideLayout261.xml"/><Relationship Id="rId11" Type="http://schemas.openxmlformats.org/officeDocument/2006/relationships/slideLayout" Target="../slideLayouts/slideLayout266.xml"/><Relationship Id="rId5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65.xml"/><Relationship Id="rId4" Type="http://schemas.openxmlformats.org/officeDocument/2006/relationships/slideLayout" Target="../slideLayouts/slideLayout259.xml"/><Relationship Id="rId9" Type="http://schemas.openxmlformats.org/officeDocument/2006/relationships/slideLayout" Target="../slideLayouts/slideLayout26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0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5.xml"/><Relationship Id="rId3" Type="http://schemas.openxmlformats.org/officeDocument/2006/relationships/slideLayout" Target="../slideLayouts/slideLayout280.xml"/><Relationship Id="rId7" Type="http://schemas.openxmlformats.org/officeDocument/2006/relationships/slideLayout" Target="../slideLayouts/slideLayout284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79.xml"/><Relationship Id="rId1" Type="http://schemas.openxmlformats.org/officeDocument/2006/relationships/slideLayout" Target="../slideLayouts/slideLayout278.xml"/><Relationship Id="rId6" Type="http://schemas.openxmlformats.org/officeDocument/2006/relationships/slideLayout" Target="../slideLayouts/slideLayout283.xml"/><Relationship Id="rId11" Type="http://schemas.openxmlformats.org/officeDocument/2006/relationships/slideLayout" Target="../slideLayouts/slideLayout288.xml"/><Relationship Id="rId5" Type="http://schemas.openxmlformats.org/officeDocument/2006/relationships/slideLayout" Target="../slideLayouts/slideLayout282.xml"/><Relationship Id="rId10" Type="http://schemas.openxmlformats.org/officeDocument/2006/relationships/slideLayout" Target="../slideLayouts/slideLayout287.xml"/><Relationship Id="rId4" Type="http://schemas.openxmlformats.org/officeDocument/2006/relationships/slideLayout" Target="../slideLayouts/slideLayout281.xml"/><Relationship Id="rId9" Type="http://schemas.openxmlformats.org/officeDocument/2006/relationships/slideLayout" Target="../slideLayouts/slideLayout28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7800" cy="1258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7"/>
            <a:ext cx="9067800" cy="4986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807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7"/>
            <a:ext cx="2344738" cy="51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2" y="6886577"/>
            <a:ext cx="3192463" cy="51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7"/>
            <a:ext cx="2344738" cy="51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fld id="{B112E062-F5CC-4257-B4F7-C6A1AA0EC73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796" indent="-28569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2pPr>
      <a:lvl3pPr marL="1142762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3pPr>
      <a:lvl4pPr marL="1599868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4pPr>
      <a:lvl5pPr marL="2056973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5pPr>
      <a:lvl6pPr marL="2514080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6pPr>
      <a:lvl7pPr marL="2971184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7pPr>
      <a:lvl8pPr marL="3428290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8pPr>
      <a:lvl9pPr marL="3885394" indent="-228552" algn="ctr" defTabSz="44917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9pPr>
    </p:titleStyle>
    <p:bodyStyle>
      <a:lvl1pPr marL="342830" indent="-342830" algn="l" defTabSz="44917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796" indent="-285692" algn="l" defTabSz="44917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2762" indent="-228552" algn="l" defTabSz="44917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599868" indent="-228552" algn="l" defTabSz="44917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6973" indent="-228552" algn="l" defTabSz="44917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080" indent="-228552" algn="l" defTabSz="44917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184" indent="-228552" algn="l" defTabSz="44917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8290" indent="-228552" algn="l" defTabSz="44917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5394" indent="-228552" algn="l" defTabSz="44917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5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5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2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7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2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83" tIns="50392" rIns="100783" bIns="503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763926"/>
            <a:ext cx="9072563" cy="4989036"/>
          </a:xfrm>
          <a:prstGeom prst="rect">
            <a:avLst/>
          </a:prstGeom>
        </p:spPr>
        <p:txBody>
          <a:bodyPr vert="horz" lIns="100783" tIns="50392" rIns="100783" bIns="503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7006700"/>
            <a:ext cx="2352146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l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49AF6-C2C2-9E46-913A-F6FFB17FC7D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8/16/2011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7006700"/>
            <a:ext cx="3192198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7006700"/>
            <a:ext cx="2352146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5F7C9-FA0A-EC4A-A692-7D2A4CE5C9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defTabSz="50392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40" indent="-377940" algn="l" defTabSz="503920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869" indent="-314949" algn="l" defTabSz="503920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799" indent="-251960" algn="l" defTabSz="503920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717" indent="-251960" algn="l" defTabSz="50392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637" indent="-251960" algn="l" defTabSz="503920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557" indent="-251960" algn="l" defTabSz="503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476" indent="-251960" algn="l" defTabSz="503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395" indent="-251960" algn="l" defTabSz="503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314" indent="-251960" algn="l" defTabSz="503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0"/>
            <a:ext cx="8400521" cy="7559675"/>
            <a:chOff x="0" y="0"/>
            <a:chExt cx="4800" cy="4320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78852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003366"/>
                  </a:solidFill>
                  <a:latin typeface="Arial" pitchFamily="34" charset="0"/>
                </a:endParaRPr>
              </a:p>
            </p:txBody>
          </p:sp>
          <p:sp>
            <p:nvSpPr>
              <p:cNvPr id="78853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003366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78855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003366"/>
                  </a:solidFill>
                  <a:latin typeface="Arial" pitchFamily="34" charset="0"/>
                </a:endParaRPr>
              </a:p>
            </p:txBody>
          </p:sp>
          <p:sp>
            <p:nvSpPr>
              <p:cNvPr id="78856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003366"/>
                  </a:solidFill>
                  <a:latin typeface="Arial" pitchFamily="34" charset="0"/>
                </a:endParaRPr>
              </a:p>
            </p:txBody>
          </p:sp>
        </p:grpSp>
      </p:grpSp>
      <p:sp>
        <p:nvSpPr>
          <p:cNvPr id="7885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840052" y="839964"/>
            <a:ext cx="8736542" cy="1259946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100783" tIns="50392" rIns="100783" bIns="5039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88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4059" y="2603888"/>
            <a:ext cx="8481026" cy="410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83" tIns="50392" rIns="100783" bIns="503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885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688167" y="6887704"/>
            <a:ext cx="2348646" cy="523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83" tIns="50392" rIns="100783" bIns="50392" numCol="1" anchor="b" anchorCtr="0" compatLnSpc="1">
            <a:prstTxWarp prst="textNoShape">
              <a:avLst/>
            </a:prstTxWarp>
          </a:bodyPr>
          <a:lstStyle>
            <a:lvl1pPr algn="r" defTabSz="914305" eaLnBrk="1" hangingPunct="1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endParaRPr lang="en-US" dirty="0">
              <a:solidFill>
                <a:srgbClr val="003366"/>
              </a:solidFill>
              <a:latin typeface="Arial" pitchFamily="34" charset="0"/>
            </a:endParaRPr>
          </a:p>
        </p:txBody>
      </p:sp>
      <p:sp>
        <p:nvSpPr>
          <p:cNvPr id="7886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84397" y="6887704"/>
            <a:ext cx="3193949" cy="523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83" tIns="50392" rIns="100783" bIns="50392" numCol="1" anchor="b" anchorCtr="0" compatLnSpc="1">
            <a:prstTxWarp prst="textNoShape">
              <a:avLst/>
            </a:prstTxWarp>
          </a:bodyPr>
          <a:lstStyle>
            <a:lvl1pPr algn="ctr" defTabSz="914305" eaLnBrk="1" hangingPunct="1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endParaRPr lang="en-US" dirty="0">
              <a:solidFill>
                <a:srgbClr val="003366"/>
              </a:solidFill>
              <a:latin typeface="Arial" pitchFamily="34" charset="0"/>
            </a:endParaRPr>
          </a:p>
        </p:txBody>
      </p:sp>
      <p:sp>
        <p:nvSpPr>
          <p:cNvPr id="7886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758" y="6880704"/>
            <a:ext cx="647540" cy="53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83" tIns="50392" rIns="100783" bIns="50392" numCol="1" anchor="b" anchorCtr="1" compatLnSpc="1">
            <a:prstTxWarp prst="textNoShape">
              <a:avLst/>
            </a:prstTxWarp>
          </a:bodyPr>
          <a:lstStyle>
            <a:lvl1pPr defTabSz="914305" eaLnBrk="1" hangingPunct="1">
              <a:lnSpc>
                <a:spcPct val="100000"/>
              </a:lnSpc>
              <a:buClrTx/>
              <a:buSzTx/>
              <a:buFontTx/>
              <a:buNone/>
              <a:defRPr sz="2900" b="1">
                <a:solidFill>
                  <a:schemeClr val="bg1"/>
                </a:solidFill>
              </a:defRPr>
            </a:lvl1pPr>
          </a:lstStyle>
          <a:p>
            <a:fld id="{1EB74CE5-A7B1-4293-AD25-A1833800618F}" type="slidenum">
              <a:rPr lang="en-US" smtClean="0">
                <a:solidFill>
                  <a:srgbClr val="FFFFFF"/>
                </a:solidFill>
                <a:latin typeface="Arial" pitchFamily="34" charset="0"/>
              </a:rPr>
              <a:pPr/>
              <a:t>‹#›</a:t>
            </a:fld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5pPr>
      <a:lvl6pPr marL="50392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6pPr>
      <a:lvl7pPr marL="1007838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7pPr>
      <a:lvl8pPr marL="1511758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8pPr>
      <a:lvl9pPr marL="2015677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9pPr>
    </p:titleStyle>
    <p:bodyStyle>
      <a:lvl1pPr marL="377940" indent="-37794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818869" indent="-314949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600">
          <a:solidFill>
            <a:schemeClr val="tx1"/>
          </a:solidFill>
          <a:latin typeface="+mn-lt"/>
        </a:defRPr>
      </a:lvl2pPr>
      <a:lvl3pPr marL="1259799" indent="-25196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200">
          <a:solidFill>
            <a:schemeClr val="tx1"/>
          </a:solidFill>
          <a:latin typeface="+mn-lt"/>
        </a:defRPr>
      </a:lvl3pPr>
      <a:lvl4pPr marL="1763717" indent="-25196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267637" indent="-25196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771557" indent="-25196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3275476" indent="-25196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779395" indent="-25196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4283314" indent="-25196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4031" y="6891204"/>
            <a:ext cx="2352146" cy="52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83" tIns="50392" rIns="100783" bIns="50392" numCol="1" anchor="b" anchorCtr="0" compatLnSpc="1">
            <a:prstTxWarp prst="textNoShape">
              <a:avLst/>
            </a:prstTxWarp>
          </a:bodyPr>
          <a:lstStyle>
            <a:lvl1pPr defTabSz="914305" eaLnBrk="1" hangingPunct="1">
              <a:lnSpc>
                <a:spcPct val="100000"/>
              </a:lnSpc>
              <a:buClrTx/>
              <a:buSzTx/>
              <a:buFontTx/>
              <a:buNone/>
              <a:defRPr sz="1300">
                <a:latin typeface="Arial" pitchFamily="34" charset="0"/>
              </a:defRPr>
            </a:lvl1pPr>
          </a:lstStyle>
          <a:p>
            <a:endParaRPr lang="en-US" dirty="0">
              <a:solidFill>
                <a:srgbClr val="4B2500"/>
              </a:solidFill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448" y="6887704"/>
            <a:ext cx="2352146" cy="52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83" tIns="50392" rIns="100783" bIns="50392" numCol="1" anchor="b" anchorCtr="0" compatLnSpc="1">
            <a:prstTxWarp prst="textNoShape">
              <a:avLst/>
            </a:prstTxWarp>
          </a:bodyPr>
          <a:lstStyle>
            <a:lvl1pPr algn="r" defTabSz="914305" eaLnBrk="1" hangingPunct="1">
              <a:lnSpc>
                <a:spcPct val="100000"/>
              </a:lnSpc>
              <a:buClrTx/>
              <a:buSzTx/>
              <a:buFontTx/>
              <a:buNone/>
              <a:defRPr sz="1300">
                <a:latin typeface="Arial" pitchFamily="34" charset="0"/>
              </a:defRPr>
            </a:lvl1pPr>
          </a:lstStyle>
          <a:p>
            <a:fld id="{269AFE1E-73B9-4A99-9F72-DF0491483704}" type="slidenum">
              <a:rPr lang="en-US" smtClean="0">
                <a:solidFill>
                  <a:srgbClr val="4B2500"/>
                </a:solidFill>
              </a:rPr>
              <a:pPr/>
              <a:t>‹#›</a:t>
            </a:fld>
            <a:endParaRPr lang="en-US" dirty="0">
              <a:solidFill>
                <a:srgbClr val="4B2500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" y="2"/>
            <a:ext cx="10077125" cy="7550926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397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  <p:sp>
            <p:nvSpPr>
              <p:cNvPr id="8397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  <p:sp>
            <p:nvSpPr>
              <p:cNvPr id="8397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  <p:sp>
            <p:nvSpPr>
              <p:cNvPr id="83977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  <p:sp>
            <p:nvSpPr>
              <p:cNvPr id="8397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05" eaLnBrk="0">
                  <a:lnSpc>
                    <a:spcPct val="100000"/>
                  </a:lnSpc>
                  <a:buClrTx/>
                  <a:buSzTx/>
                  <a:buFontTx/>
                  <a:buNone/>
                </a:pPr>
                <a:endParaRPr lang="en-US" dirty="0">
                  <a:solidFill>
                    <a:srgbClr val="4B2500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8397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05" eaLnBrk="0">
                <a:lnSpc>
                  <a:spcPct val="100000"/>
                </a:lnSpc>
                <a:buClrTx/>
                <a:buSzTx/>
                <a:buFontTx/>
                <a:buNone/>
              </a:pPr>
              <a:endParaRPr lang="en-US" dirty="0">
                <a:solidFill>
                  <a:srgbClr val="4B2500"/>
                </a:solidFill>
                <a:latin typeface="Garamond" pitchFamily="18" charset="0"/>
              </a:endParaRPr>
            </a:p>
          </p:txBody>
        </p:sp>
        <p:sp>
          <p:nvSpPr>
            <p:cNvPr id="83980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05" eaLnBrk="0">
                <a:lnSpc>
                  <a:spcPct val="100000"/>
                </a:lnSpc>
                <a:buClrTx/>
                <a:buSzTx/>
                <a:buFontTx/>
                <a:buNone/>
              </a:pPr>
              <a:endParaRPr lang="en-US" dirty="0">
                <a:solidFill>
                  <a:srgbClr val="4B2500"/>
                </a:solidFill>
                <a:latin typeface="Garamond" pitchFamily="18" charset="0"/>
              </a:endParaRPr>
            </a:p>
          </p:txBody>
        </p:sp>
      </p:grpSp>
      <p:sp>
        <p:nvSpPr>
          <p:cNvPr id="8398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504031" y="302737"/>
            <a:ext cx="9072563" cy="1259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83" tIns="50392" rIns="100783" bIns="503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398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214" y="6887704"/>
            <a:ext cx="3192198" cy="52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83" tIns="50392" rIns="100783" bIns="50392" numCol="1" anchor="b" anchorCtr="0" compatLnSpc="1">
            <a:prstTxWarp prst="textNoShape">
              <a:avLst/>
            </a:prstTxWarp>
          </a:bodyPr>
          <a:lstStyle>
            <a:lvl1pPr algn="ctr" defTabSz="914305" eaLnBrk="1" hangingPunct="1">
              <a:lnSpc>
                <a:spcPct val="100000"/>
              </a:lnSpc>
              <a:buClrTx/>
              <a:buSzTx/>
              <a:buFontTx/>
              <a:buNone/>
              <a:defRPr sz="1300">
                <a:latin typeface="Arial" pitchFamily="34" charset="0"/>
              </a:defRPr>
            </a:lvl1pPr>
          </a:lstStyle>
          <a:p>
            <a:endParaRPr lang="en-US" dirty="0">
              <a:solidFill>
                <a:srgbClr val="4B2500"/>
              </a:solidFill>
            </a:endParaRPr>
          </a:p>
        </p:txBody>
      </p:sp>
      <p:sp>
        <p:nvSpPr>
          <p:cNvPr id="8398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4031" y="1763926"/>
            <a:ext cx="9072563" cy="498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83" tIns="50392" rIns="100783" bIns="503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503920" algn="ctr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1007838" algn="ctr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511758" algn="ctr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2015677" algn="ctr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77940" indent="-37794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5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818869" indent="-314949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59799" indent="-25196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763717" indent="-25196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267637" indent="-25196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771557" indent="-25196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275476" indent="-25196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79395" indent="-25196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83314" indent="-25196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83" tIns="50392" rIns="100783" bIns="503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763926"/>
            <a:ext cx="9072563" cy="4989036"/>
          </a:xfrm>
          <a:prstGeom prst="rect">
            <a:avLst/>
          </a:prstGeom>
        </p:spPr>
        <p:txBody>
          <a:bodyPr vert="horz" lIns="100783" tIns="50392" rIns="100783" bIns="503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7006700"/>
            <a:ext cx="2352146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l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A6D0D-A2FE-4109-AC87-8BEECACC9263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8/16/2011</a:t>
            </a:fld>
            <a:endParaRPr lang="en-US" dirty="0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7006700"/>
            <a:ext cx="3192198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7006700"/>
            <a:ext cx="2352146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B4739-E97D-4A77-9AC7-1BC9F985D5E1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ctr" defTabSz="1007838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40" indent="-377940" algn="l" defTabSz="1007838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869" indent="-314949" algn="l" defTabSz="1007838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799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717" indent="-251960" algn="l" defTabSz="1007838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637" indent="-251960" algn="l" defTabSz="1007838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557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476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395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314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7391682"/>
            <a:ext cx="10080625" cy="1679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2"/>
            <a:ext cx="10080625" cy="15359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9912615" y="0"/>
            <a:ext cx="168010" cy="75596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64650" y="7042013"/>
            <a:ext cx="9737884" cy="34123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384396" y="7060310"/>
            <a:ext cx="3356848" cy="403183"/>
          </a:xfrm>
          <a:prstGeom prst="rect">
            <a:avLst/>
          </a:prstGeom>
        </p:spPr>
        <p:txBody>
          <a:bodyPr vert="horz" lIns="100783" tIns="50392" rIns="100783" bIns="50392"/>
          <a:lstStyle>
            <a:lvl1pPr algn="r" defTabSz="100783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500">
                <a:solidFill>
                  <a:srgbClr val="FFFFFF"/>
                </a:solidFill>
              </a:defRPr>
            </a:lvl1pPr>
          </a:lstStyle>
          <a:p>
            <a:fld id="{EF514D7E-B070-477C-BD75-77F8D920F51F}" type="datetimeFigureOut">
              <a:rPr lang="en-US" smtClean="0">
                <a:latin typeface="Georgia"/>
              </a:rPr>
              <a:pPr/>
              <a:t>8/16/2011</a:t>
            </a:fld>
            <a:endParaRPr lang="en-US" dirty="0">
              <a:latin typeface="Georgi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36022" y="7066774"/>
            <a:ext cx="3948245" cy="403183"/>
          </a:xfrm>
          <a:prstGeom prst="rect">
            <a:avLst/>
          </a:prstGeom>
        </p:spPr>
        <p:txBody>
          <a:bodyPr vert="horz" lIns="100783" tIns="50392" rIns="100783" bIns="50392"/>
          <a:lstStyle>
            <a:lvl1pPr algn="l" defTabSz="100783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300">
                <a:solidFill>
                  <a:srgbClr val="FFFFFF"/>
                </a:solidFill>
              </a:defRPr>
            </a:lvl1pPr>
          </a:lstStyle>
          <a:p>
            <a:endParaRPr lang="en-US" dirty="0">
              <a:latin typeface="Georgia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8010" y="171353"/>
            <a:ext cx="9737884" cy="721697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68010" y="1407373"/>
            <a:ext cx="973788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100783" tIns="50392" rIns="100783" bIns="50392" anchor="ctr" compatLnSpc="1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704292" y="1053854"/>
            <a:ext cx="672042" cy="671971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808458" y="1158008"/>
            <a:ext cx="463709" cy="4636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788297" y="1146601"/>
            <a:ext cx="504031" cy="486479"/>
          </a:xfrm>
          <a:prstGeom prst="rect">
            <a:avLst/>
          </a:prstGeom>
        </p:spPr>
        <p:txBody>
          <a:bodyPr vert="horz" lIns="50392" tIns="50392" rIns="50392" bIns="50392" anchor="ctr">
            <a:normAutofit/>
          </a:bodyPr>
          <a:lstStyle>
            <a:lvl1pPr algn="ctr" defTabSz="100783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750989-C656-4A08-963E-51845F97F1C6}" type="slidenum">
              <a:rPr lang="en-US" smtClean="0">
                <a:solidFill>
                  <a:srgbClr val="8CADAE">
                    <a:shade val="75000"/>
                  </a:srgbClr>
                </a:solidFill>
                <a:latin typeface="Georgia"/>
              </a:rPr>
              <a:pPr/>
              <a:t>‹#›</a:t>
            </a:fld>
            <a:endParaRPr lang="en-US" dirty="0">
              <a:solidFill>
                <a:srgbClr val="8CADAE">
                  <a:shade val="75000"/>
                </a:srgbClr>
              </a:solidFill>
              <a:latin typeface="Georgia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32662" y="251989"/>
            <a:ext cx="9408583" cy="836604"/>
          </a:xfrm>
          <a:prstGeom prst="rect">
            <a:avLst/>
          </a:prstGeom>
        </p:spPr>
        <p:txBody>
          <a:bodyPr vert="horz" lIns="100783" tIns="50392" rIns="100783" bIns="50392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32662" y="1679928"/>
            <a:ext cx="9408583" cy="5070022"/>
          </a:xfrm>
          <a:prstGeom prst="rect">
            <a:avLst/>
          </a:prstGeom>
        </p:spPr>
        <p:txBody>
          <a:bodyPr vert="horz" lIns="100783" tIns="50392" rIns="100783" bIns="50392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6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302352" indent="-302352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04703" indent="-302352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907055" indent="-25196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9406" indent="-25196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511758" indent="-25196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10" indent="-201568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16461" indent="-201568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18029" indent="-201568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620380" indent="-201568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5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535" y="533624"/>
            <a:ext cx="8330310" cy="1230300"/>
          </a:xfrm>
          <a:prstGeom prst="rect">
            <a:avLst/>
          </a:prstGeom>
        </p:spPr>
        <p:txBody>
          <a:bodyPr vert="horz" lIns="100783" tIns="50392" rIns="100783" bIns="50392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535" y="2183908"/>
            <a:ext cx="8330310" cy="4569054"/>
          </a:xfrm>
          <a:prstGeom prst="rect">
            <a:avLst/>
          </a:prstGeom>
        </p:spPr>
        <p:txBody>
          <a:bodyPr vert="horz" lIns="100783" tIns="50392" rIns="100783" bIns="503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91288" y="7080814"/>
            <a:ext cx="2352146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6152214-7026-2547-AC50-5AC3FFF972F6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Rockwell"/>
              </a:rPr>
              <a:pPr/>
              <a:t>8/16/2011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367" y="7080814"/>
            <a:ext cx="6750065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l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  <a:latin typeface="Rockwel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6568" y="267020"/>
            <a:ext cx="610788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fld id="{49FBE80A-7FDE-7145-B13E-DBE94281E367}" type="slidenum">
              <a:rPr lang="en-US" smtClean="0">
                <a:solidFill>
                  <a:prstClr val="white"/>
                </a:solidFill>
                <a:latin typeface="Rockwell"/>
              </a:rPr>
              <a:pPr/>
              <a:t>‹#›</a:t>
            </a:fld>
            <a:endParaRPr lang="en-US" dirty="0">
              <a:solidFill>
                <a:prstClr val="white"/>
              </a:solidFill>
              <a:latin typeface="Rockwel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  <p:sldLayoutId id="2147483835" r:id="rId15"/>
    <p:sldLayoutId id="2147483836" r:id="rId16"/>
    <p:sldLayoutId id="2147483837" r:id="rId17"/>
    <p:sldLayoutId id="2147483838" r:id="rId18"/>
    <p:sldLayoutId id="2147483839" r:id="rId19"/>
    <p:sldLayoutId id="2147483840" r:id="rId20"/>
  </p:sldLayoutIdLst>
  <p:txStyles>
    <p:titleStyle>
      <a:lvl1pPr algn="l" defTabSz="1007838" rtl="0" eaLnBrk="1" latinLnBrk="0" hangingPunct="1">
        <a:spcBef>
          <a:spcPct val="0"/>
        </a:spcBef>
        <a:buNone/>
        <a:defRPr sz="40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51960" indent="-251960" algn="l" defTabSz="1007838" rtl="0" eaLnBrk="1" latinLnBrk="0" hangingPunct="1">
        <a:spcBef>
          <a:spcPts val="2205"/>
        </a:spcBef>
        <a:buClr>
          <a:schemeClr val="accent1"/>
        </a:buClr>
        <a:buSzPct val="75000"/>
        <a:buFont typeface="Wingdings" pitchFamily="2" charset="2"/>
        <a:buChar char="n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03920" indent="-251960" algn="l" defTabSz="1007838" rtl="0" eaLnBrk="1" latinLnBrk="0" hangingPunct="1">
        <a:spcBef>
          <a:spcPts val="661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55879" indent="-251960" algn="l" defTabSz="1007838" rtl="0" eaLnBrk="1" latinLnBrk="0" hangingPunct="1">
        <a:spcBef>
          <a:spcPts val="661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7838" indent="-251960" algn="l" defTabSz="1007838" rtl="0" eaLnBrk="1" latinLnBrk="0" hangingPunct="1">
        <a:spcBef>
          <a:spcPts val="661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59799" indent="-251960" algn="l" defTabSz="1007838" rtl="0" eaLnBrk="1" latinLnBrk="0" hangingPunct="1">
        <a:spcBef>
          <a:spcPts val="661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518757" indent="-251960" algn="l" defTabSz="1007838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20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767217" indent="-251960" algn="l" defTabSz="1007838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20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017428" indent="-251960" algn="l" defTabSz="1007838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20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267637" indent="-251960" algn="l" defTabSz="1007838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20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9433" y="1713526"/>
            <a:ext cx="2285722" cy="2181995"/>
          </a:xfrm>
          <a:prstGeom prst="rect">
            <a:avLst/>
          </a:prstGeom>
        </p:spPr>
        <p:txBody>
          <a:bodyPr vert="horz" lIns="100783" tIns="50392" rIns="100783" bIns="50392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8236" y="1705321"/>
            <a:ext cx="4654801" cy="4283818"/>
          </a:xfrm>
          <a:prstGeom prst="rect">
            <a:avLst/>
          </a:prstGeom>
        </p:spPr>
        <p:txBody>
          <a:bodyPr vert="horz" lIns="100783" tIns="50392" rIns="100783" bIns="503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96491" y="208855"/>
            <a:ext cx="2016125" cy="402483"/>
          </a:xfrm>
          <a:prstGeom prst="rect">
            <a:avLst/>
          </a:prstGeom>
        </p:spPr>
        <p:txBody>
          <a:bodyPr vert="horz" lIns="100783" tIns="50392" rIns="100783" bIns="50392" rtlCol="0" anchor="t"/>
          <a:lstStyle>
            <a:lvl1pPr algn="l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FFFFFF">
                    <a:tint val="75000"/>
                  </a:srgbClr>
                </a:solidFill>
                <a:latin typeface="Candara"/>
              </a:rPr>
              <a:pPr/>
              <a:t>8/16/2011</a:t>
            </a:fld>
            <a:endParaRPr lang="en-US" dirty="0">
              <a:solidFill>
                <a:srgbClr val="FFFFFF">
                  <a:tint val="75000"/>
                </a:srgbClr>
              </a:solidFill>
              <a:latin typeface="Candar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9433" y="7006700"/>
            <a:ext cx="5624989" cy="402483"/>
          </a:xfrm>
          <a:prstGeom prst="rect">
            <a:avLst/>
          </a:prstGeom>
        </p:spPr>
        <p:txBody>
          <a:bodyPr vert="horz" lIns="100783" tIns="50392" rIns="100783" bIns="50392" rtlCol="0" anchor="t"/>
          <a:lstStyle>
            <a:lvl1pPr algn="l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endParaRPr lang="en-US" dirty="0">
              <a:solidFill>
                <a:srgbClr val="FFFFFF"/>
              </a:solidFill>
              <a:latin typeface="Candar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3129" y="7006700"/>
            <a:ext cx="1254218" cy="402483"/>
          </a:xfrm>
          <a:prstGeom prst="rect">
            <a:avLst/>
          </a:prstGeom>
        </p:spPr>
        <p:txBody>
          <a:bodyPr vert="horz" lIns="100783" tIns="50392" rIns="100783" bIns="50392" rtlCol="0" anchor="t"/>
          <a:lstStyle>
            <a:lvl1pPr algn="l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FFFFFF">
                    <a:tint val="75000"/>
                  </a:srgbClr>
                </a:solidFill>
                <a:latin typeface="Candara"/>
              </a:rPr>
              <a:pPr/>
              <a:t>‹#›</a:t>
            </a:fld>
            <a:endParaRPr lang="en-US" dirty="0">
              <a:solidFill>
                <a:srgbClr val="FFFFFF">
                  <a:tint val="75000"/>
                </a:srgbClr>
              </a:solidFill>
              <a:latin typeface="Candara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iming>
    <p:tnLst>
      <p:par>
        <p:cTn id="1" dur="indefinite" restart="never" nodeType="tmRoot"/>
      </p:par>
    </p:tnLst>
  </p:timing>
  <p:txStyles>
    <p:titleStyle>
      <a:lvl1pPr algn="l" defTabSz="1007838" rtl="0" eaLnBrk="1" latinLnBrk="0" hangingPunct="1">
        <a:spcBef>
          <a:spcPct val="0"/>
        </a:spcBef>
        <a:buNone/>
        <a:defRPr sz="2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2352" indent="-302352" algn="l" defTabSz="1007838" rtl="0" eaLnBrk="1" latinLnBrk="0" hangingPunct="1">
        <a:spcBef>
          <a:spcPct val="20000"/>
        </a:spcBef>
        <a:buFont typeface="Arial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818869" indent="-314949" algn="l" defTabSz="1007838" rtl="0" eaLnBrk="1" latinLnBrk="0" hangingPunct="1">
        <a:spcBef>
          <a:spcPct val="20000"/>
        </a:spcBef>
        <a:buFont typeface="Arial" pitchFamily="34" charset="0"/>
        <a:buChar char="–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259799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763717" indent="-251960" algn="l" defTabSz="1007838" rtl="0" eaLnBrk="1" latinLnBrk="0" hangingPunct="1">
        <a:spcBef>
          <a:spcPct val="20000"/>
        </a:spcBef>
        <a:buFont typeface="Arial" pitchFamily="34" charset="0"/>
        <a:buChar char="–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267637" indent="-251960" algn="l" defTabSz="1007838" rtl="0" eaLnBrk="1" latinLnBrk="0" hangingPunct="1">
        <a:spcBef>
          <a:spcPct val="20000"/>
        </a:spcBef>
        <a:buFont typeface="Arial" pitchFamily="34" charset="0"/>
        <a:buChar char="»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771557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3275476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779395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4283314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72043" y="251989"/>
            <a:ext cx="8988557" cy="1091953"/>
          </a:xfrm>
          <a:prstGeom prst="rect">
            <a:avLst/>
          </a:prstGeom>
        </p:spPr>
        <p:txBody>
          <a:bodyPr vert="horz" lIns="100783" tIns="50392" rIns="100783" bIns="50392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75402" y="1763924"/>
            <a:ext cx="8988557" cy="4989386"/>
          </a:xfrm>
          <a:prstGeom prst="rect">
            <a:avLst/>
          </a:prstGeom>
        </p:spPr>
        <p:txBody>
          <a:bodyPr vert="horz" lIns="100783" tIns="50392" rIns="100783" bIns="50392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720417" y="6887705"/>
            <a:ext cx="2940182" cy="402483"/>
          </a:xfrm>
          <a:prstGeom prst="rect">
            <a:avLst/>
          </a:prstGeom>
        </p:spPr>
        <p:txBody>
          <a:bodyPr vert="horz" lIns="100783" tIns="50392" rIns="100783" bIns="50392" anchor="ctr" anchorCtr="0"/>
          <a:lstStyle>
            <a:lvl1pPr algn="l" defTabSz="100783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500">
                <a:solidFill>
                  <a:schemeClr val="tx2"/>
                </a:solidFill>
              </a:defRPr>
            </a:lvl1pPr>
          </a:lstStyle>
          <a:p>
            <a:fld id="{6B75A5E2-F684-469F-9AF6-5D22652EDE44}" type="datetimeFigureOut">
              <a:rPr lang="en-US" smtClean="0">
                <a:solidFill>
                  <a:srgbClr val="775F55"/>
                </a:solidFill>
                <a:latin typeface="Tw Cen MT"/>
              </a:rPr>
              <a:pPr/>
              <a:t>8/16/2011</a:t>
            </a:fld>
            <a:endParaRPr lang="en-US" dirty="0">
              <a:solidFill>
                <a:srgbClr val="775F55"/>
              </a:solidFill>
              <a:latin typeface="Tw Cen M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72043" y="6887492"/>
            <a:ext cx="5976368" cy="402483"/>
          </a:xfrm>
          <a:prstGeom prst="rect">
            <a:avLst/>
          </a:prstGeom>
        </p:spPr>
        <p:txBody>
          <a:bodyPr vert="horz" lIns="100783" tIns="50392" rIns="100783" bIns="50392" anchor="ctr"/>
          <a:lstStyle>
            <a:lvl1pPr algn="r" defTabSz="100783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5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775F55"/>
              </a:solidFill>
              <a:latin typeface="Tw Cen MT"/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360741"/>
            <a:ext cx="10080625" cy="35278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411139"/>
            <a:ext cx="588036" cy="251989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1040" y="1411139"/>
            <a:ext cx="9429585" cy="25198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402389"/>
            <a:ext cx="588036" cy="269490"/>
          </a:xfrm>
          <a:prstGeom prst="rect">
            <a:avLst/>
          </a:prstGeom>
        </p:spPr>
        <p:txBody>
          <a:bodyPr vert="horz" lIns="100783" tIns="50392" rIns="100783" bIns="50392" anchor="ctr" anchorCtr="0">
            <a:normAutofit/>
          </a:bodyPr>
          <a:lstStyle>
            <a:lvl1pPr algn="ctr" defTabSz="100783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500" b="1">
                <a:solidFill>
                  <a:srgbClr val="FFFFFF"/>
                </a:solidFill>
              </a:defRPr>
            </a:lvl1pPr>
          </a:lstStyle>
          <a:p>
            <a:fld id="{6C4AC681-59E4-46DD-A8A0-F6BA912B54E4}" type="slidenum">
              <a:rPr lang="en-US" smtClean="0">
                <a:latin typeface="Tw Cen MT"/>
              </a:rPr>
              <a:pPr/>
              <a:t>‹#›</a:t>
            </a:fld>
            <a:endParaRPr lang="en-US" dirty="0">
              <a:latin typeface="Tw Cen M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l" rtl="0" eaLnBrk="1" latinLnBrk="0" hangingPunct="1">
        <a:spcBef>
          <a:spcPct val="0"/>
        </a:spcBef>
        <a:buNone/>
        <a:defRPr kumimoji="0" sz="49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52744" indent="-352744" algn="l" rtl="0" eaLnBrk="1" latinLnBrk="0" hangingPunct="1">
        <a:spcBef>
          <a:spcPts val="772"/>
        </a:spcBef>
        <a:buClr>
          <a:schemeClr val="accent2"/>
        </a:buClr>
        <a:buSzPct val="60000"/>
        <a:buFont typeface="Wingdings"/>
        <a:buChar char="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05486" indent="-302352" algn="l" rtl="0" eaLnBrk="1" latinLnBrk="0" hangingPunct="1">
        <a:spcBef>
          <a:spcPts val="606"/>
        </a:spcBef>
        <a:buClr>
          <a:schemeClr val="accent1"/>
        </a:buClr>
        <a:buSzPct val="70000"/>
        <a:buFont typeface="Wingdings 2"/>
        <a:buChar char="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indent="-251960" algn="l" rtl="0" eaLnBrk="1" latinLnBrk="0" hangingPunct="1">
        <a:spcBef>
          <a:spcPts val="551"/>
        </a:spcBef>
        <a:buClr>
          <a:schemeClr val="accent2"/>
        </a:buClr>
        <a:buSzPct val="75000"/>
        <a:buFont typeface="Wingdings"/>
        <a:buChar char="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indent="-251960" algn="l" rtl="0" eaLnBrk="1" latinLnBrk="0" hangingPunct="1">
        <a:spcBef>
          <a:spcPts val="441"/>
        </a:spcBef>
        <a:buClr>
          <a:schemeClr val="accent3"/>
        </a:buClr>
        <a:buSzPct val="75000"/>
        <a:buFont typeface="Wingdings"/>
        <a:buChar char="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indent="-251960" algn="l" rtl="0" eaLnBrk="1" latinLnBrk="0" hangingPunct="1">
        <a:spcBef>
          <a:spcPts val="441"/>
        </a:spcBef>
        <a:buClr>
          <a:schemeClr val="accent4"/>
        </a:buClr>
        <a:buSzPct val="65000"/>
        <a:buFont typeface="Wingdings"/>
        <a:buChar char="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318029" indent="-25196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20380" indent="-25196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922732" indent="-25196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25084" indent="-25196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6047" y="671971"/>
            <a:ext cx="8568531" cy="1259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83" tIns="50392" rIns="100783" bIns="503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6047" y="2183906"/>
            <a:ext cx="8568531" cy="4535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83" tIns="50392" rIns="100783" bIns="503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6047" y="6887704"/>
            <a:ext cx="2100130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83" tIns="50392" rIns="100783" bIns="50392" numCol="1" anchor="t" anchorCtr="0" compatLnSpc="1">
            <a:prstTxWarp prst="textNoShape">
              <a:avLst/>
            </a:prstTxWarp>
          </a:bodyPr>
          <a:lstStyle>
            <a:lvl1pPr algn="l" defTabSz="914305" eaLnBrk="0">
              <a:lnSpc>
                <a:spcPct val="100000"/>
              </a:lnSpc>
              <a:buClrTx/>
              <a:buSzTx/>
              <a:buFontTx/>
              <a:buNone/>
              <a:defRPr sz="15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214" y="6887704"/>
            <a:ext cx="3192198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83" tIns="50392" rIns="100783" bIns="50392" numCol="1" anchor="t" anchorCtr="0" compatLnSpc="1">
            <a:prstTxWarp prst="textNoShape">
              <a:avLst/>
            </a:prstTxWarp>
          </a:bodyPr>
          <a:lstStyle>
            <a:lvl1pPr algn="ctr" defTabSz="914305" eaLnBrk="0">
              <a:lnSpc>
                <a:spcPct val="100000"/>
              </a:lnSpc>
              <a:buClrTx/>
              <a:buSzTx/>
              <a:buFontTx/>
              <a:buNone/>
              <a:defRPr sz="15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448" y="6887704"/>
            <a:ext cx="2100130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83" tIns="50392" rIns="100783" bIns="50392" numCol="1" anchor="t" anchorCtr="0" compatLnSpc="1">
            <a:prstTxWarp prst="textNoShape">
              <a:avLst/>
            </a:prstTxWarp>
          </a:bodyPr>
          <a:lstStyle>
            <a:lvl1pPr algn="r" defTabSz="914305" eaLnBrk="0">
              <a:lnSpc>
                <a:spcPct val="100000"/>
              </a:lnSpc>
              <a:buClrTx/>
              <a:buSzTx/>
              <a:buFontTx/>
              <a:buNone/>
              <a:defRPr sz="15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CE04FF81-3A3C-403B-880D-34C09BE8C3DE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charset="-128"/>
        </a:defRPr>
      </a:lvl5pPr>
      <a:lvl6pPr marL="503920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charset="-128"/>
        </a:defRPr>
      </a:lvl6pPr>
      <a:lvl7pPr marL="100783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charset="-128"/>
        </a:defRPr>
      </a:lvl7pPr>
      <a:lvl8pPr marL="151175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charset="-128"/>
        </a:defRPr>
      </a:lvl8pPr>
      <a:lvl9pPr marL="2015677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77940" indent="-377940" algn="l" rtl="0" eaLnBrk="0" fontAlgn="base" hangingPunct="0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18869" indent="-314949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  <a:ea typeface="+mn-ea"/>
        </a:defRPr>
      </a:lvl2pPr>
      <a:lvl3pPr marL="1259799" indent="-251960" algn="l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</a:defRPr>
      </a:lvl3pPr>
      <a:lvl4pPr marL="1763717" indent="-25196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4pPr>
      <a:lvl5pPr marL="2267637" indent="-25196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5pPr>
      <a:lvl6pPr marL="2771557" indent="-251960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6pPr>
      <a:lvl7pPr marL="3275476" indent="-251960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7pPr>
      <a:lvl8pPr marL="3779395" indent="-251960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8pPr>
      <a:lvl9pPr marL="4283314" indent="-251960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83" tIns="50392" rIns="100783" bIns="503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763926"/>
            <a:ext cx="9072563" cy="4989036"/>
          </a:xfrm>
          <a:prstGeom prst="rect">
            <a:avLst/>
          </a:prstGeom>
        </p:spPr>
        <p:txBody>
          <a:bodyPr vert="horz" lIns="100783" tIns="50392" rIns="100783" bIns="503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7006700"/>
            <a:ext cx="2352146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l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6AA39-921A-ED4C-886D-3679AF2AFA65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8/16/2011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7006700"/>
            <a:ext cx="3192198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7006700"/>
            <a:ext cx="2352146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E5D06-EA94-1C47-AFDD-56601EEDD8D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xStyles>
    <p:titleStyle>
      <a:lvl1pPr algn="ctr" defTabSz="50392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40" indent="-377940" algn="l" defTabSz="503920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869" indent="-314949" algn="l" defTabSz="503920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799" indent="-251960" algn="l" defTabSz="503920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717" indent="-251960" algn="l" defTabSz="50392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637" indent="-251960" algn="l" defTabSz="503920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557" indent="-251960" algn="l" defTabSz="503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476" indent="-251960" algn="l" defTabSz="503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395" indent="-251960" algn="l" defTabSz="503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314" indent="-251960" algn="l" defTabSz="503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5039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vert="horz" lIns="100772" tIns="50387" rIns="100772" bIns="5038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7006701"/>
            <a:ext cx="2352146" cy="402483"/>
          </a:xfrm>
          <a:prstGeom prst="rect">
            <a:avLst/>
          </a:prstGeom>
        </p:spPr>
        <p:txBody>
          <a:bodyPr vert="horz" lIns="100772" tIns="50387" rIns="100772" bIns="50387" rtlCol="0" anchor="ctr"/>
          <a:lstStyle>
            <a:lvl1pPr algn="l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6510D-6FBE-4F27-BA92-3F482B88E22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8/16/2011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7006701"/>
            <a:ext cx="3192198" cy="402483"/>
          </a:xfrm>
          <a:prstGeom prst="rect">
            <a:avLst/>
          </a:prstGeom>
        </p:spPr>
        <p:txBody>
          <a:bodyPr vert="horz" lIns="100772" tIns="50387" rIns="100772" bIns="50387" rtlCol="0" anchor="ctr"/>
          <a:lstStyle>
            <a:lvl1pPr algn="ctr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7006701"/>
            <a:ext cx="2352146" cy="402483"/>
          </a:xfrm>
          <a:prstGeom prst="rect">
            <a:avLst/>
          </a:prstGeom>
        </p:spPr>
        <p:txBody>
          <a:bodyPr vert="horz" lIns="100772" tIns="50387" rIns="100772" bIns="50387" rtlCol="0" anchor="ctr"/>
          <a:lstStyle>
            <a:lvl1pPr algn="r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10FA9-EC00-4321-B63A-831BB0634F7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92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100773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00" indent="-377900" algn="l" defTabSz="1007734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784" indent="-314916" algn="l" defTabSz="1007734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669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534" indent="-251934" algn="l" defTabSz="100773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402" indent="-251934" algn="l" defTabSz="1007734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269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136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003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2870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94" tIns="50397" rIns="100794" bIns="5039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763925"/>
            <a:ext cx="9072563" cy="4989036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7006699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100794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8/16/2011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7006699"/>
            <a:ext cx="3192198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7006699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100794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xStyles>
    <p:titleStyle>
      <a:lvl1pPr algn="ctr" defTabSz="1007943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79" indent="-377979" algn="l" defTabSz="1007943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954" indent="-314982" algn="l" defTabSz="1007943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84436" y="196866"/>
            <a:ext cx="8111753" cy="1889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9375" tIns="39375" rIns="39375" bIns="393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24749" y="2145845"/>
            <a:ext cx="3071440" cy="44294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9375" tIns="39375" rIns="39375" bIns="393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65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65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65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65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65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54376" algn="ctr" rtl="0" fontAlgn="base">
        <a:spcBef>
          <a:spcPct val="0"/>
        </a:spcBef>
        <a:spcAft>
          <a:spcPct val="0"/>
        </a:spcAft>
        <a:defRPr sz="65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708751" algn="ctr" rtl="0" fontAlgn="base">
        <a:spcBef>
          <a:spcPct val="0"/>
        </a:spcBef>
        <a:spcAft>
          <a:spcPct val="0"/>
        </a:spcAft>
        <a:defRPr sz="65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063127" algn="ctr" rtl="0" fontAlgn="base">
        <a:spcBef>
          <a:spcPct val="0"/>
        </a:spcBef>
        <a:spcAft>
          <a:spcPct val="0"/>
        </a:spcAft>
        <a:defRPr sz="65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417503" algn="ctr" rtl="0" fontAlgn="base">
        <a:spcBef>
          <a:spcPct val="0"/>
        </a:spcBef>
        <a:spcAft>
          <a:spcPct val="0"/>
        </a:spcAft>
        <a:defRPr sz="65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589396" indent="-382677" algn="l" rtl="0" fontAlgn="base">
        <a:spcBef>
          <a:spcPts val="2945"/>
        </a:spcBef>
        <a:spcAft>
          <a:spcPct val="0"/>
        </a:spcAft>
        <a:buSzPct val="171000"/>
        <a:buFont typeface="Gill Sans" charset="0"/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933928" indent="-382677" algn="l" rtl="0" fontAlgn="base">
        <a:spcBef>
          <a:spcPts val="2945"/>
        </a:spcBef>
        <a:spcAft>
          <a:spcPct val="0"/>
        </a:spcAft>
        <a:buSzPct val="171000"/>
        <a:buFont typeface="Gill Sans" charset="0"/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278460" indent="-382677" algn="l" rtl="0" fontAlgn="base">
        <a:spcBef>
          <a:spcPts val="2945"/>
        </a:spcBef>
        <a:spcAft>
          <a:spcPct val="0"/>
        </a:spcAft>
        <a:buSzPct val="171000"/>
        <a:buFont typeface="Gill Sans" charset="0"/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22992" indent="-382677" algn="l" rtl="0" fontAlgn="base">
        <a:spcBef>
          <a:spcPts val="2945"/>
        </a:spcBef>
        <a:spcAft>
          <a:spcPct val="0"/>
        </a:spcAft>
        <a:buSzPct val="171000"/>
        <a:buFont typeface="Gill Sans" charset="0"/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967524" indent="-382677" algn="l" rtl="0" fontAlgn="base">
        <a:spcBef>
          <a:spcPts val="2945"/>
        </a:spcBef>
        <a:spcAft>
          <a:spcPct val="0"/>
        </a:spcAft>
        <a:buSzPct val="171000"/>
        <a:buFont typeface="Gill Sans" charset="0"/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321900" indent="-382677" algn="l" rtl="0" fontAlgn="base">
        <a:spcBef>
          <a:spcPts val="2945"/>
        </a:spcBef>
        <a:spcAft>
          <a:spcPct val="0"/>
        </a:spcAft>
        <a:buSzPct val="171000"/>
        <a:buFont typeface="Gill Sans" charset="0"/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676275" indent="-382677" algn="l" rtl="0" fontAlgn="base">
        <a:spcBef>
          <a:spcPts val="2945"/>
        </a:spcBef>
        <a:spcAft>
          <a:spcPct val="0"/>
        </a:spcAft>
        <a:buSzPct val="171000"/>
        <a:buFont typeface="Gill Sans" charset="0"/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030651" indent="-382677" algn="l" rtl="0" fontAlgn="base">
        <a:spcBef>
          <a:spcPts val="2945"/>
        </a:spcBef>
        <a:spcAft>
          <a:spcPct val="0"/>
        </a:spcAft>
        <a:buSzPct val="171000"/>
        <a:buFont typeface="Gill Sans" charset="0"/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385027" indent="-382677" algn="l" rtl="0" fontAlgn="base">
        <a:spcBef>
          <a:spcPts val="2945"/>
        </a:spcBef>
        <a:spcAft>
          <a:spcPct val="0"/>
        </a:spcAft>
        <a:buSzPct val="171000"/>
        <a:buFont typeface="Gill Sans" charset="0"/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7087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4376" algn="l" defTabSz="7087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8751" algn="l" defTabSz="7087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3127" algn="l" defTabSz="7087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7503" algn="l" defTabSz="7087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1879" algn="l" defTabSz="7087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26254" algn="l" defTabSz="7087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0630" algn="l" defTabSz="7087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5006" algn="l" defTabSz="7087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50000"/>
              </a:schemeClr>
            </a:gs>
            <a:gs pos="19000">
              <a:schemeClr val="tx2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xStyles>
    <p:titleStyle>
      <a:lvl1pPr algn="ctr" defTabSz="503972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503972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503972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503972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503972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503972"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1007943"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511915"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2015886"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77979" indent="-377979" algn="l" defTabSz="50397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818954" indent="-314982" algn="l" defTabSz="50397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259929" indent="-251986" algn="l" defTabSz="50397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763900" indent="-251986" algn="l" defTabSz="50397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267872" indent="-251986" algn="l" defTabSz="50397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771844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04031" y="302737"/>
            <a:ext cx="9072563" cy="1259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4031" y="1763925"/>
            <a:ext cx="9072563" cy="498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94" tIns="50397" rIns="100794" bIns="503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7006699"/>
            <a:ext cx="2352146" cy="402483"/>
          </a:xfrm>
          <a:prstGeom prst="rect">
            <a:avLst/>
          </a:prstGeom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503972" hangingPunct="1">
              <a:lnSpc>
                <a:spcPct val="100000"/>
              </a:lnSpc>
              <a:buClrTx/>
              <a:buSzTx/>
              <a:buFontTx/>
              <a:buNone/>
            </a:pPr>
            <a:fld id="{70364E5A-044F-4736-8745-DF527B5F2417}" type="datetime1">
              <a:rPr lang="en-US" smtClean="0">
                <a:ea typeface="ＭＳ Ｐゴシック" charset="-128"/>
              </a:rPr>
              <a:pPr defTabSz="503972" hangingPunct="1">
                <a:lnSpc>
                  <a:spcPct val="100000"/>
                </a:lnSpc>
                <a:buClrTx/>
                <a:buSzTx/>
                <a:buFontTx/>
                <a:buNone/>
              </a:pPr>
              <a:t>8/16/2011</a:t>
            </a:fld>
            <a:endParaRPr lang="en-US" smtClean="0"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7006699"/>
            <a:ext cx="3192198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503972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7006699"/>
            <a:ext cx="2352146" cy="402483"/>
          </a:xfrm>
          <a:prstGeom prst="rect">
            <a:avLst/>
          </a:prstGeom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503972" hangingPunct="1">
              <a:lnSpc>
                <a:spcPct val="100000"/>
              </a:lnSpc>
              <a:buClrTx/>
              <a:buSzTx/>
              <a:buFontTx/>
              <a:buNone/>
            </a:pPr>
            <a:fld id="{E2F764B2-4A73-4673-8E6B-D6027465733F}" type="slidenum">
              <a:rPr lang="en-US" smtClean="0">
                <a:ea typeface="ＭＳ Ｐゴシック" charset="-128"/>
              </a:rPr>
              <a:pPr defTabSz="503972" hangingPunct="1">
                <a:lnSpc>
                  <a:spcPct val="100000"/>
                </a:lnSpc>
                <a:buClrTx/>
                <a:buSzTx/>
                <a:buFontTx/>
                <a:buNone/>
              </a:pPr>
              <a:t>‹#›</a:t>
            </a:fld>
            <a:endParaRPr lang="en-US" smtClean="0">
              <a:ea typeface="ＭＳ Ｐゴシック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txStyles>
    <p:titleStyle>
      <a:lvl1pPr algn="ctr" defTabSz="503972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</a:defRPr>
      </a:lvl2pPr>
      <a:lvl3pPr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</a:defRPr>
      </a:lvl3pPr>
      <a:lvl4pPr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</a:defRPr>
      </a:lvl4pPr>
      <a:lvl5pPr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</a:defRPr>
      </a:lvl5pPr>
      <a:lvl6pPr marL="503972"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</a:defRPr>
      </a:lvl6pPr>
      <a:lvl7pPr marL="1007943"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</a:defRPr>
      </a:lvl7pPr>
      <a:lvl8pPr marL="1511915"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</a:defRPr>
      </a:lvl8pPr>
      <a:lvl9pPr marL="2015886" algn="ctr" defTabSz="503972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77979" indent="-377979" algn="l" defTabSz="503972" rtl="0" fontAlgn="base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818954" indent="-314982" algn="l" defTabSz="503972" rtl="0" fontAlgn="base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259929" indent="-251986" algn="l" defTabSz="503972" rtl="0" fontAlgn="base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763900" indent="-251986" algn="l" defTabSz="503972" rtl="0" fontAlgn="base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267872" indent="-251986" algn="l" defTabSz="503972" rtl="0" fontAlgn="base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771844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12094" y="1427938"/>
            <a:ext cx="7056438" cy="755968"/>
          </a:xfrm>
          <a:prstGeom prst="rect">
            <a:avLst/>
          </a:prstGeom>
        </p:spPr>
        <p:txBody>
          <a:bodyPr vert="horz" lIns="100794" tIns="50397" rIns="100794" bIns="50397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2094" y="2267903"/>
            <a:ext cx="7056438" cy="3779839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36021" y="7006699"/>
            <a:ext cx="2352146" cy="402483"/>
          </a:xfrm>
          <a:prstGeom prst="rect">
            <a:avLst/>
          </a:prstGeom>
          <a:ln>
            <a:noFill/>
          </a:ln>
        </p:spPr>
        <p:txBody>
          <a:bodyPr vert="horz" lIns="100794" tIns="50397" rIns="100794" bIns="50397" rtlCol="0" anchor="ctr"/>
          <a:lstStyle>
            <a:lvl1pPr algn="l">
              <a:defRPr sz="12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A46F3384-43D4-4AC4-A8BC-8496C9BC660B}" type="datetimeFigureOut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  <a:latin typeface="Garamond"/>
              </a:rPr>
              <a:pPr defTabSz="100794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8/16/2011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  <a:latin typeface="Garamond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276203" y="7006699"/>
            <a:ext cx="3528219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ctr">
              <a:defRPr sz="12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>
              <a:solidFill>
                <a:srgbClr val="6F6F74">
                  <a:lumMod val="60000"/>
                  <a:lumOff val="40000"/>
                </a:srgbClr>
              </a:solidFill>
              <a:latin typeface="Garamond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7358856" y="7015379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r">
              <a:defRPr sz="13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A862BE79-9BBE-4543-B4C7-73C311FFFD96}" type="slidenum">
              <a:rPr lang="en-US" smtClean="0">
                <a:solidFill>
                  <a:srgbClr val="6F6F74">
                    <a:lumMod val="60000"/>
                    <a:lumOff val="40000"/>
                  </a:srgbClr>
                </a:solidFill>
                <a:latin typeface="Garamond"/>
              </a:rPr>
              <a:pPr defTabSz="100794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‹#›</a:t>
            </a:fld>
            <a:endParaRPr lang="en-US">
              <a:solidFill>
                <a:srgbClr val="6F6F74">
                  <a:lumMod val="60000"/>
                  <a:lumOff val="40000"/>
                </a:srgbClr>
              </a:solidFill>
              <a:latin typeface="Garamond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xStyles>
    <p:titleStyle>
      <a:lvl1pPr algn="ctr" defTabSz="1007943" rtl="0" eaLnBrk="1" latinLnBrk="0" hangingPunct="1">
        <a:spcBef>
          <a:spcPct val="0"/>
        </a:spcBef>
        <a:buNone/>
        <a:defRPr sz="4000" kern="1200" cap="all" spc="331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302383" algn="l" defTabSz="1007943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18954" indent="-251986" algn="l" defTabSz="1007943" rtl="0" eaLnBrk="1" latinLnBrk="0" hangingPunct="1">
        <a:spcBef>
          <a:spcPct val="20000"/>
        </a:spcBef>
        <a:buClrTx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spcBef>
          <a:spcPct val="20000"/>
        </a:spcBef>
        <a:buClrTx/>
        <a:buFont typeface="Arial" pitchFamily="34" charset="0"/>
        <a:buChar char="•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spcBef>
          <a:spcPct val="20000"/>
        </a:spcBef>
        <a:buClrTx/>
        <a:buFont typeface="Arial" pitchFamily="34" charset="0"/>
        <a:buChar char="•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spcBef>
          <a:spcPct val="20000"/>
        </a:spcBef>
        <a:buClrTx/>
        <a:buFont typeface="Arial" pitchFamily="34" charset="0"/>
        <a:buChar char="•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spcBef>
          <a:spcPct val="20000"/>
        </a:spcBef>
        <a:buClrTx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spcBef>
          <a:spcPct val="20000"/>
        </a:spcBef>
        <a:buClrTx/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spcBef>
          <a:spcPct val="20000"/>
        </a:spcBef>
        <a:buClrTx/>
        <a:buFont typeface="Arial" pitchFamily="34" charset="0"/>
        <a:buChar char="•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spcBef>
          <a:spcPct val="20000"/>
        </a:spcBef>
        <a:buClrTx/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785" y="301869"/>
            <a:ext cx="9066471" cy="1255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785" y="1768616"/>
            <a:ext cx="9066471" cy="498360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3057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785" y="6887417"/>
            <a:ext cx="2342762" cy="514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97799" algn="l"/>
                <a:tab pos="995599" algn="l"/>
                <a:tab pos="1493398" algn="l"/>
                <a:tab pos="1991197" algn="l"/>
                <a:tab pos="2488997" algn="l"/>
                <a:tab pos="2986796" algn="l"/>
                <a:tab pos="3484596" algn="l"/>
                <a:tab pos="3982395" algn="l"/>
                <a:tab pos="4480194" algn="l"/>
                <a:tab pos="4977994" algn="l"/>
                <a:tab pos="5475793" algn="l"/>
                <a:tab pos="5973592" algn="l"/>
                <a:tab pos="6471392" algn="l"/>
                <a:tab pos="6969191" algn="l"/>
                <a:tab pos="7466990" algn="l"/>
                <a:tab pos="7964790" algn="l"/>
                <a:tab pos="8462589" algn="l"/>
                <a:tab pos="8960388" algn="l"/>
                <a:tab pos="9458188" algn="l"/>
                <a:tab pos="9955987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pPr defTabSz="497799">
              <a:defRPr/>
            </a:pP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7465" y="6887417"/>
            <a:ext cx="3190634" cy="514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97799" algn="l"/>
                <a:tab pos="995599" algn="l"/>
                <a:tab pos="1493398" algn="l"/>
                <a:tab pos="1991197" algn="l"/>
                <a:tab pos="2488997" algn="l"/>
                <a:tab pos="2986796" algn="l"/>
                <a:tab pos="3484596" algn="l"/>
                <a:tab pos="3982395" algn="l"/>
                <a:tab pos="4480194" algn="l"/>
                <a:tab pos="4977994" algn="l"/>
                <a:tab pos="5475793" algn="l"/>
                <a:tab pos="5973592" algn="l"/>
                <a:tab pos="6471392" algn="l"/>
                <a:tab pos="6969191" algn="l"/>
                <a:tab pos="7466990" algn="l"/>
                <a:tab pos="7964790" algn="l"/>
                <a:tab pos="8462589" algn="l"/>
                <a:tab pos="8960388" algn="l"/>
                <a:tab pos="9458188" algn="l"/>
                <a:tab pos="9955987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pPr defTabSz="497799"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494" y="6887417"/>
            <a:ext cx="2342762" cy="514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>
                <a:solidFill>
                  <a:srgbClr val="000000"/>
                </a:solidFill>
              </a:defRPr>
            </a:lvl1pPr>
          </a:lstStyle>
          <a:p>
            <a:pPr defTabSz="497799"/>
            <a:fld id="{71911CF4-CEF4-498F-B68E-998AFECFF732}" type="slidenum">
              <a:rPr lang="en-US" smtClean="0"/>
              <a:pPr defTabSz="497799"/>
              <a:t>‹#›</a:t>
            </a:fld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txStyles>
    <p:titleStyle>
      <a:lvl1pPr algn="ctr" defTabSz="497799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97799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8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2pPr>
      <a:lvl3pPr algn="ctr" defTabSz="497799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8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3pPr>
      <a:lvl4pPr algn="ctr" defTabSz="497799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8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4pPr>
      <a:lvl5pPr algn="ctr" defTabSz="497799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8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5pPr>
      <a:lvl6pPr marL="2737896" indent="-248900" algn="ctr" defTabSz="497799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8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6pPr>
      <a:lvl7pPr marL="3235696" indent="-248900" algn="ctr" defTabSz="497799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8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7pPr>
      <a:lvl8pPr marL="3733495" indent="-248900" algn="ctr" defTabSz="497799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8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8pPr>
      <a:lvl9pPr marL="4231295" indent="-248900" algn="ctr" defTabSz="497799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8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9pPr>
    </p:titleStyle>
    <p:bodyStyle>
      <a:lvl1pPr marL="373350" indent="-373350" algn="l" defTabSz="497799" rtl="0" eaLnBrk="0" fontAlgn="base" hangingPunct="0">
        <a:lnSpc>
          <a:spcPct val="93000"/>
        </a:lnSpc>
        <a:spcBef>
          <a:spcPct val="0"/>
        </a:spcBef>
        <a:spcAft>
          <a:spcPts val="1552"/>
        </a:spcAft>
        <a:buClr>
          <a:srgbClr val="000000"/>
        </a:buClr>
        <a:buSzPct val="100000"/>
        <a:buFont typeface="Times New Roman" charset="0"/>
        <a:defRPr sz="3500">
          <a:solidFill>
            <a:srgbClr val="000000"/>
          </a:solidFill>
          <a:latin typeface="+mn-lt"/>
          <a:ea typeface="+mn-ea"/>
          <a:cs typeface="+mn-cs"/>
        </a:defRPr>
      </a:lvl1pPr>
      <a:lvl2pPr marL="808924" indent="-311125" algn="l" defTabSz="497799" rtl="0" eaLnBrk="0" fontAlgn="base" hangingPunct="0">
        <a:lnSpc>
          <a:spcPct val="93000"/>
        </a:lnSpc>
        <a:spcBef>
          <a:spcPct val="0"/>
        </a:spcBef>
        <a:spcAft>
          <a:spcPts val="1239"/>
        </a:spcAft>
        <a:buClr>
          <a:srgbClr val="000000"/>
        </a:buClr>
        <a:buSzPct val="100000"/>
        <a:buFont typeface="Times New Roman" charset="0"/>
        <a:defRPr sz="3000">
          <a:solidFill>
            <a:srgbClr val="000000"/>
          </a:solidFill>
          <a:latin typeface="+mn-lt"/>
          <a:ea typeface="+mn-ea"/>
          <a:cs typeface="+mn-cs"/>
        </a:defRPr>
      </a:lvl2pPr>
      <a:lvl3pPr marL="1244498" indent="-248900" algn="l" defTabSz="497799" rtl="0" eaLnBrk="0" fontAlgn="base" hangingPunct="0">
        <a:lnSpc>
          <a:spcPct val="93000"/>
        </a:lnSpc>
        <a:spcBef>
          <a:spcPct val="0"/>
        </a:spcBef>
        <a:spcAft>
          <a:spcPts val="925"/>
        </a:spcAft>
        <a:buClr>
          <a:srgbClr val="000000"/>
        </a:buClr>
        <a:buSzPct val="100000"/>
        <a:buFont typeface="Times New Roman" charset="0"/>
        <a:defRPr sz="2600">
          <a:solidFill>
            <a:srgbClr val="000000"/>
          </a:solidFill>
          <a:latin typeface="+mn-lt"/>
          <a:ea typeface="+mn-ea"/>
          <a:cs typeface="+mn-cs"/>
        </a:defRPr>
      </a:lvl3pPr>
      <a:lvl4pPr marL="1742298" indent="-248900" algn="l" defTabSz="497799" rtl="0" eaLnBrk="0" fontAlgn="base" hangingPunct="0">
        <a:lnSpc>
          <a:spcPct val="93000"/>
        </a:lnSpc>
        <a:spcBef>
          <a:spcPct val="0"/>
        </a:spcBef>
        <a:spcAft>
          <a:spcPts val="626"/>
        </a:spcAft>
        <a:buClr>
          <a:srgbClr val="000000"/>
        </a:buClr>
        <a:buSzPct val="100000"/>
        <a:buFont typeface="Times New Roman" charset="0"/>
        <a:defRPr sz="2200">
          <a:solidFill>
            <a:srgbClr val="000000"/>
          </a:solidFill>
          <a:latin typeface="+mn-lt"/>
          <a:ea typeface="+mn-ea"/>
          <a:cs typeface="+mn-cs"/>
        </a:defRPr>
      </a:lvl4pPr>
      <a:lvl5pPr marL="2240097" indent="-248900" algn="l" defTabSz="497799" rtl="0" eaLnBrk="0" fontAlgn="base" hangingPunct="0">
        <a:lnSpc>
          <a:spcPct val="93000"/>
        </a:lnSpc>
        <a:spcBef>
          <a:spcPct val="0"/>
        </a:spcBef>
        <a:spcAft>
          <a:spcPts val="314"/>
        </a:spcAft>
        <a:buClr>
          <a:srgbClr val="000000"/>
        </a:buClr>
        <a:buSzPct val="100000"/>
        <a:buFont typeface="Times New Roman" charset="0"/>
        <a:defRPr sz="2200">
          <a:solidFill>
            <a:srgbClr val="000000"/>
          </a:solidFill>
          <a:latin typeface="+mn-lt"/>
          <a:ea typeface="+mn-ea"/>
          <a:cs typeface="+mn-cs"/>
        </a:defRPr>
      </a:lvl5pPr>
      <a:lvl6pPr marL="2737896" indent="-248900" algn="l" defTabSz="497799" rtl="0" fontAlgn="base" hangingPunct="0">
        <a:lnSpc>
          <a:spcPct val="93000"/>
        </a:lnSpc>
        <a:spcBef>
          <a:spcPct val="0"/>
        </a:spcBef>
        <a:spcAft>
          <a:spcPts val="314"/>
        </a:spcAft>
        <a:buClr>
          <a:srgbClr val="000000"/>
        </a:buClr>
        <a:buSzPct val="100000"/>
        <a:buFont typeface="Times New Roman" charset="0"/>
        <a:defRPr sz="2200">
          <a:solidFill>
            <a:srgbClr val="000000"/>
          </a:solidFill>
          <a:latin typeface="+mn-lt"/>
          <a:ea typeface="+mn-ea"/>
          <a:cs typeface="+mn-cs"/>
        </a:defRPr>
      </a:lvl6pPr>
      <a:lvl7pPr marL="3235696" indent="-248900" algn="l" defTabSz="497799" rtl="0" fontAlgn="base" hangingPunct="0">
        <a:lnSpc>
          <a:spcPct val="93000"/>
        </a:lnSpc>
        <a:spcBef>
          <a:spcPct val="0"/>
        </a:spcBef>
        <a:spcAft>
          <a:spcPts val="314"/>
        </a:spcAft>
        <a:buClr>
          <a:srgbClr val="000000"/>
        </a:buClr>
        <a:buSzPct val="100000"/>
        <a:buFont typeface="Times New Roman" charset="0"/>
        <a:defRPr sz="2200">
          <a:solidFill>
            <a:srgbClr val="000000"/>
          </a:solidFill>
          <a:latin typeface="+mn-lt"/>
          <a:ea typeface="+mn-ea"/>
          <a:cs typeface="+mn-cs"/>
        </a:defRPr>
      </a:lvl7pPr>
      <a:lvl8pPr marL="3733495" indent="-248900" algn="l" defTabSz="497799" rtl="0" fontAlgn="base" hangingPunct="0">
        <a:lnSpc>
          <a:spcPct val="93000"/>
        </a:lnSpc>
        <a:spcBef>
          <a:spcPct val="0"/>
        </a:spcBef>
        <a:spcAft>
          <a:spcPts val="314"/>
        </a:spcAft>
        <a:buClr>
          <a:srgbClr val="000000"/>
        </a:buClr>
        <a:buSzPct val="100000"/>
        <a:buFont typeface="Times New Roman" charset="0"/>
        <a:defRPr sz="2200">
          <a:solidFill>
            <a:srgbClr val="000000"/>
          </a:solidFill>
          <a:latin typeface="+mn-lt"/>
          <a:ea typeface="+mn-ea"/>
          <a:cs typeface="+mn-cs"/>
        </a:defRPr>
      </a:lvl8pPr>
      <a:lvl9pPr marL="4231295" indent="-248900" algn="l" defTabSz="497799" rtl="0" fontAlgn="base" hangingPunct="0">
        <a:lnSpc>
          <a:spcPct val="93000"/>
        </a:lnSpc>
        <a:spcBef>
          <a:spcPct val="0"/>
        </a:spcBef>
        <a:spcAft>
          <a:spcPts val="314"/>
        </a:spcAft>
        <a:buClr>
          <a:srgbClr val="000000"/>
        </a:buClr>
        <a:buSzPct val="100000"/>
        <a:buFont typeface="Times New Roman" charset="0"/>
        <a:defRPr sz="22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9779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99" algn="l" defTabSz="49779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99" algn="l" defTabSz="49779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398" algn="l" defTabSz="49779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197" algn="l" defTabSz="49779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997" algn="l" defTabSz="49779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796" algn="l" defTabSz="49779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596" algn="l" defTabSz="49779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395" algn="l" defTabSz="49779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/>
          </a:bodyPr>
          <a:lstStyle/>
          <a:p>
            <a:r>
              <a:rPr lang="de-A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vert="horz" lIns="100772" tIns="50387" rIns="100772" bIns="50387" rtlCol="0">
            <a:normAutofit/>
          </a:bodyPr>
          <a:lstStyle/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7006701"/>
            <a:ext cx="2352146" cy="402483"/>
          </a:xfrm>
          <a:prstGeom prst="rect">
            <a:avLst/>
          </a:prstGeom>
        </p:spPr>
        <p:txBody>
          <a:bodyPr vert="horz" lIns="100772" tIns="50387" rIns="100772" bIns="50387" rtlCol="0" anchor="ctr"/>
          <a:lstStyle>
            <a:lvl1pPr algn="l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083EC-AA75-A547-98D3-206C59D5EF5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8/16/2011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7006701"/>
            <a:ext cx="3192198" cy="402483"/>
          </a:xfrm>
          <a:prstGeom prst="rect">
            <a:avLst/>
          </a:prstGeom>
        </p:spPr>
        <p:txBody>
          <a:bodyPr vert="horz" lIns="100772" tIns="50387" rIns="100772" bIns="50387" rtlCol="0" anchor="ctr"/>
          <a:lstStyle>
            <a:lvl1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7006701"/>
            <a:ext cx="2352146" cy="402483"/>
          </a:xfrm>
          <a:prstGeom prst="rect">
            <a:avLst/>
          </a:prstGeom>
        </p:spPr>
        <p:txBody>
          <a:bodyPr vert="horz" lIns="100772" tIns="50387" rIns="100772" bIns="50387" rtlCol="0" anchor="ctr"/>
          <a:lstStyle>
            <a:lvl1pPr algn="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E4F09-53C8-654A-A0F1-412A214E3059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503868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00" indent="-377900" algn="l" defTabSz="503868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784" indent="-314916" algn="l" defTabSz="503868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669" indent="-251934" algn="l" defTabSz="503868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534" indent="-251934" algn="l" defTabSz="503868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402" indent="-251934" algn="l" defTabSz="503868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269" indent="-251934" algn="l" defTabSz="503868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136" indent="-251934" algn="l" defTabSz="503868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003" indent="-251934" algn="l" defTabSz="503868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2870" indent="-251934" algn="l" defTabSz="503868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vert="horz" lIns="100772" tIns="50387" rIns="100772" bIns="5038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7006701"/>
            <a:ext cx="2352146" cy="402483"/>
          </a:xfrm>
          <a:prstGeom prst="rect">
            <a:avLst/>
          </a:prstGeom>
        </p:spPr>
        <p:txBody>
          <a:bodyPr vert="horz" lIns="100772" tIns="50387" rIns="100772" bIns="50387" rtlCol="0" anchor="ctr"/>
          <a:lstStyle>
            <a:lvl1pPr algn="l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856D7-3A11-4098-B11F-97EDAA231E45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8/16/2011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7006701"/>
            <a:ext cx="3192198" cy="402483"/>
          </a:xfrm>
          <a:prstGeom prst="rect">
            <a:avLst/>
          </a:prstGeom>
        </p:spPr>
        <p:txBody>
          <a:bodyPr vert="horz" lIns="100772" tIns="50387" rIns="100772" bIns="50387" rtlCol="0" anchor="ctr"/>
          <a:lstStyle>
            <a:lvl1pPr algn="ctr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7006701"/>
            <a:ext cx="2352146" cy="402483"/>
          </a:xfrm>
          <a:prstGeom prst="rect">
            <a:avLst/>
          </a:prstGeom>
        </p:spPr>
        <p:txBody>
          <a:bodyPr vert="horz" lIns="100772" tIns="50387" rIns="100772" bIns="50387" rtlCol="0" anchor="ctr"/>
          <a:lstStyle>
            <a:lvl1pPr algn="r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14524-1CD6-40F0-A557-FBF2358C8C2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100773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00" indent="-377900" algn="l" defTabSz="1007734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784" indent="-314916" algn="l" defTabSz="1007734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669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534" indent="-251934" algn="l" defTabSz="100773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402" indent="-251934" algn="l" defTabSz="1007734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269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136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003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2870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6047" y="671971"/>
            <a:ext cx="8568531" cy="1259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6047" y="2183906"/>
            <a:ext cx="8568531" cy="4535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6047" y="6887704"/>
            <a:ext cx="2100130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defTabSz="914210" eaLnBrk="0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214" y="6887704"/>
            <a:ext cx="3192198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algn="ctr" defTabSz="914210" eaLnBrk="0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448" y="6887704"/>
            <a:ext cx="2100130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algn="r" defTabSz="914210" eaLnBrk="0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fld id="{04CF63B5-6534-4D89-AF9E-E87B4A784741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pitchFamily="-128" charset="-128"/>
        </a:defRPr>
      </a:lvl2pPr>
      <a:lvl3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pitchFamily="-128" charset="-128"/>
        </a:defRPr>
      </a:lvl3pPr>
      <a:lvl4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pitchFamily="-128" charset="-128"/>
        </a:defRPr>
      </a:lvl4pPr>
      <a:lvl5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pitchFamily="-128" charset="-128"/>
        </a:defRPr>
      </a:lvl5pPr>
      <a:lvl6pPr marL="5038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pitchFamily="-128" charset="-128"/>
        </a:defRPr>
      </a:lvl6pPr>
      <a:lvl7pPr marL="1007734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pitchFamily="-128" charset="-128"/>
        </a:defRPr>
      </a:lvl7pPr>
      <a:lvl8pPr marL="1511602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pitchFamily="-128" charset="-128"/>
        </a:defRPr>
      </a:lvl8pPr>
      <a:lvl9pPr marL="20154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ＭＳ Ｐゴシック" pitchFamily="-128" charset="-128"/>
        </a:defRPr>
      </a:lvl9pPr>
    </p:titleStyle>
    <p:bodyStyle>
      <a:lvl1pPr marL="377900" indent="-377900" algn="l" rtl="0" fontAlgn="base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18784" indent="-314916" algn="l" rtl="0" fontAlgn="base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  <a:ea typeface="+mn-ea"/>
        </a:defRPr>
      </a:lvl2pPr>
      <a:lvl3pPr marL="1259669" indent="-251934" algn="l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</a:defRPr>
      </a:lvl3pPr>
      <a:lvl4pPr marL="1763534" indent="-251934" algn="l" rtl="0" fontAlgn="base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4pPr>
      <a:lvl5pPr marL="2267402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5pPr>
      <a:lvl6pPr marL="2771269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6pPr>
      <a:lvl7pPr marL="3275136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7pPr>
      <a:lvl8pPr marL="3779003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8pPr>
      <a:lvl9pPr marL="4282870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ChangeArrowheads="1"/>
          </p:cNvSpPr>
          <p:nvPr userDrawn="1"/>
        </p:nvSpPr>
        <p:spPr bwMode="auto">
          <a:xfrm>
            <a:off x="0" y="-47248"/>
            <a:ext cx="10080625" cy="383234"/>
          </a:xfrm>
          <a:prstGeom prst="rect">
            <a:avLst/>
          </a:prstGeom>
          <a:gradFill rotWithShape="0">
            <a:gsLst>
              <a:gs pos="0">
                <a:srgbClr val="333333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100772" tIns="50387" rIns="100772" bIns="50387" anchor="ctr"/>
          <a:lstStyle/>
          <a:p>
            <a:pPr defTabSz="914210" eaLnBrk="0">
              <a:lnSpc>
                <a:spcPct val="100000"/>
              </a:lnSpc>
              <a:buClrTx/>
              <a:buSzTx/>
              <a:buFontTx/>
              <a:buNone/>
            </a:pPr>
            <a:endParaRPr lang="en-US" sz="2600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2042" y="839964"/>
            <a:ext cx="8736542" cy="75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This is the title of this slide.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2042" y="2015913"/>
            <a:ext cx="8736542" cy="4283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72044" y="0"/>
            <a:ext cx="5628349" cy="335986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defTabSz="914210" eaLnBrk="0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chemeClr val="bg1"/>
                </a:solidFill>
                <a:latin typeface="+mn-lt"/>
                <a:ea typeface="Osaka" charset="0"/>
              </a:defRPr>
            </a:lvl1pPr>
          </a:lstStyle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A New </a:t>
            </a:r>
            <a:r>
              <a:rPr lang="en-US" dirty="0" err="1" smtClean="0">
                <a:solidFill>
                  <a:srgbClr val="FFFFFF"/>
                </a:solidFill>
              </a:rPr>
              <a:t>Deconvolution</a:t>
            </a:r>
            <a:r>
              <a:rPr lang="en-US" dirty="0" smtClean="0">
                <a:solidFill>
                  <a:srgbClr val="FFFFFF"/>
                </a:solidFill>
              </a:rPr>
              <a:t> Approach to Perfusion Imaging...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12484" y="6507971"/>
            <a:ext cx="1596099" cy="755968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none" lIns="100772" tIns="0" rIns="100772" bIns="0" numCol="1" anchor="t" anchorCtr="0" compatLnSpc="1">
            <a:prstTxWarp prst="textNoShape">
              <a:avLst/>
            </a:prstTxWarp>
          </a:bodyPr>
          <a:lstStyle>
            <a:lvl1pPr algn="r" defTabSz="914210" eaLnBrk="0">
              <a:lnSpc>
                <a:spcPct val="100000"/>
              </a:lnSpc>
              <a:buClrTx/>
              <a:buSzTx/>
              <a:buFontTx/>
              <a:buNone/>
              <a:defRPr sz="4900" b="1">
                <a:solidFill>
                  <a:srgbClr val="D9D9D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F8FD060-DE01-4B3E-863F-002B3D74D06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1" name="Text Box 12"/>
          <p:cNvSpPr txBox="1">
            <a:spLocks noChangeArrowheads="1"/>
          </p:cNvSpPr>
          <p:nvPr userDrawn="1"/>
        </p:nvSpPr>
        <p:spPr bwMode="auto">
          <a:xfrm>
            <a:off x="672042" y="1679930"/>
            <a:ext cx="8736542" cy="30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2" tIns="50387" rIns="100772" bIns="50387">
            <a:spAutoFit/>
          </a:bodyPr>
          <a:lstStyle/>
          <a:p>
            <a:pPr defTabSz="914210" eaLnBrk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</a:rPr>
              <a:t>Boston University</a:t>
            </a:r>
            <a:r>
              <a:rPr lang="en-US" sz="1300" dirty="0">
                <a:solidFill>
                  <a:srgbClr val="FFFFFF"/>
                </a:solidFill>
                <a:latin typeface="Arial" pitchFamily="34" charset="0"/>
              </a:rPr>
              <a:t> Slideshow Title Goes Here</a:t>
            </a:r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308453" y="0"/>
            <a:ext cx="2100130" cy="335986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algn="r" defTabSz="914210" eaLnBrk="0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rgbClr val="80808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D77D3F0-827F-42F7-BC7C-43454C526786}" type="datetime1">
              <a:rPr lang="en-US" smtClean="0"/>
              <a:pPr>
                <a:defRPr/>
              </a:pPr>
              <a:t>8/16/2011</a:t>
            </a:fld>
            <a:endParaRPr lang="en-US" dirty="0"/>
          </a:p>
        </p:txBody>
      </p:sp>
      <p:pic>
        <p:nvPicPr>
          <p:cNvPr id="1033" name="Picture 19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2042" y="6635718"/>
            <a:ext cx="1067566" cy="479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ransition spd="slow"/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Osaka" charset="0"/>
          <a:cs typeface="Osaka" charset="0"/>
        </a:defRPr>
      </a:lvl5pPr>
      <a:lvl6pPr marL="503868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Osaka" charset="0"/>
          <a:cs typeface="Osaka" charset="0"/>
        </a:defRPr>
      </a:lvl6pPr>
      <a:lvl7pPr marL="1007734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Osaka" charset="0"/>
          <a:cs typeface="Osaka" charset="0"/>
        </a:defRPr>
      </a:lvl7pPr>
      <a:lvl8pPr marL="1511602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Osaka" charset="0"/>
          <a:cs typeface="Osaka" charset="0"/>
        </a:defRPr>
      </a:lvl8pPr>
      <a:lvl9pPr marL="2015468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Osaka" charset="0"/>
          <a:cs typeface="Osaka" charset="0"/>
        </a:defRPr>
      </a:lvl9pPr>
    </p:titleStyle>
    <p:bodyStyle>
      <a:lvl1pPr marL="377900" indent="-377900" algn="l" rtl="0" eaLnBrk="0" fontAlgn="base" hangingPunct="0">
        <a:spcBef>
          <a:spcPct val="20000"/>
        </a:spcBef>
        <a:spcAft>
          <a:spcPct val="0"/>
        </a:spcAft>
        <a:buClr>
          <a:srgbClr val="2675B4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818784" indent="-314916" algn="l" rtl="0" eaLnBrk="0" fontAlgn="base" hangingPunct="0">
        <a:spcBef>
          <a:spcPct val="20000"/>
        </a:spcBef>
        <a:spcAft>
          <a:spcPct val="0"/>
        </a:spcAft>
        <a:buClr>
          <a:srgbClr val="2675B4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259669" indent="-251934" algn="l" rtl="0" eaLnBrk="0" fontAlgn="base" hangingPunct="0">
        <a:spcBef>
          <a:spcPct val="20000"/>
        </a:spcBef>
        <a:spcAft>
          <a:spcPct val="0"/>
        </a:spcAft>
        <a:buClr>
          <a:srgbClr val="2675B4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763534" indent="-251934" algn="l" rtl="0" eaLnBrk="0" fontAlgn="base" hangingPunct="0">
        <a:spcBef>
          <a:spcPct val="20000"/>
        </a:spcBef>
        <a:spcAft>
          <a:spcPct val="0"/>
        </a:spcAft>
        <a:buClr>
          <a:srgbClr val="2675B4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2267402" indent="-251934" algn="l" rtl="0" eaLnBrk="0" fontAlgn="base" hangingPunct="0">
        <a:spcBef>
          <a:spcPct val="20000"/>
        </a:spcBef>
        <a:spcAft>
          <a:spcPct val="0"/>
        </a:spcAft>
        <a:buClr>
          <a:srgbClr val="2675B4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771269" indent="-251934" algn="l" rtl="0" fontAlgn="base">
        <a:spcBef>
          <a:spcPct val="20000"/>
        </a:spcBef>
        <a:spcAft>
          <a:spcPct val="0"/>
        </a:spcAft>
        <a:buClr>
          <a:srgbClr val="2675B4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3275136" indent="-251934" algn="l" rtl="0" fontAlgn="base">
        <a:spcBef>
          <a:spcPct val="20000"/>
        </a:spcBef>
        <a:spcAft>
          <a:spcPct val="0"/>
        </a:spcAft>
        <a:buClr>
          <a:srgbClr val="2675B4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779003" indent="-251934" algn="l" rtl="0" fontAlgn="base">
        <a:spcBef>
          <a:spcPct val="20000"/>
        </a:spcBef>
        <a:spcAft>
          <a:spcPct val="0"/>
        </a:spcAft>
        <a:buClr>
          <a:srgbClr val="2675B4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4282870" indent="-251934" algn="l" rtl="0" fontAlgn="base">
        <a:spcBef>
          <a:spcPct val="20000"/>
        </a:spcBef>
        <a:spcAft>
          <a:spcPct val="0"/>
        </a:spcAft>
        <a:buClr>
          <a:srgbClr val="2675B4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503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4031" y="302737"/>
            <a:ext cx="9072563" cy="1259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72" tIns="50387" rIns="100772" bIns="503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4031" y="1763927"/>
            <a:ext cx="9072563" cy="498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4031" y="6884204"/>
            <a:ext cx="2352146" cy="52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defTabSz="914210" hangingPunct="1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endParaRPr lang="en-GB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214" y="6884204"/>
            <a:ext cx="3192198" cy="52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algn="ctr" defTabSz="914210" hangingPunct="1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endParaRPr lang="en-GB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448" y="6884204"/>
            <a:ext cx="2352146" cy="52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algn="r" defTabSz="914210" hangingPunct="1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fld id="{98A9DAF3-AE7F-43A5-A196-E35974999ACC}" type="slidenum">
              <a:rPr lang="en-GB" smtClean="0">
                <a:solidFill>
                  <a:srgbClr val="000000"/>
                </a:solidFill>
                <a:latin typeface="Arial" pitchFamily="34" charset="0"/>
              </a:rPr>
              <a:pPr/>
              <a:t>‹#›</a:t>
            </a:fld>
            <a:endParaRPr lang="en-GB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</a:defRPr>
      </a:lvl5pPr>
      <a:lvl6pPr marL="5038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</a:defRPr>
      </a:lvl6pPr>
      <a:lvl7pPr marL="1007734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</a:defRPr>
      </a:lvl7pPr>
      <a:lvl8pPr marL="1511602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</a:defRPr>
      </a:lvl8pPr>
      <a:lvl9pPr marL="20154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</a:defRPr>
      </a:lvl9pPr>
    </p:titleStyle>
    <p:bodyStyle>
      <a:lvl1pPr marL="377900" indent="-377900" algn="l" rtl="0" fontAlgn="base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18784" indent="-314916" algn="l" rtl="0" fontAlgn="base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59669" indent="-251934" algn="l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763534" indent="-251934" algn="l" rtl="0" fontAlgn="base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67402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71269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275136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779003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282870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wrap="square" lIns="100772" tIns="50387" rIns="100772" bIns="50387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2267903"/>
            <a:ext cx="9072563" cy="4367812"/>
          </a:xfrm>
          <a:prstGeom prst="rect">
            <a:avLst/>
          </a:prstGeom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43700" y="7006701"/>
            <a:ext cx="2352146" cy="402483"/>
          </a:xfrm>
          <a:prstGeom prst="rect">
            <a:avLst/>
          </a:prstGeom>
        </p:spPr>
        <p:txBody>
          <a:bodyPr vert="horz" wrap="square" lIns="100772" tIns="50387" rIns="100772" bIns="50387" numCol="1" anchor="ctr" anchorCtr="0" compatLnSpc="1">
            <a:prstTxWarp prst="textNoShape">
              <a:avLst/>
            </a:prstTxWarp>
          </a:bodyPr>
          <a:lstStyle>
            <a:lvl1pPr algn="r" defTabSz="503868" hangingPunct="1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rgbClr val="FFFFFF"/>
                </a:solidFill>
                <a:latin typeface="Corbel" pitchFamily="34" charset="0"/>
              </a:defRPr>
            </a:lvl1pPr>
          </a:lstStyle>
          <a:p>
            <a:fld id="{102E4BC1-D21F-467C-AB73-4951E9895D9E}" type="datetime1">
              <a:rPr lang="en-US" smtClean="0">
                <a:ea typeface="ＭＳ Ｐゴシック" pitchFamily="34" charset="-128"/>
              </a:rPr>
              <a:pPr/>
              <a:t>8/16/2011</a:t>
            </a:fld>
            <a:endParaRPr lang="en-US" dirty="0"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031" y="7006701"/>
            <a:ext cx="3192198" cy="402483"/>
          </a:xfrm>
          <a:prstGeom prst="rect">
            <a:avLst/>
          </a:prstGeom>
        </p:spPr>
        <p:txBody>
          <a:bodyPr vert="horz" wrap="square" lIns="100772" tIns="50387" rIns="100772" bIns="50387" numCol="1" anchor="ctr" anchorCtr="0" compatLnSpc="1">
            <a:prstTxWarp prst="textNoShape">
              <a:avLst/>
            </a:prstTxWarp>
          </a:bodyPr>
          <a:lstStyle>
            <a:lvl1pPr defTabSz="503868" hangingPunct="1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rgbClr val="FFFFFF"/>
                </a:solidFill>
                <a:latin typeface="Corbel" pitchFamily="34" charset="0"/>
              </a:defRPr>
            </a:lvl1pPr>
          </a:lstStyle>
          <a:p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04292" y="7006701"/>
            <a:ext cx="672042" cy="402483"/>
          </a:xfrm>
          <a:prstGeom prst="rect">
            <a:avLst/>
          </a:prstGeom>
        </p:spPr>
        <p:txBody>
          <a:bodyPr vert="horz" wrap="square" lIns="100772" tIns="50387" rIns="100772" bIns="50387" numCol="1" anchor="ctr" anchorCtr="0" compatLnSpc="1">
            <a:prstTxWarp prst="textNoShape">
              <a:avLst/>
            </a:prstTxWarp>
          </a:bodyPr>
          <a:lstStyle>
            <a:lvl1pPr algn="ctr" defTabSz="503868" hangingPunct="1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rgbClr val="FFFFFF"/>
                </a:solidFill>
                <a:latin typeface="Corbel" pitchFamily="34" charset="0"/>
              </a:defRPr>
            </a:lvl1pPr>
          </a:lstStyle>
          <a:p>
            <a:fld id="{04CD980A-BF26-4B9D-9B0E-F4A29D664363}" type="slidenum">
              <a:rPr lang="en-US" smtClean="0">
                <a:ea typeface="ＭＳ Ｐゴシック" pitchFamily="34" charset="-128"/>
              </a:rPr>
              <a:pPr/>
              <a:t>‹#›</a:t>
            </a:fld>
            <a:endParaRPr lang="en-US" dirty="0">
              <a:ea typeface="ＭＳ Ｐゴシック" pitchFamily="34" charset="-128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chemeClr val="tx1"/>
          </a:solidFill>
          <a:latin typeface="Corbel" pitchFamily="-109" charset="0"/>
          <a:ea typeface="ＭＳ Ｐゴシック" pitchFamily="-109" charset="-128"/>
          <a:cs typeface="ＭＳ Ｐゴシック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chemeClr val="tx1"/>
          </a:solidFill>
          <a:latin typeface="Corbel" pitchFamily="-109" charset="0"/>
          <a:ea typeface="ＭＳ Ｐゴシック" pitchFamily="-109" charset="-128"/>
          <a:cs typeface="ＭＳ Ｐゴシック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chemeClr val="tx1"/>
          </a:solidFill>
          <a:latin typeface="Corbel" pitchFamily="-109" charset="0"/>
          <a:ea typeface="ＭＳ Ｐゴシック" pitchFamily="-109" charset="-128"/>
          <a:cs typeface="ＭＳ Ｐゴシック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chemeClr val="tx1"/>
          </a:solidFill>
          <a:latin typeface="Corbel" pitchFamily="-109" charset="0"/>
          <a:ea typeface="ＭＳ Ｐゴシック" pitchFamily="-109" charset="-128"/>
          <a:cs typeface="ＭＳ Ｐゴシック" pitchFamily="-109" charset="-128"/>
        </a:defRPr>
      </a:lvl5pPr>
      <a:lvl6pPr marL="503868" algn="ctr" rtl="0" fontAlgn="base">
        <a:spcBef>
          <a:spcPct val="0"/>
        </a:spcBef>
        <a:spcAft>
          <a:spcPct val="0"/>
        </a:spcAft>
        <a:defRPr sz="5300" b="1">
          <a:solidFill>
            <a:schemeClr val="tx1"/>
          </a:solidFill>
          <a:latin typeface="Corbel" pitchFamily="-109" charset="0"/>
          <a:ea typeface="ＭＳ Ｐゴシック" pitchFamily="-109" charset="-128"/>
          <a:cs typeface="ＭＳ Ｐゴシック" pitchFamily="-109" charset="-128"/>
        </a:defRPr>
      </a:lvl6pPr>
      <a:lvl7pPr marL="1007734" algn="ctr" rtl="0" fontAlgn="base">
        <a:spcBef>
          <a:spcPct val="0"/>
        </a:spcBef>
        <a:spcAft>
          <a:spcPct val="0"/>
        </a:spcAft>
        <a:defRPr sz="5300" b="1">
          <a:solidFill>
            <a:schemeClr val="tx1"/>
          </a:solidFill>
          <a:latin typeface="Corbel" pitchFamily="-109" charset="0"/>
          <a:ea typeface="ＭＳ Ｐゴシック" pitchFamily="-109" charset="-128"/>
          <a:cs typeface="ＭＳ Ｐゴシック" pitchFamily="-109" charset="-128"/>
        </a:defRPr>
      </a:lvl7pPr>
      <a:lvl8pPr marL="1511602" algn="ctr" rtl="0" fontAlgn="base">
        <a:spcBef>
          <a:spcPct val="0"/>
        </a:spcBef>
        <a:spcAft>
          <a:spcPct val="0"/>
        </a:spcAft>
        <a:defRPr sz="5300" b="1">
          <a:solidFill>
            <a:schemeClr val="tx1"/>
          </a:solidFill>
          <a:latin typeface="Corbel" pitchFamily="-109" charset="0"/>
          <a:ea typeface="ＭＳ Ｐゴシック" pitchFamily="-109" charset="-128"/>
          <a:cs typeface="ＭＳ Ｐゴシック" pitchFamily="-109" charset="-128"/>
        </a:defRPr>
      </a:lvl8pPr>
      <a:lvl9pPr marL="2015468" algn="ctr" rtl="0" fontAlgn="base">
        <a:spcBef>
          <a:spcPct val="0"/>
        </a:spcBef>
        <a:spcAft>
          <a:spcPct val="0"/>
        </a:spcAft>
        <a:defRPr sz="5300" b="1">
          <a:solidFill>
            <a:schemeClr val="tx1"/>
          </a:solidFill>
          <a:latin typeface="Corbel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77900" indent="-377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" pitchFamily="2" charset="2"/>
        <a:buChar char=""/>
        <a:defRPr sz="26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09" charset="-128"/>
          <a:cs typeface="ＭＳ Ｐゴシック" pitchFamily="-109" charset="-128"/>
        </a:defRPr>
      </a:lvl1pPr>
      <a:lvl2pPr marL="755801" indent="-37090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"/>
        <a:defRPr sz="24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09" charset="-128"/>
          <a:cs typeface="+mn-cs"/>
        </a:defRPr>
      </a:lvl2pPr>
      <a:lvl3pPr marL="1140700" indent="-38489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" pitchFamily="2" charset="2"/>
        <a:buChar char=""/>
        <a:defRPr sz="22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09" charset="-128"/>
          <a:cs typeface="+mn-cs"/>
        </a:defRPr>
      </a:lvl3pPr>
      <a:lvl4pPr marL="1511602" indent="-37090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"/>
        <a:defRPr sz="22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09" charset="-128"/>
          <a:cs typeface="+mn-cs"/>
        </a:defRPr>
      </a:lvl4pPr>
      <a:lvl5pPr marL="1896501" indent="-38489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" pitchFamily="2" charset="2"/>
        <a:buChar char=""/>
        <a:defRPr sz="22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09" charset="-128"/>
          <a:cs typeface="+mn-cs"/>
        </a:defRPr>
      </a:lvl5pPr>
      <a:lvl6pPr marL="2771269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136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003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2870" indent="-251934" algn="l" defTabSz="100773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6047" y="671971"/>
            <a:ext cx="8568531" cy="1259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6047" y="2183906"/>
            <a:ext cx="8568531" cy="4535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6047" y="6887704"/>
            <a:ext cx="2100130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defTabSz="914210" eaLnBrk="0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214" y="6887704"/>
            <a:ext cx="3192198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algn="ctr" defTabSz="914210" eaLnBrk="0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448" y="6887704"/>
            <a:ext cx="2100130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72" tIns="50387" rIns="100772" bIns="50387" numCol="1" anchor="t" anchorCtr="0" compatLnSpc="1">
            <a:prstTxWarp prst="textNoShape">
              <a:avLst/>
            </a:prstTxWarp>
          </a:bodyPr>
          <a:lstStyle>
            <a:lvl1pPr algn="r" defTabSz="914210" eaLnBrk="0">
              <a:lnSpc>
                <a:spcPct val="100000"/>
              </a:lnSpc>
              <a:buClrTx/>
              <a:buSzTx/>
              <a:buFontTx/>
              <a:buNone/>
              <a:defRPr sz="1500"/>
            </a:lvl1pPr>
          </a:lstStyle>
          <a:p>
            <a:fld id="{C208336E-EB18-4539-80EC-C0A151E780C4}" type="slidenum">
              <a:rPr lang="en-US" smtClean="0">
                <a:solidFill>
                  <a:srgbClr val="FFFFFF"/>
                </a:solidFill>
                <a:latin typeface="Arial" pitchFamily="34" charset="0"/>
              </a:rPr>
              <a:pPr/>
              <a:t>‹#›</a:t>
            </a:fld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  <a:ea typeface="ＭＳ Ｐゴシック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  <a:ea typeface="ＭＳ Ｐゴシック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  <a:ea typeface="ＭＳ Ｐゴシック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  <a:ea typeface="ＭＳ Ｐゴシック" pitchFamily="34" charset="-128"/>
        </a:defRPr>
      </a:lvl5pPr>
      <a:lvl6pPr marL="5038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  <a:ea typeface="ＭＳ Ｐゴシック" pitchFamily="34" charset="-128"/>
        </a:defRPr>
      </a:lvl6pPr>
      <a:lvl7pPr marL="1007734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  <a:ea typeface="ＭＳ Ｐゴシック" pitchFamily="34" charset="-128"/>
        </a:defRPr>
      </a:lvl7pPr>
      <a:lvl8pPr marL="1511602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  <a:ea typeface="ＭＳ Ｐゴシック" pitchFamily="34" charset="-128"/>
        </a:defRPr>
      </a:lvl8pPr>
      <a:lvl9pPr marL="20154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377900" indent="-377900" algn="l" rtl="0" fontAlgn="base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18784" indent="-314916" algn="l" rtl="0" fontAlgn="base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  <a:ea typeface="+mn-ea"/>
        </a:defRPr>
      </a:lvl2pPr>
      <a:lvl3pPr marL="1259669" indent="-251934" algn="l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</a:defRPr>
      </a:lvl3pPr>
      <a:lvl4pPr marL="1763534" indent="-251934" algn="l" rtl="0" fontAlgn="base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4pPr>
      <a:lvl5pPr marL="2267402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5pPr>
      <a:lvl6pPr marL="2771269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6pPr>
      <a:lvl7pPr marL="3275136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7pPr>
      <a:lvl8pPr marL="3779003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8pPr>
      <a:lvl9pPr marL="4282870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jpe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3.xml"/><Relationship Id="rId6" Type="http://schemas.openxmlformats.org/officeDocument/2006/relationships/image" Target="../media/image61.jpeg"/><Relationship Id="rId11" Type="http://schemas.openxmlformats.org/officeDocument/2006/relationships/image" Target="../media/image66.png"/><Relationship Id="rId5" Type="http://schemas.openxmlformats.org/officeDocument/2006/relationships/image" Target="../media/image60.jpeg"/><Relationship Id="rId10" Type="http://schemas.openxmlformats.org/officeDocument/2006/relationships/image" Target="../media/image65.png"/><Relationship Id="rId4" Type="http://schemas.openxmlformats.org/officeDocument/2006/relationships/image" Target="../media/image59.jpeg"/><Relationship Id="rId9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0.xml"/><Relationship Id="rId4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8.xml"/><Relationship Id="rId4" Type="http://schemas.openxmlformats.org/officeDocument/2006/relationships/image" Target="../media/image8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0.xml"/><Relationship Id="rId6" Type="http://schemas.openxmlformats.org/officeDocument/2006/relationships/image" Target="../media/image86.png"/><Relationship Id="rId5" Type="http://schemas.openxmlformats.org/officeDocument/2006/relationships/image" Target="../media/image85.gif"/><Relationship Id="rId4" Type="http://schemas.openxmlformats.org/officeDocument/2006/relationships/image" Target="../media/image8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1.xml"/><Relationship Id="rId4" Type="http://schemas.openxmlformats.org/officeDocument/2006/relationships/image" Target="../media/image8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9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70.xml"/><Relationship Id="rId4" Type="http://schemas.openxmlformats.org/officeDocument/2006/relationships/image" Target="../media/image9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68.xml"/><Relationship Id="rId6" Type="http://schemas.openxmlformats.org/officeDocument/2006/relationships/image" Target="../media/image94.jpe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98.png"/><Relationship Id="rId2" Type="http://schemas.openxmlformats.org/officeDocument/2006/relationships/slideLayout" Target="../slideLayouts/slideLayout20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Office_Word_97_-_2003_Document1.doc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0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84.xml"/><Relationship Id="rId4" Type="http://schemas.openxmlformats.org/officeDocument/2006/relationships/image" Target="../media/image10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84.xml"/><Relationship Id="rId4" Type="http://schemas.openxmlformats.org/officeDocument/2006/relationships/image" Target="../media/image10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2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35.xml"/><Relationship Id="rId5" Type="http://schemas.openxmlformats.org/officeDocument/2006/relationships/image" Target="../media/image110.png"/><Relationship Id="rId4" Type="http://schemas.openxmlformats.org/officeDocument/2006/relationships/image" Target="../media/image109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3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45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4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9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97512" y="2103437"/>
            <a:ext cx="3505200" cy="4557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Musa Hussein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Tiffany Leonard 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Chuanchuan</a:t>
            </a:r>
            <a:r>
              <a:rPr lang="en-US" sz="2400" dirty="0" smtClean="0">
                <a:solidFill>
                  <a:schemeClr val="tx1"/>
                </a:solidFill>
              </a:rPr>
              <a:t> Lu 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Tenille</a:t>
            </a:r>
            <a:r>
              <a:rPr lang="en-US" sz="2400" dirty="0" smtClean="0">
                <a:solidFill>
                  <a:schemeClr val="tx1"/>
                </a:solidFill>
              </a:rPr>
              <a:t> Medley 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Akram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Mostafanejad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Diego </a:t>
            </a:r>
            <a:r>
              <a:rPr lang="en-US" sz="2400" dirty="0" err="1" smtClean="0">
                <a:solidFill>
                  <a:schemeClr val="tx1"/>
                </a:solidFill>
              </a:rPr>
              <a:t>Quiros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Esther Raymond 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Ayda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Shokoohi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Razi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Evan Riddle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Glenn Thompson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Yang Wang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Emily </a:t>
            </a:r>
            <a:r>
              <a:rPr lang="en-US" sz="2400" dirty="0" err="1" smtClean="0">
                <a:solidFill>
                  <a:schemeClr val="tx1"/>
                </a:solidFill>
              </a:rPr>
              <a:t>Wolin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Hongfeng</a:t>
            </a:r>
            <a:r>
              <a:rPr lang="en-US" sz="2400" dirty="0" smtClean="0">
                <a:solidFill>
                  <a:schemeClr val="tx1"/>
                </a:solidFill>
              </a:rPr>
              <a:t> Yang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1712" y="1417637"/>
            <a:ext cx="4191000" cy="4815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Kasey </a:t>
            </a:r>
            <a:r>
              <a:rPr lang="en-US" sz="2400" dirty="0" err="1" smtClean="0">
                <a:solidFill>
                  <a:schemeClr val="tx1"/>
                </a:solidFill>
              </a:rPr>
              <a:t>Aderhold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Brian Bagley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Irene Bianchi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Trevor </a:t>
            </a:r>
            <a:r>
              <a:rPr lang="en-US" sz="2400" dirty="0" err="1" smtClean="0">
                <a:solidFill>
                  <a:schemeClr val="tx1"/>
                </a:solidFill>
              </a:rPr>
              <a:t>Bollmann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Justin Brown 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Anastasija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Cabolova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Chen </a:t>
            </a:r>
            <a:r>
              <a:rPr lang="en-US" sz="2400" dirty="0" err="1" smtClean="0">
                <a:solidFill>
                  <a:schemeClr val="tx1"/>
                </a:solidFill>
              </a:rPr>
              <a:t>Chen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Hao</a:t>
            </a:r>
            <a:r>
              <a:rPr lang="en-US" sz="2400" dirty="0" smtClean="0">
                <a:solidFill>
                  <a:schemeClr val="tx1"/>
                </a:solidFill>
              </a:rPr>
              <a:t> Chen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Ben </a:t>
            </a:r>
            <a:r>
              <a:rPr lang="en-US" sz="2400" dirty="0" err="1" smtClean="0">
                <a:solidFill>
                  <a:schemeClr val="tx1"/>
                </a:solidFill>
              </a:rPr>
              <a:t>Dando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Maya El Hariri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Roxanna </a:t>
            </a:r>
            <a:r>
              <a:rPr lang="en-US" sz="2400" dirty="0" err="1" smtClean="0">
                <a:solidFill>
                  <a:schemeClr val="tx1"/>
                </a:solidFill>
              </a:rPr>
              <a:t>Frary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Jennifer </a:t>
            </a:r>
            <a:r>
              <a:rPr lang="en-US" sz="2400" dirty="0" err="1" smtClean="0">
                <a:solidFill>
                  <a:schemeClr val="tx1"/>
                </a:solidFill>
              </a:rPr>
              <a:t>Gabler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Michael Howe 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2112" y="350837"/>
            <a:ext cx="8915400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Order of Slides: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031" y="636973"/>
            <a:ext cx="9072563" cy="648697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4000" b="1" dirty="0" smtClean="0">
                <a:solidFill>
                  <a:srgbClr val="953735"/>
                </a:solidFill>
              </a:rPr>
              <a:t>Justin R. Brown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Yr. PhD candidate</a:t>
            </a:r>
            <a:br>
              <a:rPr lang="en-US" dirty="0" smtClean="0"/>
            </a:br>
            <a:r>
              <a:rPr lang="en-US" dirty="0" smtClean="0"/>
              <a:t>Department of Geophysics</a:t>
            </a:r>
            <a:br>
              <a:rPr lang="en-US" dirty="0" smtClean="0"/>
            </a:br>
            <a:r>
              <a:rPr lang="en-US" dirty="0" smtClean="0"/>
              <a:t>Stanford University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US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US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US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US" dirty="0" smtClean="0"/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sz="2600" b="1" dirty="0" smtClean="0">
                <a:solidFill>
                  <a:srgbClr val="953735"/>
                </a:solidFill>
              </a:rPr>
              <a:t/>
            </a:r>
            <a:br>
              <a:rPr lang="en-US" sz="2600" b="1" dirty="0" smtClean="0">
                <a:solidFill>
                  <a:srgbClr val="953735"/>
                </a:solidFill>
              </a:rPr>
            </a:br>
            <a:r>
              <a:rPr lang="en-US" sz="2600" b="1" dirty="0" smtClean="0">
                <a:solidFill>
                  <a:srgbClr val="953735"/>
                </a:solidFill>
              </a:rPr>
              <a:t>Autocorrelation and </a:t>
            </a:r>
            <a:r>
              <a:rPr lang="en-US" sz="2600" b="1" dirty="0" err="1" smtClean="0">
                <a:solidFill>
                  <a:srgbClr val="953735"/>
                </a:solidFill>
              </a:rPr>
              <a:t>Cepstrum</a:t>
            </a:r>
            <a:r>
              <a:rPr lang="en-US" sz="2600" b="1" dirty="0" smtClean="0">
                <a:solidFill>
                  <a:srgbClr val="953735"/>
                </a:solidFill>
              </a:rPr>
              <a:t> Analysis of Tectonic Tremor and Volcanic Signals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600" dirty="0" smtClean="0">
                <a:solidFill>
                  <a:srgbClr val="953735"/>
                </a:solidFill>
              </a:rPr>
              <a:t>PhD. Advisor: Gregory </a:t>
            </a:r>
            <a:r>
              <a:rPr lang="en-US" sz="2600" dirty="0" err="1" smtClean="0">
                <a:solidFill>
                  <a:srgbClr val="953735"/>
                </a:solidFill>
              </a:rPr>
              <a:t>Beroza</a:t>
            </a:r>
            <a:endParaRPr lang="en-US" sz="2600" dirty="0" smtClean="0">
              <a:solidFill>
                <a:srgbClr val="953735"/>
              </a:solidFill>
            </a:endParaRPr>
          </a:p>
        </p:txBody>
      </p:sp>
      <p:pic>
        <p:nvPicPr>
          <p:cNvPr id="13315" name="Picture 3" descr="n8604920_36873855_689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8945" y="600225"/>
            <a:ext cx="1680104" cy="213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ordinaryEarthQuakelowFreq.png"/>
          <p:cNvPicPr>
            <a:picLocks noChangeAspect="1"/>
          </p:cNvPicPr>
          <p:nvPr/>
        </p:nvPicPr>
        <p:blipFill>
          <a:blip r:embed="rId4" cstate="print"/>
          <a:srcRect b="14436"/>
          <a:stretch>
            <a:fillRect/>
          </a:stretch>
        </p:blipFill>
        <p:spPr bwMode="auto">
          <a:xfrm>
            <a:off x="1013315" y="3484101"/>
            <a:ext cx="1471841" cy="175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ordinaryEarthQuakeSpectrograms.png"/>
          <p:cNvPicPr>
            <a:picLocks noChangeAspect="1"/>
          </p:cNvPicPr>
          <p:nvPr/>
        </p:nvPicPr>
        <p:blipFill>
          <a:blip r:embed="rId5" cstate="print"/>
          <a:srcRect b="14436"/>
          <a:stretch>
            <a:fillRect/>
          </a:stretch>
        </p:blipFill>
        <p:spPr bwMode="auto">
          <a:xfrm>
            <a:off x="3297204" y="3508600"/>
            <a:ext cx="1471842" cy="175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3" descr="TremorCand.png"/>
          <p:cNvPicPr>
            <a:picLocks noChangeAspect="1"/>
          </p:cNvPicPr>
          <p:nvPr/>
        </p:nvPicPr>
        <p:blipFill>
          <a:blip r:embed="rId6" cstate="print"/>
          <a:srcRect t="12633" b="12633"/>
          <a:stretch>
            <a:fillRect/>
          </a:stretch>
        </p:blipFill>
        <p:spPr bwMode="auto">
          <a:xfrm>
            <a:off x="5563597" y="3484101"/>
            <a:ext cx="1473591" cy="175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4" descr="TremorCandSpectrogram.png"/>
          <p:cNvPicPr>
            <a:picLocks noChangeAspect="1"/>
          </p:cNvPicPr>
          <p:nvPr/>
        </p:nvPicPr>
        <p:blipFill>
          <a:blip r:embed="rId7" cstate="print"/>
          <a:srcRect t="12633" b="12633"/>
          <a:stretch>
            <a:fillRect/>
          </a:stretch>
        </p:blipFill>
        <p:spPr bwMode="auto">
          <a:xfrm>
            <a:off x="7822987" y="3484101"/>
            <a:ext cx="1466591" cy="174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Box 8"/>
          <p:cNvSpPr txBox="1">
            <a:spLocks noChangeArrowheads="1"/>
          </p:cNvSpPr>
          <p:nvPr/>
        </p:nvSpPr>
        <p:spPr bwMode="auto">
          <a:xfrm>
            <a:off x="1622353" y="2987122"/>
            <a:ext cx="3102942" cy="37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83" tIns="50392" rIns="100783" bIns="50392">
            <a:spAutoFit/>
          </a:bodyPr>
          <a:lstStyle/>
          <a:p>
            <a:pPr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‘Ordinary’ Earthquake</a:t>
            </a:r>
          </a:p>
        </p:txBody>
      </p:sp>
      <p:sp>
        <p:nvSpPr>
          <p:cNvPr id="13321" name="TextBox 9"/>
          <p:cNvSpPr txBox="1">
            <a:spLocks noChangeArrowheads="1"/>
          </p:cNvSpPr>
          <p:nvPr/>
        </p:nvSpPr>
        <p:spPr bwMode="auto">
          <a:xfrm>
            <a:off x="6538406" y="2987122"/>
            <a:ext cx="3101192" cy="37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83" tIns="50392" rIns="100783" bIns="50392">
            <a:spAutoFit/>
          </a:bodyPr>
          <a:lstStyle/>
          <a:p>
            <a:pPr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Tectonic Tremor</a:t>
            </a:r>
          </a:p>
        </p:txBody>
      </p:sp>
    </p:spTree>
  </p:cSld>
  <p:clrMapOvr>
    <a:masterClrMapping/>
  </p:clrMapOvr>
  <p:transition advTm="60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300392" y="1200449"/>
            <a:ext cx="2271641" cy="102720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11224" y="3370355"/>
            <a:ext cx="2271641" cy="102895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50284" y="3370355"/>
            <a:ext cx="2271641" cy="102895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10589" y="3370355"/>
            <a:ext cx="2271641" cy="102895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20689" y="1200449"/>
            <a:ext cx="2271641" cy="102720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769" y="1881170"/>
            <a:ext cx="2271641" cy="102895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344" name="TextBox 9"/>
          <p:cNvSpPr txBox="1">
            <a:spLocks noChangeArrowheads="1"/>
          </p:cNvSpPr>
          <p:nvPr/>
        </p:nvSpPr>
        <p:spPr bwMode="auto">
          <a:xfrm>
            <a:off x="7742482" y="3571597"/>
            <a:ext cx="2054627" cy="37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83" tIns="50392" rIns="100783" bIns="50392">
            <a:spAutoFit/>
          </a:bodyPr>
          <a:lstStyle/>
          <a:p>
            <a:pPr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Continuous Data</a:t>
            </a:r>
          </a:p>
        </p:txBody>
      </p:sp>
      <p:sp>
        <p:nvSpPr>
          <p:cNvPr id="14345" name="TextBox 10"/>
          <p:cNvSpPr txBox="1">
            <a:spLocks noChangeArrowheads="1"/>
          </p:cNvSpPr>
          <p:nvPr/>
        </p:nvSpPr>
        <p:spPr bwMode="auto">
          <a:xfrm>
            <a:off x="4664042" y="3568098"/>
            <a:ext cx="2054627" cy="65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83" tIns="50392" rIns="100783" bIns="50392">
            <a:spAutoFit/>
          </a:bodyPr>
          <a:lstStyle/>
          <a:p>
            <a:pPr algn="ctr"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Autocorrelation/</a:t>
            </a:r>
          </a:p>
          <a:p>
            <a:pPr algn="ctr"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Matched Filter</a:t>
            </a:r>
          </a:p>
        </p:txBody>
      </p:sp>
      <p:sp>
        <p:nvSpPr>
          <p:cNvPr id="14346" name="TextBox 11"/>
          <p:cNvSpPr txBox="1">
            <a:spLocks noChangeArrowheads="1"/>
          </p:cNvSpPr>
          <p:nvPr/>
        </p:nvSpPr>
        <p:spPr bwMode="auto">
          <a:xfrm>
            <a:off x="1496345" y="3370356"/>
            <a:ext cx="2185885" cy="932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83" tIns="50392" rIns="100783" bIns="50392">
            <a:spAutoFit/>
          </a:bodyPr>
          <a:lstStyle/>
          <a:p>
            <a:pPr algn="ctr"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Waveform CC</a:t>
            </a:r>
          </a:p>
          <a:p>
            <a:pPr algn="ctr"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Alignment and </a:t>
            </a:r>
          </a:p>
          <a:p>
            <a:pPr algn="ctr"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Picking</a:t>
            </a:r>
          </a:p>
        </p:txBody>
      </p:sp>
      <p:sp>
        <p:nvSpPr>
          <p:cNvPr id="14347" name="TextBox 12"/>
          <p:cNvSpPr txBox="1">
            <a:spLocks noChangeArrowheads="1"/>
          </p:cNvSpPr>
          <p:nvPr/>
        </p:nvSpPr>
        <p:spPr bwMode="auto">
          <a:xfrm>
            <a:off x="383276" y="1982666"/>
            <a:ext cx="2054627" cy="65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83" tIns="50392" rIns="100783" bIns="50392">
            <a:spAutoFit/>
          </a:bodyPr>
          <a:lstStyle/>
          <a:p>
            <a:pPr algn="ctr"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Event Family Identification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>
            <a:off x="3122193" y="1497937"/>
            <a:ext cx="2052878" cy="37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83" tIns="50392" rIns="100783" bIns="50392">
            <a:spAutoFit/>
          </a:bodyPr>
          <a:lstStyle/>
          <a:p>
            <a:pPr algn="ctr"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Location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>
            <a:off x="6300392" y="1483936"/>
            <a:ext cx="2271641" cy="37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83" tIns="50392" rIns="100783" bIns="50392">
            <a:spAutoFit/>
          </a:bodyPr>
          <a:lstStyle/>
          <a:p>
            <a:pPr algn="ctr" defTabSz="503920" hangingPunct="1">
              <a:lnSpc>
                <a:spcPct val="100000"/>
              </a:lnSpc>
              <a:buClrTx/>
              <a:buSzTx/>
            </a:pPr>
            <a:r>
              <a:rPr lang="en-US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Data Archive</a:t>
            </a:r>
          </a:p>
        </p:txBody>
      </p:sp>
      <p:cxnSp>
        <p:nvCxnSpPr>
          <p:cNvPr id="17" name="Straight Arrow Connector 16"/>
          <p:cNvCxnSpPr>
            <a:stCxn id="5" idx="1"/>
            <a:endCxn id="6" idx="3"/>
          </p:cNvCxnSpPr>
          <p:nvPr/>
        </p:nvCxnSpPr>
        <p:spPr>
          <a:xfrm rot="10800000">
            <a:off x="6821925" y="3884833"/>
            <a:ext cx="789299" cy="1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>
            <a:off x="3682230" y="3886585"/>
            <a:ext cx="789299" cy="17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>
            <a:off x="5407290" y="1681981"/>
            <a:ext cx="1007168" cy="1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>
            <a:off x="2650065" y="1983782"/>
            <a:ext cx="503585" cy="1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5575302" y="2692738"/>
            <a:ext cx="1007168" cy="1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  <a:scene3d>
            <a:camera prst="orthographicFront">
              <a:rot lat="0" lon="16200000" rev="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>
            <a:off x="6078884" y="2867623"/>
            <a:ext cx="1007168" cy="1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  <a:scene3d>
            <a:camera prst="orthographicFront">
              <a:rot lat="0" lon="10799999" rev="1620000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2069770" y="3097821"/>
            <a:ext cx="368018" cy="1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357" name="Picture 3" descr="Hits.png"/>
          <p:cNvPicPr>
            <a:picLocks noChangeAspect="1"/>
          </p:cNvPicPr>
          <p:nvPr/>
        </p:nvPicPr>
        <p:blipFill>
          <a:blip r:embed="rId3" cstate="print"/>
          <a:srcRect l="8859" r="8859"/>
          <a:stretch>
            <a:fillRect/>
          </a:stretch>
        </p:blipFill>
        <p:spPr bwMode="auto">
          <a:xfrm>
            <a:off x="166261" y="5038036"/>
            <a:ext cx="9779606" cy="23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8" name="TextBox 25"/>
          <p:cNvSpPr txBox="1">
            <a:spLocks noChangeArrowheads="1"/>
          </p:cNvSpPr>
          <p:nvPr/>
        </p:nvSpPr>
        <p:spPr bwMode="auto">
          <a:xfrm>
            <a:off x="383274" y="264241"/>
            <a:ext cx="9562593" cy="57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83" tIns="50392" rIns="100783" bIns="50392">
            <a:spAutoFit/>
          </a:bodyPr>
          <a:lstStyle/>
          <a:p>
            <a:pPr algn="ctr" defTabSz="503920" hangingPunct="1">
              <a:lnSpc>
                <a:spcPct val="100000"/>
              </a:lnSpc>
              <a:buClrTx/>
              <a:buSzTx/>
            </a:pPr>
            <a:r>
              <a:rPr lang="en-US" sz="3100" b="1" dirty="0" smtClean="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Automated event identification/phase picking scheme</a:t>
            </a:r>
          </a:p>
        </p:txBody>
      </p:sp>
    </p:spTree>
  </p:cSld>
  <p:clrMapOvr>
    <a:masterClrMapping/>
  </p:clrMapOvr>
  <p:transition advTm="60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04031" y="503981"/>
            <a:ext cx="9072563" cy="624898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err="1" smtClean="0"/>
              <a:t>Anastasija</a:t>
            </a:r>
            <a:r>
              <a:rPr lang="en-US" b="1" dirty="0" smtClean="0"/>
              <a:t> </a:t>
            </a:r>
            <a:r>
              <a:rPr lang="en-US" b="1" dirty="0" err="1" smtClean="0"/>
              <a:t>Cabolova</a:t>
            </a:r>
            <a:endParaRPr lang="en-US" b="1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spcBef>
                <a:spcPts val="1323"/>
              </a:spcBef>
              <a:buNone/>
            </a:pPr>
            <a:endParaRPr lang="en-US" dirty="0" smtClean="0"/>
          </a:p>
          <a:p>
            <a:pPr>
              <a:spcBef>
                <a:spcPts val="1323"/>
              </a:spcBef>
              <a:buNone/>
            </a:pPr>
            <a:r>
              <a:rPr lang="en-US" dirty="0" smtClean="0"/>
              <a:t>Graduate student, the end of 1</a:t>
            </a:r>
            <a:r>
              <a:rPr lang="en-US" baseline="30000" dirty="0" smtClean="0"/>
              <a:t>st</a:t>
            </a:r>
            <a:r>
              <a:rPr lang="en-US" dirty="0" smtClean="0"/>
              <a:t> year</a:t>
            </a:r>
          </a:p>
          <a:p>
            <a:pPr>
              <a:spcBef>
                <a:spcPts val="1323"/>
              </a:spcBef>
              <a:buNone/>
            </a:pPr>
            <a:endParaRPr lang="en-US" dirty="0" smtClean="0"/>
          </a:p>
          <a:p>
            <a:pPr marL="566793" indent="-566793">
              <a:buFont typeface="+mj-lt"/>
              <a:buAutoNum type="arabicPeriod"/>
            </a:pPr>
            <a:r>
              <a:rPr lang="en-US" i="1" dirty="0" smtClean="0">
                <a:solidFill>
                  <a:srgbClr val="C00000"/>
                </a:solidFill>
              </a:rPr>
              <a:t>Salton Sea Brawley Seismic zone active experiment</a:t>
            </a:r>
          </a:p>
          <a:p>
            <a:pPr marL="566793" indent="-566793">
              <a:spcBef>
                <a:spcPts val="1323"/>
              </a:spcBef>
              <a:buFont typeface="+mj-lt"/>
              <a:buAutoNum type="arabicPeriod" startAt="2"/>
            </a:pPr>
            <a:r>
              <a:rPr lang="en-US" i="1" dirty="0" smtClean="0">
                <a:solidFill>
                  <a:srgbClr val="C00000"/>
                </a:solidFill>
              </a:rPr>
              <a:t>“Application of Seismic interferometry</a:t>
            </a:r>
          </a:p>
          <a:p>
            <a:pPr>
              <a:buNone/>
            </a:pPr>
            <a:r>
              <a:rPr lang="en-US" i="1" dirty="0" smtClean="0">
                <a:solidFill>
                  <a:srgbClr val="C00000"/>
                </a:solidFill>
              </a:rPr>
              <a:t>techniques for imaging subsurface: PUNA</a:t>
            </a:r>
          </a:p>
          <a:p>
            <a:pPr>
              <a:buNone/>
            </a:pPr>
            <a:r>
              <a:rPr lang="en-US" i="1" dirty="0" smtClean="0">
                <a:solidFill>
                  <a:srgbClr val="C00000"/>
                </a:solidFill>
              </a:rPr>
              <a:t>Project (US and Germany project).”</a:t>
            </a:r>
          </a:p>
          <a:p>
            <a:pPr>
              <a:buNone/>
            </a:pPr>
            <a:endParaRPr lang="en-US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1029" name="Picture 5" descr="C:\Documents and Settings\Vista\Desktop\Anastasia\cu-eas-logo_re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036" y="1175949"/>
            <a:ext cx="5188162" cy="1007957"/>
          </a:xfrm>
          <a:prstGeom prst="rect">
            <a:avLst/>
          </a:prstGeom>
          <a:noFill/>
        </p:spPr>
      </p:pic>
      <p:sp>
        <p:nvSpPr>
          <p:cNvPr id="3" name="AutoShape 5" descr="data:image/jpg;base64,/9j/4AAQSkZJRgABAQAAAQABAAD/2wCEAAkGBhQSERUUEBQUFRUVFhUXFBcWFxUcGBwUFxcXFxwXGBgXICYqGx4kGRseITEhJSg1LS0sGB4zNTwqNSYrMSoBCQoKDgwOGg8PGi0kHiQ1Ki0pKjE0LTM1MiwqLCkpLCkpLCkuLCwsLCksLCktLzU0LCkpLiwsKSwsLCwqLCwsL//AABEIAHgAdQMBIgACEQEDEQH/xAAcAAACAgMBAQAAAAAAAAAAAAAABQQGAgMHAQj/xABIEAACAQMCBAMDBwUNCQEAAAABAgMABBESIQUGEzEiQVEyYXEUI0JSYpGhB4GSsdIVFzNTVHJzgoOTssHRJENjZKKjtMLxFv/EABoBAAIDAQEAAAAAAAAAAAAAAAAEAQIDBQb/xAAvEQACAgEEAAIIBgMAAAAAAAAAAQIDEQQSITETQSJRYYGRobHBBXGS4fDxFFJT/9oADAMBAAIRAxEAPwDuFFFFABRRRQAUUUu43YTSoFgnEJz4iYlkyv1cMRigCRccRjQkO6jAycn3Z+/AzjzwcZxVGvfygq08bW8c7rqYK2hum6dLKtuBpVnZhkn/AHIJ2YZV8x8BMUyR3bNOkqOQQZlUFd2UwrIwC6dy2Avsg9xjG54j04TN0pjEoU6gm+k4GoITqIAOe3YZpC/VWQe2EHn2/sO06eE1ulIk8M5jubLWZNd0rZZFXQpM00zOwJJLMcsFRVHbAwNzXTI3yAe2w/8AlcmTiMUy4IDLkDDKCNWNWMN5hSCR5Zrbb6raVZbcxwpsZSsW5XIJLKrIGXTkH6QzkZ7Uvp9dLKhb36ze/RrDnX16jq9FYQyBlDKQQQCCOxB3BH5qzrrnLCiiigAooooAKKKKACiknNt9LFChhcR6poo5JNIYpHI2jWobbOsqMnIAJODitvAbskPFI7SSQsFZmChmVlDo5CgDdTg4AGVb0qM84AbUUUVIFS/KLx2O3hRZdWiViHCgkmNFMjJgeTYCny0lqgTw64JBdugV1IcjwBVYEEayd9j7W36sQufuDJcXnUTeS2tySeyiYNrhjZsgYIZyynyZScZGTle3ieCN9Op08BZ36uHTwnQ5JGPRkxkGkNU03+Q5p0/iV3ifLaNIjcPWVULv1jgiERuAXdNZBJygPhB1ZIyMipvKkiyXduJVZ4mJ0rI8cil3geSKTIUD2Y5VMeCAwGN1q33C5Rhq05UjVttt38WRt332qh8UjCBEZFzkyAI5YxrFbXDxa5BjxmRncFfQEZ71TT4nNLHJa9uEG88HalGBtXtcm4bzLIqLjiEpbSAxcRupcKNQXKeMg5yEJIp7wj8oxOeuqyopw8sCuGT+kt5PEBjfKFvgK7EqZo5MdRCTx0XyitNpdpKivEyujDKspBUg+YI71urEYCiiigAooqBfcXWN1iHilcMyIPqrgM7H6KgsBn1IABO1Q3gA450fk8ouiohZGWQscDSw0kfE5wMb5IxvVQ5b4vqNtclidWbG6LDBMiO3SkYeTFyRj/mfhTe94MZfHKwkcEaAyjpR4PeOM7avttk+mM4pI/DdNxJBJpSK/QhCp3W5iXIYejdMBs57wqdu1Lu1N8eRfadCoNLOXOJGe3R3GJBlJgPKaMlHHw1A49xFMiaZKFZ4tyk8kkjRyJolZJHjkiDnqIEAaNi4C7RofErAMufUUq4FMzRYkyJUJSUFNBVwAdJHnhCviGzDBGxxV7BpBx+xcSLLEmoHCTAd9IzpkA89JyCO+G+zSt9KlHMVyMU27ZYfQk48UFvIZm0xgapO26A5Kb9gw8J9zHtmqnxt7crKLfQkcUT9RoxkCefTH5bMVRfLYAgDar3Dwf5RIvUUG3Q62yNpJB7C4PdVPjJ7FgnfBrnVxxFVmu45xjVe6g59lsTRM0efUIAw9RIMb7VfQ0YkpT47wjLXXNxcYLPWR/DwKFM/Nq57M0iq7HHqWGw+yNh5Ci04WIWJiJCN3jLeBTv4oxg6cnAKghe577GcaK9JtR5fczzhvETZO0igmByWnjA9lvOeMDz+uo9oeIeIYai8a5+vbqUyw3DwpkmCGPwjQDsXPdmIwT5DOMVe65rx/h3ya5KKMI/zkfuUk6k+Cv29zCuT+I1SjHxIe89N+AWVW3eDfzx6P8+h1/8AJxzib62PVI60ekOdhqVhlXwOxOCCBtqVsYGwK4dHx2S1BMLFdbSKcHGySMR/jNFKVz3RyxvV6d1WuMeuPmk/ufUFVLlqcXAa6dw8haWHw40IkczgImO4OAxY5LbeQAp1zFdtHbsYzpdikaN9V5XWMNg99JbVj3Un4fyo9kWFkQ8TAfNTOy6GUaQUkVHJBXAIYZ8KnPcUWxco4QpF4Y6pJzhZs9uXiA6sLJLEcEkPG2cADvq9gjthjn1EK95wlhlWB7UtMc6unKHRR5O2hWdVPlqjBO/pWNzzDN1enK0FtGyZEssdwyFycdPU/RUHG4z37YpRQkmaZRM5e4ovyhXT+B4hEJo8+VxGoDr8Wi0n4wufOrPeplTl2QYOojGdON+4ONvMVQb8iziaB3zPFJ8qstMT/OFmZhGiJqz4upGwHZZFO2RV24gvVtZAwZNcLgjOGXUhyMjsRnuPOm4ZxhmbIsnNFujdNCXZPCRGrMARtoLdtX2c5HmKSDndJHbrxXkMIOFYRNoYD6bNESwHpsBjc99ll1y6bZ5MIxQCNYneUboIyxAwfmwJCQ2AAFVcZLGkfAZrdC0TxyKx06kWPQrktFGPAGLMS8mAJGJ2bIHaqWTlHpGsIRfmdN4bd2s4zbSpJ55jm1H4nSx/GqB+V7hcUfReNB1BG7YH0+hoMetc+MAkjsT4tvcxl4PK+kpw6MwLsRIsKzdjvFGRgAHHdgTvgdqj3fL9vdAqGlR0UoQWfXGHxlTHNq0g4HlggbbVHj7eZRaJVSlwnkg2PMcbqhORqUHJ9CQurPmNRAJGQMjOKY3V2sYJc4wGbH0iF74Hmdx94qIbJYZcTIgaXYSKMJIwBOCu+iTA7b6guxOMCBx/hzlVSL2JJog2SfmyZFy6/ZYFkK/b2wCRXfruU4b4vKPN2U7LNklgZcHvWlj1suDqYe4gE7j1A9nV9LSW7EZS8+WymKKRiBolwTt7Lqdif56pVoJzWMaap7ZfW4Q/oK8p/BDRqIbqZRfqLaO116mFkV01x9ircj8iJxFJJZDiJWCxkfSfxNIR7t0GfUGiujcgY+SnAwNYH3RRD8O35qK4tcVGKSPRai6V9srJdv8AosHEOHpNG0cgJVsdiQQQQwYEbghgCCOxAqrcW02siBLuc3GC2JRLOhhPhw8cRUKNXZtjlT3GauVJuMcrRXD9Rmkjk0aNcTlSUBLAHyOGJIyPM+tWefIwXtK3yrxyOK0jWVZllwWmzDJlpWJLOxAOSTvnNM25rt8EETEHYjoSkEeh8NUVOCXGvSbq48BxJ4wNwACBt5kE+4GmsfBABvNct7zK3+Vc+TWeRlR4G/KvNUEFuInWdNEkwQfJ5yBEZXKAaVOBoIwPIYFNeIc1wvbTmEszLG+A0U6+LSSBuoP3VV/3IX+Mn/vnrMcOwpUSzgMCCOq24Ix51qtSV8IIeZ3LL17m2kVclT8muEYE+Y1Iw9MennqOMQOLcDkLO9s9vqklE3U6j6lOclVWQBSur5wDI8ZO64FTP3J9Jrgf2p/0rKKwdTlLm6Hu6ikfcVNQr/WHhDFedbtR47OJjnbp3UWMYHrufFnyGxHoaqHH+bUvZ4m0PDLDGwyr5IZ5E2V42GrCqdQ7d+4wS6vI7s+xdzYx/wAEHO+38F8KTNc3ccMZW4DM8ioqvCuAuCzFtJBJCA/nwPOrq7PHZCht5Yj4vz2/ycxOBcbkdZFZGSSKXwswwVfdQ2V0/AVIbnqKVlYl9IYFYY18RZSGBlkbAGDg9NM9ty3attzy4khMkmOuzMzSqunJJ7Fc7qAAMZztnOa3LwGLTpZc+pGFz8VXCk+8inap+EnsWMit1auac30NeGcywSnSJYg/1MsGx5bSKpJ+A/1pjbpqM02fBbQygMO3ymZQgwfVEJz/AE1VWbliB1CsgyBjKgISM+YQAH84pzGgThNta2yhTdzSMuPKIztof8/zXxXUfomtrNTKUNuBevSRhPcmXX8nsf8AsEbEY6jSyj+bJK7J/wBvTXtPbCzWKJI0GFjRUUfZUBR+AopZcDhvrw17Ve584o9vZSSJp7ojlsgCN2CM2QRjAPc7CgCscT4nbrfXOmZDhInfDAhTqeMqcZ8Qcdu+ZAO4rxOLIx0prdzpCoI5A7FtWNIcLkYViW7AKckYrCwvbWa2tBP1oZrZVEc0KAlQBpIV41ZSGTvgeeRggYhcQ+S+O4aeSZ4TIqQym4Akg19VVDqofWCx0scjIwRsCqrqhN5yaK1pYGXyxkl6VxH0ZGAaNWdG1r4s6CpwSMbr3GQexzUqqvx7iLzdWO3uX6ETF4opUnkeSRUhdESVfEFWVXGsv57ah238L47M9wsUiLpZGctpMbADGD0zI+QScZ237ZwaxtrUX6JpC3PDLDRRRS5sFVHmjiLQTRJGqsAkrsGJGDI4xjAPoRjHYVbqrFjwSK84sWnBdUcW/TJIU6bV5yTjByHPr61rUm5cEqUItOayvNdCT/8ARyfxcf6Tn/1Fa25hn8lh/OJP2q67+9vw/wDkyfpSftUfva8O/kyfpSftU3st/wBvkb/5Gh/4v9TOI3t/czZV3REPcRrjI9CWJOPdXRvyXmS6uJZrl9Zt1jSEBFVVDIy7KuAMLkAADaR/Xarcc5IjHE7mMB47fFsY9Dt4dU1okmMk/Rdjv9euq/k/sY4uHwLGqqdC9UgbtMo0OzHzJZTuamCnu9KWTG+7TSr21V4ee859xYqKKK3OeFR+IWazRPE4ysiMjD1VgVI+41A5h4q0MRaEx61khQhgzYEsip7KEHOGyP8AOlvC+bnNw0U6xaesLdJIXZh1uiJtLqR4fDkA5O6kEDIyAc74c5ik6eB5atgPECQx/SNO81Fks8XlwfqSyIP6xD5/GpNceziWDNi26uZFYjsC404+plP8tVMeWLBI4cooGtnYn6RGohcsdzhQO5rXcIMaj9DxfcDW3hfF7cQxDrwfwaZ+ei7lQT9L1qVyuDejvI2oqH+7EH8fB/fRftVkvFYT2mhPwliP6mowxvJKHv7efwpTyhBi8iJGDJNJM386Sz6n4CQD8wqXe3I6LMhDAgqpUggsx0AAjv4jipXDoAOLlF7Rs/3Cys0H+KmKF5mNjL9RRRT4uc54+Mz3581UsP6i2D/rxVu5TGLb+1uf/Ilqq8csZflN7mN+m1tcsJMeAkw2oVdX1tUTbe6rDyNdB7Y/Zmmz/XczD/pkFZxXpfH6ln18Cw0UUVoVKXPyVO7SSSvYyvI4f5yyLDCqqqmWmyAAvlvkk7014VwuVpA9wkUSw7QQxNqQMVw0pOld9yqrpGkajuW2KKAIXGuS3eWSa3lAMmGaORcprChcqykFMgDOQwzvgb1XrzgV/HnFqsuPOKdD+Eqoa9orKVMJPLRGBRLa3cuY5YZLRW2LNHJK5U+1pMalEOnPiYnB8qvsfEpmAEaRyDbcFQ23uwR+Ax7q9oq0IRgsRDA7tIyV+cQK3p4T+IArOSwjb2o0PxVT+sUUVckUPyPaF9fTI8Yk0rJIsfUBBDdNWC5yoPbuM96bLw6MSGURp1SNJk0rrK7eEtjJG3bNFFAEiiiigDCaEMpVtwwII9xGDSblTlo2UbIZWl1FTkqFwEjWMbAnfSoyfOiigB5RRRQB/9k="/>
          <p:cNvSpPr>
            <a:spLocks noChangeAspect="1" noChangeArrowheads="1"/>
          </p:cNvSpPr>
          <p:nvPr/>
        </p:nvSpPr>
        <p:spPr bwMode="auto">
          <a:xfrm>
            <a:off x="171514" y="-159240"/>
            <a:ext cx="336021" cy="335987"/>
          </a:xfrm>
          <a:prstGeom prst="rect">
            <a:avLst/>
          </a:prstGeom>
          <a:noFill/>
        </p:spPr>
        <p:txBody>
          <a:bodyPr vert="horz" wrap="square" lIns="100761" tIns="50382" rIns="100761" bIns="50382" numCol="1" anchor="t" anchorCtr="0" compatLnSpc="1">
            <a:prstTxWarp prst="textNoShape">
              <a:avLst/>
            </a:prstTxWarp>
          </a:bodyPr>
          <a:lstStyle/>
          <a:p>
            <a:pPr defTabSz="100763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1" name="AutoShape 7" descr="data:image/jpg;base64,/9j/4AAQSkZJRgABAQAAAQABAAD/2wCEAAkGBhQSERUUEBQUFRUVFhUXFBcWFxUcGBwUFxcXFxwXGBgXICYqGx4kGRseITEhJSg1LS0sGB4zNTwqNSYrMSoBCQoKDgwOGg8PGi0kHiQ1Ki0pKjE0LTM1MiwqLCkpLCkpLCkuLCwsLCksLCktLzU0LCkpLiwsKSwsLCwqLCwsL//AABEIAHgAdQMBIgACEQEDEQH/xAAcAAACAgMBAQAAAAAAAAAAAAAABQQGAgMHAQj/xABIEAACAQMCBAMDBwUNCQEAAAABAgMABBESIQUGEzEiQVEyYXEUI0JSYpGhB4GSsdIVFzNTVHJzgoOTssHRJENjZKKjtMLxFv/EABoBAAIDAQEAAAAAAAAAAAAAAAAEAQIDBQb/xAAvEQACAgEEAAIIBgMAAAAAAAAAAQIDEQQSITETQSJRYYGRobHBBXGS4fDxFFJT/9oADAMBAAIRAxEAPwDuFFFFABRRRQAUUUu43YTSoFgnEJz4iYlkyv1cMRigCRccRjQkO6jAycn3Z+/AzjzwcZxVGvfygq08bW8c7rqYK2hum6dLKtuBpVnZhkn/AHIJ2YZV8x8BMUyR3bNOkqOQQZlUFd2UwrIwC6dy2Avsg9xjG54j04TN0pjEoU6gm+k4GoITqIAOe3YZpC/VWQe2EHn2/sO06eE1ulIk8M5jubLWZNd0rZZFXQpM00zOwJJLMcsFRVHbAwNzXTI3yAe2w/8AlcmTiMUy4IDLkDDKCNWNWMN5hSCR5Zrbb6raVZbcxwpsZSsW5XIJLKrIGXTkH6QzkZ7Uvp9dLKhb36ze/RrDnX16jq9FYQyBlDKQQQCCOxB3BH5qzrrnLCiiigAooooAKKKKACiknNt9LFChhcR6poo5JNIYpHI2jWobbOsqMnIAJODitvAbskPFI7SSQsFZmChmVlDo5CgDdTg4AGVb0qM84AbUUUVIFS/KLx2O3hRZdWiViHCgkmNFMjJgeTYCny0lqgTw64JBdugV1IcjwBVYEEayd9j7W36sQufuDJcXnUTeS2tySeyiYNrhjZsgYIZyynyZScZGTle3ieCN9Op08BZ36uHTwnQ5JGPRkxkGkNU03+Q5p0/iV3ifLaNIjcPWVULv1jgiERuAXdNZBJygPhB1ZIyMipvKkiyXduJVZ4mJ0rI8cil3geSKTIUD2Y5VMeCAwGN1q33C5Rhq05UjVttt38WRt332qh8UjCBEZFzkyAI5YxrFbXDxa5BjxmRncFfQEZ71TT4nNLHJa9uEG88HalGBtXtcm4bzLIqLjiEpbSAxcRupcKNQXKeMg5yEJIp7wj8oxOeuqyopw8sCuGT+kt5PEBjfKFvgK7EqZo5MdRCTx0XyitNpdpKivEyujDKspBUg+YI71urEYCiiigAooqBfcXWN1iHilcMyIPqrgM7H6KgsBn1IABO1Q3gA450fk8ouiohZGWQscDSw0kfE5wMb5IxvVQ5b4vqNtclidWbG6LDBMiO3SkYeTFyRj/mfhTe94MZfHKwkcEaAyjpR4PeOM7avttk+mM4pI/DdNxJBJpSK/QhCp3W5iXIYejdMBs57wqdu1Lu1N8eRfadCoNLOXOJGe3R3GJBlJgPKaMlHHw1A49xFMiaZKFZ4tyk8kkjRyJolZJHjkiDnqIEAaNi4C7RofErAMufUUq4FMzRYkyJUJSUFNBVwAdJHnhCviGzDBGxxV7BpBx+xcSLLEmoHCTAd9IzpkA89JyCO+G+zSt9KlHMVyMU27ZYfQk48UFvIZm0xgapO26A5Kb9gw8J9zHtmqnxt7crKLfQkcUT9RoxkCefTH5bMVRfLYAgDar3Dwf5RIvUUG3Q62yNpJB7C4PdVPjJ7FgnfBrnVxxFVmu45xjVe6g59lsTRM0efUIAw9RIMb7VfQ0YkpT47wjLXXNxcYLPWR/DwKFM/Nq57M0iq7HHqWGw+yNh5Ci04WIWJiJCN3jLeBTv4oxg6cnAKghe577GcaK9JtR5fczzhvETZO0igmByWnjA9lvOeMDz+uo9oeIeIYai8a5+vbqUyw3DwpkmCGPwjQDsXPdmIwT5DOMVe65rx/h3ya5KKMI/zkfuUk6k+Cv29zCuT+I1SjHxIe89N+AWVW3eDfzx6P8+h1/8AJxzib62PVI60ekOdhqVhlXwOxOCCBtqVsYGwK4dHx2S1BMLFdbSKcHGySMR/jNFKVz3RyxvV6d1WuMeuPmk/ufUFVLlqcXAa6dw8haWHw40IkczgImO4OAxY5LbeQAp1zFdtHbsYzpdikaN9V5XWMNg99JbVj3Un4fyo9kWFkQ8TAfNTOy6GUaQUkVHJBXAIYZ8KnPcUWxco4QpF4Y6pJzhZs9uXiA6sLJLEcEkPG2cADvq9gjthjn1EK95wlhlWB7UtMc6unKHRR5O2hWdVPlqjBO/pWNzzDN1enK0FtGyZEssdwyFycdPU/RUHG4z37YpRQkmaZRM5e4ovyhXT+B4hEJo8+VxGoDr8Wi0n4wufOrPeplTl2QYOojGdON+4ONvMVQb8iziaB3zPFJ8qstMT/OFmZhGiJqz4upGwHZZFO2RV24gvVtZAwZNcLgjOGXUhyMjsRnuPOm4ZxhmbIsnNFujdNCXZPCRGrMARtoLdtX2c5HmKSDndJHbrxXkMIOFYRNoYD6bNESwHpsBjc99ll1y6bZ5MIxQCNYneUboIyxAwfmwJCQ2AAFVcZLGkfAZrdC0TxyKx06kWPQrktFGPAGLMS8mAJGJ2bIHaqWTlHpGsIRfmdN4bd2s4zbSpJ55jm1H4nSx/GqB+V7hcUfReNB1BG7YH0+hoMetc+MAkjsT4tvcxl4PK+kpw6MwLsRIsKzdjvFGRgAHHdgTvgdqj3fL9vdAqGlR0UoQWfXGHxlTHNq0g4HlggbbVHj7eZRaJVSlwnkg2PMcbqhORqUHJ9CQurPmNRAJGQMjOKY3V2sYJc4wGbH0iF74Hmdx94qIbJYZcTIgaXYSKMJIwBOCu+iTA7b6guxOMCBx/hzlVSL2JJog2SfmyZFy6/ZYFkK/b2wCRXfruU4b4vKPN2U7LNklgZcHvWlj1suDqYe4gE7j1A9nV9LSW7EZS8+WymKKRiBolwTt7Lqdif56pVoJzWMaap7ZfW4Q/oK8p/BDRqIbqZRfqLaO116mFkV01x9ircj8iJxFJJZDiJWCxkfSfxNIR7t0GfUGiujcgY+SnAwNYH3RRD8O35qK4tcVGKSPRai6V9srJdv8AosHEOHpNG0cgJVsdiQQQQwYEbghgCCOxAqrcW02siBLuc3GC2JRLOhhPhw8cRUKNXZtjlT3GauVJuMcrRXD9Rmkjk0aNcTlSUBLAHyOGJIyPM+tWefIwXtK3yrxyOK0jWVZllwWmzDJlpWJLOxAOSTvnNM25rt8EETEHYjoSkEeh8NUVOCXGvSbq48BxJ4wNwACBt5kE+4GmsfBABvNct7zK3+Vc+TWeRlR4G/KvNUEFuInWdNEkwQfJ5yBEZXKAaVOBoIwPIYFNeIc1wvbTmEszLG+A0U6+LSSBuoP3VV/3IX+Mn/vnrMcOwpUSzgMCCOq24Ix51qtSV8IIeZ3LL17m2kVclT8muEYE+Y1Iw9MennqOMQOLcDkLO9s9vqklE3U6j6lOclVWQBSur5wDI8ZO64FTP3J9Jrgf2p/0rKKwdTlLm6Hu6ikfcVNQr/WHhDFedbtR47OJjnbp3UWMYHrufFnyGxHoaqHH+bUvZ4m0PDLDGwyr5IZ5E2V42GrCqdQ7d+4wS6vI7s+xdzYx/wAEHO+38F8KTNc3ccMZW4DM8ioqvCuAuCzFtJBJCA/nwPOrq7PHZCht5Yj4vz2/ycxOBcbkdZFZGSSKXwswwVfdQ2V0/AVIbnqKVlYl9IYFYY18RZSGBlkbAGDg9NM9ty3attzy4khMkmOuzMzSqunJJ7Fc7qAAMZztnOa3LwGLTpZc+pGFz8VXCk+8inap+EnsWMit1auac30NeGcywSnSJYg/1MsGx5bSKpJ+A/1pjbpqM02fBbQygMO3ymZQgwfVEJz/AE1VWbliB1CsgyBjKgISM+YQAH84pzGgThNta2yhTdzSMuPKIztof8/zXxXUfomtrNTKUNuBevSRhPcmXX8nsf8AsEbEY6jSyj+bJK7J/wBvTXtPbCzWKJI0GFjRUUfZUBR+AopZcDhvrw17Ve584o9vZSSJp7ojlsgCN2CM2QRjAPc7CgCscT4nbrfXOmZDhInfDAhTqeMqcZ8Qcdu+ZAO4rxOLIx0prdzpCoI5A7FtWNIcLkYViW7AKckYrCwvbWa2tBP1oZrZVEc0KAlQBpIV41ZSGTvgeeRggYhcQ+S+O4aeSZ4TIqQym4Akg19VVDqofWCx0scjIwRsCqrqhN5yaK1pYGXyxkl6VxH0ZGAaNWdG1r4s6CpwSMbr3GQexzUqqvx7iLzdWO3uX6ETF4opUnkeSRUhdESVfEFWVXGsv57ah238L47M9wsUiLpZGctpMbADGD0zI+QScZ237ZwaxtrUX6JpC3PDLDRRRS5sFVHmjiLQTRJGqsAkrsGJGDI4xjAPoRjHYVbqrFjwSK84sWnBdUcW/TJIU6bV5yTjByHPr61rUm5cEqUItOayvNdCT/8ARyfxcf6Tn/1Fa25hn8lh/OJP2q67+9vw/wDkyfpSftUfva8O/kyfpSftU3st/wBvkb/5Gh/4v9TOI3t/czZV3REPcRrjI9CWJOPdXRvyXmS6uJZrl9Zt1jSEBFVVDIy7KuAMLkAADaR/Xarcc5IjHE7mMB47fFsY9Dt4dU1okmMk/Rdjv9euq/k/sY4uHwLGqqdC9UgbtMo0OzHzJZTuamCnu9KWTG+7TSr21V4ee859xYqKKK3OeFR+IWazRPE4ysiMjD1VgVI+41A5h4q0MRaEx61khQhgzYEsip7KEHOGyP8AOlvC+bnNw0U6xaesLdJIXZh1uiJtLqR4fDkA5O6kEDIyAc74c5ik6eB5atgPECQx/SNO81Fks8XlwfqSyIP6xD5/GpNceziWDNi26uZFYjsC404+plP8tVMeWLBI4cooGtnYn6RGohcsdzhQO5rXcIMaj9DxfcDW3hfF7cQxDrwfwaZ+ei7lQT9L1qVyuDejvI2oqH+7EH8fB/fRftVkvFYT2mhPwliP6mowxvJKHv7efwpTyhBi8iJGDJNJM386Sz6n4CQD8wqXe3I6LMhDAgqpUggsx0AAjv4jipXDoAOLlF7Rs/3Cys0H+KmKF5mNjL9RRRT4uc54+Mz3581UsP6i2D/rxVu5TGLb+1uf/Ilqq8csZflN7mN+m1tcsJMeAkw2oVdX1tUTbe6rDyNdB7Y/Zmmz/XczD/pkFZxXpfH6ln18Cw0UUVoVKXPyVO7SSSvYyvI4f5yyLDCqqqmWmyAAvlvkk7014VwuVpA9wkUSw7QQxNqQMVw0pOld9yqrpGkajuW2KKAIXGuS3eWSa3lAMmGaORcprChcqykFMgDOQwzvgb1XrzgV/HnFqsuPOKdD+Eqoa9orKVMJPLRGBRLa3cuY5YZLRW2LNHJK5U+1pMalEOnPiYnB8qvsfEpmAEaRyDbcFQ23uwR+Ax7q9oq0IRgsRDA7tIyV+cQK3p4T+IArOSwjb2o0PxVT+sUUVckUPyPaF9fTI8Yk0rJIsfUBBDdNWC5yoPbuM96bLw6MSGURp1SNJk0rrK7eEtjJG3bNFFAEiiiigDCaEMpVtwwII9xGDSblTlo2UbIZWl1FTkqFwEjWMbAnfSoyfOiigB5RRRQB/9k="/>
          <p:cNvSpPr>
            <a:spLocks noChangeAspect="1" noChangeArrowheads="1"/>
          </p:cNvSpPr>
          <p:nvPr/>
        </p:nvSpPr>
        <p:spPr bwMode="auto">
          <a:xfrm>
            <a:off x="171514" y="-159240"/>
            <a:ext cx="336021" cy="335987"/>
          </a:xfrm>
          <a:prstGeom prst="rect">
            <a:avLst/>
          </a:prstGeom>
          <a:noFill/>
        </p:spPr>
        <p:txBody>
          <a:bodyPr vert="horz" wrap="square" lIns="100761" tIns="50382" rIns="100761" bIns="50382" numCol="1" anchor="t" anchorCtr="0" compatLnSpc="1">
            <a:prstTxWarp prst="textNoShape">
              <a:avLst/>
            </a:prstTxWarp>
          </a:bodyPr>
          <a:lstStyle/>
          <a:p>
            <a:pPr defTabSz="100763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3387" y="0"/>
            <a:ext cx="4257238" cy="260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2209" y="4770437"/>
            <a:ext cx="2418415" cy="278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619801"/>
            <a:ext cx="7644474" cy="260388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Future: </a:t>
            </a:r>
          </a:p>
          <a:p>
            <a:pPr marL="566793" indent="-566793">
              <a:buFont typeface="+mj-lt"/>
              <a:buAutoNum type="arabicPeriod"/>
            </a:pPr>
            <a:r>
              <a:rPr lang="en-US" dirty="0" smtClean="0"/>
              <a:t>Surface wave inversions (active source and … virtual source)</a:t>
            </a:r>
          </a:p>
          <a:p>
            <a:pPr marL="566793" indent="-566793">
              <a:buFont typeface="+mj-lt"/>
              <a:buAutoNum type="arabicPeriod"/>
            </a:pPr>
            <a:r>
              <a:rPr lang="en-US" dirty="0" smtClean="0"/>
              <a:t>Make data preparation more generic and efficient</a:t>
            </a:r>
          </a:p>
          <a:p>
            <a:pPr marL="566793" indent="-566793">
              <a:buFont typeface="+mj-lt"/>
              <a:buAutoNum type="arabicPeriod"/>
            </a:pPr>
            <a:r>
              <a:rPr lang="en-US" dirty="0" smtClean="0"/>
              <a:t>Write a paper and move on</a:t>
            </a:r>
          </a:p>
          <a:p>
            <a:pPr marL="566793" indent="-566793">
              <a:buFont typeface="+mj-lt"/>
              <a:buAutoNum type="arabicPeriod"/>
            </a:pPr>
            <a:endParaRPr lang="en-US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8010" y="0"/>
            <a:ext cx="9912615" cy="4787794"/>
          </a:xfrm>
          <a:prstGeom prst="rect">
            <a:avLst/>
          </a:prstGeom>
        </p:spPr>
        <p:txBody>
          <a:bodyPr vert="horz" lIns="100761" tIns="50382" rIns="100761" bIns="50382" rtlCol="0">
            <a:normAutofit fontScale="92500"/>
          </a:bodyPr>
          <a:lstStyle/>
          <a:p>
            <a:pPr marL="377861" indent="-377861" defTabSz="100763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en-US" sz="3500" dirty="0">
                <a:solidFill>
                  <a:prstClr val="black"/>
                </a:solidFill>
                <a:latin typeface="Calibri"/>
              </a:rPr>
              <a:t>Processing: Salton Sea: pre-stack, post-stack processing, dispersion curves, velocity model.</a:t>
            </a:r>
          </a:p>
          <a:p>
            <a:pPr marL="881676" lvl="1" indent="-377861" defTabSz="100763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en-US" sz="3500" dirty="0">
                <a:solidFill>
                  <a:prstClr val="black"/>
                </a:solidFill>
                <a:latin typeface="Calibri"/>
              </a:rPr>
              <a:t>Correlation: deconvolution, scaling, trace normalization etc.</a:t>
            </a:r>
          </a:p>
          <a:p>
            <a:pPr marL="377861" indent="-377861" defTabSz="100763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en-US" sz="3500" dirty="0">
                <a:solidFill>
                  <a:prstClr val="black"/>
                </a:solidFill>
                <a:latin typeface="Calibri"/>
              </a:rPr>
              <a:t>Used software:  VISTA (Seismic processing software </a:t>
            </a:r>
            <a:r>
              <a:rPr lang="en-US" sz="3000" b="1" dirty="0">
                <a:solidFill>
                  <a:prstClr val="black"/>
                </a:solidFill>
                <a:latin typeface="Calibri"/>
              </a:rPr>
              <a:t>NOT MICROSOFT VISTA!!!</a:t>
            </a:r>
            <a:r>
              <a:rPr lang="en-US" sz="3500" dirty="0">
                <a:solidFill>
                  <a:prstClr val="black"/>
                </a:solidFill>
                <a:latin typeface="Calibri"/>
              </a:rPr>
              <a:t>), SEISAN (for data preparation and conversion (scripting in Shell) for active source and correlation. For correlations only: </a:t>
            </a:r>
            <a:r>
              <a:rPr lang="en-US" sz="3500" dirty="0" err="1">
                <a:solidFill>
                  <a:prstClr val="black"/>
                </a:solidFill>
                <a:latin typeface="Calibri"/>
              </a:rPr>
              <a:t>Matlab</a:t>
            </a:r>
            <a:r>
              <a:rPr lang="en-US" sz="3500" dirty="0">
                <a:solidFill>
                  <a:prstClr val="black"/>
                </a:solidFill>
                <a:latin typeface="Calibri"/>
              </a:rPr>
              <a:t> (</a:t>
            </a:r>
            <a:r>
              <a:rPr lang="en-US" sz="3500" dirty="0" err="1">
                <a:solidFill>
                  <a:prstClr val="black"/>
                </a:solidFill>
                <a:latin typeface="Calibri"/>
              </a:rPr>
              <a:t>SegyMat</a:t>
            </a:r>
            <a:r>
              <a:rPr lang="en-US" sz="3500" dirty="0">
                <a:solidFill>
                  <a:prstClr val="black"/>
                </a:solidFill>
                <a:latin typeface="Calibri"/>
              </a:rPr>
              <a:t> package for including header information)</a:t>
            </a:r>
          </a:p>
        </p:txBody>
      </p:sp>
    </p:spTree>
  </p:cSld>
  <p:clrMapOvr>
    <a:masterClrMapping/>
  </p:clrMapOvr>
  <p:transition advTm="60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40182" y="251989"/>
            <a:ext cx="2772172" cy="1511935"/>
          </a:xfrm>
        </p:spPr>
        <p:txBody>
          <a:bodyPr/>
          <a:lstStyle/>
          <a:p>
            <a:pPr algn="l"/>
            <a:r>
              <a:rPr lang="en-US" sz="1700" b="1" dirty="0"/>
              <a:t>Chen </a:t>
            </a:r>
            <a:r>
              <a:rPr lang="en-US" sz="1700" b="1" dirty="0" err="1"/>
              <a:t>Chen</a:t>
            </a:r>
            <a:endParaRPr lang="en-US" sz="1300" dirty="0"/>
          </a:p>
          <a:p>
            <a:pPr algn="l"/>
            <a:r>
              <a:rPr lang="en-US" sz="1300" dirty="0" err="1"/>
              <a:t>Ph.D</a:t>
            </a:r>
            <a:r>
              <a:rPr lang="en-US" sz="1300" dirty="0"/>
              <a:t> Candidate of Geophysics </a:t>
            </a:r>
          </a:p>
          <a:p>
            <a:pPr algn="l"/>
            <a:r>
              <a:rPr lang="en-US" sz="1300" dirty="0"/>
              <a:t>1.University of Oklahoma</a:t>
            </a:r>
          </a:p>
          <a:p>
            <a:pPr algn="l"/>
            <a:r>
              <a:rPr lang="en-US" sz="1300" dirty="0"/>
              <a:t>2.Oklahoma Geological Survey </a:t>
            </a:r>
          </a:p>
        </p:txBody>
      </p:sp>
      <p:pic>
        <p:nvPicPr>
          <p:cNvPr id="2052" name="Picture 4" descr="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2772172" cy="2078911"/>
          </a:xfrm>
          <a:prstGeom prst="rect">
            <a:avLst/>
          </a:prstGeom>
          <a:noFill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252016" y="2435899"/>
            <a:ext cx="3612224" cy="379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61" tIns="50382" rIns="100761" bIns="50382">
            <a:spAutoFit/>
          </a:bodyPr>
          <a:lstStyle/>
          <a:p>
            <a:pPr defTabSz="1007734" eaLnBrk="0">
              <a:lnSpc>
                <a:spcPct val="100000"/>
              </a:lnSpc>
              <a:buClrTx/>
              <a:buSzTx/>
              <a:buFont typeface="Wingdings" pitchFamily="-128" charset="2"/>
              <a:buChar char="§"/>
            </a:pPr>
            <a:r>
              <a:rPr lang="en-US" sz="1500" dirty="0">
                <a:solidFill>
                  <a:srgbClr val="000000"/>
                </a:solidFill>
              </a:rPr>
              <a:t>Downloading the data from the IRIS DHI server to study the earthquakes and tectonics structure for Oklahoma.</a:t>
            </a:r>
          </a:p>
          <a:p>
            <a:pPr defTabSz="1007734" eaLnBrk="0">
              <a:lnSpc>
                <a:spcPct val="100000"/>
              </a:lnSpc>
              <a:buClrTx/>
              <a:buSzTx/>
            </a:pPr>
            <a:endParaRPr lang="en-US" sz="1500" dirty="0">
              <a:solidFill>
                <a:srgbClr val="000000"/>
              </a:solidFill>
            </a:endParaRPr>
          </a:p>
          <a:p>
            <a:pPr defTabSz="1007734" eaLnBrk="0">
              <a:lnSpc>
                <a:spcPct val="100000"/>
              </a:lnSpc>
              <a:buClrTx/>
              <a:buSzTx/>
              <a:buFont typeface="Wingdings" pitchFamily="-128" charset="2"/>
              <a:buChar char="§"/>
            </a:pPr>
            <a:r>
              <a:rPr lang="en-US" sz="1500" dirty="0">
                <a:solidFill>
                  <a:srgbClr val="000000"/>
                </a:solidFill>
              </a:rPr>
              <a:t>Using SEISAN to locate the earthquakes, calculate the distance, focal depth, velocity and focal mechanism.</a:t>
            </a:r>
          </a:p>
          <a:p>
            <a:pPr defTabSz="1007734" eaLnBrk="0">
              <a:lnSpc>
                <a:spcPct val="100000"/>
              </a:lnSpc>
              <a:buClrTx/>
              <a:buSzTx/>
            </a:pPr>
            <a:endParaRPr lang="en-US" sz="1500" dirty="0">
              <a:solidFill>
                <a:srgbClr val="000000"/>
              </a:solidFill>
            </a:endParaRPr>
          </a:p>
          <a:p>
            <a:pPr defTabSz="1007734" eaLnBrk="0">
              <a:lnSpc>
                <a:spcPct val="100000"/>
              </a:lnSpc>
              <a:buClrTx/>
              <a:buSzTx/>
              <a:buFont typeface="Wingdings" pitchFamily="-128" charset="2"/>
              <a:buChar char="§"/>
            </a:pPr>
            <a:r>
              <a:rPr lang="en-US" sz="1500" dirty="0">
                <a:solidFill>
                  <a:srgbClr val="000000"/>
                </a:solidFill>
              </a:rPr>
              <a:t>Calculate the attenuation curve and then give the magnitude relationship for Oklahoma.</a:t>
            </a:r>
          </a:p>
          <a:p>
            <a:pPr defTabSz="1007734" eaLnBrk="0">
              <a:lnSpc>
                <a:spcPct val="100000"/>
              </a:lnSpc>
              <a:buClrTx/>
              <a:buSzTx/>
            </a:pPr>
            <a:endParaRPr lang="en-US" sz="1500" dirty="0">
              <a:solidFill>
                <a:srgbClr val="000000"/>
              </a:solidFill>
            </a:endParaRPr>
          </a:p>
          <a:p>
            <a:pPr defTabSz="1007734" eaLnBrk="0">
              <a:lnSpc>
                <a:spcPct val="100000"/>
              </a:lnSpc>
              <a:buClrTx/>
              <a:buSzTx/>
              <a:buFont typeface="Wingdings" pitchFamily="-128" charset="2"/>
              <a:buChar char="§"/>
            </a:pPr>
            <a:r>
              <a:rPr lang="en-US" sz="1500" dirty="0">
                <a:solidFill>
                  <a:srgbClr val="000000"/>
                </a:solidFill>
              </a:rPr>
              <a:t>For my </a:t>
            </a:r>
            <a:r>
              <a:rPr lang="en-US" sz="1500" dirty="0" err="1">
                <a:solidFill>
                  <a:srgbClr val="000000"/>
                </a:solidFill>
              </a:rPr>
              <a:t>Ph.D</a:t>
            </a:r>
            <a:r>
              <a:rPr lang="en-US" sz="1500" dirty="0">
                <a:solidFill>
                  <a:srgbClr val="000000"/>
                </a:solidFill>
              </a:rPr>
              <a:t> I am using 3D velocity model to generate a tomography image for Oklahoma.</a:t>
            </a:r>
            <a:endParaRPr lang="en-US" sz="1300" dirty="0">
              <a:solidFill>
                <a:srgbClr val="000000"/>
              </a:solidFill>
            </a:endParaRP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4032250" y="419982"/>
            <a:ext cx="5964370" cy="6803708"/>
            <a:chOff x="2304" y="240"/>
            <a:chExt cx="3408" cy="3888"/>
          </a:xfrm>
        </p:grpSpPr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2544" y="1968"/>
              <a:ext cx="1104" cy="528"/>
              <a:chOff x="2976" y="336"/>
              <a:chExt cx="1104" cy="528"/>
            </a:xfrm>
          </p:grpSpPr>
          <p:sp>
            <p:nvSpPr>
              <p:cNvPr id="2056" name="Rectangle 8"/>
              <p:cNvSpPr>
                <a:spLocks noChangeArrowheads="1"/>
              </p:cNvSpPr>
              <p:nvPr/>
            </p:nvSpPr>
            <p:spPr bwMode="auto">
              <a:xfrm>
                <a:off x="2976" y="336"/>
                <a:ext cx="1104" cy="528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3568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pPr algn="ctr" defTabSz="1007734" eaLnBrk="0">
                  <a:lnSpc>
                    <a:spcPct val="100000"/>
                  </a:lnSpc>
                  <a:buClrTx/>
                  <a:buSzTx/>
                </a:pPr>
                <a:endParaRPr lang="en-US" sz="26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8" name="Text Box 10"/>
              <p:cNvSpPr txBox="1">
                <a:spLocks noChangeArrowheads="1"/>
              </p:cNvSpPr>
              <p:nvPr/>
            </p:nvSpPr>
            <p:spPr bwMode="auto">
              <a:xfrm>
                <a:off x="2976" y="452"/>
                <a:ext cx="11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defTabSz="1007734" eaLnBrk="0">
                  <a:lnSpc>
                    <a:spcPct val="100000"/>
                  </a:lnSpc>
                  <a:buClrTx/>
                  <a:buSzTx/>
                </a:pPr>
                <a:r>
                  <a:rPr lang="en-US" sz="1300" dirty="0">
                    <a:solidFill>
                      <a:srgbClr val="800000"/>
                    </a:solidFill>
                  </a:rPr>
                  <a:t>IRIS Data Manage Center (DMC)</a:t>
                </a:r>
                <a:endParaRPr lang="en-US" sz="13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2304" y="2880"/>
              <a:ext cx="1632" cy="1248"/>
              <a:chOff x="2976" y="1248"/>
              <a:chExt cx="1632" cy="1248"/>
            </a:xfrm>
          </p:grpSpPr>
          <p:sp>
            <p:nvSpPr>
              <p:cNvPr id="2059" name="Rectangle 11"/>
              <p:cNvSpPr>
                <a:spLocks noChangeArrowheads="1"/>
              </p:cNvSpPr>
              <p:nvPr/>
            </p:nvSpPr>
            <p:spPr bwMode="auto">
              <a:xfrm>
                <a:off x="2976" y="1248"/>
                <a:ext cx="1632" cy="1248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3568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pPr algn="ctr" defTabSz="1007734" eaLnBrk="0">
                  <a:lnSpc>
                    <a:spcPct val="100000"/>
                  </a:lnSpc>
                  <a:buClrTx/>
                  <a:buSzTx/>
                </a:pPr>
                <a:endParaRPr lang="en-US" sz="26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60" name="Text Box 12"/>
              <p:cNvSpPr txBox="1">
                <a:spLocks noChangeArrowheads="1"/>
              </p:cNvSpPr>
              <p:nvPr/>
            </p:nvSpPr>
            <p:spPr bwMode="auto">
              <a:xfrm>
                <a:off x="3120" y="1372"/>
                <a:ext cx="1392" cy="10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defTabSz="1007734" eaLnBrk="0">
                  <a:lnSpc>
                    <a:spcPct val="100000"/>
                  </a:lnSpc>
                  <a:buClrTx/>
                  <a:buSzTx/>
                </a:pPr>
                <a:r>
                  <a:rPr lang="en-US" sz="1300" dirty="0">
                    <a:solidFill>
                      <a:srgbClr val="800000"/>
                    </a:solidFill>
                  </a:rPr>
                  <a:t>SEISAN</a:t>
                </a:r>
              </a:p>
              <a:p>
                <a:pPr algn="ctr" defTabSz="1007734" eaLnBrk="0">
                  <a:lnSpc>
                    <a:spcPct val="100000"/>
                  </a:lnSpc>
                  <a:buClrTx/>
                  <a:buSzTx/>
                </a:pPr>
                <a:endParaRPr lang="en-US" sz="1300" dirty="0">
                  <a:solidFill>
                    <a:srgbClr val="800000"/>
                  </a:solidFill>
                </a:endParaRPr>
              </a:p>
              <a:p>
                <a:pPr algn="just" defTabSz="1007734" eaLnBrk="0">
                  <a:lnSpc>
                    <a:spcPct val="100000"/>
                  </a:lnSpc>
                  <a:buClrTx/>
                  <a:buSzTx/>
                  <a:buFont typeface="Wingdings" pitchFamily="-128" charset="2"/>
                  <a:buChar char="§"/>
                </a:pPr>
                <a:r>
                  <a:rPr lang="en-US" sz="1300" dirty="0">
                    <a:solidFill>
                      <a:srgbClr val="800000"/>
                    </a:solidFill>
                  </a:rPr>
                  <a:t> Earthquake Location</a:t>
                </a:r>
              </a:p>
              <a:p>
                <a:pPr algn="just" defTabSz="1007734" eaLnBrk="0">
                  <a:lnSpc>
                    <a:spcPct val="100000"/>
                  </a:lnSpc>
                  <a:buClrTx/>
                  <a:buSzTx/>
                  <a:buFont typeface="Wingdings" pitchFamily="-128" charset="2"/>
                  <a:buChar char="§"/>
                </a:pPr>
                <a:r>
                  <a:rPr lang="en-US" sz="1300" dirty="0">
                    <a:solidFill>
                      <a:srgbClr val="800000"/>
                    </a:solidFill>
                  </a:rPr>
                  <a:t> Magnitude Calculation</a:t>
                </a:r>
              </a:p>
              <a:p>
                <a:pPr algn="just" defTabSz="1007734" eaLnBrk="0">
                  <a:lnSpc>
                    <a:spcPct val="100000"/>
                  </a:lnSpc>
                  <a:buClrTx/>
                  <a:buSzTx/>
                  <a:buFont typeface="Wingdings" pitchFamily="-128" charset="2"/>
                  <a:buChar char="§"/>
                </a:pPr>
                <a:r>
                  <a:rPr lang="en-US" sz="1300" dirty="0">
                    <a:solidFill>
                      <a:srgbClr val="800000"/>
                    </a:solidFill>
                  </a:rPr>
                  <a:t> Attenuation Curve</a:t>
                </a:r>
              </a:p>
              <a:p>
                <a:pPr algn="just" defTabSz="1007734" eaLnBrk="0">
                  <a:lnSpc>
                    <a:spcPct val="100000"/>
                  </a:lnSpc>
                  <a:buClrTx/>
                  <a:buSzTx/>
                  <a:buFont typeface="Wingdings" pitchFamily="-128" charset="2"/>
                  <a:buChar char="§"/>
                </a:pPr>
                <a:r>
                  <a:rPr lang="en-US" sz="1300" dirty="0">
                    <a:solidFill>
                      <a:srgbClr val="800000"/>
                    </a:solidFill>
                  </a:rPr>
                  <a:t> Focal Mechanisms</a:t>
                </a:r>
              </a:p>
              <a:p>
                <a:pPr algn="just" defTabSz="1007734" eaLnBrk="0">
                  <a:lnSpc>
                    <a:spcPct val="100000"/>
                  </a:lnSpc>
                  <a:buClrTx/>
                  <a:buSzTx/>
                  <a:buFont typeface="Wingdings" pitchFamily="-128" charset="2"/>
                  <a:buChar char="§"/>
                </a:pPr>
                <a:r>
                  <a:rPr lang="en-US" sz="1300" dirty="0">
                    <a:solidFill>
                      <a:srgbClr val="800000"/>
                    </a:solidFill>
                  </a:rPr>
                  <a:t> Tomography</a:t>
                </a:r>
              </a:p>
              <a:p>
                <a:pPr algn="just" defTabSz="1007734" eaLnBrk="0">
                  <a:lnSpc>
                    <a:spcPct val="100000"/>
                  </a:lnSpc>
                  <a:buClrTx/>
                  <a:buSzTx/>
                  <a:buFont typeface="Wingdings" pitchFamily="-128" charset="2"/>
                  <a:buChar char="§"/>
                </a:pPr>
                <a:r>
                  <a:rPr lang="en-US" sz="1300" dirty="0">
                    <a:solidFill>
                      <a:srgbClr val="800000"/>
                    </a:solidFill>
                  </a:rPr>
                  <a:t> Velocity Model</a:t>
                </a:r>
                <a:endParaRPr lang="en-US" sz="1300" dirty="0">
                  <a:solidFill>
                    <a:srgbClr val="000000"/>
                  </a:solidFill>
                </a:endParaRPr>
              </a:p>
              <a:p>
                <a:pPr defTabSz="1007734" eaLnBrk="0">
                  <a:lnSpc>
                    <a:spcPct val="100000"/>
                  </a:lnSpc>
                  <a:buClrTx/>
                  <a:buSzTx/>
                  <a:buFontTx/>
                  <a:buChar char="o"/>
                </a:pPr>
                <a:endParaRPr lang="en-US" sz="13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>
              <a:off x="3120" y="2496"/>
              <a:ext cx="0" cy="384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pPr defTabSz="1007734" eaLnBrk="0">
                <a:lnSpc>
                  <a:spcPct val="100000"/>
                </a:lnSpc>
                <a:buClrTx/>
                <a:buSzTx/>
              </a:pPr>
              <a:endParaRPr lang="en-US" sz="2600" dirty="0">
                <a:solidFill>
                  <a:srgbClr val="000000"/>
                </a:solidFill>
              </a:endParaRPr>
            </a:p>
          </p:txBody>
        </p:sp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4128" y="1968"/>
              <a:ext cx="1104" cy="768"/>
              <a:chOff x="4560" y="336"/>
              <a:chExt cx="1104" cy="768"/>
            </a:xfrm>
          </p:grpSpPr>
          <p:sp>
            <p:nvSpPr>
              <p:cNvPr id="2065" name="Rectangle 17"/>
              <p:cNvSpPr>
                <a:spLocks noChangeArrowheads="1"/>
              </p:cNvSpPr>
              <p:nvPr/>
            </p:nvSpPr>
            <p:spPr bwMode="auto">
              <a:xfrm>
                <a:off x="4560" y="336"/>
                <a:ext cx="1104" cy="768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3568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pPr algn="ctr" defTabSz="1007734" eaLnBrk="0">
                  <a:lnSpc>
                    <a:spcPct val="100000"/>
                  </a:lnSpc>
                  <a:buClrTx/>
                  <a:buSzTx/>
                </a:pPr>
                <a:endParaRPr lang="en-US" sz="26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66" name="Text Box 18"/>
              <p:cNvSpPr txBox="1">
                <a:spLocks noChangeArrowheads="1"/>
              </p:cNvSpPr>
              <p:nvPr/>
            </p:nvSpPr>
            <p:spPr bwMode="auto">
              <a:xfrm>
                <a:off x="4560" y="452"/>
                <a:ext cx="1104" cy="5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defTabSz="1007734" eaLnBrk="0">
                  <a:lnSpc>
                    <a:spcPct val="100000"/>
                  </a:lnSpc>
                  <a:buClrTx/>
                  <a:buSzTx/>
                </a:pPr>
                <a:r>
                  <a:rPr lang="en-US" sz="1300" dirty="0">
                    <a:solidFill>
                      <a:srgbClr val="800000"/>
                    </a:solidFill>
                  </a:rPr>
                  <a:t>OGS Earthquakes Database:</a:t>
                </a:r>
              </a:p>
              <a:p>
                <a:pPr algn="ctr" defTabSz="1007734" eaLnBrk="0">
                  <a:lnSpc>
                    <a:spcPct val="100000"/>
                  </a:lnSpc>
                  <a:buClrTx/>
                  <a:buSzTx/>
                </a:pPr>
                <a:r>
                  <a:rPr lang="en-US" sz="1300" dirty="0">
                    <a:solidFill>
                      <a:srgbClr val="800000"/>
                    </a:solidFill>
                  </a:rPr>
                  <a:t>Waveforms, Phase Arrivals, EQ parameter</a:t>
                </a:r>
                <a:endParaRPr lang="en-US" sz="13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>
              <a:off x="3936" y="2736"/>
              <a:ext cx="816" cy="960"/>
              <a:chOff x="4368" y="864"/>
              <a:chExt cx="816" cy="960"/>
            </a:xfrm>
          </p:grpSpPr>
          <p:sp>
            <p:nvSpPr>
              <p:cNvPr id="2067" name="Line 19"/>
              <p:cNvSpPr>
                <a:spLocks noChangeShapeType="1"/>
              </p:cNvSpPr>
              <p:nvPr/>
            </p:nvSpPr>
            <p:spPr bwMode="auto">
              <a:xfrm flipV="1">
                <a:off x="5184" y="864"/>
                <a:ext cx="0" cy="960"/>
              </a:xfrm>
              <a:prstGeom prst="line">
                <a:avLst/>
              </a:prstGeom>
              <a:noFill/>
              <a:ln w="19050">
                <a:solidFill>
                  <a:srgbClr val="800000"/>
                </a:solidFill>
                <a:round/>
                <a:headEnd/>
                <a:tailEnd type="stealth" w="med" len="med"/>
              </a:ln>
            </p:spPr>
            <p:txBody>
              <a:bodyPr wrap="none" anchor="ctr"/>
              <a:lstStyle/>
              <a:p>
                <a:pPr defTabSz="1007734" eaLnBrk="0">
                  <a:lnSpc>
                    <a:spcPct val="100000"/>
                  </a:lnSpc>
                  <a:buClrTx/>
                  <a:buSzTx/>
                </a:pPr>
                <a:endParaRPr lang="en-US" sz="26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68" name="Line 20"/>
              <p:cNvSpPr>
                <a:spLocks noChangeShapeType="1"/>
              </p:cNvSpPr>
              <p:nvPr/>
            </p:nvSpPr>
            <p:spPr bwMode="auto">
              <a:xfrm flipH="1">
                <a:off x="4368" y="1824"/>
                <a:ext cx="816" cy="0"/>
              </a:xfrm>
              <a:prstGeom prst="line">
                <a:avLst/>
              </a:prstGeom>
              <a:noFill/>
              <a:ln w="19050">
                <a:solidFill>
                  <a:srgbClr val="800000"/>
                </a:solidFill>
                <a:round/>
                <a:headEnd/>
                <a:tailEnd type="stealth" w="med" len="med"/>
              </a:ln>
            </p:spPr>
            <p:txBody>
              <a:bodyPr wrap="none" anchor="ctr"/>
              <a:lstStyle/>
              <a:p>
                <a:pPr defTabSz="1007734" eaLnBrk="0">
                  <a:lnSpc>
                    <a:spcPct val="100000"/>
                  </a:lnSpc>
                  <a:buClrTx/>
                  <a:buSzTx/>
                </a:pPr>
                <a:endParaRPr lang="en-US" sz="26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070" name="Line 22"/>
            <p:cNvSpPr>
              <a:spLocks noChangeShapeType="1"/>
            </p:cNvSpPr>
            <p:nvPr/>
          </p:nvSpPr>
          <p:spPr bwMode="auto">
            <a:xfrm>
              <a:off x="3648" y="2256"/>
              <a:ext cx="480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pPr defTabSz="1007734" eaLnBrk="0">
                <a:lnSpc>
                  <a:spcPct val="100000"/>
                </a:lnSpc>
                <a:buClrTx/>
                <a:buSzTx/>
              </a:pPr>
              <a:endParaRPr lang="en-US" sz="2600" dirty="0">
                <a:solidFill>
                  <a:srgbClr val="000000"/>
                </a:solidFill>
              </a:endParaRPr>
            </a:p>
          </p:txBody>
        </p:sp>
        <p:sp>
          <p:nvSpPr>
            <p:cNvPr id="2072" name="Rectangle 24"/>
            <p:cNvSpPr>
              <a:spLocks noChangeArrowheads="1"/>
            </p:cNvSpPr>
            <p:nvPr/>
          </p:nvSpPr>
          <p:spPr bwMode="auto">
            <a:xfrm>
              <a:off x="3504" y="1104"/>
              <a:ext cx="1008" cy="48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47451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 defTabSz="1007734" eaLnBrk="0">
                <a:lnSpc>
                  <a:spcPct val="100000"/>
                </a:lnSpc>
                <a:buClrTx/>
                <a:buSzTx/>
              </a:pPr>
              <a:r>
                <a:rPr lang="en-US" sz="1300" dirty="0">
                  <a:solidFill>
                    <a:srgbClr val="800000"/>
                  </a:solidFill>
                </a:rPr>
                <a:t>Python Utilities</a:t>
              </a:r>
            </a:p>
          </p:txBody>
        </p:sp>
        <p:sp>
          <p:nvSpPr>
            <p:cNvPr id="2074" name="Rectangle 26"/>
            <p:cNvSpPr>
              <a:spLocks noChangeArrowheads="1"/>
            </p:cNvSpPr>
            <p:nvPr/>
          </p:nvSpPr>
          <p:spPr bwMode="auto">
            <a:xfrm>
              <a:off x="4704" y="1104"/>
              <a:ext cx="1008" cy="48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47451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 defTabSz="1007734" eaLnBrk="0">
                <a:lnSpc>
                  <a:spcPct val="100000"/>
                </a:lnSpc>
                <a:buClrTx/>
                <a:buSzTx/>
              </a:pPr>
              <a:r>
                <a:rPr lang="en-US" sz="1300" dirty="0">
                  <a:solidFill>
                    <a:srgbClr val="800000"/>
                  </a:solidFill>
                </a:rPr>
                <a:t>SAC</a:t>
              </a:r>
            </a:p>
          </p:txBody>
        </p:sp>
        <p:sp>
          <p:nvSpPr>
            <p:cNvPr id="2075" name="Line 27"/>
            <p:cNvSpPr>
              <a:spLocks noChangeShapeType="1"/>
            </p:cNvSpPr>
            <p:nvPr/>
          </p:nvSpPr>
          <p:spPr bwMode="auto">
            <a:xfrm flipV="1">
              <a:off x="4368" y="1584"/>
              <a:ext cx="0" cy="384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pPr defTabSz="1007734" eaLnBrk="0">
                <a:lnSpc>
                  <a:spcPct val="100000"/>
                </a:lnSpc>
                <a:buClrTx/>
                <a:buSzTx/>
              </a:pPr>
              <a:endParaRPr lang="en-US" sz="2600" dirty="0">
                <a:solidFill>
                  <a:srgbClr val="000000"/>
                </a:solidFill>
              </a:endParaRPr>
            </a:p>
          </p:txBody>
        </p:sp>
        <p:sp>
          <p:nvSpPr>
            <p:cNvPr id="2077" name="Line 29"/>
            <p:cNvSpPr>
              <a:spLocks noChangeShapeType="1"/>
            </p:cNvSpPr>
            <p:nvPr/>
          </p:nvSpPr>
          <p:spPr bwMode="auto">
            <a:xfrm flipV="1">
              <a:off x="4992" y="1584"/>
              <a:ext cx="0" cy="384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pPr defTabSz="1007734" eaLnBrk="0">
                <a:lnSpc>
                  <a:spcPct val="100000"/>
                </a:lnSpc>
                <a:buClrTx/>
                <a:buSzTx/>
              </a:pPr>
              <a:endParaRPr lang="en-US" sz="2600" dirty="0">
                <a:solidFill>
                  <a:srgbClr val="000000"/>
                </a:solidFill>
              </a:endParaRPr>
            </a:p>
          </p:txBody>
        </p:sp>
        <p:sp>
          <p:nvSpPr>
            <p:cNvPr id="2079" name="Line 31"/>
            <p:cNvSpPr>
              <a:spLocks noChangeShapeType="1"/>
            </p:cNvSpPr>
            <p:nvPr/>
          </p:nvSpPr>
          <p:spPr bwMode="auto">
            <a:xfrm>
              <a:off x="4512" y="1344"/>
              <a:ext cx="192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 type="arrow" w="med" len="med"/>
              <a:tailEnd type="arrow" w="med" len="med"/>
            </a:ln>
          </p:spPr>
          <p:txBody>
            <a:bodyPr wrap="none" anchor="ctr"/>
            <a:lstStyle/>
            <a:p>
              <a:pPr defTabSz="1007734" eaLnBrk="0">
                <a:lnSpc>
                  <a:spcPct val="100000"/>
                </a:lnSpc>
                <a:buClrTx/>
                <a:buSzTx/>
              </a:pPr>
              <a:endParaRPr lang="en-US" sz="2600" dirty="0">
                <a:solidFill>
                  <a:srgbClr val="000000"/>
                </a:solidFill>
              </a:endParaRPr>
            </a:p>
          </p:txBody>
        </p:sp>
        <p:sp>
          <p:nvSpPr>
            <p:cNvPr id="2080" name="Rectangle 32"/>
            <p:cNvSpPr>
              <a:spLocks noChangeArrowheads="1"/>
            </p:cNvSpPr>
            <p:nvPr/>
          </p:nvSpPr>
          <p:spPr bwMode="auto">
            <a:xfrm>
              <a:off x="3504" y="240"/>
              <a:ext cx="1008" cy="48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47451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 defTabSz="1007734" eaLnBrk="0">
                <a:lnSpc>
                  <a:spcPct val="100000"/>
                </a:lnSpc>
                <a:buClrTx/>
                <a:buSzTx/>
              </a:pPr>
              <a:r>
                <a:rPr lang="en-US" sz="1300" dirty="0">
                  <a:solidFill>
                    <a:srgbClr val="800000"/>
                  </a:solidFill>
                </a:rPr>
                <a:t>Other Processing</a:t>
              </a:r>
            </a:p>
          </p:txBody>
        </p:sp>
        <p:sp>
          <p:nvSpPr>
            <p:cNvPr id="2081" name="Line 33"/>
            <p:cNvSpPr>
              <a:spLocks noChangeShapeType="1"/>
            </p:cNvSpPr>
            <p:nvPr/>
          </p:nvSpPr>
          <p:spPr bwMode="auto">
            <a:xfrm flipV="1">
              <a:off x="3984" y="720"/>
              <a:ext cx="0" cy="384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pPr defTabSz="1007734" eaLnBrk="0">
                <a:lnSpc>
                  <a:spcPct val="100000"/>
                </a:lnSpc>
                <a:buClrTx/>
                <a:buSzTx/>
              </a:pPr>
              <a:endParaRPr lang="en-US" sz="26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 advTm="60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5" y="671975"/>
            <a:ext cx="9912615" cy="5549012"/>
          </a:xfrm>
          <a:prstGeom prst="rect">
            <a:avLst/>
          </a:prstGeom>
          <a:noFill/>
        </p:spPr>
      </p:pic>
    </p:spTree>
  </p:cSld>
  <p:clrMapOvr>
    <a:masterClrMapping/>
  </p:clrMapOvr>
  <p:transition advTm="60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Basic Information</a:t>
            </a:r>
            <a:endParaRPr lang="en-US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Hao Chen &lt;</a:t>
            </a:r>
            <a:r>
              <a:rPr lang="en-US" altLang="zh-CN" smtClean="0"/>
              <a:t>haoc@bu.edu&gt;</a:t>
            </a:r>
          </a:p>
          <a:p>
            <a:r>
              <a:rPr lang="en-US" smtClean="0"/>
              <a:t>Boston University: </a:t>
            </a:r>
          </a:p>
          <a:p>
            <a:pPr lvl="1"/>
            <a:r>
              <a:rPr lang="en-US" smtClean="0"/>
              <a:t>Department of Electrical and Computer Engineering</a:t>
            </a:r>
          </a:p>
          <a:p>
            <a:pPr lvl="1"/>
            <a:r>
              <a:rPr lang="en-US" smtClean="0"/>
              <a:t>Information Sciences and Systems</a:t>
            </a:r>
          </a:p>
          <a:p>
            <a:r>
              <a:rPr lang="en-US" altLang="zh-CN" smtClean="0"/>
              <a:t>2</a:t>
            </a:r>
            <a:r>
              <a:rPr lang="en-US" altLang="zh-CN" baseline="30000" smtClean="0"/>
              <a:t>nd</a:t>
            </a:r>
            <a:r>
              <a:rPr lang="en-US" altLang="zh-CN" smtClean="0"/>
              <a:t> year PHD candidate</a:t>
            </a:r>
          </a:p>
          <a:p>
            <a:r>
              <a:rPr lang="en-US" altLang="zh-CN" smtClean="0"/>
              <a:t>Advisors: Dr. Janusz Konrad and Dr. Prakash Ishwar</a:t>
            </a:r>
          </a:p>
          <a:p>
            <a:r>
              <a:rPr lang="en-US" altLang="zh-CN" smtClean="0"/>
              <a:t>Topic: ‘Networked Sensor Systems for Earthquake Early Warning’</a:t>
            </a:r>
          </a:p>
          <a:p>
            <a:r>
              <a:rPr lang="en-US" altLang="zh-CN" smtClean="0"/>
              <a:t>Research supported by: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F980F6C-8810-47A6-94F5-96E1863D4A2A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077" name="Date Placeholder 4"/>
          <p:cNvSpPr>
            <a:spLocks noGrp="1"/>
          </p:cNvSpPr>
          <p:nvPr>
            <p:ph type="dt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DA84057-A7B8-4847-9F84-82971292B333}" type="datetime1">
              <a:rPr lang="en-US" smtClean="0"/>
              <a:pPr/>
              <a:t>8/16/2011</a:t>
            </a:fld>
            <a:endParaRPr lang="en-US" smtClean="0"/>
          </a:p>
        </p:txBody>
      </p:sp>
      <p:pic>
        <p:nvPicPr>
          <p:cNvPr id="3078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2055" y="5326775"/>
            <a:ext cx="1048314" cy="1048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6312" y="1"/>
            <a:ext cx="2754313" cy="38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Data Flow and Tools</a:t>
            </a:r>
            <a:endParaRPr lang="en-US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Data: USArray Data, US-TA network</a:t>
            </a:r>
          </a:p>
          <a:p>
            <a:endParaRPr lang="en-US" altLang="zh-CN" smtClean="0"/>
          </a:p>
          <a:p>
            <a:r>
              <a:rPr lang="en-US" altLang="zh-CN" smtClean="0"/>
              <a:t>Tools: rdseed, SAC, Matlab</a:t>
            </a:r>
          </a:p>
          <a:p>
            <a:endParaRPr lang="en-US" altLang="zh-CN" smtClean="0"/>
          </a:p>
          <a:p>
            <a:r>
              <a:rPr lang="en-US" altLang="zh-CN" smtClean="0"/>
              <a:t>Aiming to develop a novel real-time, large-scale distributed seismic-data fusion method for earthquake early warning</a:t>
            </a:r>
          </a:p>
          <a:p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D06B818-446B-49DA-A1FA-278C79788A48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101" name="Date Placeholder 4"/>
          <p:cNvSpPr>
            <a:spLocks noGrp="1"/>
          </p:cNvSpPr>
          <p:nvPr>
            <p:ph type="dt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5934BE-F317-4E9C-8A95-8881EFC39BE1}" type="datetime1">
              <a:rPr lang="en-US" smtClean="0"/>
              <a:pPr/>
              <a:t>8/16/2011</a:t>
            </a:fld>
            <a:endParaRPr lang="en-US" smtClean="0"/>
          </a:p>
        </p:txBody>
      </p:sp>
    </p:spTree>
  </p:cSld>
  <p:clrMapOvr>
    <a:masterClrMapping/>
  </p:clrMapOvr>
  <p:transition spd="slow" advTm="60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isc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542" y="208242"/>
            <a:ext cx="1347584" cy="964208"/>
          </a:xfrm>
          <a:prstGeom prst="rect">
            <a:avLst/>
          </a:prstGeom>
          <a:noFill/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435782" y="1398193"/>
            <a:ext cx="6351143" cy="2317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61" tIns="50382" rIns="100761" bIns="50382">
            <a:spAutoFit/>
          </a:bodyPr>
          <a:lstStyle/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International Seismological Centre (ISC), United Kingdom </a:t>
            </a:r>
          </a:p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Seismologist/Developer (since November 2010)</a:t>
            </a:r>
          </a:p>
          <a:p>
            <a:pPr marL="503816" lvl="1" indent="0"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Create and develop seismological software relating to the ISC Bulletin</a:t>
            </a:r>
          </a:p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</a:pPr>
            <a:endParaRPr lang="en-GB" dirty="0">
              <a:solidFill>
                <a:srgbClr val="000000"/>
              </a:solidFill>
              <a:latin typeface="Arial" pitchFamily="34" charset="0"/>
            </a:endParaRPr>
          </a:p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</a:pPr>
            <a:endParaRPr lang="en-GB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060" name="Picture 12" descr="stns2000"/>
          <p:cNvPicPr>
            <a:picLocks noChangeAspect="1" noChangeArrowheads="1"/>
          </p:cNvPicPr>
          <p:nvPr/>
        </p:nvPicPr>
        <p:blipFill>
          <a:blip r:embed="rId4" cstate="print"/>
          <a:srcRect b="11659"/>
          <a:stretch>
            <a:fillRect/>
          </a:stretch>
        </p:blipFill>
        <p:spPr bwMode="auto">
          <a:xfrm>
            <a:off x="6151632" y="2484437"/>
            <a:ext cx="3848488" cy="2120909"/>
          </a:xfrm>
          <a:prstGeom prst="rect">
            <a:avLst/>
          </a:prstGeom>
          <a:noFill/>
        </p:spPr>
      </p:pic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3769737" y="446232"/>
            <a:ext cx="2460653" cy="508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61" tIns="50382" rIns="100761" bIns="50382">
            <a:spAutoFit/>
          </a:bodyPr>
          <a:lstStyle/>
          <a:p>
            <a:pPr algn="ctr"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GB" sz="2600" dirty="0">
                <a:solidFill>
                  <a:srgbClr val="000000"/>
                </a:solidFill>
                <a:latin typeface="Arial" pitchFamily="34" charset="0"/>
              </a:rPr>
              <a:t>Ben </a:t>
            </a:r>
            <a:r>
              <a:rPr lang="en-GB" sz="2600" dirty="0" err="1">
                <a:solidFill>
                  <a:srgbClr val="000000"/>
                </a:solidFill>
                <a:latin typeface="Arial" pitchFamily="34" charset="0"/>
              </a:rPr>
              <a:t>Dando</a:t>
            </a:r>
            <a:endParaRPr lang="en-GB" sz="26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062" name="Picture 14" descr="bulletinevent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96851" y="4895967"/>
            <a:ext cx="4366521" cy="2353648"/>
          </a:xfrm>
          <a:prstGeom prst="rect">
            <a:avLst/>
          </a:prstGeom>
          <a:noFill/>
        </p:spPr>
      </p:pic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357025" y="5706508"/>
            <a:ext cx="5318580" cy="93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61" tIns="50382" rIns="100761" bIns="50382">
            <a:spAutoFit/>
          </a:bodyPr>
          <a:lstStyle/>
          <a:p>
            <a:pPr defTabSz="1007734" hangingPunct="1">
              <a:lnSpc>
                <a:spcPct val="100000"/>
              </a:lnSpc>
              <a:buClrTx/>
              <a:buSzTx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PhD from the University of Leeds, UK (2010):</a:t>
            </a:r>
          </a:p>
          <a:p>
            <a:pPr marL="503816" lvl="1" indent="0" defTabSz="1007734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Seismological structure of the Carpathian-</a:t>
            </a:r>
            <a:r>
              <a:rPr lang="en-GB" dirty="0" err="1">
                <a:solidFill>
                  <a:srgbClr val="000000"/>
                </a:solidFill>
                <a:latin typeface="Arial" pitchFamily="34" charset="0"/>
              </a:rPr>
              <a:t>Pannonian</a:t>
            </a: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region of central Europe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435778" y="3541849"/>
            <a:ext cx="5715854" cy="1902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61" tIns="50382" rIns="100761" bIns="50382">
            <a:spAutoFit/>
          </a:bodyPr>
          <a:lstStyle/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About the ISC:</a:t>
            </a:r>
          </a:p>
          <a:p>
            <a:pPr marL="503816" lvl="1" indent="0"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Definitive source for earthquake locations</a:t>
            </a:r>
          </a:p>
          <a:p>
            <a:pPr marL="503816" lvl="1" indent="0"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The most comprehensive global source of seismic parametric data</a:t>
            </a:r>
          </a:p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</a:pPr>
            <a:endParaRPr lang="en-GB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9271" y="0"/>
            <a:ext cx="1801353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00908" y="367488"/>
            <a:ext cx="5635349" cy="916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61" tIns="50382" rIns="100761" bIns="50382">
            <a:spAutoFit/>
          </a:bodyPr>
          <a:lstStyle/>
          <a:p>
            <a:pPr algn="ctr"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GB" sz="2600" dirty="0">
                <a:solidFill>
                  <a:srgbClr val="000000"/>
                </a:solidFill>
                <a:latin typeface="Arial" pitchFamily="34" charset="0"/>
              </a:rPr>
              <a:t>Future development/processing plans: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35777" y="1802426"/>
            <a:ext cx="6510404" cy="494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61" tIns="50382" rIns="100761" bIns="50382">
            <a:spAutoFit/>
          </a:bodyPr>
          <a:lstStyle/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Arial" pitchFamily="34" charset="0"/>
              </a:rPr>
              <a:t>USArray</a:t>
            </a: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data is vital in the production of the ISC Bulletin.</a:t>
            </a:r>
          </a:p>
          <a:p>
            <a:pPr marL="503816" lvl="1" indent="0"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what additional data can the ISC incorporate?</a:t>
            </a:r>
          </a:p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Further integrate the online ISC Bulletin with IRIS waveform data. </a:t>
            </a:r>
          </a:p>
          <a:p>
            <a:pPr marL="503816" lvl="1" indent="0"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E.g. data request tools linked to the Bulletin.</a:t>
            </a:r>
          </a:p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Develop techniques to produce automated shear-wave splitting measurements – a new product to be offered by the ISC.</a:t>
            </a:r>
          </a:p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dirty="0">
                <a:solidFill>
                  <a:srgbClr val="000000"/>
                </a:solidFill>
                <a:latin typeface="Arial" pitchFamily="34" charset="0"/>
              </a:rPr>
              <a:t> Develop waveform analysis tools for use by ISC analysts to aid in the production of the bulletin for complex event sequences e.g. aftershock sequences, duplicate phase readings etc. </a:t>
            </a:r>
          </a:p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</a:pPr>
            <a:endParaRPr lang="en-GB" dirty="0">
              <a:solidFill>
                <a:srgbClr val="000000"/>
              </a:solidFill>
              <a:latin typeface="Arial" pitchFamily="34" charset="0"/>
            </a:endParaRPr>
          </a:p>
          <a:p>
            <a:pPr defTabSz="1007734" hangingPunct="1">
              <a:lnSpc>
                <a:spcPct val="100000"/>
              </a:lnSpc>
              <a:spcBef>
                <a:spcPct val="50000"/>
              </a:spcBef>
              <a:buClrTx/>
              <a:buSzTx/>
            </a:pPr>
            <a:endParaRPr lang="en-GB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079" name="Picture 7" descr="isc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542" y="208242"/>
            <a:ext cx="1347584" cy="964208"/>
          </a:xfrm>
          <a:prstGeom prst="rect">
            <a:avLst/>
          </a:prstGeom>
          <a:noFill/>
        </p:spPr>
      </p:pic>
      <p:pic>
        <p:nvPicPr>
          <p:cNvPr id="3080" name="Picture 8" descr="aligned3"/>
          <p:cNvPicPr>
            <a:picLocks noChangeAspect="1" noChangeArrowheads="1"/>
          </p:cNvPicPr>
          <p:nvPr/>
        </p:nvPicPr>
        <p:blipFill>
          <a:blip r:embed="rId4" cstate="print"/>
          <a:srcRect l="4771" r="4877"/>
          <a:stretch>
            <a:fillRect/>
          </a:stretch>
        </p:blipFill>
        <p:spPr bwMode="auto">
          <a:xfrm>
            <a:off x="7026686" y="1319445"/>
            <a:ext cx="3015436" cy="5715254"/>
          </a:xfrm>
          <a:prstGeom prst="rect">
            <a:avLst/>
          </a:prstGeom>
          <a:noFill/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Kasey Aderhold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4031" y="2032537"/>
            <a:ext cx="4452276" cy="4451809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Boston University</a:t>
            </a:r>
          </a:p>
          <a:p>
            <a:r>
              <a:rPr lang="en-US" dirty="0" smtClean="0"/>
              <a:t>Working with Rachel Abercrombie</a:t>
            </a:r>
          </a:p>
          <a:p>
            <a:r>
              <a:rPr lang="en-US" dirty="0" smtClean="0"/>
              <a:t>1 Year as Graduate Student</a:t>
            </a:r>
          </a:p>
          <a:p>
            <a:r>
              <a:rPr lang="en-US" dirty="0" smtClean="0"/>
              <a:t>Studying the Source Characteristics of Oceanic Strike-Slip Earthquakes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90998963"/>
      </p:ext>
    </p:ext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3192198" y="157497"/>
            <a:ext cx="6132380" cy="682471"/>
          </a:xfrm>
        </p:spPr>
        <p:txBody>
          <a:bodyPr/>
          <a:lstStyle/>
          <a:p>
            <a:r>
              <a:rPr lang="en-US" sz="2900" dirty="0" smtClean="0">
                <a:effectLst>
                  <a:outerShdw blurRad="38100" dist="38100" dir="2700000" algn="tl">
                    <a:srgbClr val="0064E2"/>
                  </a:outerShdw>
                </a:effectLst>
                <a:latin typeface="Arial" pitchFamily="34" charset="0"/>
                <a:ea typeface="ＭＳ Ｐゴシック" pitchFamily="34" charset="-128"/>
                <a:cs typeface="Arial" pitchFamily="34" charset="0"/>
              </a:rPr>
              <a:t>Maya El Hariri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0" y="1154951"/>
            <a:ext cx="10080625" cy="1942416"/>
          </a:xfrm>
        </p:spPr>
        <p:txBody>
          <a:bodyPr/>
          <a:lstStyle/>
          <a:p>
            <a:pPr>
              <a:buClr>
                <a:schemeClr val="tx1"/>
              </a:buClr>
              <a:buFont typeface="Wingdings" pitchFamily="2" charset="2"/>
              <a:buNone/>
            </a:pP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latin typeface="Arial" pitchFamily="34" charset="0"/>
                <a:ea typeface="ＭＳ Ｐゴシック" pitchFamily="34" charset="-128"/>
                <a:cs typeface="Arial" pitchFamily="34" charset="0"/>
              </a:rPr>
              <a:t>PhD Geophysics: Earthquake Seismology</a:t>
            </a:r>
          </a:p>
          <a:p>
            <a:pPr>
              <a:buClr>
                <a:schemeClr val="tx1"/>
              </a:buClr>
              <a:buFont typeface="Wingdings" pitchFamily="2" charset="2"/>
              <a:buNone/>
            </a:pPr>
            <a:endParaRPr lang="en-US" smtClean="0">
              <a:effectLst>
                <a:outerShdw blurRad="38100" dist="38100" dir="2700000" algn="tl">
                  <a:srgbClr val="0064E2"/>
                </a:outerShdw>
              </a:effectLst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None/>
            </a:pP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latin typeface="Arial" pitchFamily="34" charset="0"/>
                <a:ea typeface="ＭＳ Ｐゴシック" pitchFamily="34" charset="-128"/>
                <a:cs typeface="Arial" pitchFamily="34" charset="0"/>
              </a:rPr>
              <a:t>“</a:t>
            </a: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latin typeface="Arial" pitchFamily="34" charset="0"/>
                <a:ea typeface="Times New Roman" pitchFamily="18" charset="0"/>
              </a:rPr>
              <a:t>Investigating along-strike variation for source parameters in subduction-zone earthquakes</a:t>
            </a: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latin typeface="Arial" pitchFamily="34" charset="0"/>
                <a:ea typeface="ＭＳ Ｐゴシック" pitchFamily="34" charset="-128"/>
                <a:cs typeface="Arial" pitchFamily="34" charset="0"/>
              </a:rPr>
              <a:t>”</a:t>
            </a:r>
            <a:endParaRPr lang="en-US" smtClean="0">
              <a:effectLst>
                <a:outerShdw blurRad="38100" dist="38100" dir="2700000" algn="tl">
                  <a:srgbClr val="0064E2"/>
                </a:outerShdw>
              </a:effectLst>
              <a:latin typeface="Arial" pitchFamily="34" charset="0"/>
              <a:ea typeface="ＭＳ Ｐゴシック" pitchFamily="34" charset="-128"/>
              <a:cs typeface="Times New Roman" pitchFamily="18" charset="0"/>
            </a:endParaRPr>
          </a:p>
          <a:p>
            <a:pPr lvl="2">
              <a:buFont typeface="Wingdings" pitchFamily="2" charset="2"/>
              <a:buNone/>
            </a:pPr>
            <a:endParaRPr lang="en-US" smtClean="0">
              <a:effectLst>
                <a:outerShdw blurRad="38100" dist="38100" dir="2700000" algn="tl">
                  <a:srgbClr val="0064E2"/>
                </a:outerShdw>
              </a:effectLst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16388" name="Picture 8" descr="NMT_LOGO.ai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016" y="-36749"/>
            <a:ext cx="3444214" cy="1191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 bwMode="auto">
          <a:xfrm>
            <a:off x="4557283" y="3097368"/>
            <a:ext cx="5502222" cy="41228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61" tIns="50382" rIns="100761" bIns="50382" anchor="ctr"/>
          <a:lstStyle/>
          <a:p>
            <a:pPr algn="ctr" defTabSz="503816" hangingPunct="1">
              <a:lnSpc>
                <a:spcPct val="100000"/>
              </a:lnSpc>
              <a:buClrTx/>
              <a:buSzTx/>
            </a:pPr>
            <a:endParaRPr lang="en-US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6392" name="TextBox 8"/>
          <p:cNvSpPr txBox="1">
            <a:spLocks noChangeArrowheads="1"/>
          </p:cNvSpPr>
          <p:nvPr/>
        </p:nvSpPr>
        <p:spPr bwMode="auto">
          <a:xfrm>
            <a:off x="2" y="3191867"/>
            <a:ext cx="4557283" cy="1221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61" tIns="50382" rIns="100761" bIns="50382">
            <a:spAutoFit/>
          </a:bodyPr>
          <a:lstStyle/>
          <a:p>
            <a:pPr defTabSz="503816" hangingPunct="1">
              <a:lnSpc>
                <a:spcPct val="100000"/>
              </a:lnSpc>
              <a:buClrTx/>
              <a:buSzTx/>
            </a:pPr>
            <a:r>
              <a:rPr lang="en-US" sz="2400" dirty="0">
                <a:solidFill>
                  <a:prstClr val="white"/>
                </a:solidFill>
                <a:latin typeface="Arial" pitchFamily="34" charset="0"/>
                <a:ea typeface="ＭＳ Ｐゴシック" pitchFamily="34" charset="-128"/>
              </a:rPr>
              <a:t>Focus on conditions leading to slow rupture processes: tsunami earthquakes</a:t>
            </a:r>
          </a:p>
        </p:txBody>
      </p:sp>
      <p:pic>
        <p:nvPicPr>
          <p:cNvPr id="16393" name="Picture 10" descr="tsunami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016" y="4572554"/>
            <a:ext cx="4149508" cy="270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9" descr="FIGURE_USArray_2.ai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20286" y="3097370"/>
            <a:ext cx="5271327" cy="4122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5626" y="0"/>
            <a:ext cx="1904999" cy="21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88297" y="198944"/>
            <a:ext cx="5198990" cy="43368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61" tIns="50382" rIns="100761" bIns="50382" anchor="ctr"/>
          <a:lstStyle/>
          <a:p>
            <a:pPr algn="ctr" defTabSz="503816" hangingPunct="1">
              <a:lnSpc>
                <a:spcPct val="100000"/>
              </a:lnSpc>
              <a:buClrTx/>
              <a:buSzTx/>
            </a:pPr>
            <a:endParaRPr lang="en-US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336021" y="4535805"/>
            <a:ext cx="9324578" cy="2687884"/>
          </a:xfrm>
        </p:spPr>
        <p:txBody>
          <a:bodyPr>
            <a:noAutofit/>
          </a:bodyPr>
          <a:lstStyle/>
          <a:p>
            <a:pPr defTabSz="503816" eaLnBrk="1" hangingPunct="1">
              <a:spcBef>
                <a:spcPct val="0"/>
              </a:spcBef>
              <a:buSzPct val="150000"/>
              <a:buNone/>
            </a:pPr>
            <a:r>
              <a:rPr lang="en-US" sz="3500" dirty="0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Future research plans:	</a:t>
            </a:r>
          </a:p>
          <a:p>
            <a:pPr defTabSz="503816" eaLnBrk="1" hangingPunct="1">
              <a:spcBef>
                <a:spcPct val="0"/>
              </a:spcBef>
              <a:buSzPct val="150000"/>
              <a:buFontTx/>
              <a:buChar char="-"/>
            </a:pPr>
            <a:r>
              <a:rPr lang="en-US" sz="3500" b="0" dirty="0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Rupture processes of </a:t>
            </a:r>
            <a:r>
              <a:rPr lang="en-US" sz="3500" b="0" dirty="0" err="1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interplate</a:t>
            </a:r>
            <a:r>
              <a:rPr lang="en-US" sz="3500" b="0" dirty="0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&amp; </a:t>
            </a:r>
            <a:r>
              <a:rPr lang="en-US" sz="3500" b="0" dirty="0" err="1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intraplate</a:t>
            </a:r>
            <a:r>
              <a:rPr lang="en-US" sz="3500" b="0" dirty="0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earthquakes</a:t>
            </a:r>
          </a:p>
          <a:p>
            <a:pPr defTabSz="503816" eaLnBrk="1" hangingPunct="1">
              <a:spcBef>
                <a:spcPct val="0"/>
              </a:spcBef>
              <a:buSzPct val="150000"/>
              <a:buFontTx/>
              <a:buChar char="-"/>
            </a:pPr>
            <a:r>
              <a:rPr lang="en-US" sz="3500" b="0" dirty="0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Tomography</a:t>
            </a:r>
          </a:p>
          <a:p>
            <a:pPr defTabSz="503816" eaLnBrk="1" hangingPunct="1">
              <a:spcBef>
                <a:spcPct val="0"/>
              </a:spcBef>
              <a:buSzPct val="150000"/>
              <a:buFontTx/>
              <a:buChar char="-"/>
            </a:pPr>
            <a:r>
              <a:rPr lang="en-US" sz="3500" b="0" dirty="0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3500" b="0" dirty="0" err="1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Interferometric</a:t>
            </a:r>
            <a:r>
              <a:rPr lang="en-US" sz="3500" b="0" dirty="0" smtClean="0"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studies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6023" y="435732"/>
            <a:ext cx="4788297" cy="4410620"/>
          </a:xfrm>
          <a:prstGeom prst="rect">
            <a:avLst/>
          </a:prstGeom>
          <a:noFill/>
        </p:spPr>
        <p:txBody>
          <a:bodyPr lIns="100761" tIns="50382" rIns="100761" bIns="50382">
            <a:spAutoFit/>
          </a:bodyPr>
          <a:lstStyle/>
          <a:p>
            <a:pPr defTabSz="503816" hangingPunct="1">
              <a:lnSpc>
                <a:spcPct val="100000"/>
              </a:lnSpc>
              <a:buClrTx/>
              <a:buSzTx/>
            </a:pPr>
            <a:r>
              <a:rPr lang="en-US" sz="3500" b="1" dirty="0">
                <a:solidFill>
                  <a:prstClr val="white"/>
                </a:solidFill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Data: </a:t>
            </a:r>
          </a:p>
          <a:p>
            <a:pPr defTabSz="503816" hangingPunct="1">
              <a:lnSpc>
                <a:spcPct val="100000"/>
              </a:lnSpc>
              <a:buClrTx/>
              <a:buSzTx/>
            </a:pPr>
            <a:r>
              <a:rPr lang="en-US" sz="3500" dirty="0">
                <a:solidFill>
                  <a:prstClr val="white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SOD / BREQ_FAST</a:t>
            </a:r>
          </a:p>
          <a:p>
            <a:pPr defTabSz="503816" hangingPunct="1">
              <a:lnSpc>
                <a:spcPct val="100000"/>
              </a:lnSpc>
              <a:buClrTx/>
              <a:buSzTx/>
            </a:pPr>
            <a:r>
              <a:rPr lang="en-US" sz="3500" b="1" dirty="0">
                <a:solidFill>
                  <a:prstClr val="white"/>
                </a:solidFill>
                <a:effectLst>
                  <a:outerShdw blurRad="38100" dist="38100" dir="2700000" algn="tl">
                    <a:srgbClr val="0064E2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SAC:</a:t>
            </a:r>
          </a:p>
          <a:p>
            <a:pPr defTabSz="503816" hangingPunct="1">
              <a:lnSpc>
                <a:spcPct val="100000"/>
              </a:lnSpc>
              <a:buClrTx/>
              <a:buSzTx/>
            </a:pPr>
            <a:r>
              <a:rPr lang="en-US" sz="3500" dirty="0">
                <a:solidFill>
                  <a:prstClr val="white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Synthetic data </a:t>
            </a:r>
          </a:p>
          <a:p>
            <a:pPr defTabSz="503816" hangingPunct="1">
              <a:lnSpc>
                <a:spcPct val="100000"/>
              </a:lnSpc>
              <a:buClrTx/>
              <a:buSzTx/>
            </a:pPr>
            <a:r>
              <a:rPr lang="en-US" sz="3500" dirty="0" err="1">
                <a:solidFill>
                  <a:prstClr val="white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Deconvolve</a:t>
            </a:r>
            <a:endParaRPr lang="en-US" sz="3500" dirty="0">
              <a:solidFill>
                <a:prstClr val="white"/>
              </a:solidFill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defTabSz="503816" hangingPunct="1">
              <a:lnSpc>
                <a:spcPct val="100000"/>
              </a:lnSpc>
              <a:buClrTx/>
              <a:buSzTx/>
            </a:pPr>
            <a:r>
              <a:rPr lang="en-US" sz="3500" dirty="0">
                <a:solidFill>
                  <a:prstClr val="white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Rupture Duration</a:t>
            </a:r>
          </a:p>
          <a:p>
            <a:pPr defTabSz="503816" hangingPunct="1">
              <a:lnSpc>
                <a:spcPct val="100000"/>
              </a:lnSpc>
              <a:buClrTx/>
              <a:buSzTx/>
            </a:pPr>
            <a:endParaRPr lang="en-US" sz="3500" dirty="0">
              <a:solidFill>
                <a:prstClr val="white"/>
              </a:solidFill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defTabSz="503816" hangingPunct="1">
              <a:lnSpc>
                <a:spcPct val="100000"/>
              </a:lnSpc>
              <a:buClrTx/>
              <a:buSzTx/>
            </a:pPr>
            <a:endParaRPr lang="en-US" sz="3500" dirty="0">
              <a:solidFill>
                <a:prstClr val="white"/>
              </a:solidFill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pic>
        <p:nvPicPr>
          <p:cNvPr id="18439" name="Picture 5" descr="FIGURE_USArray.ai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4295" y="307987"/>
            <a:ext cx="5208323" cy="414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56047" y="2"/>
            <a:ext cx="8568531" cy="1007957"/>
          </a:xfrm>
        </p:spPr>
        <p:txBody>
          <a:bodyPr/>
          <a:lstStyle/>
          <a:p>
            <a:r>
              <a:rPr lang="en-US"/>
              <a:t>About Me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6021" y="839965"/>
            <a:ext cx="4704292" cy="4535805"/>
          </a:xfrm>
        </p:spPr>
        <p:txBody>
          <a:bodyPr/>
          <a:lstStyle/>
          <a:p>
            <a:r>
              <a:rPr lang="en-US"/>
              <a:t>Roxy Frary</a:t>
            </a:r>
          </a:p>
          <a:p>
            <a:r>
              <a:rPr lang="en-US"/>
              <a:t>PhD in Geophysics at Univ. of Nevada, Reno</a:t>
            </a:r>
          </a:p>
          <a:p>
            <a:endParaRPr 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5040313" y="839965"/>
            <a:ext cx="4872302" cy="4535805"/>
          </a:xfrm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en-US"/>
              <a:t>Fault Imaging in Western Nevada for Seismic Hazard and Geothermal Exploration</a:t>
            </a:r>
          </a:p>
        </p:txBody>
      </p:sp>
      <p:pic>
        <p:nvPicPr>
          <p:cNvPr id="2059" name="Picture 11" descr="memartinvi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7912" y="2771881"/>
            <a:ext cx="6216385" cy="4660050"/>
          </a:xfrm>
          <a:prstGeom prst="rect">
            <a:avLst/>
          </a:prstGeom>
          <a:noFill/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94626" y="4991736"/>
            <a:ext cx="2285999" cy="256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56047" y="2"/>
            <a:ext cx="8568531" cy="1007957"/>
          </a:xfrm>
        </p:spPr>
        <p:txBody>
          <a:bodyPr/>
          <a:lstStyle/>
          <a:p>
            <a:r>
              <a:rPr lang="en-US"/>
              <a:t>My Research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2019" y="923960"/>
            <a:ext cx="4788297" cy="4535805"/>
          </a:xfrm>
        </p:spPr>
        <p:txBody>
          <a:bodyPr/>
          <a:lstStyle/>
          <a:p>
            <a:r>
              <a:rPr lang="en-US"/>
              <a:t>High-resolution seismic reflection using ProMAX and Java package</a:t>
            </a:r>
          </a:p>
          <a:p>
            <a:r>
              <a:rPr lang="en-US"/>
              <a:t>3D visualization in OpendTect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5124321" y="1091953"/>
            <a:ext cx="4788297" cy="117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61" tIns="50382" rIns="100761" bIns="50382">
            <a:spAutoFit/>
          </a:bodyPr>
          <a:lstStyle/>
          <a:p>
            <a:pPr marL="311383" indent="-311383" defTabSz="1007734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en-US" sz="3100" dirty="0">
              <a:solidFill>
                <a:srgbClr val="FFFFFF"/>
              </a:solidFill>
              <a:latin typeface="Arial" pitchFamily="34" charset="0"/>
            </a:endParaRPr>
          </a:p>
          <a:p>
            <a:pPr marL="311383" indent="-311383" defTabSz="1007734" eaLnBrk="0">
              <a:lnSpc>
                <a:spcPct val="100000"/>
              </a:lnSpc>
              <a:spcBef>
                <a:spcPct val="50000"/>
              </a:spcBef>
              <a:buClrTx/>
              <a:buSzTx/>
            </a:pPr>
            <a:endParaRPr lang="en-US" sz="26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040312" y="923960"/>
            <a:ext cx="4704292" cy="4535805"/>
          </a:xfrm>
        </p:spPr>
        <p:txBody>
          <a:bodyPr/>
          <a:lstStyle/>
          <a:p>
            <a:r>
              <a:rPr lang="en-US"/>
              <a:t>Plan to include exploration-scale datasets for upper-crustal structure</a:t>
            </a:r>
          </a:p>
        </p:txBody>
      </p:sp>
      <p:pic>
        <p:nvPicPr>
          <p:cNvPr id="4105" name="Picture 9" descr="mnza_premig+v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79838"/>
            <a:ext cx="10080625" cy="3585596"/>
          </a:xfrm>
          <a:prstGeom prst="rect">
            <a:avLst/>
          </a:prstGeom>
          <a:noFill/>
        </p:spPr>
      </p:pic>
    </p:spTree>
  </p:cSld>
  <p:clrMapOvr>
    <a:masterClrMapping/>
  </p:clrMapOvr>
  <p:transition advTm="60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82734_10150142013878420_666028419_7960536_2699500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093" y="793781"/>
            <a:ext cx="3275627" cy="2339432"/>
          </a:xfrm>
          <a:prstGeom prst="rect">
            <a:avLst/>
          </a:prstGeom>
          <a:effectLst/>
        </p:spPr>
      </p:pic>
      <p:pic>
        <p:nvPicPr>
          <p:cNvPr id="7" name="Picture 6" descr="283464_10150322606193420_666028419_9395571_6347335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794" y="3323613"/>
            <a:ext cx="3275630" cy="4083814"/>
          </a:xfrm>
          <a:prstGeom prst="rect">
            <a:avLst/>
          </a:prstGeom>
          <a:effectLst/>
        </p:spPr>
      </p:pic>
      <p:pic>
        <p:nvPicPr>
          <p:cNvPr id="4" name="Picture 3" descr="173045_10150160825193420_666028419_8154229_1834367_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9472" y="793785"/>
            <a:ext cx="3032766" cy="2339431"/>
          </a:xfrm>
          <a:prstGeom prst="rect">
            <a:avLst/>
          </a:prstGeom>
          <a:effectLst/>
        </p:spPr>
      </p:pic>
      <p:pic>
        <p:nvPicPr>
          <p:cNvPr id="6" name="Picture 5" descr="279562_10150322209533420_666028419_9390296_73768_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79262" y="793783"/>
            <a:ext cx="3275627" cy="2332264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720941" y="-5579"/>
            <a:ext cx="2657313" cy="780293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4400" dirty="0">
                <a:solidFill>
                  <a:prstClr val="black"/>
                </a:solidFill>
                <a:latin typeface="Calibri"/>
              </a:rPr>
              <a:t>Jen </a:t>
            </a:r>
            <a:r>
              <a:rPr lang="en-US" sz="4400" dirty="0" err="1">
                <a:solidFill>
                  <a:prstClr val="black"/>
                </a:solidFill>
                <a:latin typeface="Calibri"/>
              </a:rPr>
              <a:t>Gabler</a:t>
            </a:r>
            <a:endParaRPr lang="en-US" sz="4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5832" y="3751393"/>
            <a:ext cx="2221981" cy="150505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12507" y="3751393"/>
            <a:ext cx="2003982" cy="150505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79244" y="3751393"/>
            <a:ext cx="2090574" cy="150505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494732" y="5326030"/>
            <a:ext cx="2006951" cy="150505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596445" y="5326030"/>
            <a:ext cx="2002218" cy="150505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702873" y="5326030"/>
            <a:ext cx="2257821" cy="1505055"/>
          </a:xfrm>
          <a:prstGeom prst="rect">
            <a:avLst/>
          </a:prstGeom>
        </p:spPr>
      </p:pic>
      <p:sp>
        <p:nvSpPr>
          <p:cNvPr id="70" name="Right Triangle 69"/>
          <p:cNvSpPr/>
          <p:nvPr/>
        </p:nvSpPr>
        <p:spPr>
          <a:xfrm>
            <a:off x="106090" y="2892125"/>
            <a:ext cx="258383" cy="241091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1" name="Right Triangle 70"/>
          <p:cNvSpPr/>
          <p:nvPr/>
        </p:nvSpPr>
        <p:spPr>
          <a:xfrm rot="16200000">
            <a:off x="3132040" y="2883536"/>
            <a:ext cx="256497" cy="242863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2" name="Right Triangle 71"/>
          <p:cNvSpPr/>
          <p:nvPr/>
        </p:nvSpPr>
        <p:spPr>
          <a:xfrm rot="10800000">
            <a:off x="3123336" y="793783"/>
            <a:ext cx="258383" cy="241091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3" name="Right Triangle 72"/>
          <p:cNvSpPr/>
          <p:nvPr/>
        </p:nvSpPr>
        <p:spPr>
          <a:xfrm rot="5400000">
            <a:off x="99274" y="800600"/>
            <a:ext cx="256497" cy="242863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4" name="Right Triangle 73"/>
          <p:cNvSpPr/>
          <p:nvPr/>
        </p:nvSpPr>
        <p:spPr>
          <a:xfrm>
            <a:off x="3509472" y="2873532"/>
            <a:ext cx="268616" cy="259681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5" name="Right Triangle 74"/>
          <p:cNvSpPr/>
          <p:nvPr/>
        </p:nvSpPr>
        <p:spPr>
          <a:xfrm rot="16200000">
            <a:off x="6277862" y="2868834"/>
            <a:ext cx="276275" cy="25248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6" name="Right Triangle 75"/>
          <p:cNvSpPr/>
          <p:nvPr/>
        </p:nvSpPr>
        <p:spPr>
          <a:xfrm rot="10800000">
            <a:off x="6273621" y="793782"/>
            <a:ext cx="268616" cy="259681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7" name="Right Triangle 76"/>
          <p:cNvSpPr/>
          <p:nvPr/>
        </p:nvSpPr>
        <p:spPr>
          <a:xfrm rot="5400000">
            <a:off x="3497577" y="805680"/>
            <a:ext cx="276275" cy="25248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8" name="Right Triangle 77"/>
          <p:cNvSpPr/>
          <p:nvPr/>
        </p:nvSpPr>
        <p:spPr>
          <a:xfrm>
            <a:off x="6679262" y="2908895"/>
            <a:ext cx="249599" cy="224319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9" name="Right Triangle 78"/>
          <p:cNvSpPr/>
          <p:nvPr/>
        </p:nvSpPr>
        <p:spPr>
          <a:xfrm rot="16200000">
            <a:off x="9718260" y="2889417"/>
            <a:ext cx="238653" cy="234606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0" name="Right Triangle 79"/>
          <p:cNvSpPr/>
          <p:nvPr/>
        </p:nvSpPr>
        <p:spPr>
          <a:xfrm rot="10800000">
            <a:off x="9705287" y="793782"/>
            <a:ext cx="249599" cy="224319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1" name="Right Triangle 80"/>
          <p:cNvSpPr/>
          <p:nvPr/>
        </p:nvSpPr>
        <p:spPr>
          <a:xfrm rot="5400000">
            <a:off x="6677235" y="795806"/>
            <a:ext cx="238653" cy="234606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2" name="Right Triangle 81"/>
          <p:cNvSpPr/>
          <p:nvPr/>
        </p:nvSpPr>
        <p:spPr>
          <a:xfrm>
            <a:off x="105798" y="7121583"/>
            <a:ext cx="304909" cy="285843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3" name="Right Triangle 82"/>
          <p:cNvSpPr/>
          <p:nvPr/>
        </p:nvSpPr>
        <p:spPr>
          <a:xfrm rot="16200000">
            <a:off x="3085777" y="7112073"/>
            <a:ext cx="304110" cy="28659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4" name="Right Triangle 83"/>
          <p:cNvSpPr/>
          <p:nvPr/>
        </p:nvSpPr>
        <p:spPr>
          <a:xfrm rot="10800000">
            <a:off x="3076516" y="3323615"/>
            <a:ext cx="304909" cy="285843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5" name="Right Triangle 84"/>
          <p:cNvSpPr/>
          <p:nvPr/>
        </p:nvSpPr>
        <p:spPr>
          <a:xfrm rot="5400000">
            <a:off x="97038" y="3332371"/>
            <a:ext cx="304110" cy="28659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6" name="Right Triangle 85"/>
          <p:cNvSpPr/>
          <p:nvPr/>
        </p:nvSpPr>
        <p:spPr>
          <a:xfrm>
            <a:off x="3494735" y="5073682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7" name="Right Triangle 86"/>
          <p:cNvSpPr/>
          <p:nvPr/>
        </p:nvSpPr>
        <p:spPr>
          <a:xfrm rot="16200000">
            <a:off x="5531527" y="5070161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8" name="Right Triangle 87"/>
          <p:cNvSpPr/>
          <p:nvPr/>
        </p:nvSpPr>
        <p:spPr>
          <a:xfrm rot="10800000">
            <a:off x="5528308" y="3751390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9" name="Right Triangle 88"/>
          <p:cNvSpPr/>
          <p:nvPr/>
        </p:nvSpPr>
        <p:spPr>
          <a:xfrm rot="5400000">
            <a:off x="3487669" y="3759551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0" name="Right Triangle 89"/>
          <p:cNvSpPr/>
          <p:nvPr/>
        </p:nvSpPr>
        <p:spPr>
          <a:xfrm>
            <a:off x="5812508" y="5073682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1" name="Right Triangle 90"/>
          <p:cNvSpPr/>
          <p:nvPr/>
        </p:nvSpPr>
        <p:spPr>
          <a:xfrm rot="16200000">
            <a:off x="7665343" y="5070160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2" name="Right Triangle 91"/>
          <p:cNvSpPr/>
          <p:nvPr/>
        </p:nvSpPr>
        <p:spPr>
          <a:xfrm rot="10800000">
            <a:off x="7626984" y="3751391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3" name="Right Triangle 92"/>
          <p:cNvSpPr/>
          <p:nvPr/>
        </p:nvSpPr>
        <p:spPr>
          <a:xfrm rot="5400000">
            <a:off x="5804346" y="3759551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4" name="Right Triangle 93"/>
          <p:cNvSpPr/>
          <p:nvPr/>
        </p:nvSpPr>
        <p:spPr>
          <a:xfrm>
            <a:off x="7879244" y="5073683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5" name="Right Triangle 94"/>
          <p:cNvSpPr/>
          <p:nvPr/>
        </p:nvSpPr>
        <p:spPr>
          <a:xfrm rot="16200000">
            <a:off x="9786004" y="5070159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6" name="Right Triangle 95"/>
          <p:cNvSpPr/>
          <p:nvPr/>
        </p:nvSpPr>
        <p:spPr>
          <a:xfrm rot="10800000">
            <a:off x="9794165" y="3751391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7" name="Right Triangle 96"/>
          <p:cNvSpPr/>
          <p:nvPr/>
        </p:nvSpPr>
        <p:spPr>
          <a:xfrm rot="5400000">
            <a:off x="7871084" y="3759552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8" name="Right Triangle 97"/>
          <p:cNvSpPr/>
          <p:nvPr/>
        </p:nvSpPr>
        <p:spPr>
          <a:xfrm>
            <a:off x="3494459" y="6648316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9" name="Right Triangle 98"/>
          <p:cNvSpPr/>
          <p:nvPr/>
        </p:nvSpPr>
        <p:spPr>
          <a:xfrm rot="16200000">
            <a:off x="5337287" y="6644797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0" name="Right Triangle 99"/>
          <p:cNvSpPr/>
          <p:nvPr/>
        </p:nvSpPr>
        <p:spPr>
          <a:xfrm rot="10800000">
            <a:off x="5312181" y="5326028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1" name="Right Triangle 100"/>
          <p:cNvSpPr/>
          <p:nvPr/>
        </p:nvSpPr>
        <p:spPr>
          <a:xfrm rot="5400000">
            <a:off x="3486298" y="5334189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" name="Right Triangle 101"/>
          <p:cNvSpPr/>
          <p:nvPr/>
        </p:nvSpPr>
        <p:spPr>
          <a:xfrm>
            <a:off x="5597876" y="6648318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3" name="Right Triangle 102"/>
          <p:cNvSpPr/>
          <p:nvPr/>
        </p:nvSpPr>
        <p:spPr>
          <a:xfrm rot="16200000">
            <a:off x="7412378" y="6644796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4" name="Right Triangle 103"/>
          <p:cNvSpPr/>
          <p:nvPr/>
        </p:nvSpPr>
        <p:spPr>
          <a:xfrm rot="10800000">
            <a:off x="7409158" y="5326030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5" name="Right Triangle 104"/>
          <p:cNvSpPr/>
          <p:nvPr/>
        </p:nvSpPr>
        <p:spPr>
          <a:xfrm rot="5400000">
            <a:off x="5589712" y="5334191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6" name="Right Triangle 105"/>
          <p:cNvSpPr/>
          <p:nvPr/>
        </p:nvSpPr>
        <p:spPr>
          <a:xfrm>
            <a:off x="7702871" y="6648315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7" name="Right Triangle 106"/>
          <p:cNvSpPr/>
          <p:nvPr/>
        </p:nvSpPr>
        <p:spPr>
          <a:xfrm rot="16200000">
            <a:off x="9774409" y="6644795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8" name="Right Triangle 107"/>
          <p:cNvSpPr/>
          <p:nvPr/>
        </p:nvSpPr>
        <p:spPr>
          <a:xfrm rot="10800000">
            <a:off x="9771188" y="5337710"/>
            <a:ext cx="189503" cy="182764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9" name="Right Triangle 108"/>
          <p:cNvSpPr/>
          <p:nvPr/>
        </p:nvSpPr>
        <p:spPr>
          <a:xfrm rot="5400000">
            <a:off x="7694710" y="5334191"/>
            <a:ext cx="194444" cy="178122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  <a:effectLst>
            <a:outerShdw blurRad="40000" dist="23000" dir="81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9684877"/>
      </p:ext>
    </p:extLst>
  </p:cSld>
  <p:clrMapOvr>
    <a:masterClrMapping/>
  </p:clrMapOvr>
  <p:transition spd="slow" advTm="6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42678" y="-191988"/>
            <a:ext cx="11079353" cy="139987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2456408" y="432704"/>
            <a:ext cx="486414" cy="1092867"/>
          </a:xfrm>
          <a:custGeom>
            <a:avLst/>
            <a:gdLst>
              <a:gd name="connsiteX0" fmla="*/ 179269 w 441220"/>
              <a:gd name="connsiteY0" fmla="*/ 59899 h 991429"/>
              <a:gd name="connsiteX1" fmla="*/ 224513 w 441220"/>
              <a:gd name="connsiteY1" fmla="*/ 207536 h 991429"/>
              <a:gd name="connsiteX2" fmla="*/ 200700 w 441220"/>
              <a:gd name="connsiteY2" fmla="*/ 424230 h 991429"/>
              <a:gd name="connsiteX3" fmla="*/ 167363 w 441220"/>
              <a:gd name="connsiteY3" fmla="*/ 583774 h 991429"/>
              <a:gd name="connsiteX4" fmla="*/ 143550 w 441220"/>
              <a:gd name="connsiteY4" fmla="*/ 698074 h 991429"/>
              <a:gd name="connsiteX5" fmla="*/ 74494 w 441220"/>
              <a:gd name="connsiteY5" fmla="*/ 779036 h 991429"/>
              <a:gd name="connsiteX6" fmla="*/ 675 w 441220"/>
              <a:gd name="connsiteY6" fmla="*/ 859999 h 991429"/>
              <a:gd name="connsiteX7" fmla="*/ 119738 w 441220"/>
              <a:gd name="connsiteY7" fmla="*/ 790942 h 991429"/>
              <a:gd name="connsiteX8" fmla="*/ 181650 w 441220"/>
              <a:gd name="connsiteY8" fmla="*/ 729030 h 991429"/>
              <a:gd name="connsiteX9" fmla="*/ 134025 w 441220"/>
              <a:gd name="connsiteY9" fmla="*/ 919530 h 991429"/>
              <a:gd name="connsiteX10" fmla="*/ 222131 w 441220"/>
              <a:gd name="connsiteY10" fmla="*/ 750461 h 991429"/>
              <a:gd name="connsiteX11" fmla="*/ 338813 w 441220"/>
              <a:gd name="connsiteY11" fmla="*/ 967155 h 991429"/>
              <a:gd name="connsiteX12" fmla="*/ 441206 w 441220"/>
              <a:gd name="connsiteY12" fmla="*/ 981442 h 991429"/>
              <a:gd name="connsiteX13" fmla="*/ 345956 w 441220"/>
              <a:gd name="connsiteY13" fmla="*/ 924292 h 991429"/>
              <a:gd name="connsiteX14" fmla="*/ 284044 w 441220"/>
              <a:gd name="connsiteY14" fmla="*/ 752842 h 991429"/>
              <a:gd name="connsiteX15" fmla="*/ 386438 w 441220"/>
              <a:gd name="connsiteY15" fmla="*/ 812374 h 991429"/>
              <a:gd name="connsiteX16" fmla="*/ 322144 w 441220"/>
              <a:gd name="connsiteY16" fmla="*/ 707599 h 991429"/>
              <a:gd name="connsiteX17" fmla="*/ 272138 w 441220"/>
              <a:gd name="connsiteY17" fmla="*/ 531386 h 991429"/>
              <a:gd name="connsiteX18" fmla="*/ 293569 w 441220"/>
              <a:gd name="connsiteY18" fmla="*/ 228967 h 991429"/>
              <a:gd name="connsiteX19" fmla="*/ 429300 w 441220"/>
              <a:gd name="connsiteY19" fmla="*/ 43230 h 991429"/>
              <a:gd name="connsiteX20" fmla="*/ 264994 w 441220"/>
              <a:gd name="connsiteY20" fmla="*/ 155149 h 991429"/>
              <a:gd name="connsiteX21" fmla="*/ 243563 w 441220"/>
              <a:gd name="connsiteY21" fmla="*/ 2749 h 991429"/>
              <a:gd name="connsiteX22" fmla="*/ 179269 w 441220"/>
              <a:gd name="connsiteY22" fmla="*/ 59899 h 99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1220" h="991429">
                <a:moveTo>
                  <a:pt x="179269" y="59899"/>
                </a:moveTo>
                <a:cubicBezTo>
                  <a:pt x="176094" y="94030"/>
                  <a:pt x="220941" y="146814"/>
                  <a:pt x="224513" y="207536"/>
                </a:cubicBezTo>
                <a:cubicBezTo>
                  <a:pt x="228085" y="268258"/>
                  <a:pt x="210225" y="361524"/>
                  <a:pt x="200700" y="424230"/>
                </a:cubicBezTo>
                <a:cubicBezTo>
                  <a:pt x="191175" y="486936"/>
                  <a:pt x="167363" y="583774"/>
                  <a:pt x="167363" y="583774"/>
                </a:cubicBezTo>
                <a:cubicBezTo>
                  <a:pt x="157838" y="629415"/>
                  <a:pt x="159028" y="665530"/>
                  <a:pt x="143550" y="698074"/>
                </a:cubicBezTo>
                <a:cubicBezTo>
                  <a:pt x="128072" y="730618"/>
                  <a:pt x="98306" y="752049"/>
                  <a:pt x="74494" y="779036"/>
                </a:cubicBezTo>
                <a:cubicBezTo>
                  <a:pt x="50682" y="806023"/>
                  <a:pt x="-6866" y="858015"/>
                  <a:pt x="675" y="859999"/>
                </a:cubicBezTo>
                <a:cubicBezTo>
                  <a:pt x="8216" y="861983"/>
                  <a:pt x="89575" y="812770"/>
                  <a:pt x="119738" y="790942"/>
                </a:cubicBezTo>
                <a:cubicBezTo>
                  <a:pt x="149901" y="769114"/>
                  <a:pt x="179269" y="707599"/>
                  <a:pt x="181650" y="729030"/>
                </a:cubicBezTo>
                <a:cubicBezTo>
                  <a:pt x="184031" y="750461"/>
                  <a:pt x="127278" y="915958"/>
                  <a:pt x="134025" y="919530"/>
                </a:cubicBezTo>
                <a:cubicBezTo>
                  <a:pt x="140772" y="923102"/>
                  <a:pt x="188000" y="742523"/>
                  <a:pt x="222131" y="750461"/>
                </a:cubicBezTo>
                <a:cubicBezTo>
                  <a:pt x="256262" y="758399"/>
                  <a:pt x="302301" y="928658"/>
                  <a:pt x="338813" y="967155"/>
                </a:cubicBezTo>
                <a:cubicBezTo>
                  <a:pt x="375325" y="1005652"/>
                  <a:pt x="440016" y="988586"/>
                  <a:pt x="441206" y="981442"/>
                </a:cubicBezTo>
                <a:cubicBezTo>
                  <a:pt x="442396" y="974298"/>
                  <a:pt x="372150" y="962392"/>
                  <a:pt x="345956" y="924292"/>
                </a:cubicBezTo>
                <a:cubicBezTo>
                  <a:pt x="319762" y="886192"/>
                  <a:pt x="277297" y="771495"/>
                  <a:pt x="284044" y="752842"/>
                </a:cubicBezTo>
                <a:cubicBezTo>
                  <a:pt x="290791" y="734189"/>
                  <a:pt x="380088" y="819914"/>
                  <a:pt x="386438" y="812374"/>
                </a:cubicBezTo>
                <a:cubicBezTo>
                  <a:pt x="392788" y="804834"/>
                  <a:pt x="341194" y="754430"/>
                  <a:pt x="322144" y="707599"/>
                </a:cubicBezTo>
                <a:cubicBezTo>
                  <a:pt x="303094" y="660768"/>
                  <a:pt x="276900" y="611158"/>
                  <a:pt x="272138" y="531386"/>
                </a:cubicBezTo>
                <a:cubicBezTo>
                  <a:pt x="267376" y="451614"/>
                  <a:pt x="267375" y="310326"/>
                  <a:pt x="293569" y="228967"/>
                </a:cubicBezTo>
                <a:cubicBezTo>
                  <a:pt x="319763" y="147608"/>
                  <a:pt x="434062" y="55533"/>
                  <a:pt x="429300" y="43230"/>
                </a:cubicBezTo>
                <a:cubicBezTo>
                  <a:pt x="424538" y="30927"/>
                  <a:pt x="295950" y="161896"/>
                  <a:pt x="264994" y="155149"/>
                </a:cubicBezTo>
                <a:cubicBezTo>
                  <a:pt x="234038" y="148402"/>
                  <a:pt x="257851" y="15846"/>
                  <a:pt x="243563" y="2749"/>
                </a:cubicBezTo>
                <a:cubicBezTo>
                  <a:pt x="229276" y="-10348"/>
                  <a:pt x="182444" y="25768"/>
                  <a:pt x="179269" y="59899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668344" y="1222810"/>
            <a:ext cx="7166646" cy="5198248"/>
          </a:xfrm>
          <a:prstGeom prst="rect">
            <a:avLst/>
          </a:prstGeom>
          <a:gradFill>
            <a:gsLst>
              <a:gs pos="0">
                <a:srgbClr val="4C331A"/>
              </a:gs>
              <a:gs pos="100000">
                <a:srgbClr val="85572F"/>
              </a:gs>
            </a:gsLst>
          </a:gra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-224014" y="1222810"/>
            <a:ext cx="11060686" cy="5198248"/>
          </a:xfrm>
          <a:prstGeom prst="rect">
            <a:avLst/>
          </a:prstGeom>
          <a:gradFill flip="none" rotWithShape="1">
            <a:gsLst>
              <a:gs pos="0">
                <a:srgbClr val="4C331A">
                  <a:alpha val="60000"/>
                </a:srgbClr>
              </a:gs>
              <a:gs pos="100000">
                <a:srgbClr val="85572F">
                  <a:alpha val="60000"/>
                </a:srgbClr>
              </a:gs>
            </a:gsLst>
            <a:lin ang="16200000" scaled="0"/>
            <a:tileRect/>
          </a:gra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4" name="Group 142"/>
          <p:cNvGrpSpPr/>
          <p:nvPr/>
        </p:nvGrpSpPr>
        <p:grpSpPr>
          <a:xfrm>
            <a:off x="-242678" y="1217700"/>
            <a:ext cx="11079353" cy="5209004"/>
            <a:chOff x="-220133" y="1104675"/>
            <a:chExt cx="10049933" cy="4725514"/>
          </a:xfrm>
        </p:grpSpPr>
        <p:grpSp>
          <p:nvGrpSpPr>
            <p:cNvPr id="10" name="Group 44"/>
            <p:cNvGrpSpPr/>
            <p:nvPr/>
          </p:nvGrpSpPr>
          <p:grpSpPr>
            <a:xfrm>
              <a:off x="1456668" y="1104675"/>
              <a:ext cx="6557433" cy="4725514"/>
              <a:chOff x="1456668" y="1104675"/>
              <a:chExt cx="6557433" cy="4725514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1513332" y="1104675"/>
                <a:ext cx="6492302" cy="1841726"/>
              </a:xfrm>
              <a:prstGeom prst="rect">
                <a:avLst/>
              </a:prstGeom>
              <a:gradFill>
                <a:gsLst>
                  <a:gs pos="0">
                    <a:srgbClr val="4C331A"/>
                  </a:gs>
                  <a:gs pos="100000">
                    <a:srgbClr val="85572F"/>
                  </a:gs>
                </a:gsLst>
              </a:gra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03868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1456668" y="2402601"/>
                <a:ext cx="6557433" cy="3427588"/>
              </a:xfrm>
              <a:custGeom>
                <a:avLst/>
                <a:gdLst>
                  <a:gd name="connsiteX0" fmla="*/ 46567 w 6557433"/>
                  <a:gd name="connsiteY0" fmla="*/ 489655 h 3427588"/>
                  <a:gd name="connsiteX1" fmla="*/ 317500 w 6557433"/>
                  <a:gd name="connsiteY1" fmla="*/ 489655 h 3427588"/>
                  <a:gd name="connsiteX2" fmla="*/ 368300 w 6557433"/>
                  <a:gd name="connsiteY2" fmla="*/ 472721 h 3427588"/>
                  <a:gd name="connsiteX3" fmla="*/ 393700 w 6557433"/>
                  <a:gd name="connsiteY3" fmla="*/ 464255 h 3427588"/>
                  <a:gd name="connsiteX4" fmla="*/ 427567 w 6557433"/>
                  <a:gd name="connsiteY4" fmla="*/ 447321 h 3427588"/>
                  <a:gd name="connsiteX5" fmla="*/ 469900 w 6557433"/>
                  <a:gd name="connsiteY5" fmla="*/ 438855 h 3427588"/>
                  <a:gd name="connsiteX6" fmla="*/ 732367 w 6557433"/>
                  <a:gd name="connsiteY6" fmla="*/ 447321 h 3427588"/>
                  <a:gd name="connsiteX7" fmla="*/ 774700 w 6557433"/>
                  <a:gd name="connsiteY7" fmla="*/ 455788 h 3427588"/>
                  <a:gd name="connsiteX8" fmla="*/ 825500 w 6557433"/>
                  <a:gd name="connsiteY8" fmla="*/ 464255 h 3427588"/>
                  <a:gd name="connsiteX9" fmla="*/ 901700 w 6557433"/>
                  <a:gd name="connsiteY9" fmla="*/ 481188 h 3427588"/>
                  <a:gd name="connsiteX10" fmla="*/ 1155700 w 6557433"/>
                  <a:gd name="connsiteY10" fmla="*/ 489655 h 3427588"/>
                  <a:gd name="connsiteX11" fmla="*/ 1358900 w 6557433"/>
                  <a:gd name="connsiteY11" fmla="*/ 481188 h 3427588"/>
                  <a:gd name="connsiteX12" fmla="*/ 1384300 w 6557433"/>
                  <a:gd name="connsiteY12" fmla="*/ 472721 h 3427588"/>
                  <a:gd name="connsiteX13" fmla="*/ 1418167 w 6557433"/>
                  <a:gd name="connsiteY13" fmla="*/ 464255 h 3427588"/>
                  <a:gd name="connsiteX14" fmla="*/ 1502833 w 6557433"/>
                  <a:gd name="connsiteY14" fmla="*/ 455788 h 3427588"/>
                  <a:gd name="connsiteX15" fmla="*/ 1553633 w 6557433"/>
                  <a:gd name="connsiteY15" fmla="*/ 438855 h 3427588"/>
                  <a:gd name="connsiteX16" fmla="*/ 1587500 w 6557433"/>
                  <a:gd name="connsiteY16" fmla="*/ 404988 h 3427588"/>
                  <a:gd name="connsiteX17" fmla="*/ 1773767 w 6557433"/>
                  <a:gd name="connsiteY17" fmla="*/ 421921 h 3427588"/>
                  <a:gd name="connsiteX18" fmla="*/ 1824567 w 6557433"/>
                  <a:gd name="connsiteY18" fmla="*/ 438855 h 3427588"/>
                  <a:gd name="connsiteX19" fmla="*/ 1849967 w 6557433"/>
                  <a:gd name="connsiteY19" fmla="*/ 447321 h 3427588"/>
                  <a:gd name="connsiteX20" fmla="*/ 1875367 w 6557433"/>
                  <a:gd name="connsiteY20" fmla="*/ 455788 h 3427588"/>
                  <a:gd name="connsiteX21" fmla="*/ 1900767 w 6557433"/>
                  <a:gd name="connsiteY21" fmla="*/ 464255 h 3427588"/>
                  <a:gd name="connsiteX22" fmla="*/ 1951567 w 6557433"/>
                  <a:gd name="connsiteY22" fmla="*/ 472721 h 3427588"/>
                  <a:gd name="connsiteX23" fmla="*/ 2120900 w 6557433"/>
                  <a:gd name="connsiteY23" fmla="*/ 464255 h 3427588"/>
                  <a:gd name="connsiteX24" fmla="*/ 2180167 w 6557433"/>
                  <a:gd name="connsiteY24" fmla="*/ 438855 h 3427588"/>
                  <a:gd name="connsiteX25" fmla="*/ 2222500 w 6557433"/>
                  <a:gd name="connsiteY25" fmla="*/ 430388 h 3427588"/>
                  <a:gd name="connsiteX26" fmla="*/ 2273300 w 6557433"/>
                  <a:gd name="connsiteY26" fmla="*/ 413455 h 3427588"/>
                  <a:gd name="connsiteX27" fmla="*/ 2730500 w 6557433"/>
                  <a:gd name="connsiteY27" fmla="*/ 396521 h 3427588"/>
                  <a:gd name="connsiteX28" fmla="*/ 2781300 w 6557433"/>
                  <a:gd name="connsiteY28" fmla="*/ 379588 h 3427588"/>
                  <a:gd name="connsiteX29" fmla="*/ 2857500 w 6557433"/>
                  <a:gd name="connsiteY29" fmla="*/ 362655 h 3427588"/>
                  <a:gd name="connsiteX30" fmla="*/ 2925233 w 6557433"/>
                  <a:gd name="connsiteY30" fmla="*/ 320321 h 3427588"/>
                  <a:gd name="connsiteX31" fmla="*/ 2950633 w 6557433"/>
                  <a:gd name="connsiteY31" fmla="*/ 303388 h 3427588"/>
                  <a:gd name="connsiteX32" fmla="*/ 2967567 w 6557433"/>
                  <a:gd name="connsiteY32" fmla="*/ 286455 h 3427588"/>
                  <a:gd name="connsiteX33" fmla="*/ 3018367 w 6557433"/>
                  <a:gd name="connsiteY33" fmla="*/ 269521 h 3427588"/>
                  <a:gd name="connsiteX34" fmla="*/ 3043767 w 6557433"/>
                  <a:gd name="connsiteY34" fmla="*/ 261055 h 3427588"/>
                  <a:gd name="connsiteX35" fmla="*/ 3136900 w 6557433"/>
                  <a:gd name="connsiteY35" fmla="*/ 269521 h 3427588"/>
                  <a:gd name="connsiteX36" fmla="*/ 3230033 w 6557433"/>
                  <a:gd name="connsiteY36" fmla="*/ 294921 h 3427588"/>
                  <a:gd name="connsiteX37" fmla="*/ 3272367 w 6557433"/>
                  <a:gd name="connsiteY37" fmla="*/ 311855 h 3427588"/>
                  <a:gd name="connsiteX38" fmla="*/ 3297767 w 6557433"/>
                  <a:gd name="connsiteY38" fmla="*/ 328788 h 3427588"/>
                  <a:gd name="connsiteX39" fmla="*/ 3306233 w 6557433"/>
                  <a:gd name="connsiteY39" fmla="*/ 354188 h 3427588"/>
                  <a:gd name="connsiteX40" fmla="*/ 3357033 w 6557433"/>
                  <a:gd name="connsiteY40" fmla="*/ 379588 h 3427588"/>
                  <a:gd name="connsiteX41" fmla="*/ 3373967 w 6557433"/>
                  <a:gd name="connsiteY41" fmla="*/ 396521 h 3427588"/>
                  <a:gd name="connsiteX42" fmla="*/ 3424767 w 6557433"/>
                  <a:gd name="connsiteY42" fmla="*/ 413455 h 3427588"/>
                  <a:gd name="connsiteX43" fmla="*/ 3890433 w 6557433"/>
                  <a:gd name="connsiteY43" fmla="*/ 404988 h 3427588"/>
                  <a:gd name="connsiteX44" fmla="*/ 3907367 w 6557433"/>
                  <a:gd name="connsiteY44" fmla="*/ 388055 h 3427588"/>
                  <a:gd name="connsiteX45" fmla="*/ 3932767 w 6557433"/>
                  <a:gd name="connsiteY45" fmla="*/ 379588 h 3427588"/>
                  <a:gd name="connsiteX46" fmla="*/ 3958167 w 6557433"/>
                  <a:gd name="connsiteY46" fmla="*/ 362655 h 3427588"/>
                  <a:gd name="connsiteX47" fmla="*/ 4025900 w 6557433"/>
                  <a:gd name="connsiteY47" fmla="*/ 345721 h 3427588"/>
                  <a:gd name="connsiteX48" fmla="*/ 4110567 w 6557433"/>
                  <a:gd name="connsiteY48" fmla="*/ 311855 h 3427588"/>
                  <a:gd name="connsiteX49" fmla="*/ 4135967 w 6557433"/>
                  <a:gd name="connsiteY49" fmla="*/ 303388 h 3427588"/>
                  <a:gd name="connsiteX50" fmla="*/ 4178300 w 6557433"/>
                  <a:gd name="connsiteY50" fmla="*/ 286455 h 3427588"/>
                  <a:gd name="connsiteX51" fmla="*/ 4406900 w 6557433"/>
                  <a:gd name="connsiteY51" fmla="*/ 294921 h 3427588"/>
                  <a:gd name="connsiteX52" fmla="*/ 4432300 w 6557433"/>
                  <a:gd name="connsiteY52" fmla="*/ 303388 h 3427588"/>
                  <a:gd name="connsiteX53" fmla="*/ 4466167 w 6557433"/>
                  <a:gd name="connsiteY53" fmla="*/ 311855 h 3427588"/>
                  <a:gd name="connsiteX54" fmla="*/ 4711700 w 6557433"/>
                  <a:gd name="connsiteY54" fmla="*/ 328788 h 3427588"/>
                  <a:gd name="connsiteX55" fmla="*/ 4762500 w 6557433"/>
                  <a:gd name="connsiteY55" fmla="*/ 345721 h 3427588"/>
                  <a:gd name="connsiteX56" fmla="*/ 4787900 w 6557433"/>
                  <a:gd name="connsiteY56" fmla="*/ 354188 h 3427588"/>
                  <a:gd name="connsiteX57" fmla="*/ 4931833 w 6557433"/>
                  <a:gd name="connsiteY57" fmla="*/ 345721 h 3427588"/>
                  <a:gd name="connsiteX58" fmla="*/ 5143500 w 6557433"/>
                  <a:gd name="connsiteY58" fmla="*/ 371121 h 3427588"/>
                  <a:gd name="connsiteX59" fmla="*/ 5211233 w 6557433"/>
                  <a:gd name="connsiteY59" fmla="*/ 362655 h 3427588"/>
                  <a:gd name="connsiteX60" fmla="*/ 5262033 w 6557433"/>
                  <a:gd name="connsiteY60" fmla="*/ 345721 h 3427588"/>
                  <a:gd name="connsiteX61" fmla="*/ 5321300 w 6557433"/>
                  <a:gd name="connsiteY61" fmla="*/ 337255 h 3427588"/>
                  <a:gd name="connsiteX62" fmla="*/ 5507567 w 6557433"/>
                  <a:gd name="connsiteY62" fmla="*/ 345721 h 3427588"/>
                  <a:gd name="connsiteX63" fmla="*/ 5659967 w 6557433"/>
                  <a:gd name="connsiteY63" fmla="*/ 354188 h 3427588"/>
                  <a:gd name="connsiteX64" fmla="*/ 5685367 w 6557433"/>
                  <a:gd name="connsiteY64" fmla="*/ 379588 h 3427588"/>
                  <a:gd name="connsiteX65" fmla="*/ 5736167 w 6557433"/>
                  <a:gd name="connsiteY65" fmla="*/ 396521 h 3427588"/>
                  <a:gd name="connsiteX66" fmla="*/ 5736167 w 6557433"/>
                  <a:gd name="connsiteY66" fmla="*/ 396521 h 3427588"/>
                  <a:gd name="connsiteX67" fmla="*/ 5897033 w 6557433"/>
                  <a:gd name="connsiteY67" fmla="*/ 413455 h 3427588"/>
                  <a:gd name="connsiteX68" fmla="*/ 6108700 w 6557433"/>
                  <a:gd name="connsiteY68" fmla="*/ 404988 h 3427588"/>
                  <a:gd name="connsiteX69" fmla="*/ 6176433 w 6557433"/>
                  <a:gd name="connsiteY69" fmla="*/ 379588 h 3427588"/>
                  <a:gd name="connsiteX70" fmla="*/ 6278033 w 6557433"/>
                  <a:gd name="connsiteY70" fmla="*/ 371121 h 3427588"/>
                  <a:gd name="connsiteX71" fmla="*/ 6337300 w 6557433"/>
                  <a:gd name="connsiteY71" fmla="*/ 362655 h 3427588"/>
                  <a:gd name="connsiteX72" fmla="*/ 6540500 w 6557433"/>
                  <a:gd name="connsiteY72" fmla="*/ 354188 h 3427588"/>
                  <a:gd name="connsiteX73" fmla="*/ 6557433 w 6557433"/>
                  <a:gd name="connsiteY73" fmla="*/ 3427588 h 3427588"/>
                  <a:gd name="connsiteX74" fmla="*/ 38100 w 6557433"/>
                  <a:gd name="connsiteY74" fmla="*/ 3427588 h 3427588"/>
                  <a:gd name="connsiteX75" fmla="*/ 46567 w 6557433"/>
                  <a:gd name="connsiteY75" fmla="*/ 489655 h 3427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557433" h="3427588">
                    <a:moveTo>
                      <a:pt x="46567" y="489655"/>
                    </a:moveTo>
                    <a:cubicBezTo>
                      <a:pt x="93134" y="0"/>
                      <a:pt x="107425" y="508191"/>
                      <a:pt x="317500" y="489655"/>
                    </a:cubicBezTo>
                    <a:cubicBezTo>
                      <a:pt x="335280" y="488086"/>
                      <a:pt x="351367" y="478365"/>
                      <a:pt x="368300" y="472721"/>
                    </a:cubicBezTo>
                    <a:cubicBezTo>
                      <a:pt x="376767" y="469899"/>
                      <a:pt x="385718" y="468246"/>
                      <a:pt x="393700" y="464255"/>
                    </a:cubicBezTo>
                    <a:cubicBezTo>
                      <a:pt x="404989" y="458610"/>
                      <a:pt x="415593" y="451312"/>
                      <a:pt x="427567" y="447321"/>
                    </a:cubicBezTo>
                    <a:cubicBezTo>
                      <a:pt x="441219" y="442770"/>
                      <a:pt x="455789" y="441677"/>
                      <a:pt x="469900" y="438855"/>
                    </a:cubicBezTo>
                    <a:cubicBezTo>
                      <a:pt x="557389" y="441677"/>
                      <a:pt x="644967" y="442466"/>
                      <a:pt x="732367" y="447321"/>
                    </a:cubicBezTo>
                    <a:cubicBezTo>
                      <a:pt x="746735" y="448119"/>
                      <a:pt x="760542" y="453214"/>
                      <a:pt x="774700" y="455788"/>
                    </a:cubicBezTo>
                    <a:cubicBezTo>
                      <a:pt x="791590" y="458859"/>
                      <a:pt x="808666" y="460888"/>
                      <a:pt x="825500" y="464255"/>
                    </a:cubicBezTo>
                    <a:cubicBezTo>
                      <a:pt x="846601" y="468475"/>
                      <a:pt x="881010" y="480006"/>
                      <a:pt x="901700" y="481188"/>
                    </a:cubicBezTo>
                    <a:cubicBezTo>
                      <a:pt x="986276" y="486021"/>
                      <a:pt x="1071033" y="486833"/>
                      <a:pt x="1155700" y="489655"/>
                    </a:cubicBezTo>
                    <a:cubicBezTo>
                      <a:pt x="1223433" y="486833"/>
                      <a:pt x="1291293" y="486196"/>
                      <a:pt x="1358900" y="481188"/>
                    </a:cubicBezTo>
                    <a:cubicBezTo>
                      <a:pt x="1367800" y="480529"/>
                      <a:pt x="1375719" y="475173"/>
                      <a:pt x="1384300" y="472721"/>
                    </a:cubicBezTo>
                    <a:cubicBezTo>
                      <a:pt x="1395489" y="469524"/>
                      <a:pt x="1406648" y="465901"/>
                      <a:pt x="1418167" y="464255"/>
                    </a:cubicBezTo>
                    <a:cubicBezTo>
                      <a:pt x="1446245" y="460244"/>
                      <a:pt x="1474611" y="458610"/>
                      <a:pt x="1502833" y="455788"/>
                    </a:cubicBezTo>
                    <a:cubicBezTo>
                      <a:pt x="1519766" y="450144"/>
                      <a:pt x="1547988" y="455788"/>
                      <a:pt x="1553633" y="438855"/>
                    </a:cubicBezTo>
                    <a:cubicBezTo>
                      <a:pt x="1564922" y="404988"/>
                      <a:pt x="1553633" y="416277"/>
                      <a:pt x="1587500" y="404988"/>
                    </a:cubicBezTo>
                    <a:cubicBezTo>
                      <a:pt x="1649589" y="410632"/>
                      <a:pt x="1712049" y="413104"/>
                      <a:pt x="1773767" y="421921"/>
                    </a:cubicBezTo>
                    <a:cubicBezTo>
                      <a:pt x="1791437" y="424445"/>
                      <a:pt x="1807634" y="433211"/>
                      <a:pt x="1824567" y="438855"/>
                    </a:cubicBezTo>
                    <a:lnTo>
                      <a:pt x="1849967" y="447321"/>
                    </a:lnTo>
                    <a:lnTo>
                      <a:pt x="1875367" y="455788"/>
                    </a:lnTo>
                    <a:cubicBezTo>
                      <a:pt x="1883834" y="458610"/>
                      <a:pt x="1891964" y="462788"/>
                      <a:pt x="1900767" y="464255"/>
                    </a:cubicBezTo>
                    <a:lnTo>
                      <a:pt x="1951567" y="472721"/>
                    </a:lnTo>
                    <a:cubicBezTo>
                      <a:pt x="2008011" y="469899"/>
                      <a:pt x="2064598" y="469151"/>
                      <a:pt x="2120900" y="464255"/>
                    </a:cubicBezTo>
                    <a:cubicBezTo>
                      <a:pt x="2140914" y="462515"/>
                      <a:pt x="2162867" y="444622"/>
                      <a:pt x="2180167" y="438855"/>
                    </a:cubicBezTo>
                    <a:cubicBezTo>
                      <a:pt x="2193819" y="434304"/>
                      <a:pt x="2208617" y="434174"/>
                      <a:pt x="2222500" y="430388"/>
                    </a:cubicBezTo>
                    <a:cubicBezTo>
                      <a:pt x="2239720" y="425692"/>
                      <a:pt x="2255560" y="415426"/>
                      <a:pt x="2273300" y="413455"/>
                    </a:cubicBezTo>
                    <a:cubicBezTo>
                      <a:pt x="2475754" y="390959"/>
                      <a:pt x="2323950" y="405556"/>
                      <a:pt x="2730500" y="396521"/>
                    </a:cubicBezTo>
                    <a:cubicBezTo>
                      <a:pt x="2747433" y="390877"/>
                      <a:pt x="2763694" y="382523"/>
                      <a:pt x="2781300" y="379588"/>
                    </a:cubicBezTo>
                    <a:cubicBezTo>
                      <a:pt x="2840903" y="369654"/>
                      <a:pt x="2815814" y="376549"/>
                      <a:pt x="2857500" y="362655"/>
                    </a:cubicBezTo>
                    <a:cubicBezTo>
                      <a:pt x="2899595" y="320560"/>
                      <a:pt x="2875879" y="332660"/>
                      <a:pt x="2925233" y="320321"/>
                    </a:cubicBezTo>
                    <a:cubicBezTo>
                      <a:pt x="2933700" y="314677"/>
                      <a:pt x="2942687" y="309745"/>
                      <a:pt x="2950633" y="303388"/>
                    </a:cubicBezTo>
                    <a:cubicBezTo>
                      <a:pt x="2956866" y="298401"/>
                      <a:pt x="2960427" y="290025"/>
                      <a:pt x="2967567" y="286455"/>
                    </a:cubicBezTo>
                    <a:cubicBezTo>
                      <a:pt x="2983532" y="278473"/>
                      <a:pt x="3001434" y="275165"/>
                      <a:pt x="3018367" y="269521"/>
                    </a:cubicBezTo>
                    <a:lnTo>
                      <a:pt x="3043767" y="261055"/>
                    </a:lnTo>
                    <a:cubicBezTo>
                      <a:pt x="3074811" y="263877"/>
                      <a:pt x="3105968" y="265655"/>
                      <a:pt x="3136900" y="269521"/>
                    </a:cubicBezTo>
                    <a:cubicBezTo>
                      <a:pt x="3167816" y="273385"/>
                      <a:pt x="3201452" y="283488"/>
                      <a:pt x="3230033" y="294921"/>
                    </a:cubicBezTo>
                    <a:cubicBezTo>
                      <a:pt x="3244144" y="300566"/>
                      <a:pt x="3258773" y="305058"/>
                      <a:pt x="3272367" y="311855"/>
                    </a:cubicBezTo>
                    <a:cubicBezTo>
                      <a:pt x="3281468" y="316406"/>
                      <a:pt x="3289300" y="323144"/>
                      <a:pt x="3297767" y="328788"/>
                    </a:cubicBezTo>
                    <a:cubicBezTo>
                      <a:pt x="3300589" y="337255"/>
                      <a:pt x="3300658" y="347219"/>
                      <a:pt x="3306233" y="354188"/>
                    </a:cubicBezTo>
                    <a:cubicBezTo>
                      <a:pt x="3318169" y="369108"/>
                      <a:pt x="3340302" y="374011"/>
                      <a:pt x="3357033" y="379588"/>
                    </a:cubicBezTo>
                    <a:cubicBezTo>
                      <a:pt x="3362678" y="385232"/>
                      <a:pt x="3366827" y="392951"/>
                      <a:pt x="3373967" y="396521"/>
                    </a:cubicBezTo>
                    <a:cubicBezTo>
                      <a:pt x="3389932" y="404503"/>
                      <a:pt x="3424767" y="413455"/>
                      <a:pt x="3424767" y="413455"/>
                    </a:cubicBezTo>
                    <a:cubicBezTo>
                      <a:pt x="3579989" y="410633"/>
                      <a:pt x="3735400" y="413148"/>
                      <a:pt x="3890433" y="404988"/>
                    </a:cubicBezTo>
                    <a:cubicBezTo>
                      <a:pt x="3898404" y="404568"/>
                      <a:pt x="3900522" y="392162"/>
                      <a:pt x="3907367" y="388055"/>
                    </a:cubicBezTo>
                    <a:cubicBezTo>
                      <a:pt x="3915020" y="383463"/>
                      <a:pt x="3924785" y="383579"/>
                      <a:pt x="3932767" y="379588"/>
                    </a:cubicBezTo>
                    <a:cubicBezTo>
                      <a:pt x="3941868" y="375037"/>
                      <a:pt x="3948604" y="366132"/>
                      <a:pt x="3958167" y="362655"/>
                    </a:cubicBezTo>
                    <a:cubicBezTo>
                      <a:pt x="3980038" y="354702"/>
                      <a:pt x="4003822" y="353080"/>
                      <a:pt x="4025900" y="345721"/>
                    </a:cubicBezTo>
                    <a:cubicBezTo>
                      <a:pt x="4141517" y="307183"/>
                      <a:pt x="4023369" y="349225"/>
                      <a:pt x="4110567" y="311855"/>
                    </a:cubicBezTo>
                    <a:cubicBezTo>
                      <a:pt x="4118770" y="308339"/>
                      <a:pt x="4127611" y="306522"/>
                      <a:pt x="4135967" y="303388"/>
                    </a:cubicBezTo>
                    <a:cubicBezTo>
                      <a:pt x="4150197" y="298052"/>
                      <a:pt x="4164189" y="292099"/>
                      <a:pt x="4178300" y="286455"/>
                    </a:cubicBezTo>
                    <a:cubicBezTo>
                      <a:pt x="4254500" y="289277"/>
                      <a:pt x="4330817" y="289849"/>
                      <a:pt x="4406900" y="294921"/>
                    </a:cubicBezTo>
                    <a:cubicBezTo>
                      <a:pt x="4415805" y="295515"/>
                      <a:pt x="4423719" y="300936"/>
                      <a:pt x="4432300" y="303388"/>
                    </a:cubicBezTo>
                    <a:cubicBezTo>
                      <a:pt x="4443489" y="306585"/>
                      <a:pt x="4454666" y="310086"/>
                      <a:pt x="4466167" y="311855"/>
                    </a:cubicBezTo>
                    <a:cubicBezTo>
                      <a:pt x="4544054" y="323837"/>
                      <a:pt x="4637325" y="325069"/>
                      <a:pt x="4711700" y="328788"/>
                    </a:cubicBezTo>
                    <a:lnTo>
                      <a:pt x="4762500" y="345721"/>
                    </a:lnTo>
                    <a:lnTo>
                      <a:pt x="4787900" y="354188"/>
                    </a:lnTo>
                    <a:cubicBezTo>
                      <a:pt x="4835878" y="351366"/>
                      <a:pt x="4883792" y="344348"/>
                      <a:pt x="4931833" y="345721"/>
                    </a:cubicBezTo>
                    <a:cubicBezTo>
                      <a:pt x="4979657" y="347087"/>
                      <a:pt x="5082208" y="362366"/>
                      <a:pt x="5143500" y="371121"/>
                    </a:cubicBezTo>
                    <a:cubicBezTo>
                      <a:pt x="5166078" y="368299"/>
                      <a:pt x="5188985" y="367423"/>
                      <a:pt x="5211233" y="362655"/>
                    </a:cubicBezTo>
                    <a:cubicBezTo>
                      <a:pt x="5228686" y="358915"/>
                      <a:pt x="5244363" y="348245"/>
                      <a:pt x="5262033" y="345721"/>
                    </a:cubicBezTo>
                    <a:lnTo>
                      <a:pt x="5321300" y="337255"/>
                    </a:lnTo>
                    <a:lnTo>
                      <a:pt x="5507567" y="345721"/>
                    </a:lnTo>
                    <a:cubicBezTo>
                      <a:pt x="5558382" y="348262"/>
                      <a:pt x="5609987" y="344668"/>
                      <a:pt x="5659967" y="354188"/>
                    </a:cubicBezTo>
                    <a:cubicBezTo>
                      <a:pt x="5671729" y="356428"/>
                      <a:pt x="5674900" y="373773"/>
                      <a:pt x="5685367" y="379588"/>
                    </a:cubicBezTo>
                    <a:cubicBezTo>
                      <a:pt x="5700970" y="388256"/>
                      <a:pt x="5719234" y="390877"/>
                      <a:pt x="5736167" y="396521"/>
                    </a:cubicBezTo>
                    <a:lnTo>
                      <a:pt x="5736167" y="396521"/>
                    </a:lnTo>
                    <a:cubicBezTo>
                      <a:pt x="5857654" y="406645"/>
                      <a:pt x="5804125" y="400182"/>
                      <a:pt x="5897033" y="413455"/>
                    </a:cubicBezTo>
                    <a:cubicBezTo>
                      <a:pt x="5967589" y="410633"/>
                      <a:pt x="6038255" y="409846"/>
                      <a:pt x="6108700" y="404988"/>
                    </a:cubicBezTo>
                    <a:cubicBezTo>
                      <a:pt x="6192001" y="399243"/>
                      <a:pt x="6091822" y="395453"/>
                      <a:pt x="6176433" y="379588"/>
                    </a:cubicBezTo>
                    <a:cubicBezTo>
                      <a:pt x="6209835" y="373325"/>
                      <a:pt x="6244236" y="374679"/>
                      <a:pt x="6278033" y="371121"/>
                    </a:cubicBezTo>
                    <a:cubicBezTo>
                      <a:pt x="6297880" y="369032"/>
                      <a:pt x="6317407" y="364246"/>
                      <a:pt x="6337300" y="362655"/>
                    </a:cubicBezTo>
                    <a:cubicBezTo>
                      <a:pt x="6454882" y="353249"/>
                      <a:pt x="6456037" y="354188"/>
                      <a:pt x="6540500" y="354188"/>
                    </a:cubicBezTo>
                    <a:cubicBezTo>
                      <a:pt x="6546144" y="1378655"/>
                      <a:pt x="6557433" y="3427588"/>
                      <a:pt x="6557433" y="3427588"/>
                    </a:cubicBezTo>
                    <a:lnTo>
                      <a:pt x="38100" y="3427588"/>
                    </a:lnTo>
                    <a:cubicBezTo>
                      <a:pt x="43744" y="2451099"/>
                      <a:pt x="0" y="979311"/>
                      <a:pt x="46567" y="489655"/>
                    </a:cubicBezTo>
                    <a:close/>
                  </a:path>
                </a:pathLst>
              </a:custGeom>
              <a:gradFill>
                <a:gsLst>
                  <a:gs pos="0">
                    <a:srgbClr val="4C331A"/>
                  </a:gs>
                  <a:gs pos="100000">
                    <a:srgbClr val="764E29"/>
                  </a:gs>
                </a:gsLst>
              </a:gra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03868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3" name="Freeform 122"/>
            <p:cNvSpPr/>
            <p:nvPr/>
          </p:nvSpPr>
          <p:spPr>
            <a:xfrm>
              <a:off x="8001000" y="2734733"/>
              <a:ext cx="1828800" cy="109158"/>
            </a:xfrm>
            <a:custGeom>
              <a:avLst/>
              <a:gdLst>
                <a:gd name="connsiteX0" fmla="*/ 0 w 1828800"/>
                <a:gd name="connsiteY0" fmla="*/ 16934 h 109158"/>
                <a:gd name="connsiteX1" fmla="*/ 296333 w 1828800"/>
                <a:gd name="connsiteY1" fmla="*/ 8467 h 109158"/>
                <a:gd name="connsiteX2" fmla="*/ 321733 w 1828800"/>
                <a:gd name="connsiteY2" fmla="*/ 0 h 109158"/>
                <a:gd name="connsiteX3" fmla="*/ 575733 w 1828800"/>
                <a:gd name="connsiteY3" fmla="*/ 8467 h 109158"/>
                <a:gd name="connsiteX4" fmla="*/ 651933 w 1828800"/>
                <a:gd name="connsiteY4" fmla="*/ 25400 h 109158"/>
                <a:gd name="connsiteX5" fmla="*/ 694267 w 1828800"/>
                <a:gd name="connsiteY5" fmla="*/ 42334 h 109158"/>
                <a:gd name="connsiteX6" fmla="*/ 728133 w 1828800"/>
                <a:gd name="connsiteY6" fmla="*/ 50800 h 109158"/>
                <a:gd name="connsiteX7" fmla="*/ 787400 w 1828800"/>
                <a:gd name="connsiteY7" fmla="*/ 67734 h 109158"/>
                <a:gd name="connsiteX8" fmla="*/ 812800 w 1828800"/>
                <a:gd name="connsiteY8" fmla="*/ 84667 h 109158"/>
                <a:gd name="connsiteX9" fmla="*/ 1024467 w 1828800"/>
                <a:gd name="connsiteY9" fmla="*/ 84667 h 109158"/>
                <a:gd name="connsiteX10" fmla="*/ 1126067 w 1828800"/>
                <a:gd name="connsiteY10" fmla="*/ 59267 h 109158"/>
                <a:gd name="connsiteX11" fmla="*/ 1202267 w 1828800"/>
                <a:gd name="connsiteY11" fmla="*/ 42334 h 109158"/>
                <a:gd name="connsiteX12" fmla="*/ 1270000 w 1828800"/>
                <a:gd name="connsiteY12" fmla="*/ 25400 h 109158"/>
                <a:gd name="connsiteX13" fmla="*/ 1303867 w 1828800"/>
                <a:gd name="connsiteY13" fmla="*/ 16934 h 109158"/>
                <a:gd name="connsiteX14" fmla="*/ 1346200 w 1828800"/>
                <a:gd name="connsiteY14" fmla="*/ 8467 h 109158"/>
                <a:gd name="connsiteX15" fmla="*/ 1371600 w 1828800"/>
                <a:gd name="connsiteY15" fmla="*/ 0 h 109158"/>
                <a:gd name="connsiteX16" fmla="*/ 1524000 w 1828800"/>
                <a:gd name="connsiteY16" fmla="*/ 8467 h 109158"/>
                <a:gd name="connsiteX17" fmla="*/ 1659467 w 1828800"/>
                <a:gd name="connsiteY17" fmla="*/ 33867 h 109158"/>
                <a:gd name="connsiteX18" fmla="*/ 1828800 w 1828800"/>
                <a:gd name="connsiteY18" fmla="*/ 25400 h 109158"/>
                <a:gd name="connsiteX19" fmla="*/ 1828800 w 1828800"/>
                <a:gd name="connsiteY19" fmla="*/ 25400 h 109158"/>
                <a:gd name="connsiteX20" fmla="*/ 1828800 w 1828800"/>
                <a:gd name="connsiteY20" fmla="*/ 25400 h 10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28800" h="109158">
                  <a:moveTo>
                    <a:pt x="0" y="16934"/>
                  </a:moveTo>
                  <a:cubicBezTo>
                    <a:pt x="98778" y="14112"/>
                    <a:pt x="197652" y="13661"/>
                    <a:pt x="296333" y="8467"/>
                  </a:cubicBezTo>
                  <a:cubicBezTo>
                    <a:pt x="305245" y="7998"/>
                    <a:pt x="312808" y="0"/>
                    <a:pt x="321733" y="0"/>
                  </a:cubicBezTo>
                  <a:cubicBezTo>
                    <a:pt x="406447" y="0"/>
                    <a:pt x="491066" y="5645"/>
                    <a:pt x="575733" y="8467"/>
                  </a:cubicBezTo>
                  <a:cubicBezTo>
                    <a:pt x="601133" y="14111"/>
                    <a:pt x="626915" y="18252"/>
                    <a:pt x="651933" y="25400"/>
                  </a:cubicBezTo>
                  <a:cubicBezTo>
                    <a:pt x="666547" y="29575"/>
                    <a:pt x="679849" y="37528"/>
                    <a:pt x="694267" y="42334"/>
                  </a:cubicBezTo>
                  <a:cubicBezTo>
                    <a:pt x="705306" y="46014"/>
                    <a:pt x="716945" y="47603"/>
                    <a:pt x="728133" y="50800"/>
                  </a:cubicBezTo>
                  <a:cubicBezTo>
                    <a:pt x="813187" y="75101"/>
                    <a:pt x="681488" y="41255"/>
                    <a:pt x="787400" y="67734"/>
                  </a:cubicBezTo>
                  <a:cubicBezTo>
                    <a:pt x="795867" y="73378"/>
                    <a:pt x="803447" y="80659"/>
                    <a:pt x="812800" y="84667"/>
                  </a:cubicBezTo>
                  <a:cubicBezTo>
                    <a:pt x="869945" y="109158"/>
                    <a:pt x="1009857" y="85363"/>
                    <a:pt x="1024467" y="84667"/>
                  </a:cubicBezTo>
                  <a:cubicBezTo>
                    <a:pt x="1123529" y="64854"/>
                    <a:pt x="1000733" y="90600"/>
                    <a:pt x="1126067" y="59267"/>
                  </a:cubicBezTo>
                  <a:cubicBezTo>
                    <a:pt x="1151310" y="52956"/>
                    <a:pt x="1176939" y="48294"/>
                    <a:pt x="1202267" y="42334"/>
                  </a:cubicBezTo>
                  <a:cubicBezTo>
                    <a:pt x="1224921" y="37004"/>
                    <a:pt x="1247422" y="31044"/>
                    <a:pt x="1270000" y="25400"/>
                  </a:cubicBezTo>
                  <a:cubicBezTo>
                    <a:pt x="1281289" y="22578"/>
                    <a:pt x="1292457" y="19216"/>
                    <a:pt x="1303867" y="16934"/>
                  </a:cubicBezTo>
                  <a:cubicBezTo>
                    <a:pt x="1317978" y="14112"/>
                    <a:pt x="1332239" y="11957"/>
                    <a:pt x="1346200" y="8467"/>
                  </a:cubicBezTo>
                  <a:cubicBezTo>
                    <a:pt x="1354858" y="6302"/>
                    <a:pt x="1363133" y="2822"/>
                    <a:pt x="1371600" y="0"/>
                  </a:cubicBezTo>
                  <a:cubicBezTo>
                    <a:pt x="1422400" y="2822"/>
                    <a:pt x="1473470" y="2522"/>
                    <a:pt x="1524000" y="8467"/>
                  </a:cubicBezTo>
                  <a:cubicBezTo>
                    <a:pt x="1569628" y="13835"/>
                    <a:pt x="1659467" y="33867"/>
                    <a:pt x="1659467" y="33867"/>
                  </a:cubicBezTo>
                  <a:cubicBezTo>
                    <a:pt x="1811852" y="24903"/>
                    <a:pt x="1755339" y="25400"/>
                    <a:pt x="1828800" y="25400"/>
                  </a:cubicBezTo>
                  <a:lnTo>
                    <a:pt x="1828800" y="25400"/>
                  </a:lnTo>
                  <a:lnTo>
                    <a:pt x="1828800" y="25400"/>
                  </a:lnTo>
                </a:path>
              </a:pathLst>
            </a:cu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-220133" y="2802467"/>
              <a:ext cx="1727200" cy="118533"/>
            </a:xfrm>
            <a:custGeom>
              <a:avLst/>
              <a:gdLst>
                <a:gd name="connsiteX0" fmla="*/ 1727200 w 1727200"/>
                <a:gd name="connsiteY0" fmla="*/ 0 h 118533"/>
                <a:gd name="connsiteX1" fmla="*/ 1693333 w 1727200"/>
                <a:gd name="connsiteY1" fmla="*/ 8466 h 118533"/>
                <a:gd name="connsiteX2" fmla="*/ 1667933 w 1727200"/>
                <a:gd name="connsiteY2" fmla="*/ 33866 h 118533"/>
                <a:gd name="connsiteX3" fmla="*/ 1608666 w 1727200"/>
                <a:gd name="connsiteY3" fmla="*/ 76200 h 118533"/>
                <a:gd name="connsiteX4" fmla="*/ 1583266 w 1727200"/>
                <a:gd name="connsiteY4" fmla="*/ 84666 h 118533"/>
                <a:gd name="connsiteX5" fmla="*/ 1566333 w 1727200"/>
                <a:gd name="connsiteY5" fmla="*/ 101600 h 118533"/>
                <a:gd name="connsiteX6" fmla="*/ 1498600 w 1727200"/>
                <a:gd name="connsiteY6" fmla="*/ 118533 h 118533"/>
                <a:gd name="connsiteX7" fmla="*/ 1354666 w 1727200"/>
                <a:gd name="connsiteY7" fmla="*/ 110066 h 118533"/>
                <a:gd name="connsiteX8" fmla="*/ 1295400 w 1727200"/>
                <a:gd name="connsiteY8" fmla="*/ 101600 h 118533"/>
                <a:gd name="connsiteX9" fmla="*/ 1185333 w 1727200"/>
                <a:gd name="connsiteY9" fmla="*/ 93133 h 118533"/>
                <a:gd name="connsiteX10" fmla="*/ 795866 w 1727200"/>
                <a:gd name="connsiteY10" fmla="*/ 101600 h 118533"/>
                <a:gd name="connsiteX11" fmla="*/ 677333 w 1727200"/>
                <a:gd name="connsiteY11" fmla="*/ 118533 h 118533"/>
                <a:gd name="connsiteX12" fmla="*/ 321733 w 1727200"/>
                <a:gd name="connsiteY12" fmla="*/ 101600 h 118533"/>
                <a:gd name="connsiteX13" fmla="*/ 211666 w 1727200"/>
                <a:gd name="connsiteY13" fmla="*/ 67733 h 118533"/>
                <a:gd name="connsiteX14" fmla="*/ 186266 w 1727200"/>
                <a:gd name="connsiteY14" fmla="*/ 59266 h 118533"/>
                <a:gd name="connsiteX15" fmla="*/ 50800 w 1727200"/>
                <a:gd name="connsiteY15" fmla="*/ 76200 h 118533"/>
                <a:gd name="connsiteX16" fmla="*/ 0 w 1727200"/>
                <a:gd name="connsiteY16" fmla="*/ 93133 h 118533"/>
                <a:gd name="connsiteX17" fmla="*/ 0 w 1727200"/>
                <a:gd name="connsiteY17" fmla="*/ 93133 h 1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7200" h="118533">
                  <a:moveTo>
                    <a:pt x="1727200" y="0"/>
                  </a:moveTo>
                  <a:cubicBezTo>
                    <a:pt x="1715911" y="2822"/>
                    <a:pt x="1703436" y="2693"/>
                    <a:pt x="1693333" y="8466"/>
                  </a:cubicBezTo>
                  <a:cubicBezTo>
                    <a:pt x="1682937" y="14406"/>
                    <a:pt x="1677024" y="26074"/>
                    <a:pt x="1667933" y="33866"/>
                  </a:cubicBezTo>
                  <a:cubicBezTo>
                    <a:pt x="1662568" y="38465"/>
                    <a:pt x="1619384" y="70841"/>
                    <a:pt x="1608666" y="76200"/>
                  </a:cubicBezTo>
                  <a:cubicBezTo>
                    <a:pt x="1600684" y="80191"/>
                    <a:pt x="1591733" y="81844"/>
                    <a:pt x="1583266" y="84666"/>
                  </a:cubicBezTo>
                  <a:cubicBezTo>
                    <a:pt x="1577622" y="90311"/>
                    <a:pt x="1573178" y="97493"/>
                    <a:pt x="1566333" y="101600"/>
                  </a:cubicBezTo>
                  <a:cubicBezTo>
                    <a:pt x="1553319" y="109408"/>
                    <a:pt x="1507699" y="116713"/>
                    <a:pt x="1498600" y="118533"/>
                  </a:cubicBezTo>
                  <a:cubicBezTo>
                    <a:pt x="1450622" y="115711"/>
                    <a:pt x="1402561" y="114057"/>
                    <a:pt x="1354666" y="110066"/>
                  </a:cubicBezTo>
                  <a:cubicBezTo>
                    <a:pt x="1334779" y="108409"/>
                    <a:pt x="1315257" y="103586"/>
                    <a:pt x="1295400" y="101600"/>
                  </a:cubicBezTo>
                  <a:cubicBezTo>
                    <a:pt x="1258785" y="97939"/>
                    <a:pt x="1222022" y="95955"/>
                    <a:pt x="1185333" y="93133"/>
                  </a:cubicBezTo>
                  <a:lnTo>
                    <a:pt x="795866" y="101600"/>
                  </a:lnTo>
                  <a:cubicBezTo>
                    <a:pt x="728491" y="104006"/>
                    <a:pt x="726872" y="106148"/>
                    <a:pt x="677333" y="118533"/>
                  </a:cubicBezTo>
                  <a:cubicBezTo>
                    <a:pt x="655560" y="117727"/>
                    <a:pt x="386146" y="110002"/>
                    <a:pt x="321733" y="101600"/>
                  </a:cubicBezTo>
                  <a:cubicBezTo>
                    <a:pt x="269577" y="94797"/>
                    <a:pt x="255806" y="84285"/>
                    <a:pt x="211666" y="67733"/>
                  </a:cubicBezTo>
                  <a:cubicBezTo>
                    <a:pt x="203310" y="64599"/>
                    <a:pt x="194733" y="62088"/>
                    <a:pt x="186266" y="59266"/>
                  </a:cubicBezTo>
                  <a:cubicBezTo>
                    <a:pt x="141111" y="64911"/>
                    <a:pt x="95573" y="68059"/>
                    <a:pt x="50800" y="76200"/>
                  </a:cubicBezTo>
                  <a:cubicBezTo>
                    <a:pt x="33239" y="79393"/>
                    <a:pt x="0" y="93133"/>
                    <a:pt x="0" y="93133"/>
                  </a:cubicBezTo>
                  <a:lnTo>
                    <a:pt x="0" y="93133"/>
                  </a:lnTo>
                </a:path>
              </a:pathLst>
            </a:cu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5" name="Freeform 4"/>
          <p:cNvSpPr/>
          <p:nvPr/>
        </p:nvSpPr>
        <p:spPr>
          <a:xfrm>
            <a:off x="-242681" y="3005207"/>
            <a:ext cx="7215114" cy="3275859"/>
          </a:xfrm>
          <a:custGeom>
            <a:avLst/>
            <a:gdLst>
              <a:gd name="connsiteX0" fmla="*/ 0 w 4368800"/>
              <a:gd name="connsiteY0" fmla="*/ 2506133 h 2506133"/>
              <a:gd name="connsiteX1" fmla="*/ 2988733 w 4368800"/>
              <a:gd name="connsiteY1" fmla="*/ 1634066 h 2506133"/>
              <a:gd name="connsiteX2" fmla="*/ 4368800 w 4368800"/>
              <a:gd name="connsiteY2" fmla="*/ 0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68800" h="2506133">
                <a:moveTo>
                  <a:pt x="0" y="2506133"/>
                </a:moveTo>
                <a:cubicBezTo>
                  <a:pt x="1130300" y="2278944"/>
                  <a:pt x="2260600" y="2051755"/>
                  <a:pt x="2988733" y="1634066"/>
                </a:cubicBezTo>
                <a:cubicBezTo>
                  <a:pt x="3716866" y="1216377"/>
                  <a:pt x="4042833" y="608188"/>
                  <a:pt x="4368800" y="0"/>
                </a:cubicBezTo>
              </a:path>
            </a:pathLst>
          </a:custGeom>
          <a:ln>
            <a:solidFill>
              <a:srgbClr val="FF0000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2" name="Freeform 41"/>
          <p:cNvSpPr/>
          <p:nvPr/>
        </p:nvSpPr>
        <p:spPr>
          <a:xfrm rot="1052028">
            <a:off x="7261723" y="1117732"/>
            <a:ext cx="384263" cy="2031862"/>
          </a:xfrm>
          <a:custGeom>
            <a:avLst/>
            <a:gdLst>
              <a:gd name="connsiteX0" fmla="*/ 0 w 347134"/>
              <a:gd name="connsiteY0" fmla="*/ 1608666 h 1608666"/>
              <a:gd name="connsiteX1" fmla="*/ 347134 w 347134"/>
              <a:gd name="connsiteY1" fmla="*/ 0 h 160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134" h="1608666">
                <a:moveTo>
                  <a:pt x="0" y="1608666"/>
                </a:moveTo>
                <a:lnTo>
                  <a:pt x="347134" y="0"/>
                </a:lnTo>
              </a:path>
            </a:pathLst>
          </a:custGeom>
          <a:ln>
            <a:solidFill>
              <a:srgbClr val="FF0000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6" name="Freeform 45"/>
          <p:cNvSpPr/>
          <p:nvPr/>
        </p:nvSpPr>
        <p:spPr>
          <a:xfrm rot="21370150">
            <a:off x="6909908" y="1233612"/>
            <a:ext cx="382691" cy="1773256"/>
          </a:xfrm>
          <a:custGeom>
            <a:avLst/>
            <a:gdLst>
              <a:gd name="connsiteX0" fmla="*/ 0 w 347134"/>
              <a:gd name="connsiteY0" fmla="*/ 1608666 h 1608666"/>
              <a:gd name="connsiteX1" fmla="*/ 347134 w 347134"/>
              <a:gd name="connsiteY1" fmla="*/ 0 h 160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134" h="1608666">
                <a:moveTo>
                  <a:pt x="0" y="1608666"/>
                </a:moveTo>
                <a:lnTo>
                  <a:pt x="347134" y="0"/>
                </a:lnTo>
              </a:path>
            </a:pathLst>
          </a:custGeom>
          <a:ln>
            <a:solidFill>
              <a:srgbClr val="0000FF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3" name="Group 38"/>
          <p:cNvGrpSpPr/>
          <p:nvPr/>
        </p:nvGrpSpPr>
        <p:grpSpPr>
          <a:xfrm>
            <a:off x="5189547" y="1228505"/>
            <a:ext cx="3574099" cy="3560628"/>
            <a:chOff x="4707366" y="1114475"/>
            <a:chExt cx="3242017" cy="3230137"/>
          </a:xfrm>
        </p:grpSpPr>
        <p:sp>
          <p:nvSpPr>
            <p:cNvPr id="6" name="Freeform 5"/>
            <p:cNvSpPr/>
            <p:nvPr/>
          </p:nvSpPr>
          <p:spPr>
            <a:xfrm rot="21370150">
              <a:off x="6267886" y="1114475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 rot="1052028">
              <a:off x="6558857" y="1237160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 rot="2372235">
              <a:off x="6796912" y="1411268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 rot="3513021">
              <a:off x="6927768" y="1682204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 rot="4406969">
              <a:off x="6971483" y="1854436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 rot="20008226">
              <a:off x="5953667" y="1125260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 rot="18818121">
              <a:off x="5674364" y="1247949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 rot="17457537">
              <a:off x="5507790" y="1478820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 rot="16395540">
              <a:off x="5338132" y="1709600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21444706" flipV="1">
              <a:off x="6353839" y="2716859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20162828" flipV="1">
              <a:off x="6629269" y="2562413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 rot="18842621" flipV="1">
              <a:off x="6846367" y="2362782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 rot="17701835" flipV="1">
              <a:off x="6946112" y="2078915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095367" flipV="1">
              <a:off x="6087715" y="2735946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 rot="2396735" flipV="1">
              <a:off x="5749115" y="2650577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 rot="3757319" flipV="1">
              <a:off x="5557774" y="2439776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 rot="4819316" flipV="1">
              <a:off x="5363379" y="2229411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 rot="5928825" flipV="1">
              <a:off x="5364014" y="1973602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0000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96" name="Isosceles Triangle 95"/>
          <p:cNvSpPr/>
          <p:nvPr/>
        </p:nvSpPr>
        <p:spPr>
          <a:xfrm flipV="1">
            <a:off x="7093236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7" name="Isosceles Triangle 96"/>
          <p:cNvSpPr/>
          <p:nvPr/>
        </p:nvSpPr>
        <p:spPr>
          <a:xfrm flipV="1">
            <a:off x="7801629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8" name="Isosceles Triangle 97"/>
          <p:cNvSpPr/>
          <p:nvPr/>
        </p:nvSpPr>
        <p:spPr>
          <a:xfrm flipV="1">
            <a:off x="6391797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9" name="Isosceles Triangle 108"/>
          <p:cNvSpPr/>
          <p:nvPr/>
        </p:nvSpPr>
        <p:spPr>
          <a:xfrm flipV="1">
            <a:off x="5683399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1" name="Isosceles Triangle 110"/>
          <p:cNvSpPr/>
          <p:nvPr/>
        </p:nvSpPr>
        <p:spPr>
          <a:xfrm flipV="1">
            <a:off x="4981960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2" name="Isosceles Triangle 111"/>
          <p:cNvSpPr/>
          <p:nvPr/>
        </p:nvSpPr>
        <p:spPr>
          <a:xfrm flipV="1">
            <a:off x="4273567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4" name="Isosceles Triangle 113"/>
          <p:cNvSpPr/>
          <p:nvPr/>
        </p:nvSpPr>
        <p:spPr>
          <a:xfrm flipV="1">
            <a:off x="3572128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5" name="Isosceles Triangle 114"/>
          <p:cNvSpPr/>
          <p:nvPr/>
        </p:nvSpPr>
        <p:spPr>
          <a:xfrm flipV="1">
            <a:off x="2863730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6" name="Isosceles Triangle 115"/>
          <p:cNvSpPr/>
          <p:nvPr/>
        </p:nvSpPr>
        <p:spPr>
          <a:xfrm flipV="1">
            <a:off x="2162291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6" name="Isosceles Triangle 125"/>
          <p:cNvSpPr/>
          <p:nvPr/>
        </p:nvSpPr>
        <p:spPr>
          <a:xfrm flipV="1">
            <a:off x="1453898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8" name="Isosceles Triangle 127"/>
          <p:cNvSpPr/>
          <p:nvPr/>
        </p:nvSpPr>
        <p:spPr>
          <a:xfrm flipV="1">
            <a:off x="752459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9" name="Isosceles Triangle 128"/>
          <p:cNvSpPr/>
          <p:nvPr/>
        </p:nvSpPr>
        <p:spPr>
          <a:xfrm flipV="1">
            <a:off x="44061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8" name="Isosceles Triangle 137"/>
          <p:cNvSpPr/>
          <p:nvPr/>
        </p:nvSpPr>
        <p:spPr>
          <a:xfrm flipV="1">
            <a:off x="9912905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0" name="Isosceles Triangle 139"/>
          <p:cNvSpPr/>
          <p:nvPr/>
        </p:nvSpPr>
        <p:spPr>
          <a:xfrm flipV="1">
            <a:off x="9211466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1" name="Isosceles Triangle 140"/>
          <p:cNvSpPr/>
          <p:nvPr/>
        </p:nvSpPr>
        <p:spPr>
          <a:xfrm flipV="1">
            <a:off x="8503068" y="886629"/>
            <a:ext cx="304272" cy="321259"/>
          </a:xfrm>
          <a:prstGeom prst="triangl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5" name="Group 143"/>
          <p:cNvGrpSpPr/>
          <p:nvPr/>
        </p:nvGrpSpPr>
        <p:grpSpPr>
          <a:xfrm rot="712136">
            <a:off x="5167316" y="1234225"/>
            <a:ext cx="3574099" cy="3560628"/>
            <a:chOff x="4707366" y="1114475"/>
            <a:chExt cx="3242017" cy="3230137"/>
          </a:xfrm>
        </p:grpSpPr>
        <p:sp>
          <p:nvSpPr>
            <p:cNvPr id="145" name="Freeform 144"/>
            <p:cNvSpPr/>
            <p:nvPr/>
          </p:nvSpPr>
          <p:spPr>
            <a:xfrm rot="21370150">
              <a:off x="6267886" y="1114475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6" name="Freeform 145"/>
            <p:cNvSpPr/>
            <p:nvPr/>
          </p:nvSpPr>
          <p:spPr>
            <a:xfrm rot="1052028">
              <a:off x="6558857" y="1237160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146"/>
            <p:cNvSpPr/>
            <p:nvPr/>
          </p:nvSpPr>
          <p:spPr>
            <a:xfrm rot="2372235">
              <a:off x="6796912" y="1411268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147"/>
            <p:cNvSpPr/>
            <p:nvPr/>
          </p:nvSpPr>
          <p:spPr>
            <a:xfrm rot="3513021">
              <a:off x="6927768" y="1682204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9" name="Freeform 148"/>
            <p:cNvSpPr/>
            <p:nvPr/>
          </p:nvSpPr>
          <p:spPr>
            <a:xfrm rot="4406969">
              <a:off x="6971483" y="1854436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0" name="Freeform 149"/>
            <p:cNvSpPr/>
            <p:nvPr/>
          </p:nvSpPr>
          <p:spPr>
            <a:xfrm rot="20119489">
              <a:off x="6001297" y="1125260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1" name="Freeform 150"/>
            <p:cNvSpPr/>
            <p:nvPr/>
          </p:nvSpPr>
          <p:spPr>
            <a:xfrm rot="18818121">
              <a:off x="5674364" y="1247949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2" name="Freeform 151"/>
            <p:cNvSpPr/>
            <p:nvPr/>
          </p:nvSpPr>
          <p:spPr>
            <a:xfrm rot="17457537">
              <a:off x="5507790" y="1478820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3" name="Freeform 152"/>
            <p:cNvSpPr/>
            <p:nvPr/>
          </p:nvSpPr>
          <p:spPr>
            <a:xfrm rot="16395540">
              <a:off x="5338132" y="1709600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4" name="Freeform 153"/>
            <p:cNvSpPr/>
            <p:nvPr/>
          </p:nvSpPr>
          <p:spPr>
            <a:xfrm rot="21444706" flipV="1">
              <a:off x="6353839" y="2716859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154"/>
            <p:cNvSpPr/>
            <p:nvPr/>
          </p:nvSpPr>
          <p:spPr>
            <a:xfrm rot="20162828" flipV="1">
              <a:off x="6629269" y="2562413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6" name="Freeform 155"/>
            <p:cNvSpPr/>
            <p:nvPr/>
          </p:nvSpPr>
          <p:spPr>
            <a:xfrm rot="18842621" flipV="1">
              <a:off x="6846367" y="2362782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7" name="Freeform 156"/>
            <p:cNvSpPr/>
            <p:nvPr/>
          </p:nvSpPr>
          <p:spPr>
            <a:xfrm rot="17701835" flipV="1">
              <a:off x="6946112" y="2078915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8" name="Freeform 157"/>
            <p:cNvSpPr/>
            <p:nvPr/>
          </p:nvSpPr>
          <p:spPr>
            <a:xfrm rot="1095367" flipV="1">
              <a:off x="6087715" y="2735946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Freeform 158"/>
            <p:cNvSpPr/>
            <p:nvPr/>
          </p:nvSpPr>
          <p:spPr>
            <a:xfrm rot="2396735" flipV="1">
              <a:off x="5749115" y="2650577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Freeform 159"/>
            <p:cNvSpPr/>
            <p:nvPr/>
          </p:nvSpPr>
          <p:spPr>
            <a:xfrm rot="3757319" flipV="1">
              <a:off x="5557774" y="2439776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Freeform 160"/>
            <p:cNvSpPr/>
            <p:nvPr/>
          </p:nvSpPr>
          <p:spPr>
            <a:xfrm rot="4819316" flipV="1">
              <a:off x="5363379" y="2229411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Freeform 161"/>
            <p:cNvSpPr/>
            <p:nvPr/>
          </p:nvSpPr>
          <p:spPr>
            <a:xfrm rot="5928825" flipV="1">
              <a:off x="5364014" y="1973602"/>
              <a:ext cx="347134" cy="1608666"/>
            </a:xfrm>
            <a:custGeom>
              <a:avLst/>
              <a:gdLst>
                <a:gd name="connsiteX0" fmla="*/ 0 w 347134"/>
                <a:gd name="connsiteY0" fmla="*/ 1608666 h 1608666"/>
                <a:gd name="connsiteX1" fmla="*/ 347134 w 347134"/>
                <a:gd name="connsiteY1" fmla="*/ 0 h 160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134" h="1608666">
                  <a:moveTo>
                    <a:pt x="0" y="1608666"/>
                  </a:moveTo>
                  <a:lnTo>
                    <a:pt x="347134" y="0"/>
                  </a:lnTo>
                </a:path>
              </a:pathLst>
            </a:custGeom>
            <a:ln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03868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0" y="6534267"/>
            <a:ext cx="10065038" cy="644586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3500" dirty="0">
                <a:solidFill>
                  <a:prstClr val="black"/>
                </a:solidFill>
                <a:latin typeface="Calibri"/>
              </a:rPr>
              <a:t>Born-approximate </a:t>
            </a:r>
            <a:r>
              <a:rPr lang="en-US" sz="3500" dirty="0" err="1">
                <a:solidFill>
                  <a:prstClr val="black"/>
                </a:solidFill>
                <a:latin typeface="Calibri"/>
              </a:rPr>
              <a:t>Generalised</a:t>
            </a:r>
            <a:r>
              <a:rPr lang="en-US" sz="3500" dirty="0">
                <a:solidFill>
                  <a:prstClr val="black"/>
                </a:solidFill>
                <a:latin typeface="Calibri"/>
              </a:rPr>
              <a:t> Radon Transform</a:t>
            </a:r>
          </a:p>
        </p:txBody>
      </p:sp>
      <p:sp>
        <p:nvSpPr>
          <p:cNvPr id="8" name="Freeform 7"/>
          <p:cNvSpPr/>
          <p:nvPr/>
        </p:nvSpPr>
        <p:spPr>
          <a:xfrm>
            <a:off x="2745877" y="467157"/>
            <a:ext cx="115662" cy="71665"/>
          </a:xfrm>
          <a:custGeom>
            <a:avLst/>
            <a:gdLst>
              <a:gd name="connsiteX0" fmla="*/ 40 w 104915"/>
              <a:gd name="connsiteY0" fmla="*/ 50075 h 65013"/>
              <a:gd name="connsiteX1" fmla="*/ 61952 w 104915"/>
              <a:gd name="connsiteY1" fmla="*/ 64362 h 65013"/>
              <a:gd name="connsiteX2" fmla="*/ 104815 w 104915"/>
              <a:gd name="connsiteY2" fmla="*/ 33406 h 65013"/>
              <a:gd name="connsiteX3" fmla="*/ 71477 w 104915"/>
              <a:gd name="connsiteY3" fmla="*/ 69 h 65013"/>
              <a:gd name="connsiteX4" fmla="*/ 40 w 104915"/>
              <a:gd name="connsiteY4" fmla="*/ 50075 h 6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915" h="65013">
                <a:moveTo>
                  <a:pt x="40" y="50075"/>
                </a:moveTo>
                <a:cubicBezTo>
                  <a:pt x="-1547" y="60790"/>
                  <a:pt x="44490" y="67140"/>
                  <a:pt x="61952" y="64362"/>
                </a:cubicBezTo>
                <a:cubicBezTo>
                  <a:pt x="79414" y="61584"/>
                  <a:pt x="103228" y="44121"/>
                  <a:pt x="104815" y="33406"/>
                </a:cubicBezTo>
                <a:cubicBezTo>
                  <a:pt x="106402" y="22691"/>
                  <a:pt x="88940" y="2053"/>
                  <a:pt x="71477" y="69"/>
                </a:cubicBezTo>
                <a:cubicBezTo>
                  <a:pt x="54015" y="-1915"/>
                  <a:pt x="1627" y="39360"/>
                  <a:pt x="40" y="50075"/>
                </a:cubicBezTo>
                <a:close/>
              </a:path>
            </a:pathLst>
          </a:custGeom>
          <a:solidFill>
            <a:srgbClr val="0CA41A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2357011" y="10827"/>
            <a:ext cx="801229" cy="660399"/>
          </a:xfrm>
          <a:custGeom>
            <a:avLst/>
            <a:gdLst>
              <a:gd name="connsiteX0" fmla="*/ 283720 w 726784"/>
              <a:gd name="connsiteY0" fmla="*/ 566443 h 599102"/>
              <a:gd name="connsiteX1" fmla="*/ 162277 w 726784"/>
              <a:gd name="connsiteY1" fmla="*/ 595018 h 599102"/>
              <a:gd name="connsiteX2" fmla="*/ 100364 w 726784"/>
              <a:gd name="connsiteY2" fmla="*/ 504530 h 599102"/>
              <a:gd name="connsiteX3" fmla="*/ 2733 w 726784"/>
              <a:gd name="connsiteY3" fmla="*/ 402136 h 599102"/>
              <a:gd name="connsiteX4" fmla="*/ 31308 w 726784"/>
              <a:gd name="connsiteY4" fmla="*/ 285455 h 599102"/>
              <a:gd name="connsiteX5" fmla="*/ 76552 w 726784"/>
              <a:gd name="connsiteY5" fmla="*/ 123530 h 599102"/>
              <a:gd name="connsiteX6" fmla="*/ 221808 w 726784"/>
              <a:gd name="connsiteY6" fmla="*/ 75905 h 599102"/>
              <a:gd name="connsiteX7" fmla="*/ 295627 w 726784"/>
              <a:gd name="connsiteY7" fmla="*/ 13993 h 599102"/>
              <a:gd name="connsiteX8" fmla="*/ 457552 w 726784"/>
              <a:gd name="connsiteY8" fmla="*/ 37805 h 599102"/>
              <a:gd name="connsiteX9" fmla="*/ 524227 w 726784"/>
              <a:gd name="connsiteY9" fmla="*/ 2086 h 599102"/>
              <a:gd name="connsiteX10" fmla="*/ 612333 w 726784"/>
              <a:gd name="connsiteY10" fmla="*/ 111624 h 599102"/>
              <a:gd name="connsiteX11" fmla="*/ 671864 w 726784"/>
              <a:gd name="connsiteY11" fmla="*/ 135436 h 599102"/>
              <a:gd name="connsiteX12" fmla="*/ 676627 w 726784"/>
              <a:gd name="connsiteY12" fmla="*/ 247355 h 599102"/>
              <a:gd name="connsiteX13" fmla="*/ 724252 w 726784"/>
              <a:gd name="connsiteY13" fmla="*/ 349749 h 599102"/>
              <a:gd name="connsiteX14" fmla="*/ 588520 w 726784"/>
              <a:gd name="connsiteY14" fmla="*/ 397374 h 599102"/>
              <a:gd name="connsiteX15" fmla="*/ 519464 w 726784"/>
              <a:gd name="connsiteY15" fmla="*/ 475955 h 599102"/>
              <a:gd name="connsiteX16" fmla="*/ 398020 w 726784"/>
              <a:gd name="connsiteY16" fmla="*/ 416424 h 599102"/>
              <a:gd name="connsiteX17" fmla="*/ 283720 w 726784"/>
              <a:gd name="connsiteY17" fmla="*/ 566443 h 59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26784" h="599102">
                <a:moveTo>
                  <a:pt x="283720" y="566443"/>
                </a:moveTo>
                <a:cubicBezTo>
                  <a:pt x="244430" y="596209"/>
                  <a:pt x="192836" y="605337"/>
                  <a:pt x="162277" y="595018"/>
                </a:cubicBezTo>
                <a:cubicBezTo>
                  <a:pt x="131718" y="584699"/>
                  <a:pt x="126955" y="536677"/>
                  <a:pt x="100364" y="504530"/>
                </a:cubicBezTo>
                <a:cubicBezTo>
                  <a:pt x="73773" y="472383"/>
                  <a:pt x="14242" y="438648"/>
                  <a:pt x="2733" y="402136"/>
                </a:cubicBezTo>
                <a:cubicBezTo>
                  <a:pt x="-8776" y="365624"/>
                  <a:pt x="19005" y="331889"/>
                  <a:pt x="31308" y="285455"/>
                </a:cubicBezTo>
                <a:cubicBezTo>
                  <a:pt x="43611" y="239021"/>
                  <a:pt x="44802" y="158455"/>
                  <a:pt x="76552" y="123530"/>
                </a:cubicBezTo>
                <a:cubicBezTo>
                  <a:pt x="108302" y="88605"/>
                  <a:pt x="185296" y="94161"/>
                  <a:pt x="221808" y="75905"/>
                </a:cubicBezTo>
                <a:cubicBezTo>
                  <a:pt x="258320" y="57649"/>
                  <a:pt x="256336" y="20343"/>
                  <a:pt x="295627" y="13993"/>
                </a:cubicBezTo>
                <a:cubicBezTo>
                  <a:pt x="334918" y="7643"/>
                  <a:pt x="419452" y="39789"/>
                  <a:pt x="457552" y="37805"/>
                </a:cubicBezTo>
                <a:cubicBezTo>
                  <a:pt x="495652" y="35821"/>
                  <a:pt x="498430" y="-10217"/>
                  <a:pt x="524227" y="2086"/>
                </a:cubicBezTo>
                <a:cubicBezTo>
                  <a:pt x="550024" y="14389"/>
                  <a:pt x="587727" y="89399"/>
                  <a:pt x="612333" y="111624"/>
                </a:cubicBezTo>
                <a:cubicBezTo>
                  <a:pt x="636939" y="133849"/>
                  <a:pt x="661148" y="112814"/>
                  <a:pt x="671864" y="135436"/>
                </a:cubicBezTo>
                <a:cubicBezTo>
                  <a:pt x="682580" y="158058"/>
                  <a:pt x="667896" y="211636"/>
                  <a:pt x="676627" y="247355"/>
                </a:cubicBezTo>
                <a:cubicBezTo>
                  <a:pt x="685358" y="283074"/>
                  <a:pt x="738936" y="324746"/>
                  <a:pt x="724252" y="349749"/>
                </a:cubicBezTo>
                <a:cubicBezTo>
                  <a:pt x="709568" y="374752"/>
                  <a:pt x="622651" y="376340"/>
                  <a:pt x="588520" y="397374"/>
                </a:cubicBezTo>
                <a:cubicBezTo>
                  <a:pt x="554389" y="418408"/>
                  <a:pt x="551214" y="472780"/>
                  <a:pt x="519464" y="475955"/>
                </a:cubicBezTo>
                <a:cubicBezTo>
                  <a:pt x="487714" y="479130"/>
                  <a:pt x="438501" y="402137"/>
                  <a:pt x="398020" y="416424"/>
                </a:cubicBezTo>
                <a:cubicBezTo>
                  <a:pt x="357539" y="430711"/>
                  <a:pt x="323010" y="536677"/>
                  <a:pt x="283720" y="566443"/>
                </a:cubicBezTo>
                <a:close/>
              </a:path>
            </a:pathLst>
          </a:custGeom>
          <a:solidFill>
            <a:srgbClr val="0CA41A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6" name="Freeform 105"/>
          <p:cNvSpPr/>
          <p:nvPr/>
        </p:nvSpPr>
        <p:spPr>
          <a:xfrm rot="1052028">
            <a:off x="7238911" y="1159085"/>
            <a:ext cx="384263" cy="2031862"/>
          </a:xfrm>
          <a:custGeom>
            <a:avLst/>
            <a:gdLst>
              <a:gd name="connsiteX0" fmla="*/ 0 w 347134"/>
              <a:gd name="connsiteY0" fmla="*/ 1608666 h 1608666"/>
              <a:gd name="connsiteX1" fmla="*/ 347134 w 347134"/>
              <a:gd name="connsiteY1" fmla="*/ 0 h 160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134" h="1608666">
                <a:moveTo>
                  <a:pt x="0" y="1608666"/>
                </a:moveTo>
                <a:lnTo>
                  <a:pt x="347134" y="0"/>
                </a:lnTo>
              </a:path>
            </a:pathLst>
          </a:custGeom>
          <a:ln>
            <a:solidFill>
              <a:srgbClr val="FF0000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-256016" y="1199948"/>
            <a:ext cx="6800422" cy="4751796"/>
          </a:xfrm>
          <a:custGeom>
            <a:avLst/>
            <a:gdLst>
              <a:gd name="connsiteX0" fmla="*/ 0 w 6168572"/>
              <a:gd name="connsiteY0" fmla="*/ 4310743 h 4310743"/>
              <a:gd name="connsiteX1" fmla="*/ 2133600 w 6168572"/>
              <a:gd name="connsiteY1" fmla="*/ 3875315 h 4310743"/>
              <a:gd name="connsiteX2" fmla="*/ 3976915 w 6168572"/>
              <a:gd name="connsiteY2" fmla="*/ 3236686 h 4310743"/>
              <a:gd name="connsiteX3" fmla="*/ 5500915 w 6168572"/>
              <a:gd name="connsiteY3" fmla="*/ 1901372 h 4310743"/>
              <a:gd name="connsiteX4" fmla="*/ 6168572 w 6168572"/>
              <a:gd name="connsiteY4" fmla="*/ 0 h 4310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8572" h="4310743">
                <a:moveTo>
                  <a:pt x="0" y="4310743"/>
                </a:moveTo>
                <a:cubicBezTo>
                  <a:pt x="735390" y="4182533"/>
                  <a:pt x="1470781" y="4054324"/>
                  <a:pt x="2133600" y="3875315"/>
                </a:cubicBezTo>
                <a:cubicBezTo>
                  <a:pt x="2796419" y="3696306"/>
                  <a:pt x="3415696" y="3565676"/>
                  <a:pt x="3976915" y="3236686"/>
                </a:cubicBezTo>
                <a:cubicBezTo>
                  <a:pt x="4538134" y="2907696"/>
                  <a:pt x="5135639" y="2440820"/>
                  <a:pt x="5500915" y="1901372"/>
                </a:cubicBezTo>
                <a:cubicBezTo>
                  <a:pt x="5866191" y="1361924"/>
                  <a:pt x="6017381" y="680962"/>
                  <a:pt x="6168572" y="0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3" name="Freeform 112"/>
          <p:cNvSpPr/>
          <p:nvPr/>
        </p:nvSpPr>
        <p:spPr>
          <a:xfrm rot="20119489">
            <a:off x="6547753" y="1240391"/>
            <a:ext cx="382691" cy="1773256"/>
          </a:xfrm>
          <a:custGeom>
            <a:avLst/>
            <a:gdLst>
              <a:gd name="connsiteX0" fmla="*/ 0 w 347134"/>
              <a:gd name="connsiteY0" fmla="*/ 1608666 h 1608666"/>
              <a:gd name="connsiteX1" fmla="*/ 347134 w 347134"/>
              <a:gd name="connsiteY1" fmla="*/ 0 h 160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134" h="1608666">
                <a:moveTo>
                  <a:pt x="0" y="1608666"/>
                </a:moveTo>
                <a:lnTo>
                  <a:pt x="347134" y="0"/>
                </a:lnTo>
              </a:path>
            </a:pathLst>
          </a:custGeom>
          <a:ln>
            <a:solidFill>
              <a:srgbClr val="0000FF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6814227" y="2865341"/>
            <a:ext cx="308706" cy="2944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2391118"/>
              </p:ext>
            </p:extLst>
          </p:nvPr>
        </p:nvGraphicFramePr>
        <p:xfrm>
          <a:off x="1825665" y="2284957"/>
          <a:ext cx="3246585" cy="961850"/>
        </p:xfrm>
        <a:graphic>
          <a:graphicData uri="http://schemas.openxmlformats.org/presentationml/2006/ole">
            <p:oleObj spid="_x0000_s8194" name="Equation" r:id="rId4" imgW="1714320" imgH="507960" progId="Equation.3">
              <p:embed/>
            </p:oleObj>
          </a:graphicData>
        </a:graphic>
      </p:graphicFrame>
    </p:spTree>
  </p:cSld>
  <p:clrMapOvr>
    <a:masterClrMapping/>
  </p:clrMapOvr>
  <p:transition spd="slow" advTm="6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0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0"/>
                            </p:stCondLst>
                            <p:childTnLst>
                              <p:par>
                                <p:cTn id="42" presetID="22" presetClass="entr" presetSubtype="4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2" grpId="0" animBg="1"/>
      <p:bldP spid="46" grpId="0" animBg="1"/>
      <p:bldP spid="2" grpId="0"/>
      <p:bldP spid="106" grpId="0" animBg="1"/>
      <p:bldP spid="11" grpId="0" animBg="1"/>
      <p:bldP spid="113" grpId="0" animBg="1"/>
      <p:bldP spid="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Michael Howe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Columbia University – Lamont-Doherty Earth Observatory</a:t>
            </a:r>
          </a:p>
          <a:p>
            <a:pPr>
              <a:lnSpc>
                <a:spcPct val="90000"/>
              </a:lnSpc>
            </a:pPr>
            <a:r>
              <a:rPr lang="en-US"/>
              <a:t>First-Year Graduate Student</a:t>
            </a:r>
          </a:p>
          <a:p>
            <a:pPr>
              <a:lnSpc>
                <a:spcPct val="90000"/>
              </a:lnSpc>
            </a:pPr>
            <a:r>
              <a:rPr lang="en-US"/>
              <a:t>BanglaPIRE</a:t>
            </a:r>
          </a:p>
          <a:p>
            <a:pPr lvl="1">
              <a:lnSpc>
                <a:spcPct val="90000"/>
              </a:lnSpc>
            </a:pPr>
            <a:r>
              <a:rPr lang="en-US"/>
              <a:t>The seismicity of Bangladesh has not been studied extensively.  The population of Dhaka has doubled in the last twenty years, providing motivation to understand the natural hazards of the region.</a:t>
            </a:r>
          </a:p>
        </p:txBody>
      </p:sp>
      <p:pic>
        <p:nvPicPr>
          <p:cNvPr id="411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4512" y="1"/>
            <a:ext cx="1916113" cy="251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BanglaPIRE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200" dirty="0"/>
              <a:t>Portable seismic array as well as permanent stations will record seismic data in Bangladesh.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We use </a:t>
            </a:r>
            <a:r>
              <a:rPr lang="en-US" sz="2200" i="1" dirty="0"/>
              <a:t>PASSCAL</a:t>
            </a:r>
            <a:r>
              <a:rPr lang="en-US" sz="2200" dirty="0"/>
              <a:t> software to extract usable data from the memory cards in the seismometers.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Back in the U.S. we use  </a:t>
            </a:r>
            <a:r>
              <a:rPr lang="en-US" sz="2200" i="1" dirty="0"/>
              <a:t>Antelope</a:t>
            </a:r>
            <a:r>
              <a:rPr lang="en-US" sz="2200" dirty="0"/>
              <a:t> to construct databases, detect arrivals/events.</a:t>
            </a:r>
            <a:endParaRPr lang="en-US" sz="2200" i="1" dirty="0"/>
          </a:p>
        </p:txBody>
      </p:sp>
      <p:pic>
        <p:nvPicPr>
          <p:cNvPr id="4102" name="Picture 6" descr="station-topo-eq-map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82315" y="503978"/>
            <a:ext cx="4998310" cy="6467722"/>
          </a:xfrm>
          <a:noFill/>
          <a:ln/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err="1">
                <a:solidFill>
                  <a:srgbClr val="17F34B"/>
                </a:solidFill>
              </a:rPr>
              <a:t>EarthScope</a:t>
            </a:r>
            <a:r>
              <a:rPr lang="en-US" sz="4400" dirty="0">
                <a:solidFill>
                  <a:srgbClr val="17F34B"/>
                </a:solidFill>
              </a:rPr>
              <a:t> / </a:t>
            </a:r>
            <a:r>
              <a:rPr lang="en-US" sz="4400" dirty="0" err="1">
                <a:solidFill>
                  <a:srgbClr val="17F34B"/>
                </a:solidFill>
              </a:rPr>
              <a:t>USArray</a:t>
            </a:r>
            <a:r>
              <a:rPr lang="en-US" sz="4400" dirty="0">
                <a:solidFill>
                  <a:srgbClr val="17F34B"/>
                </a:solidFill>
              </a:rPr>
              <a:t> Short Course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Musa </a:t>
            </a:r>
            <a:r>
              <a:rPr lang="en-US" sz="3100" dirty="0" err="1">
                <a:solidFill>
                  <a:srgbClr val="0000FF"/>
                </a:solidFill>
                <a:latin typeface="Times New Roman" pitchFamily="18" charset="0"/>
              </a:rPr>
              <a:t>Jad</a:t>
            </a:r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 Hussein</a:t>
            </a:r>
          </a:p>
          <a:p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University of Texas at El Paso</a:t>
            </a:r>
          </a:p>
          <a:p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Post doc: CYBER-</a:t>
            </a:r>
            <a:r>
              <a:rPr lang="en-US" sz="3100" dirty="0" err="1">
                <a:solidFill>
                  <a:srgbClr val="0000FF"/>
                </a:solidFill>
                <a:latin typeface="Times New Roman" pitchFamily="18" charset="0"/>
              </a:rPr>
              <a:t>ShARE</a:t>
            </a:r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 (Aaron </a:t>
            </a:r>
            <a:r>
              <a:rPr lang="en-US" sz="3100" dirty="0" err="1">
                <a:solidFill>
                  <a:srgbClr val="0000FF"/>
                </a:solidFill>
                <a:latin typeface="Times New Roman" pitchFamily="18" charset="0"/>
              </a:rPr>
              <a:t>Velasco_Laura</a:t>
            </a:r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100" dirty="0" err="1">
                <a:solidFill>
                  <a:srgbClr val="0000FF"/>
                </a:solidFill>
                <a:latin typeface="Times New Roman" pitchFamily="18" charset="0"/>
              </a:rPr>
              <a:t>Serpa</a:t>
            </a:r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) 2.5 years.</a:t>
            </a:r>
          </a:p>
          <a:p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Tectonics and Crustal Extension by data incorporation</a:t>
            </a:r>
          </a:p>
          <a:p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Data: Receiver Function, Gravity, and Magnetic data. </a:t>
            </a:r>
          </a:p>
          <a:p>
            <a:r>
              <a:rPr lang="en-US" sz="3100" dirty="0">
                <a:solidFill>
                  <a:srgbClr val="0000FF"/>
                </a:solidFill>
                <a:latin typeface="Times New Roman" pitchFamily="18" charset="0"/>
              </a:rPr>
              <a:t>More Seismic</a:t>
            </a:r>
          </a:p>
          <a:p>
            <a:r>
              <a:rPr lang="en-US" dirty="0" err="1">
                <a:solidFill>
                  <a:srgbClr val="0000FF"/>
                </a:solidFill>
              </a:rPr>
              <a:t>Magnetotelluric</a:t>
            </a:r>
            <a:r>
              <a:rPr lang="en-US" dirty="0">
                <a:solidFill>
                  <a:srgbClr val="0000FF"/>
                </a:solidFill>
              </a:rPr>
              <a:t> (MT)</a:t>
            </a:r>
          </a:p>
        </p:txBody>
      </p:sp>
      <p:pic>
        <p:nvPicPr>
          <p:cNvPr id="407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3523" y="0"/>
            <a:ext cx="2357102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2016" y="503978"/>
            <a:ext cx="1932120" cy="2519892"/>
          </a:xfrm>
          <a:noFill/>
          <a:ln/>
        </p:spPr>
      </p:pic>
      <p:pic>
        <p:nvPicPr>
          <p:cNvPr id="870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0156" y="503978"/>
            <a:ext cx="1932120" cy="2519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9298" y="503978"/>
            <a:ext cx="1911118" cy="2519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0443" y="503978"/>
            <a:ext cx="1932120" cy="2519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8065" y="3443855"/>
            <a:ext cx="8148505" cy="3692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Kasey Aderhold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Currently doing inversions of </a:t>
            </a:r>
            <a:r>
              <a:rPr lang="en-US" dirty="0" err="1" smtClean="0"/>
              <a:t>teleseismic</a:t>
            </a:r>
            <a:r>
              <a:rPr lang="en-US" dirty="0" smtClean="0"/>
              <a:t> waveforms</a:t>
            </a:r>
          </a:p>
          <a:p>
            <a:r>
              <a:rPr lang="en-US" dirty="0" smtClean="0"/>
              <a:t>Programming in C, C++, </a:t>
            </a:r>
            <a:r>
              <a:rPr lang="en-US" dirty="0" err="1" smtClean="0"/>
              <a:t>perl</a:t>
            </a:r>
            <a:r>
              <a:rPr lang="en-US" dirty="0" smtClean="0"/>
              <a:t>, C shell and MATLAB</a:t>
            </a:r>
          </a:p>
          <a:p>
            <a:r>
              <a:rPr lang="en-US" dirty="0" smtClean="0"/>
              <a:t>Future work in finite-fault slip inversions and seismic waveform stacking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64" t="27423" r="29433" b="28132"/>
          <a:stretch/>
        </p:blipFill>
        <p:spPr bwMode="auto">
          <a:xfrm>
            <a:off x="336021" y="2351899"/>
            <a:ext cx="4822704" cy="3611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15499040"/>
      </p:ext>
    </p:ext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B72DF">
                <a:alpha val="86667"/>
              </a:srgb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Tiffany Leonard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At the University of Illinois.</a:t>
            </a:r>
          </a:p>
          <a:p>
            <a:r>
              <a:rPr lang="en-US" dirty="0" smtClean="0"/>
              <a:t>Time there = 0 years (start next week)</a:t>
            </a:r>
          </a:p>
          <a:p>
            <a:r>
              <a:rPr lang="en-US" dirty="0" smtClean="0"/>
              <a:t>Determining </a:t>
            </a:r>
            <a:r>
              <a:rPr lang="en-US" dirty="0" err="1" smtClean="0"/>
              <a:t>MoHo</a:t>
            </a:r>
            <a:r>
              <a:rPr lang="en-US" dirty="0" smtClean="0"/>
              <a:t> depth using </a:t>
            </a:r>
            <a:r>
              <a:rPr lang="en-US" dirty="0" err="1" smtClean="0"/>
              <a:t>teleseismic</a:t>
            </a:r>
            <a:r>
              <a:rPr lang="en-US" dirty="0" smtClean="0"/>
              <a:t> imaging</a:t>
            </a:r>
          </a:p>
          <a:p>
            <a:pPr lvl="1"/>
            <a:r>
              <a:rPr lang="en-US" dirty="0" smtClean="0"/>
              <a:t>Use of </a:t>
            </a:r>
            <a:r>
              <a:rPr lang="en-US" dirty="0" err="1" smtClean="0"/>
              <a:t>teleseismic</a:t>
            </a:r>
            <a:r>
              <a:rPr lang="en-US" dirty="0" smtClean="0"/>
              <a:t> Ps waves to determine general </a:t>
            </a:r>
            <a:r>
              <a:rPr lang="en-US" dirty="0" err="1" smtClean="0"/>
              <a:t>MoHo</a:t>
            </a:r>
            <a:r>
              <a:rPr lang="en-US" dirty="0" smtClean="0"/>
              <a:t> depth over a large area.</a:t>
            </a:r>
            <a:endParaRPr lang="en-US" dirty="0"/>
          </a:p>
        </p:txBody>
      </p:sp>
      <p:pic>
        <p:nvPicPr>
          <p:cNvPr id="7" name="Content Placeholder 6" descr="05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79371" y="1763927"/>
            <a:ext cx="3742170" cy="4989036"/>
          </a:xfrm>
        </p:spPr>
      </p:pic>
      <p:pic>
        <p:nvPicPr>
          <p:cNvPr id="403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94626" y="0"/>
            <a:ext cx="2285999" cy="276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420028" y="1259946"/>
          <a:ext cx="9072563" cy="2435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20028" y="167993"/>
            <a:ext cx="9072563" cy="1259946"/>
          </a:xfrm>
        </p:spPr>
        <p:txBody>
          <a:bodyPr/>
          <a:lstStyle/>
          <a:p>
            <a:r>
              <a:rPr lang="en-US" dirty="0" smtClean="0"/>
              <a:t>Data Processing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0026" y="1259946"/>
            <a:ext cx="8820547" cy="508900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solidFill>
                  <a:prstClr val="white"/>
                </a:solidFill>
                <a:latin typeface="Calibri"/>
              </a:rPr>
              <a:t>Flowchart: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6021" y="3779838"/>
            <a:ext cx="9324578" cy="3671966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solidFill>
                  <a:prstClr val="white"/>
                </a:solidFill>
                <a:latin typeface="Calibri"/>
              </a:rPr>
              <a:t>Using:</a:t>
            </a:r>
          </a:p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en-US" sz="2600" dirty="0" err="1">
                <a:solidFill>
                  <a:prstClr val="white"/>
                </a:solidFill>
                <a:latin typeface="Calibri"/>
              </a:rPr>
              <a:t>MatLAB</a:t>
            </a:r>
            <a:r>
              <a:rPr lang="en-US" sz="2600" dirty="0">
                <a:solidFill>
                  <a:prstClr val="white"/>
                </a:solidFill>
                <a:latin typeface="Calibri"/>
              </a:rPr>
              <a:t>, Antelope, ???</a:t>
            </a:r>
          </a:p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sz="2600" dirty="0">
              <a:solidFill>
                <a:prstClr val="white"/>
              </a:solidFill>
              <a:latin typeface="Calibri"/>
            </a:endParaRPr>
          </a:p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sz="2600" dirty="0">
              <a:solidFill>
                <a:prstClr val="white"/>
              </a:solidFill>
              <a:latin typeface="Calibri"/>
            </a:endParaRPr>
          </a:p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solidFill>
                  <a:prstClr val="white"/>
                </a:solidFill>
                <a:latin typeface="Calibri"/>
              </a:rPr>
              <a:t>Future plans:</a:t>
            </a:r>
          </a:p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en-US" sz="2600" dirty="0">
                <a:solidFill>
                  <a:prstClr val="white"/>
                </a:solidFill>
                <a:latin typeface="Calibri"/>
              </a:rPr>
              <a:t>Focusing on correlation between </a:t>
            </a:r>
            <a:r>
              <a:rPr lang="en-US" sz="2600" dirty="0" err="1">
                <a:solidFill>
                  <a:prstClr val="white"/>
                </a:solidFill>
                <a:latin typeface="Calibri"/>
              </a:rPr>
              <a:t>Moho</a:t>
            </a:r>
            <a:r>
              <a:rPr lang="en-US" sz="2600" dirty="0">
                <a:solidFill>
                  <a:prstClr val="white"/>
                </a:solidFill>
                <a:latin typeface="Calibri"/>
              </a:rPr>
              <a:t> depth and </a:t>
            </a:r>
            <a:r>
              <a:rPr lang="en-US" sz="2600" dirty="0" err="1">
                <a:solidFill>
                  <a:prstClr val="white"/>
                </a:solidFill>
                <a:latin typeface="Calibri"/>
              </a:rPr>
              <a:t>occurance</a:t>
            </a:r>
            <a:r>
              <a:rPr lang="en-US" sz="2600" dirty="0">
                <a:solidFill>
                  <a:prstClr val="white"/>
                </a:solidFill>
                <a:latin typeface="Calibri"/>
              </a:rPr>
              <a:t> of Tremor</a:t>
            </a:r>
          </a:p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en-US" sz="2600" dirty="0">
                <a:solidFill>
                  <a:prstClr val="white"/>
                </a:solidFill>
                <a:latin typeface="Calibri"/>
              </a:rPr>
              <a:t>????</a:t>
            </a:r>
          </a:p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endParaRPr lang="en-US" sz="2600" dirty="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ransition advTm="60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013" y="1427941"/>
            <a:ext cx="6636411" cy="1175949"/>
          </a:xfrm>
        </p:spPr>
        <p:txBody>
          <a:bodyPr>
            <a:noAutofit/>
          </a:bodyPr>
          <a:lstStyle/>
          <a:p>
            <a:pPr marL="377900" indent="-377900" algn="l">
              <a:buFont typeface="Arial" pitchFamily="34" charset="0"/>
              <a:buChar char="•"/>
            </a:pPr>
            <a:r>
              <a:rPr lang="en-US" sz="1300" dirty="0"/>
              <a:t>Ph.D. Candidate (4</a:t>
            </a:r>
            <a:r>
              <a:rPr lang="en-US" sz="1300" baseline="30000" dirty="0"/>
              <a:t>th</a:t>
            </a:r>
            <a:r>
              <a:rPr lang="en-US" sz="1300" dirty="0"/>
              <a:t> year</a:t>
            </a:r>
            <a:r>
              <a:rPr lang="en-US" sz="1300" dirty="0" smtClean="0"/>
              <a:t>)</a:t>
            </a:r>
          </a:p>
          <a:p>
            <a:pPr marL="377900" indent="-377900" algn="l">
              <a:buFont typeface="Arial" pitchFamily="34" charset="0"/>
              <a:buChar char="•"/>
            </a:pPr>
            <a:r>
              <a:rPr lang="en-US" sz="1300" dirty="0" smtClean="0"/>
              <a:t>Institute of Geology and Geophysics, Chinese Academy of Science.</a:t>
            </a:r>
          </a:p>
          <a:p>
            <a:pPr marL="377900" indent="-377900" algn="l">
              <a:buFont typeface="Arial" pitchFamily="34" charset="0"/>
              <a:buChar char="•"/>
            </a:pPr>
            <a:r>
              <a:rPr lang="en-US" sz="1300" dirty="0" smtClean="0"/>
              <a:t>Guest Student at WHOI Starting this year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2041" y="503979"/>
            <a:ext cx="5040313" cy="780466"/>
          </a:xfrm>
        </p:spPr>
        <p:txBody>
          <a:bodyPr>
            <a:normAutofit/>
          </a:bodyPr>
          <a:lstStyle/>
          <a:p>
            <a:pPr algn="l"/>
            <a:r>
              <a:rPr lang="en-US" sz="4400" dirty="0" smtClean="0"/>
              <a:t>Chuanchuan Lu</a:t>
            </a:r>
            <a:endParaRPr lang="en-US" sz="44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52092" y="2939875"/>
            <a:ext cx="5964370" cy="4160034"/>
          </a:xfrm>
          <a:prstGeom prst="rect">
            <a:avLst/>
          </a:prstGeom>
        </p:spPr>
        <p:txBody>
          <a:bodyPr vert="horz" lIns="100772" tIns="50387" rIns="100772" bIns="50387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900" indent="-37790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en-US" sz="2600" dirty="0" smtClean="0">
                <a:solidFill>
                  <a:prstClr val="black">
                    <a:tint val="75000"/>
                  </a:prstClr>
                </a:solidFill>
              </a:rPr>
              <a:t>Project</a:t>
            </a:r>
          </a:p>
          <a:p>
            <a:pPr algn="l" fontAlgn="auto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en-US" sz="2600" dirty="0" smtClean="0">
                <a:solidFill>
                  <a:prstClr val="black">
                    <a:tint val="75000"/>
                  </a:prstClr>
                </a:solidFill>
              </a:rPr>
              <a:t>Study the structure of the conjugate continental margin of the </a:t>
            </a:r>
            <a:r>
              <a:rPr lang="en-US" sz="2600" dirty="0">
                <a:solidFill>
                  <a:prstClr val="black">
                    <a:tint val="75000"/>
                  </a:prstClr>
                </a:solidFill>
              </a:rPr>
              <a:t>South China </a:t>
            </a:r>
            <a:r>
              <a:rPr lang="en-US" sz="2600" dirty="0" smtClean="0">
                <a:solidFill>
                  <a:prstClr val="black">
                    <a:tint val="75000"/>
                  </a:prstClr>
                </a:solidFill>
              </a:rPr>
              <a:t>Sea and discuss its lithospheric </a:t>
            </a:r>
            <a:r>
              <a:rPr lang="en-US" sz="2600" dirty="0">
                <a:solidFill>
                  <a:prstClr val="black">
                    <a:tint val="75000"/>
                  </a:prstClr>
                </a:solidFill>
              </a:rPr>
              <a:t>stretching </a:t>
            </a:r>
            <a:r>
              <a:rPr lang="en-US" sz="2600" dirty="0" smtClean="0">
                <a:solidFill>
                  <a:prstClr val="black">
                    <a:tint val="75000"/>
                  </a:prstClr>
                </a:solidFill>
              </a:rPr>
              <a:t>model.</a:t>
            </a:r>
          </a:p>
          <a:p>
            <a:pPr algn="l" fontAlgn="auto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en-US" sz="2600" dirty="0" smtClean="0">
                <a:solidFill>
                  <a:prstClr val="black">
                    <a:tint val="75000"/>
                  </a:prstClr>
                </a:solidFill>
              </a:rPr>
              <a:t>Base on the seismic data from three OBS survey lines indicated in the map.</a:t>
            </a:r>
            <a:endParaRPr lang="en-US" sz="26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Ives\Desktop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4724" y="2939875"/>
            <a:ext cx="2940182" cy="41600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My Document\相片\Ic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424" y="251989"/>
            <a:ext cx="1848115" cy="2463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4091306"/>
      </p:ext>
    </p:extLst>
  </p:cSld>
  <p:clrMapOvr>
    <a:masterClrMapping/>
  </p:clrMapOvr>
  <p:transition advTm="60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4003119080"/>
              </p:ext>
            </p:extLst>
          </p:nvPr>
        </p:nvGraphicFramePr>
        <p:xfrm>
          <a:off x="2604161" y="587975"/>
          <a:ext cx="7224448" cy="2743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2813" y="1583071"/>
            <a:ext cx="2436151" cy="1323128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algn="ctr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solidFill>
                  <a:srgbClr val="D16349">
                    <a:lumMod val="75000"/>
                  </a:srgbClr>
                </a:solidFill>
                <a:latin typeface="Georgia"/>
              </a:rPr>
              <a:t>Data Processing Flow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68011" y="335986"/>
            <a:ext cx="9912615" cy="508900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algn="ctr"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solidFill>
                  <a:srgbClr val="D19049">
                    <a:lumMod val="75000"/>
                  </a:srgbClr>
                </a:solidFill>
                <a:latin typeface="Georgia"/>
              </a:rPr>
              <a:t>Data Type: Active Source Seismic Data Mainly From the OBSs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6023" y="3527850"/>
            <a:ext cx="9492589" cy="1902251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defTabSz="1007734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solidFill>
                  <a:prstClr val="black"/>
                </a:solidFill>
                <a:latin typeface="Georgia"/>
              </a:rPr>
              <a:t>Picking Phases Soft: </a:t>
            </a:r>
            <a:r>
              <a:rPr lang="en-US" sz="2600" dirty="0" err="1">
                <a:solidFill>
                  <a:prstClr val="black"/>
                </a:solidFill>
                <a:latin typeface="Georgia"/>
              </a:rPr>
              <a:t>Zplot</a:t>
            </a:r>
            <a:r>
              <a:rPr lang="en-US" sz="2600" dirty="0">
                <a:solidFill>
                  <a:prstClr val="black"/>
                </a:solidFill>
                <a:latin typeface="Georgia"/>
              </a:rPr>
              <a:t> </a:t>
            </a:r>
          </a:p>
          <a:p>
            <a:pPr defTabSz="1007734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solidFill>
                  <a:prstClr val="black"/>
                </a:solidFill>
                <a:latin typeface="Georgia"/>
              </a:rPr>
              <a:t>Processing Tools: SAC, Seismic Unix</a:t>
            </a:r>
          </a:p>
          <a:p>
            <a:pPr defTabSz="1007734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solidFill>
                  <a:prstClr val="black"/>
                </a:solidFill>
                <a:latin typeface="Georgia"/>
              </a:rPr>
              <a:t>Inversion Soft: </a:t>
            </a:r>
            <a:r>
              <a:rPr lang="en-US" sz="2600" dirty="0" err="1">
                <a:solidFill>
                  <a:prstClr val="black"/>
                </a:solidFill>
                <a:latin typeface="Georgia"/>
              </a:rPr>
              <a:t>Rayinvr</a:t>
            </a:r>
            <a:r>
              <a:rPr lang="en-US" sz="2600" dirty="0">
                <a:solidFill>
                  <a:prstClr val="black"/>
                </a:solidFill>
                <a:latin typeface="Georgia"/>
              </a:rPr>
              <a:t> (damped least-squares method)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9673" y="5627761"/>
            <a:ext cx="9408583" cy="1323140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defTabSz="1007734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solidFill>
                  <a:srgbClr val="D16349">
                    <a:lumMod val="75000"/>
                  </a:srgbClr>
                </a:solidFill>
                <a:latin typeface="Georgia"/>
              </a:rPr>
              <a:t>Intend to using the ultra-low frequency data from the broadband seismic station to do the inversion of infra-gravity wave data.  </a:t>
            </a:r>
          </a:p>
        </p:txBody>
      </p:sp>
    </p:spTree>
    <p:extLst>
      <p:ext uri="{BB962C8B-B14F-4D97-AF65-F5344CB8AC3E}">
        <p14:creationId xmlns:p14="http://schemas.microsoft.com/office/powerpoint/2010/main" xmlns="" val="3052451839"/>
      </p:ext>
    </p:extLst>
  </p:cSld>
  <p:clrMapOvr>
    <a:masterClrMapping/>
  </p:clrMapOvr>
  <p:transition advTm="60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727473" y="400100"/>
            <a:ext cx="7334876" cy="165460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2800" dirty="0" smtClean="0"/>
              <a:t>Purdue University</a:t>
            </a:r>
          </a:p>
          <a:p>
            <a:pPr marL="0" indent="0" algn="ctr">
              <a:buNone/>
            </a:pPr>
            <a:r>
              <a:rPr lang="en-US" sz="2800" dirty="0" smtClean="0"/>
              <a:t>Department of Earth and Atmospheric Science</a:t>
            </a:r>
          </a:p>
          <a:p>
            <a:pPr marL="0" indent="0" algn="ctr">
              <a:buNone/>
            </a:pPr>
            <a:r>
              <a:rPr lang="en-US" sz="2800" dirty="0" smtClean="0"/>
              <a:t>Second Year Master’s Student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/>
          <a:srcRect t="6365" b="13704"/>
          <a:stretch/>
        </p:blipFill>
        <p:spPr>
          <a:xfrm>
            <a:off x="145496" y="400099"/>
            <a:ext cx="1581977" cy="1909170"/>
          </a:xfrm>
          <a:prstGeom prst="rect">
            <a:avLst/>
          </a:prstGeom>
        </p:spPr>
      </p:pic>
      <p:sp>
        <p:nvSpPr>
          <p:cNvPr id="10" name="Content Placeholder 5"/>
          <p:cNvSpPr txBox="1">
            <a:spLocks/>
          </p:cNvSpPr>
          <p:nvPr/>
        </p:nvSpPr>
        <p:spPr>
          <a:xfrm>
            <a:off x="0" y="2519894"/>
            <a:ext cx="5295688" cy="5039783"/>
          </a:xfrm>
          <a:prstGeom prst="rect">
            <a:avLst/>
          </a:prstGeom>
        </p:spPr>
        <p:txBody>
          <a:bodyPr vert="horz" lIns="100772" tIns="50387" rIns="100772" bIns="50387" rtlCol="0">
            <a:normAutofit fontScale="4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</a:pPr>
            <a:r>
              <a:rPr lang="en-US" sz="3100" b="1" dirty="0" smtClean="0">
                <a:solidFill>
                  <a:prstClr val="black"/>
                </a:solidFill>
                <a:latin typeface="Century Gothic"/>
                <a:cs typeface="Century Gothic"/>
              </a:rPr>
              <a:t>3D CALCULATION OF SITE AMPLIFICATION IN EVANSVILLE, IN, FROM MIDWESTERN SCENARIO EARTHQUAKES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charset="2"/>
              <a:buChar char="Ø"/>
            </a:pP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Evansville, IN is an urban area that is near the New Madrid and Wabash Valley Fault Zone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charset="2"/>
              <a:buChar char="Ø"/>
            </a:pP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It is surrounded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by a bedrock valley where unconsolidated sediments are within the boundaries of the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valley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charset="2"/>
              <a:buChar char="Ø"/>
            </a:pP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Previous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1D calculations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for predicting scenario earthquake ground acceleration levels near Evansville, IN, show high amplification of seismic waves at the edges of a subsurface bedrock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valley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charset="2"/>
              <a:buChar char="Ø"/>
            </a:pP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I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will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test whether 3D wave propagation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will better determine the amplification of waves along the bedrock valley edges.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I will compare the results of the analysis conducted by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Haase and </a:t>
            </a:r>
            <a:r>
              <a:rPr lang="en-US" sz="2900" dirty="0" err="1" smtClean="0">
                <a:solidFill>
                  <a:prstClr val="black"/>
                </a:solidFill>
                <a:latin typeface="Century Gothic"/>
                <a:cs typeface="Century Gothic"/>
              </a:rPr>
              <a:t>Nowack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(2011) that used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a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1D amplification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calculation with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a new study using 3D wave propagation to see which matches the observed MMI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scale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better for 2002 and 2008 magnitude 4 </a:t>
            </a: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- </a:t>
            </a:r>
            <a:r>
              <a:rPr lang="en-US" sz="2900" dirty="0">
                <a:solidFill>
                  <a:prstClr val="black"/>
                </a:solidFill>
                <a:latin typeface="Century Gothic"/>
                <a:cs typeface="Century Gothic"/>
              </a:rPr>
              <a:t>5 earthquakes. </a:t>
            </a:r>
            <a:endParaRPr lang="en-US" sz="2900" dirty="0" smtClean="0">
              <a:solidFill>
                <a:prstClr val="black"/>
              </a:solidFill>
              <a:latin typeface="Century Gothic"/>
              <a:cs typeface="Century Gothic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charset="2"/>
              <a:buChar char="Ø"/>
            </a:pPr>
            <a:r>
              <a:rPr lang="en-US" sz="2900" dirty="0" smtClean="0">
                <a:solidFill>
                  <a:prstClr val="black"/>
                </a:solidFill>
                <a:latin typeface="Century Gothic"/>
                <a:cs typeface="Century Gothic"/>
              </a:rPr>
              <a:t>Site response from ANSS recordings of the 2008 event may also be used for verification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69677" y="6551724"/>
            <a:ext cx="4520760" cy="508900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1300" dirty="0">
                <a:solidFill>
                  <a:prstClr val="black"/>
                </a:solidFill>
                <a:latin typeface="Century Gothic"/>
                <a:cs typeface="Century Gothic"/>
              </a:rPr>
              <a:t>PGA for M 7.7 Earthquake calculated from a 1D wave propagation input</a:t>
            </a:r>
          </a:p>
        </p:txBody>
      </p:sp>
      <p:pic>
        <p:nvPicPr>
          <p:cNvPr id="2" name="Picture 1" descr="Untitled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6330" y="2752283"/>
            <a:ext cx="4668191" cy="354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6928877"/>
      </p:ext>
    </p:extLst>
  </p:cSld>
  <p:clrMapOvr>
    <a:masterClrMapping/>
  </p:clrMapOvr>
  <p:transition spd="slow" advTm="60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Processing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86684" y="354664"/>
            <a:ext cx="381519" cy="52263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xmlns="" val="603497585"/>
              </p:ext>
            </p:extLst>
          </p:nvPr>
        </p:nvGraphicFramePr>
        <p:xfrm>
          <a:off x="461184" y="1620999"/>
          <a:ext cx="8289776" cy="5496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901973688"/>
      </p:ext>
    </p:extLst>
  </p:cSld>
  <p:clrMapOvr>
    <a:masterClrMapping/>
  </p:clrMapOvr>
  <p:transition spd="slow" advTm="60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031" y="2183906"/>
            <a:ext cx="9072563" cy="5039783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</a:rPr>
              <a:t>First year in my PhD program</a:t>
            </a:r>
          </a:p>
          <a:p>
            <a:endParaRPr lang="en-US" sz="2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</a:rPr>
              <a:t>3-D velocity structure of Damavand volcano, 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</a:rPr>
              <a:t>Iran, from local earthquake tomography</a:t>
            </a:r>
          </a:p>
          <a:p>
            <a:endParaRPr lang="en-US" sz="26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sz="2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2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</a:rPr>
              <a:t>Variation of seismic b-value in the 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</a:rPr>
              <a:t>New Madrid Seismic Zone</a:t>
            </a:r>
            <a:endParaRPr lang="en-US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8"/>
            <a:ext cx="9072563" cy="1797172"/>
          </a:xfrm>
        </p:spPr>
        <p:txBody>
          <a:bodyPr>
            <a:normAutofit/>
          </a:bodyPr>
          <a:lstStyle/>
          <a:p>
            <a:r>
              <a:rPr lang="en-US" sz="3100" b="1" dirty="0" err="1" smtClean="0">
                <a:solidFill>
                  <a:schemeClr val="bg1"/>
                </a:solidFill>
              </a:rPr>
              <a:t>A</a:t>
            </a:r>
            <a:r>
              <a:rPr lang="en-US" sz="3100" b="1" cap="none" dirty="0" err="1" smtClean="0">
                <a:solidFill>
                  <a:schemeClr val="bg1"/>
                </a:solidFill>
              </a:rPr>
              <a:t>kram</a:t>
            </a:r>
            <a:r>
              <a:rPr lang="en-US" sz="3100" b="1" dirty="0" smtClean="0">
                <a:solidFill>
                  <a:schemeClr val="bg1"/>
                </a:solidFill>
              </a:rPr>
              <a:t> </a:t>
            </a:r>
            <a:r>
              <a:rPr lang="en-US" sz="3100" b="1" dirty="0" err="1" smtClean="0">
                <a:solidFill>
                  <a:schemeClr val="bg1"/>
                </a:solidFill>
              </a:rPr>
              <a:t>M</a:t>
            </a:r>
            <a:r>
              <a:rPr lang="en-US" sz="3100" b="1" cap="none" dirty="0" err="1" smtClean="0">
                <a:solidFill>
                  <a:schemeClr val="bg1"/>
                </a:solidFill>
              </a:rPr>
              <a:t>ostafanejad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cap="none" dirty="0">
                <a:solidFill>
                  <a:srgbClr val="7030A0"/>
                </a:solidFill>
              </a:rPr>
              <a:t>C</a:t>
            </a:r>
            <a:r>
              <a:rPr lang="en-US" cap="none" dirty="0" smtClean="0">
                <a:solidFill>
                  <a:srgbClr val="7030A0"/>
                </a:solidFill>
              </a:rPr>
              <a:t>enter for Earthquake </a:t>
            </a:r>
            <a:r>
              <a:rPr lang="en-US" cap="none" dirty="0">
                <a:solidFill>
                  <a:srgbClr val="7030A0"/>
                </a:solidFill>
              </a:rPr>
              <a:t>R</a:t>
            </a:r>
            <a:r>
              <a:rPr lang="en-US" cap="none" dirty="0" smtClean="0">
                <a:solidFill>
                  <a:srgbClr val="7030A0"/>
                </a:solidFill>
              </a:rPr>
              <a:t>esearch and Information- </a:t>
            </a:r>
            <a:br>
              <a:rPr lang="en-US" cap="none" dirty="0" smtClean="0">
                <a:solidFill>
                  <a:srgbClr val="7030A0"/>
                </a:solidFill>
              </a:rPr>
            </a:br>
            <a:r>
              <a:rPr lang="en-US" cap="none" dirty="0" smtClean="0">
                <a:solidFill>
                  <a:srgbClr val="7030A0"/>
                </a:solidFill>
              </a:rPr>
              <a:t>University of Memphis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 descr="ll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0444" y="1931919"/>
            <a:ext cx="2854551" cy="19383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6180" y="4787794"/>
            <a:ext cx="2121132" cy="2499642"/>
          </a:xfrm>
          <a:prstGeom prst="rect">
            <a:avLst/>
          </a:prstGeom>
        </p:spPr>
      </p:pic>
      <p:pic>
        <p:nvPicPr>
          <p:cNvPr id="6" name="Content Placeholder 43" descr="ceri_um_logo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76467" y="167992"/>
            <a:ext cx="2236195" cy="967580"/>
          </a:xfrm>
          <a:prstGeom prst="rect">
            <a:avLst/>
          </a:prstGeom>
        </p:spPr>
      </p:pic>
      <p:pic>
        <p:nvPicPr>
          <p:cNvPr id="39116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52152" y="4648199"/>
            <a:ext cx="2328473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23012112"/>
      </p:ext>
    </p:extLst>
  </p:cSld>
  <p:clrMapOvr>
    <a:masterClrMapping/>
  </p:clrMapOvr>
  <p:transition spd="slow" advTm="60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72044" y="2015916"/>
            <a:ext cx="8820547" cy="5039783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</a:rPr>
              <a:t>Using borehole strain meter data of the PBO to study the deformation in the west coast and probably in the NMSZ in future</a:t>
            </a:r>
          </a:p>
          <a:p>
            <a:endParaRPr lang="en-US" sz="26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600" b="1" dirty="0" err="1" smtClean="0">
                <a:solidFill>
                  <a:schemeClr val="accent6">
                    <a:lumMod val="50000"/>
                  </a:schemeClr>
                </a:solidFill>
              </a:rPr>
              <a:t>Matlab</a:t>
            </a:r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</a:rPr>
              <a:t>, SAC, SQUID </a:t>
            </a:r>
            <a:endParaRPr lang="en-US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037" y="587975"/>
            <a:ext cx="7812484" cy="923960"/>
          </a:xfrm>
        </p:spPr>
        <p:txBody>
          <a:bodyPr>
            <a:noAutofit/>
          </a:bodyPr>
          <a:lstStyle/>
          <a:p>
            <a:r>
              <a:rPr lang="en-US" sz="3100" b="1" cap="none" dirty="0">
                <a:solidFill>
                  <a:schemeClr val="bg1"/>
                </a:solidFill>
              </a:rPr>
              <a:t>F</a:t>
            </a:r>
            <a:r>
              <a:rPr lang="en-US" sz="3100" b="1" cap="none" dirty="0" smtClean="0">
                <a:solidFill>
                  <a:schemeClr val="bg1"/>
                </a:solidFill>
              </a:rPr>
              <a:t>uture study plan</a:t>
            </a:r>
            <a:endParaRPr lang="en-US" sz="3100" b="1" cap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369298"/>
      </p:ext>
    </p:ext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Diego Quiros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Cornell U</a:t>
            </a:r>
          </a:p>
          <a:p>
            <a:pPr>
              <a:buNone/>
            </a:pPr>
            <a:r>
              <a:rPr lang="en-US" dirty="0" smtClean="0"/>
              <a:t>2 Years </a:t>
            </a:r>
          </a:p>
          <a:p>
            <a:pPr>
              <a:buNone/>
            </a:pPr>
            <a:r>
              <a:rPr lang="en-US" dirty="0" smtClean="0"/>
              <a:t>PhD Student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Research: Active Source </a:t>
            </a:r>
            <a:r>
              <a:rPr lang="en-US" dirty="0" err="1" smtClean="0"/>
              <a:t>Seismics</a:t>
            </a:r>
            <a:r>
              <a:rPr lang="en-US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in </a:t>
            </a:r>
            <a:r>
              <a:rPr lang="en-US" dirty="0" smtClean="0"/>
              <a:t>Taiwan and Salton Sea + Ambient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Noise </a:t>
            </a:r>
            <a:r>
              <a:rPr lang="en-US" dirty="0" smtClean="0"/>
              <a:t>in Taiwan and Montserrat, WI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2954" y="419983"/>
            <a:ext cx="6957674" cy="4535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5624" y="5083174"/>
            <a:ext cx="1905001" cy="247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flows &amp;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Active Source: Pre-Stack and Post-Stack processing (i.e. velocity analysis, noise attenuation, etc)</a:t>
            </a:r>
          </a:p>
          <a:p>
            <a:pPr>
              <a:buNone/>
            </a:pPr>
            <a:r>
              <a:rPr lang="en-US" dirty="0" smtClean="0"/>
              <a:t>Ambient Noise:  Spectral whitening, correlations, dispersion curves and inversion for velocity models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Tools: Vista Seismic Processing, Matlab, ProMax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Plans: Taiwan ASN study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advTm="60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subTitle"/>
          </p:nvPr>
        </p:nvSpPr>
        <p:spPr>
          <a:xfrm>
            <a:off x="647700" y="539752"/>
            <a:ext cx="9070975" cy="1358900"/>
          </a:xfrm>
          <a:ln/>
        </p:spPr>
        <p:txBody>
          <a:bodyPr tIns="21236"/>
          <a:lstStyle/>
          <a:p>
            <a:pPr marL="342830" indent="-341242" algn="l">
              <a:buClrTx/>
              <a:tabLst>
                <a:tab pos="34283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b="1" dirty="0"/>
              <a:t>Brian Bagley</a:t>
            </a:r>
          </a:p>
          <a:p>
            <a:pPr marL="342830" indent="-341242" algn="l">
              <a:buClrTx/>
              <a:tabLst>
                <a:tab pos="34283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 err="1"/>
              <a:t>Postdoc</a:t>
            </a:r>
            <a:r>
              <a:rPr lang="en-US" sz="2400" dirty="0"/>
              <a:t> at Pennsylvania State University - Started July 1</a:t>
            </a:r>
            <a:r>
              <a:rPr lang="en-US" sz="2400" baseline="33000" dirty="0"/>
              <a:t>st</a:t>
            </a:r>
          </a:p>
          <a:p>
            <a:pPr marL="342830" indent="-341242" algn="l">
              <a:buClrTx/>
              <a:tabLst>
                <a:tab pos="34283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/>
              <a:t>Previously at University of Minnesota</a:t>
            </a:r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47700" y="2062163"/>
            <a:ext cx="9070975" cy="4238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1236" rIns="0" bIns="0" anchor="ctr"/>
          <a:lstStyle/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Research Interests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Nature of the Lithosphere-</a:t>
            </a:r>
            <a:r>
              <a:rPr lang="en-US" sz="2400" dirty="0" err="1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Asthenosphere</a:t>
            </a: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boundary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Distribution of melt in the upper mantle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Mid-mantle heterogeneity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ScS</a:t>
            </a:r>
            <a:r>
              <a:rPr lang="en-US" sz="2400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 – method restricted processing options)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endParaRPr lang="en-US" sz="24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Africa Array – Shear-wave splitting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 err="1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Polenet</a:t>
            </a: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– TBD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(Free to pursue multiple options)</a:t>
            </a:r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3271" y="4054474"/>
            <a:ext cx="2577354" cy="350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12094" y="2603888"/>
            <a:ext cx="3192198" cy="167992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r>
              <a:rPr lang="en-US" dirty="0"/>
              <a:t>Esther </a:t>
            </a:r>
            <a:r>
              <a:rPr lang="en-US" dirty="0" smtClean="0"/>
              <a:t>Raymond</a:t>
            </a:r>
          </a:p>
          <a:p>
            <a:r>
              <a:rPr lang="en-US" dirty="0" smtClean="0"/>
              <a:t>Boston University (Dept. of Earth Sciences)</a:t>
            </a:r>
            <a:endParaRPr lang="en-US" dirty="0"/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Year PhD Student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gradFill rotWithShape="1">
            <a:gsLst>
              <a:gs pos="0">
                <a:srgbClr val="8E907D"/>
              </a:gs>
              <a:gs pos="50000">
                <a:srgbClr val="D8D8D1"/>
              </a:gs>
              <a:gs pos="100000">
                <a:srgbClr val="EBECE8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600" b="1" dirty="0" err="1">
                <a:latin typeface="Batang" pitchFamily="18" charset="-127"/>
                <a:ea typeface="Batang" pitchFamily="18" charset="-127"/>
              </a:rPr>
              <a:t>EarthScope</a:t>
            </a:r>
            <a:r>
              <a:rPr lang="en-US" sz="2600" b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en-US" sz="2600" b="1" dirty="0" err="1">
                <a:latin typeface="Batang" pitchFamily="18" charset="-127"/>
                <a:ea typeface="Batang" pitchFamily="18" charset="-127"/>
              </a:rPr>
              <a:t>USArray</a:t>
            </a:r>
            <a:r>
              <a:rPr lang="en-US" sz="2600" b="1" dirty="0">
                <a:latin typeface="Batang" pitchFamily="18" charset="-127"/>
                <a:ea typeface="Batang" pitchFamily="18" charset="-127"/>
              </a:rPr>
              <a:t> Data Processing Short Course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80104" y="2855877"/>
            <a:ext cx="3444214" cy="3443852"/>
          </a:xfrm>
          <a:prstGeom prst="rect">
            <a:avLst/>
          </a:prstGeom>
        </p:spPr>
        <p:txBody>
          <a:bodyPr vert="horz" lIns="100783" tIns="50392" rIns="100783" bIns="50392" rtlCol="0">
            <a:normAutofit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SzTx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226" y="2519891"/>
            <a:ext cx="1887269" cy="1847921"/>
          </a:xfr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476092" y="4535805"/>
            <a:ext cx="3192198" cy="16799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lIns="100783" tIns="50392" rIns="100783" bIns="50392" rtlCol="0">
            <a:normAutofit lnSpcReduction="10000"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spcAft>
                <a:spcPts val="0"/>
              </a:spcAft>
              <a:buSzTx/>
              <a:buNone/>
            </a:pPr>
            <a:r>
              <a:rPr lang="en-US" b="1" dirty="0">
                <a:solidFill>
                  <a:srgbClr val="FFFFFF"/>
                </a:solidFill>
              </a:rPr>
              <a:t>Investigating the Seismic Structure of the Atlantic Upper Mantle with Surface Waves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370" y="4451809"/>
            <a:ext cx="2184135" cy="1763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03178109"/>
      </p:ext>
    </p:ext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7F407-85D6-47A2-82C8-FDB47EC7C36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384022" y="3527848"/>
            <a:ext cx="90830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1176073" y="4955787"/>
            <a:ext cx="2940182" cy="13019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964370" y="4955787"/>
            <a:ext cx="2756618" cy="13019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b="1" dirty="0" smtClean="0">
                <a:solidFill>
                  <a:prstClr val="black"/>
                </a:solidFill>
              </a:rPr>
              <a:t>Filter and analyze data plots in SAC and other data processors such as MATLAB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900590" y="2435897"/>
            <a:ext cx="2786173" cy="206211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176073" y="2435897"/>
            <a:ext cx="2856177" cy="206211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209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395" y="4787794"/>
            <a:ext cx="861933" cy="68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116" y="3695841"/>
            <a:ext cx="1451715" cy="71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79491" y="2519892"/>
            <a:ext cx="2708451" cy="1209764"/>
          </a:xfrm>
          <a:prstGeom prst="rect">
            <a:avLst/>
          </a:prstGeom>
          <a:noFill/>
        </p:spPr>
        <p:txBody>
          <a:bodyPr wrap="none" lIns="100783" tIns="50392" rIns="100783" bIns="50392" rtlCol="0">
            <a:spAutoFit/>
          </a:bodyPr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b="1" dirty="0">
                <a:solidFill>
                  <a:prstClr val="black"/>
                </a:solidFill>
                <a:latin typeface="Garamond"/>
              </a:rPr>
              <a:t>Collect data – waveforms </a:t>
            </a:r>
            <a:endParaRPr lang="en-US" b="1" dirty="0" smtClean="0">
              <a:solidFill>
                <a:prstClr val="black"/>
              </a:solidFill>
              <a:latin typeface="Garamond"/>
            </a:endParaRPr>
          </a:p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b="1" dirty="0" smtClean="0">
                <a:solidFill>
                  <a:prstClr val="black"/>
                </a:solidFill>
                <a:latin typeface="Garamond"/>
              </a:rPr>
              <a:t>for </a:t>
            </a:r>
            <a:r>
              <a:rPr lang="en-US" b="1" dirty="0">
                <a:solidFill>
                  <a:prstClr val="black"/>
                </a:solidFill>
                <a:latin typeface="Garamond"/>
              </a:rPr>
              <a:t>earthquakes that </a:t>
            </a:r>
            <a:endParaRPr lang="en-US" b="1" dirty="0" smtClean="0">
              <a:solidFill>
                <a:prstClr val="black"/>
              </a:solidFill>
              <a:latin typeface="Garamond"/>
            </a:endParaRPr>
          </a:p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b="1" dirty="0" smtClean="0">
                <a:solidFill>
                  <a:prstClr val="black"/>
                </a:solidFill>
                <a:latin typeface="Garamond"/>
              </a:rPr>
              <a:t>occurred </a:t>
            </a:r>
            <a:r>
              <a:rPr lang="en-US" b="1" dirty="0">
                <a:solidFill>
                  <a:prstClr val="black"/>
                </a:solidFill>
                <a:latin typeface="Garamond"/>
              </a:rPr>
              <a:t>in the </a:t>
            </a:r>
            <a:endParaRPr lang="en-US" b="1" dirty="0" smtClean="0">
              <a:solidFill>
                <a:prstClr val="black"/>
              </a:solidFill>
              <a:latin typeface="Garamond"/>
            </a:endParaRPr>
          </a:p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b="1" dirty="0" smtClean="0">
                <a:solidFill>
                  <a:prstClr val="black"/>
                </a:solidFill>
                <a:latin typeface="Garamond"/>
              </a:rPr>
              <a:t>Atlantic </a:t>
            </a:r>
            <a:r>
              <a:rPr lang="en-US" b="1" dirty="0">
                <a:solidFill>
                  <a:prstClr val="black"/>
                </a:solidFill>
                <a:latin typeface="Garamond"/>
              </a:rPr>
              <a:t>ocean</a:t>
            </a:r>
          </a:p>
        </p:txBody>
      </p:sp>
      <p:sp>
        <p:nvSpPr>
          <p:cNvPr id="26" name="Title 1"/>
          <p:cNvSpPr txBox="1">
            <a:spLocks noGrp="1"/>
          </p:cNvSpPr>
          <p:nvPr>
            <p:ph type="title"/>
          </p:nvPr>
        </p:nvSpPr>
        <p:spPr bwMode="auto">
          <a:xfrm>
            <a:off x="1512094" y="1427938"/>
            <a:ext cx="7056438" cy="755968"/>
          </a:xfrm>
          <a:prstGeom prst="rect">
            <a:avLst/>
          </a:prstGeom>
          <a:gradFill rotWithShape="1">
            <a:gsLst>
              <a:gs pos="0">
                <a:srgbClr val="8E907D"/>
              </a:gs>
              <a:gs pos="50000">
                <a:srgbClr val="D8D8D1"/>
              </a:gs>
              <a:gs pos="100000">
                <a:srgbClr val="EBECE8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600" b="1" dirty="0" err="1">
                <a:latin typeface="Batang" pitchFamily="18" charset="-127"/>
                <a:ea typeface="Batang" pitchFamily="18" charset="-127"/>
              </a:rPr>
              <a:t>EarthScope</a:t>
            </a:r>
            <a:r>
              <a:rPr lang="en-US" sz="2600" b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en-US" sz="2600" b="1" dirty="0" err="1">
                <a:latin typeface="Batang" pitchFamily="18" charset="-127"/>
                <a:ea typeface="Batang" pitchFamily="18" charset="-127"/>
              </a:rPr>
              <a:t>USArray</a:t>
            </a:r>
            <a:r>
              <a:rPr lang="en-US" sz="2600" b="1" dirty="0">
                <a:latin typeface="Batang" pitchFamily="18" charset="-127"/>
                <a:ea typeface="Batang" pitchFamily="18" charset="-127"/>
              </a:rPr>
              <a:t> Data Processing Short Course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96361" y="2519894"/>
            <a:ext cx="2924628" cy="1486772"/>
          </a:xfrm>
          <a:prstGeom prst="rect">
            <a:avLst/>
          </a:prstGeom>
          <a:noFill/>
        </p:spPr>
        <p:txBody>
          <a:bodyPr wrap="square" lIns="100783" tIns="50392" rIns="100783" bIns="50392" rtlCol="0">
            <a:spAutoFit/>
          </a:bodyPr>
          <a:lstStyle/>
          <a:p>
            <a:pPr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b="1" dirty="0" smtClean="0">
                <a:solidFill>
                  <a:prstClr val="black"/>
                </a:solidFill>
                <a:latin typeface="Garamond"/>
              </a:rPr>
              <a:t>Extract data from IRIS using the RDSEED  program which allows us to read the collected SEED files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880" y="3863834"/>
            <a:ext cx="1459590" cy="634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1" name="Straight Arrow Connector 30"/>
          <p:cNvCxnSpPr/>
          <p:nvPr/>
        </p:nvCxnSpPr>
        <p:spPr>
          <a:xfrm flipH="1">
            <a:off x="7308455" y="4535806"/>
            <a:ext cx="1" cy="3265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352519" y="5543762"/>
            <a:ext cx="102381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094" y="5039785"/>
            <a:ext cx="2259636" cy="11532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7509911"/>
      </p:ext>
    </p:ext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0182" y="419982"/>
            <a:ext cx="5460339" cy="1091953"/>
          </a:xfrm>
        </p:spPr>
        <p:txBody>
          <a:bodyPr/>
          <a:lstStyle/>
          <a:p>
            <a:pPr eaLnBrk="1" hangingPunct="1"/>
            <a:r>
              <a:rPr lang="en-US" sz="4000" dirty="0" err="1" smtClean="0">
                <a:solidFill>
                  <a:schemeClr val="tx1"/>
                </a:solidFill>
              </a:rPr>
              <a:t>Ayda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</a:rPr>
              <a:t>Shokoohi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</a:rPr>
              <a:t>Razi</a:t>
            </a: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Second-year PhD student</a:t>
            </a:r>
            <a:br>
              <a:rPr lang="en-US" sz="2400" dirty="0" smtClean="0">
                <a:solidFill>
                  <a:schemeClr val="tx1"/>
                </a:solidFill>
              </a:rPr>
            </a:br>
            <a:endParaRPr lang="en-US" dirty="0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88168" y="1427941"/>
            <a:ext cx="6636411" cy="1175949"/>
          </a:xfrm>
        </p:spPr>
        <p:txBody>
          <a:bodyPr/>
          <a:lstStyle/>
          <a:p>
            <a:pPr eaLnBrk="1" hangingPunct="1"/>
            <a:r>
              <a:rPr lang="en-US" dirty="0" smtClean="0"/>
              <a:t>Rutgers University</a:t>
            </a:r>
          </a:p>
          <a:p>
            <a:pPr eaLnBrk="1" hangingPunct="1"/>
            <a:r>
              <a:rPr lang="en-US" sz="2400" dirty="0" smtClean="0"/>
              <a:t> </a:t>
            </a:r>
            <a:r>
              <a:rPr lang="en-US" sz="2200" dirty="0" smtClean="0"/>
              <a:t>Department of Earth and Planetary Sciences</a:t>
            </a:r>
          </a:p>
        </p:txBody>
      </p:sp>
      <p:pic>
        <p:nvPicPr>
          <p:cNvPr id="1029" name="Picture 4" descr="Screen shot 2011-07-29 at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41793" y="0"/>
            <a:ext cx="1338832" cy="159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3" y="0"/>
            <a:ext cx="2098381" cy="285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0" y="2855878"/>
            <a:ext cx="9156568" cy="1917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2" tIns="50387" rIns="100772" bIns="50387">
            <a:spAutoFit/>
          </a:bodyPr>
          <a:lstStyle/>
          <a:p>
            <a:pPr defTabSz="1007838" eaLnBrk="0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</a:rPr>
              <a:t>Research Title: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</a:rPr>
              <a:t> Crustal Structure Beneath Western Tibet Using Seismic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</a:rPr>
              <a:t>Traveltime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</a:rPr>
              <a:t> Tomography</a:t>
            </a:r>
            <a:endParaRPr lang="en-US" sz="2900" dirty="0">
              <a:solidFill>
                <a:srgbClr val="000000"/>
              </a:solidFill>
              <a:latin typeface="Arial" pitchFamily="34" charset="0"/>
            </a:endParaRPr>
          </a:p>
          <a:p>
            <a:pPr algn="ctr" defTabSz="1007838" eaLnBrk="0">
              <a:lnSpc>
                <a:spcPct val="100000"/>
              </a:lnSpc>
              <a:buClrTx/>
              <a:buSzTx/>
            </a:pPr>
            <a:endParaRPr lang="en-US" sz="2600" dirty="0">
              <a:solidFill>
                <a:srgbClr val="000000"/>
              </a:solidFill>
              <a:latin typeface="Arial" pitchFamily="34" charset="0"/>
            </a:endParaRPr>
          </a:p>
          <a:p>
            <a:pPr algn="just" defTabSz="1007838" eaLnBrk="0">
              <a:lnSpc>
                <a:spcPct val="100000"/>
              </a:lnSpc>
              <a:buClrTx/>
              <a:buSzTx/>
              <a:buFontTx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</a:rPr>
              <a:t> Currently working on seismic tomography technique using seismic data from local earthquakes</a:t>
            </a:r>
            <a:endParaRPr lang="en-US" sz="2600" dirty="0">
              <a:solidFill>
                <a:srgbClr val="000000"/>
              </a:solidFill>
              <a:latin typeface="Arial" pitchFamily="34" charset="0"/>
            </a:endParaRPr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168010" y="4812293"/>
          <a:ext cx="2856177" cy="2715883"/>
        </p:xfrm>
        <a:graphic>
          <a:graphicData uri="http://schemas.openxmlformats.org/presentationml/2006/ole">
            <p:oleObj spid="_x0000_s10242" name="Document" r:id="rId6" imgW="3709416" imgH="3526536" progId="Word.Document.8">
              <p:embed/>
            </p:oleObj>
          </a:graphicData>
        </a:graphic>
      </p:graphicFrame>
      <p:sp>
        <p:nvSpPr>
          <p:cNvPr id="1032" name="Line 11"/>
          <p:cNvSpPr>
            <a:spLocks noChangeShapeType="1"/>
          </p:cNvSpPr>
          <p:nvPr/>
        </p:nvSpPr>
        <p:spPr bwMode="auto">
          <a:xfrm>
            <a:off x="3024188" y="6047740"/>
            <a:ext cx="58803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1033" name="Picture 16" descr="Screen shot 2011-08-02 at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12224" y="4569054"/>
            <a:ext cx="5124318" cy="2959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6047" y="167993"/>
            <a:ext cx="8568531" cy="839964"/>
          </a:xfrm>
        </p:spPr>
        <p:txBody>
          <a:bodyPr/>
          <a:lstStyle/>
          <a:p>
            <a:pPr eaLnBrk="1" hangingPunct="1"/>
            <a:r>
              <a:rPr lang="en-US" sz="3700" dirty="0" smtClean="0">
                <a:solidFill>
                  <a:schemeClr val="tx1"/>
                </a:solidFill>
              </a:rPr>
              <a:t>Data flow and Tools</a:t>
            </a:r>
            <a:endParaRPr lang="en-US" dirty="0" smtClean="0"/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>
            <a:off x="756047" y="1007957"/>
            <a:ext cx="8652536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76" name="Rectangle 12"/>
          <p:cNvSpPr>
            <a:spLocks noChangeArrowheads="1"/>
          </p:cNvSpPr>
          <p:nvPr/>
        </p:nvSpPr>
        <p:spPr bwMode="auto">
          <a:xfrm>
            <a:off x="215266" y="1175950"/>
            <a:ext cx="5276577" cy="92396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r>
              <a:rPr lang="en-US" i="1" dirty="0">
                <a:solidFill>
                  <a:srgbClr val="FFFFFF"/>
                </a:solidFill>
                <a:latin typeface="Arial" pitchFamily="34" charset="0"/>
              </a:rPr>
              <a:t>Requesting Data from IRIS </a:t>
            </a:r>
          </a:p>
          <a:p>
            <a:pPr algn="ctr" defTabSz="1007838" eaLnBrk="0">
              <a:lnSpc>
                <a:spcPct val="100000"/>
              </a:lnSpc>
              <a:buClrTx/>
              <a:buSzTx/>
            </a:pPr>
            <a:r>
              <a:rPr lang="en-US" i="1" dirty="0">
                <a:solidFill>
                  <a:srgbClr val="FFFFFF"/>
                </a:solidFill>
                <a:latin typeface="Arial" pitchFamily="34" charset="0"/>
              </a:rPr>
              <a:t>using JWEED (SEED file)</a:t>
            </a: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77" name="Text Box 14"/>
          <p:cNvSpPr txBox="1">
            <a:spLocks noChangeArrowheads="1"/>
          </p:cNvSpPr>
          <p:nvPr/>
        </p:nvSpPr>
        <p:spPr bwMode="auto">
          <a:xfrm>
            <a:off x="1764109" y="2267903"/>
            <a:ext cx="2856177" cy="655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2" tIns="50387" rIns="100772" bIns="50387">
            <a:spAutoFit/>
          </a:bodyPr>
          <a:lstStyle/>
          <a:p>
            <a:pPr defTabSz="1007838" eaLnBrk="0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Use 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</a:rPr>
              <a:t>rdseed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 to extract data to SAC format</a:t>
            </a:r>
          </a:p>
        </p:txBody>
      </p:sp>
      <p:sp>
        <p:nvSpPr>
          <p:cNvPr id="3078" name="Rectangle 15"/>
          <p:cNvSpPr>
            <a:spLocks noChangeArrowheads="1"/>
          </p:cNvSpPr>
          <p:nvPr/>
        </p:nvSpPr>
        <p:spPr bwMode="auto">
          <a:xfrm>
            <a:off x="252016" y="3023870"/>
            <a:ext cx="5292328" cy="92396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r>
              <a:rPr lang="en-US" i="1" dirty="0">
                <a:solidFill>
                  <a:srgbClr val="FFFFFF"/>
                </a:solidFill>
                <a:latin typeface="Arial" pitchFamily="34" charset="0"/>
              </a:rPr>
              <a:t>Using PASSCAL PQL / </a:t>
            </a:r>
            <a:r>
              <a:rPr lang="en-US" i="1" dirty="0" err="1">
                <a:solidFill>
                  <a:srgbClr val="FFFFFF"/>
                </a:solidFill>
                <a:latin typeface="Arial" pitchFamily="34" charset="0"/>
              </a:rPr>
              <a:t>Gphase</a:t>
            </a:r>
            <a:r>
              <a:rPr lang="en-US" i="1" dirty="0">
                <a:solidFill>
                  <a:srgbClr val="FFFFFF"/>
                </a:solidFill>
                <a:latin typeface="Arial" pitchFamily="34" charset="0"/>
              </a:rPr>
              <a:t>  to pick </a:t>
            </a:r>
          </a:p>
          <a:p>
            <a:pPr algn="ctr" defTabSz="1007838" eaLnBrk="0">
              <a:lnSpc>
                <a:spcPct val="100000"/>
              </a:lnSpc>
              <a:buClrTx/>
              <a:buSzTx/>
            </a:pPr>
            <a:r>
              <a:rPr lang="en-US" i="1" dirty="0">
                <a:solidFill>
                  <a:srgbClr val="FFFFFF"/>
                </a:solidFill>
                <a:latin typeface="Arial" pitchFamily="34" charset="0"/>
              </a:rPr>
              <a:t>P and S-wave arrival times</a:t>
            </a:r>
          </a:p>
        </p:txBody>
      </p:sp>
      <p:sp>
        <p:nvSpPr>
          <p:cNvPr id="3079" name="Rectangle 16"/>
          <p:cNvSpPr>
            <a:spLocks noChangeArrowheads="1"/>
          </p:cNvSpPr>
          <p:nvPr/>
        </p:nvSpPr>
        <p:spPr bwMode="auto">
          <a:xfrm>
            <a:off x="252018" y="4787794"/>
            <a:ext cx="5313329" cy="92396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r>
              <a:rPr lang="en-US" sz="2200" i="1" dirty="0">
                <a:solidFill>
                  <a:srgbClr val="FFFFFF"/>
                </a:solidFill>
                <a:latin typeface="Arial" pitchFamily="34" charset="0"/>
              </a:rPr>
              <a:t>P and S-wave velocity model</a:t>
            </a:r>
            <a:endParaRPr lang="en-US" i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80" name="Rectangle 17"/>
          <p:cNvSpPr>
            <a:spLocks noChangeArrowheads="1"/>
          </p:cNvSpPr>
          <p:nvPr/>
        </p:nvSpPr>
        <p:spPr bwMode="auto">
          <a:xfrm>
            <a:off x="252017" y="6467722"/>
            <a:ext cx="5339582" cy="839964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r>
              <a:rPr lang="en-US" sz="2200" dirty="0">
                <a:solidFill>
                  <a:srgbClr val="FFFFFF"/>
                </a:solidFill>
                <a:latin typeface="Arial" pitchFamily="34" charset="0"/>
              </a:rPr>
              <a:t>Illustrate image</a:t>
            </a: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81" name="Line 20"/>
          <p:cNvSpPr>
            <a:spLocks noChangeShapeType="1"/>
          </p:cNvSpPr>
          <p:nvPr/>
        </p:nvSpPr>
        <p:spPr bwMode="auto">
          <a:xfrm>
            <a:off x="1596099" y="2099910"/>
            <a:ext cx="0" cy="9239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82" name="Text Box 21"/>
          <p:cNvSpPr txBox="1">
            <a:spLocks noChangeArrowheads="1"/>
          </p:cNvSpPr>
          <p:nvPr/>
        </p:nvSpPr>
        <p:spPr bwMode="auto">
          <a:xfrm>
            <a:off x="1848115" y="4115825"/>
            <a:ext cx="4200260" cy="77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2" tIns="50387" rIns="100772" bIns="50387">
            <a:spAutoFit/>
          </a:bodyPr>
          <a:lstStyle/>
          <a:p>
            <a:pPr defTabSz="1007838" eaLnBrk="0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Forward modeling and Tomographic inversion (using 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</a:rPr>
              <a:t>Fdtomo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 code)</a:t>
            </a:r>
            <a:endParaRPr lang="en-US" sz="26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83" name="Text Box 23"/>
          <p:cNvSpPr txBox="1">
            <a:spLocks noChangeArrowheads="1"/>
          </p:cNvSpPr>
          <p:nvPr/>
        </p:nvSpPr>
        <p:spPr bwMode="auto">
          <a:xfrm>
            <a:off x="1853365" y="5963745"/>
            <a:ext cx="3528219" cy="37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2" tIns="50387" rIns="100772" bIns="50387">
            <a:spAutoFit/>
          </a:bodyPr>
          <a:lstStyle/>
          <a:p>
            <a:pPr defTabSz="1007838" eaLnBrk="0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Using 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</a:rPr>
              <a:t>Matlab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, GMT</a:t>
            </a:r>
          </a:p>
        </p:txBody>
      </p:sp>
      <p:sp>
        <p:nvSpPr>
          <p:cNvPr id="3084" name="Line 24"/>
          <p:cNvSpPr>
            <a:spLocks noChangeShapeType="1"/>
          </p:cNvSpPr>
          <p:nvPr/>
        </p:nvSpPr>
        <p:spPr bwMode="auto">
          <a:xfrm>
            <a:off x="1596099" y="3947830"/>
            <a:ext cx="0" cy="83996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85" name="Line 25"/>
          <p:cNvSpPr>
            <a:spLocks noChangeShapeType="1"/>
          </p:cNvSpPr>
          <p:nvPr/>
        </p:nvSpPr>
        <p:spPr bwMode="auto">
          <a:xfrm>
            <a:off x="1596099" y="5711754"/>
            <a:ext cx="0" cy="75596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86" name="Text Box 26"/>
          <p:cNvSpPr txBox="1">
            <a:spLocks noChangeArrowheads="1"/>
          </p:cNvSpPr>
          <p:nvPr/>
        </p:nvSpPr>
        <p:spPr bwMode="auto">
          <a:xfrm>
            <a:off x="5796359" y="669488"/>
            <a:ext cx="4032250" cy="314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2" tIns="50387" rIns="100772" bIns="50387" anchor="ctr">
            <a:spAutoFit/>
          </a:bodyPr>
          <a:lstStyle/>
          <a:p>
            <a:pPr algn="ctr" defTabSz="1007838" eaLnBrk="0">
              <a:lnSpc>
                <a:spcPct val="100000"/>
              </a:lnSpc>
              <a:spcBef>
                <a:spcPct val="50000"/>
              </a:spcBef>
              <a:buClrTx/>
              <a:buSzTx/>
            </a:pPr>
            <a:endParaRPr lang="en-US" sz="2200" b="1" dirty="0">
              <a:solidFill>
                <a:srgbClr val="000000"/>
              </a:solidFill>
              <a:latin typeface="Arial" pitchFamily="34" charset="0"/>
            </a:endParaRPr>
          </a:p>
          <a:p>
            <a:pPr defTabSz="1007838" eaLnBrk="0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US" sz="2200" b="1" dirty="0">
                <a:solidFill>
                  <a:srgbClr val="000000"/>
                </a:solidFill>
                <a:latin typeface="Arial" pitchFamily="34" charset="0"/>
              </a:rPr>
              <a:t> Data request: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</a:rPr>
              <a:t>BreqFast</a:t>
            </a:r>
            <a:endParaRPr lang="en-US" sz="2200" b="1" dirty="0">
              <a:solidFill>
                <a:srgbClr val="000000"/>
              </a:solidFill>
              <a:latin typeface="Arial" pitchFamily="34" charset="0"/>
            </a:endParaRPr>
          </a:p>
          <a:p>
            <a:pPr defTabSz="1007838" eaLnBrk="0">
              <a:lnSpc>
                <a:spcPct val="140000"/>
              </a:lnSpc>
              <a:spcBef>
                <a:spcPct val="50000"/>
              </a:spcBef>
              <a:buClrTx/>
              <a:buSzTx/>
            </a:pPr>
            <a:r>
              <a:rPr lang="en-US" sz="2200" b="1" dirty="0">
                <a:solidFill>
                  <a:srgbClr val="000000"/>
                </a:solidFill>
                <a:latin typeface="Arial" pitchFamily="34" charset="0"/>
              </a:rPr>
              <a:t> Data: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 collection from 30 portable seismic stations in western Tibet (Using </a:t>
            </a:r>
            <a:r>
              <a:rPr lang="en-US" sz="1700" i="1" dirty="0">
                <a:solidFill>
                  <a:srgbClr val="000000"/>
                </a:solidFill>
                <a:latin typeface="Arial" pitchFamily="34" charset="0"/>
              </a:rPr>
              <a:t>China Earthquake Administration</a:t>
            </a:r>
            <a:r>
              <a:rPr lang="en-US" sz="17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catalog to choose events)</a:t>
            </a:r>
            <a:endParaRPr lang="en-US" sz="19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87" name="Rectangle 32"/>
          <p:cNvSpPr>
            <a:spLocks noChangeArrowheads="1"/>
          </p:cNvSpPr>
          <p:nvPr/>
        </p:nvSpPr>
        <p:spPr bwMode="auto">
          <a:xfrm>
            <a:off x="5712354" y="1175949"/>
            <a:ext cx="4116255" cy="2519892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88" name="Rectangle 33"/>
          <p:cNvSpPr>
            <a:spLocks noChangeArrowheads="1"/>
          </p:cNvSpPr>
          <p:nvPr/>
        </p:nvSpPr>
        <p:spPr bwMode="auto">
          <a:xfrm>
            <a:off x="5733355" y="3858584"/>
            <a:ext cx="4095254" cy="3533098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lIns="100772" tIns="50387" rIns="100772" bIns="50387" anchor="ctr"/>
          <a:lstStyle/>
          <a:p>
            <a:pPr algn="ctr" defTabSz="1007838" eaLnBrk="0">
              <a:lnSpc>
                <a:spcPct val="100000"/>
              </a:lnSpc>
              <a:buClrTx/>
              <a:buSzTx/>
            </a:pP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89" name="Text Box 36"/>
          <p:cNvSpPr txBox="1">
            <a:spLocks noChangeArrowheads="1"/>
          </p:cNvSpPr>
          <p:nvPr/>
        </p:nvSpPr>
        <p:spPr bwMode="auto">
          <a:xfrm>
            <a:off x="5833112" y="4013768"/>
            <a:ext cx="3864240" cy="1409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2" tIns="50387" rIns="100772" bIns="50387" anchor="ctr">
            <a:spAutoFit/>
          </a:bodyPr>
          <a:lstStyle/>
          <a:p>
            <a:pPr algn="ctr" defTabSz="1007838" eaLnBrk="0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US" sz="2200" b="1" dirty="0">
                <a:solidFill>
                  <a:srgbClr val="000000"/>
                </a:solidFill>
                <a:latin typeface="Arial" pitchFamily="34" charset="0"/>
              </a:rPr>
              <a:t>Future work: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 </a:t>
            </a:r>
          </a:p>
          <a:p>
            <a:pPr defTabSz="1007838" eaLnBrk="0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 more data collection</a:t>
            </a:r>
          </a:p>
          <a:p>
            <a:pPr defTabSz="1007838" eaLnBrk="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 Joint inversion of local and        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</a:rPr>
              <a:t>teleseimic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 data</a:t>
            </a:r>
          </a:p>
        </p:txBody>
      </p:sp>
      <p:pic>
        <p:nvPicPr>
          <p:cNvPr id="3090" name="Picture 37" descr="Screen shot 2011-07-29 at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4396" y="5375769"/>
            <a:ext cx="2352146" cy="196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1" name="Rectangle 38"/>
          <p:cNvSpPr>
            <a:spLocks noChangeArrowheads="1"/>
          </p:cNvSpPr>
          <p:nvPr/>
        </p:nvSpPr>
        <p:spPr bwMode="auto">
          <a:xfrm>
            <a:off x="8370435" y="7163924"/>
            <a:ext cx="1155740" cy="240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72" tIns="50387" rIns="100772" bIns="50387" anchor="ctr">
            <a:spAutoFit/>
          </a:bodyPr>
          <a:lstStyle/>
          <a:p>
            <a:pPr algn="ctr" defTabSz="1007838" eaLnBrk="0">
              <a:lnSpc>
                <a:spcPct val="100000"/>
              </a:lnSpc>
              <a:spcBef>
                <a:spcPct val="50000"/>
              </a:spcBef>
              <a:buClrTx/>
              <a:buSzTx/>
            </a:pPr>
            <a:r>
              <a:rPr lang="en-US" sz="900" b="1" dirty="0">
                <a:solidFill>
                  <a:srgbClr val="000000"/>
                </a:solidFill>
                <a:latin typeface="Times New Roman" pitchFamily="18" charset="0"/>
              </a:rPr>
              <a:t>(Zhang et al., 2011)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4712" y="1318088"/>
            <a:ext cx="4699083" cy="860457"/>
          </a:xfrm>
        </p:spPr>
        <p:txBody>
          <a:bodyPr>
            <a:noAutofit/>
          </a:bodyPr>
          <a:lstStyle/>
          <a:p>
            <a:r>
              <a:rPr lang="en-US" sz="4000" dirty="0" smtClean="0"/>
              <a:t>Evan Riddle</a:t>
            </a:r>
            <a:r>
              <a:rPr lang="en-US" sz="3500" dirty="0" smtClean="0"/>
              <a:t/>
            </a:r>
            <a:br>
              <a:rPr lang="en-US" sz="3500" dirty="0" smtClean="0"/>
            </a:br>
            <a:r>
              <a:rPr lang="en-US" sz="3100" dirty="0" smtClean="0"/>
              <a:t>Oregon State University</a:t>
            </a:r>
            <a:r>
              <a:rPr lang="en-US" sz="3500" dirty="0" smtClean="0"/>
              <a:t/>
            </a:r>
            <a:br>
              <a:rPr lang="en-US" sz="3500" dirty="0" smtClean="0"/>
            </a:b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6434" y="2754347"/>
            <a:ext cx="8800942" cy="990837"/>
          </a:xfrm>
        </p:spPr>
        <p:txBody>
          <a:bodyPr>
            <a:normAutofit/>
          </a:bodyPr>
          <a:lstStyle/>
          <a:p>
            <a:r>
              <a:rPr lang="en-US" sz="2600" dirty="0" err="1" smtClean="0">
                <a:solidFill>
                  <a:schemeClr val="tx1"/>
                </a:solidFill>
              </a:rPr>
              <a:t>Tomographic</a:t>
            </a:r>
            <a:r>
              <a:rPr lang="en-US" sz="2600" dirty="0" smtClean="0">
                <a:solidFill>
                  <a:schemeClr val="tx1"/>
                </a:solidFill>
              </a:rPr>
              <a:t> imaging of P and S wave velocity structure beneath the Tibetan Plateau using the  Hi-CLIMB seismic array</a:t>
            </a:r>
            <a:endParaRPr lang="en-US" sz="26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056" y="673861"/>
            <a:ext cx="1622080" cy="1710377"/>
          </a:xfrm>
          <a:prstGeom prst="rect">
            <a:avLst/>
          </a:prstGeom>
        </p:spPr>
      </p:pic>
      <p:pic>
        <p:nvPicPr>
          <p:cNvPr id="6" name="Picture 5" descr="41124_829656040599_11803796_44678056_2311912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64312" y="579437"/>
            <a:ext cx="2280743" cy="1710377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68309" y="4672389"/>
            <a:ext cx="4335849" cy="990420"/>
          </a:xfrm>
          <a:prstGeom prst="rect">
            <a:avLst/>
          </a:prstGeom>
        </p:spPr>
        <p:txBody>
          <a:bodyPr vert="horz" lIns="100772" tIns="50387" rIns="100772" bIns="50387" rtlCol="0">
            <a:noAutofit/>
          </a:bodyPr>
          <a:lstStyle/>
          <a:p>
            <a:pPr marL="377900" indent="-377900" defTabSz="503868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/>
              </a:rPr>
              <a:t>Obtain automatic P and S wave arrival times</a:t>
            </a:r>
          </a:p>
          <a:p>
            <a:pPr marL="377900" indent="-377900" defTabSz="503868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/>
              </a:rPr>
              <a:t>Use P and S picks for travel time tomography</a:t>
            </a:r>
          </a:p>
        </p:txBody>
      </p:sp>
      <p:pic>
        <p:nvPicPr>
          <p:cNvPr id="8" name="Picture 7" descr="Picture 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89146" y="4408771"/>
            <a:ext cx="5276470" cy="2892463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7961282" y="4005940"/>
            <a:ext cx="807369" cy="626353"/>
          </a:xfrm>
          <a:custGeom>
            <a:avLst/>
            <a:gdLst>
              <a:gd name="connsiteX0" fmla="*/ 324461 w 732354"/>
              <a:gd name="connsiteY0" fmla="*/ 565513 h 568216"/>
              <a:gd name="connsiteX1" fmla="*/ 231758 w 732354"/>
              <a:gd name="connsiteY1" fmla="*/ 519159 h 568216"/>
              <a:gd name="connsiteX2" fmla="*/ 157595 w 732354"/>
              <a:gd name="connsiteY2" fmla="*/ 482077 h 568216"/>
              <a:gd name="connsiteX3" fmla="*/ 92703 w 732354"/>
              <a:gd name="connsiteY3" fmla="*/ 426452 h 568216"/>
              <a:gd name="connsiteX4" fmla="*/ 64892 w 732354"/>
              <a:gd name="connsiteY4" fmla="*/ 398640 h 568216"/>
              <a:gd name="connsiteX5" fmla="*/ 55622 w 732354"/>
              <a:gd name="connsiteY5" fmla="*/ 370828 h 568216"/>
              <a:gd name="connsiteX6" fmla="*/ 18541 w 732354"/>
              <a:gd name="connsiteY6" fmla="*/ 315204 h 568216"/>
              <a:gd name="connsiteX7" fmla="*/ 0 w 732354"/>
              <a:gd name="connsiteY7" fmla="*/ 259580 h 568216"/>
              <a:gd name="connsiteX8" fmla="*/ 27811 w 732354"/>
              <a:gd name="connsiteY8" fmla="*/ 129790 h 568216"/>
              <a:gd name="connsiteX9" fmla="*/ 64892 w 732354"/>
              <a:gd name="connsiteY9" fmla="*/ 74166 h 568216"/>
              <a:gd name="connsiteX10" fmla="*/ 120514 w 732354"/>
              <a:gd name="connsiteY10" fmla="*/ 46354 h 568216"/>
              <a:gd name="connsiteX11" fmla="*/ 176136 w 732354"/>
              <a:gd name="connsiteY11" fmla="*/ 18542 h 568216"/>
              <a:gd name="connsiteX12" fmla="*/ 203947 w 732354"/>
              <a:gd name="connsiteY12" fmla="*/ 9271 h 568216"/>
              <a:gd name="connsiteX13" fmla="*/ 676732 w 732354"/>
              <a:gd name="connsiteY13" fmla="*/ 9271 h 568216"/>
              <a:gd name="connsiteX14" fmla="*/ 676732 w 732354"/>
              <a:gd name="connsiteY14" fmla="*/ 9271 h 568216"/>
              <a:gd name="connsiteX15" fmla="*/ 732354 w 732354"/>
              <a:gd name="connsiteY15" fmla="*/ 0 h 568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2354" h="568216">
                <a:moveTo>
                  <a:pt x="324461" y="565513"/>
                </a:moveTo>
                <a:cubicBezTo>
                  <a:pt x="254540" y="548032"/>
                  <a:pt x="317605" y="568216"/>
                  <a:pt x="231758" y="519159"/>
                </a:cubicBezTo>
                <a:cubicBezTo>
                  <a:pt x="207761" y="505446"/>
                  <a:pt x="157595" y="482077"/>
                  <a:pt x="157595" y="482077"/>
                </a:cubicBezTo>
                <a:cubicBezTo>
                  <a:pt x="88586" y="413065"/>
                  <a:pt x="175949" y="497810"/>
                  <a:pt x="92703" y="426452"/>
                </a:cubicBezTo>
                <a:cubicBezTo>
                  <a:pt x="82749" y="417920"/>
                  <a:pt x="74162" y="407911"/>
                  <a:pt x="64892" y="398640"/>
                </a:cubicBezTo>
                <a:cubicBezTo>
                  <a:pt x="61802" y="389369"/>
                  <a:pt x="60368" y="379370"/>
                  <a:pt x="55622" y="370828"/>
                </a:cubicBezTo>
                <a:cubicBezTo>
                  <a:pt x="44801" y="351348"/>
                  <a:pt x="25588" y="336344"/>
                  <a:pt x="18541" y="315204"/>
                </a:cubicBezTo>
                <a:lnTo>
                  <a:pt x="0" y="259580"/>
                </a:lnTo>
                <a:cubicBezTo>
                  <a:pt x="3923" y="228196"/>
                  <a:pt x="7488" y="160276"/>
                  <a:pt x="27811" y="129790"/>
                </a:cubicBezTo>
                <a:cubicBezTo>
                  <a:pt x="40171" y="111249"/>
                  <a:pt x="46351" y="86527"/>
                  <a:pt x="64892" y="74166"/>
                </a:cubicBezTo>
                <a:cubicBezTo>
                  <a:pt x="100833" y="50203"/>
                  <a:pt x="82133" y="59147"/>
                  <a:pt x="120514" y="46354"/>
                </a:cubicBezTo>
                <a:cubicBezTo>
                  <a:pt x="149627" y="17239"/>
                  <a:pt x="128297" y="32211"/>
                  <a:pt x="176136" y="18542"/>
                </a:cubicBezTo>
                <a:cubicBezTo>
                  <a:pt x="185532" y="15857"/>
                  <a:pt x="194177" y="9452"/>
                  <a:pt x="203947" y="9271"/>
                </a:cubicBezTo>
                <a:cubicBezTo>
                  <a:pt x="361515" y="6353"/>
                  <a:pt x="519137" y="9271"/>
                  <a:pt x="676732" y="9271"/>
                </a:cubicBezTo>
                <a:lnTo>
                  <a:pt x="676732" y="9271"/>
                </a:lnTo>
                <a:lnTo>
                  <a:pt x="732354" y="0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1" name="Straight Connector 10"/>
          <p:cNvCxnSpPr>
            <a:stCxn id="9" idx="0"/>
          </p:cNvCxnSpPr>
          <p:nvPr/>
        </p:nvCxnSpPr>
        <p:spPr>
          <a:xfrm flipH="1">
            <a:off x="8308757" y="4629311"/>
            <a:ext cx="10221" cy="29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6200000" flipH="1">
            <a:off x="8202104" y="4515421"/>
            <a:ext cx="223522" cy="1022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124797" y="4632291"/>
            <a:ext cx="194178" cy="17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6200000" flipH="1">
            <a:off x="8707343" y="3934399"/>
            <a:ext cx="327016" cy="2043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8875964" y="4103023"/>
            <a:ext cx="194166" cy="175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Freeform 19"/>
          <p:cNvSpPr/>
          <p:nvPr/>
        </p:nvSpPr>
        <p:spPr>
          <a:xfrm>
            <a:off x="8993489" y="3801553"/>
            <a:ext cx="148188" cy="442833"/>
          </a:xfrm>
          <a:custGeom>
            <a:avLst/>
            <a:gdLst>
              <a:gd name="connsiteX0" fmla="*/ 0 w 134419"/>
              <a:gd name="connsiteY0" fmla="*/ 185414 h 401730"/>
              <a:gd name="connsiteX1" fmla="*/ 120514 w 134419"/>
              <a:gd name="connsiteY1" fmla="*/ 370828 h 401730"/>
              <a:gd name="connsiteX2" fmla="*/ 83433 w 134419"/>
              <a:gd name="connsiteY2" fmla="*/ 0 h 40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19" h="401730">
                <a:moveTo>
                  <a:pt x="0" y="185414"/>
                </a:moveTo>
                <a:cubicBezTo>
                  <a:pt x="53304" y="293572"/>
                  <a:pt x="106609" y="401730"/>
                  <a:pt x="120514" y="370828"/>
                </a:cubicBezTo>
                <a:cubicBezTo>
                  <a:pt x="134419" y="339926"/>
                  <a:pt x="83433" y="0"/>
                  <a:pt x="83433" y="0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9208106" y="3832213"/>
            <a:ext cx="195808" cy="384917"/>
          </a:xfrm>
          <a:custGeom>
            <a:avLst/>
            <a:gdLst>
              <a:gd name="connsiteX0" fmla="*/ 0 w 177615"/>
              <a:gd name="connsiteY0" fmla="*/ 0 h 349190"/>
              <a:gd name="connsiteX1" fmla="*/ 18541 w 177615"/>
              <a:gd name="connsiteY1" fmla="*/ 55625 h 349190"/>
              <a:gd name="connsiteX2" fmla="*/ 37082 w 177615"/>
              <a:gd name="connsiteY2" fmla="*/ 157602 h 349190"/>
              <a:gd name="connsiteX3" fmla="*/ 64893 w 177615"/>
              <a:gd name="connsiteY3" fmla="*/ 203956 h 349190"/>
              <a:gd name="connsiteX4" fmla="*/ 101974 w 177615"/>
              <a:gd name="connsiteY4" fmla="*/ 148332 h 349190"/>
              <a:gd name="connsiteX5" fmla="*/ 139055 w 177615"/>
              <a:gd name="connsiteY5" fmla="*/ 157602 h 349190"/>
              <a:gd name="connsiteX6" fmla="*/ 157596 w 177615"/>
              <a:gd name="connsiteY6" fmla="*/ 176144 h 349190"/>
              <a:gd name="connsiteX7" fmla="*/ 166866 w 177615"/>
              <a:gd name="connsiteY7" fmla="*/ 305933 h 349190"/>
              <a:gd name="connsiteX8" fmla="*/ 166866 w 177615"/>
              <a:gd name="connsiteY8" fmla="*/ 305933 h 349190"/>
              <a:gd name="connsiteX9" fmla="*/ 176136 w 177615"/>
              <a:gd name="connsiteY9" fmla="*/ 287392 h 349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615" h="349190">
                <a:moveTo>
                  <a:pt x="0" y="0"/>
                </a:moveTo>
                <a:cubicBezTo>
                  <a:pt x="6180" y="18542"/>
                  <a:pt x="16117" y="36231"/>
                  <a:pt x="18541" y="55625"/>
                </a:cubicBezTo>
                <a:cubicBezTo>
                  <a:pt x="29023" y="139487"/>
                  <a:pt x="19932" y="106155"/>
                  <a:pt x="37082" y="157602"/>
                </a:cubicBezTo>
                <a:cubicBezTo>
                  <a:pt x="49854" y="349190"/>
                  <a:pt x="36288" y="327916"/>
                  <a:pt x="64893" y="203956"/>
                </a:cubicBezTo>
                <a:cubicBezTo>
                  <a:pt x="72943" y="169072"/>
                  <a:pt x="74452" y="175855"/>
                  <a:pt x="101974" y="148332"/>
                </a:cubicBezTo>
                <a:cubicBezTo>
                  <a:pt x="114334" y="151422"/>
                  <a:pt x="127659" y="151904"/>
                  <a:pt x="139055" y="157602"/>
                </a:cubicBezTo>
                <a:cubicBezTo>
                  <a:pt x="146873" y="161511"/>
                  <a:pt x="153099" y="168649"/>
                  <a:pt x="157596" y="176144"/>
                </a:cubicBezTo>
                <a:cubicBezTo>
                  <a:pt x="177615" y="209510"/>
                  <a:pt x="166866" y="287040"/>
                  <a:pt x="166866" y="305933"/>
                </a:cubicBezTo>
                <a:lnTo>
                  <a:pt x="166866" y="305933"/>
                </a:lnTo>
                <a:lnTo>
                  <a:pt x="176136" y="287392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9473820" y="3913966"/>
            <a:ext cx="235058" cy="286139"/>
          </a:xfrm>
          <a:custGeom>
            <a:avLst/>
            <a:gdLst>
              <a:gd name="connsiteX0" fmla="*/ 101974 w 213218"/>
              <a:gd name="connsiteY0" fmla="*/ 0 h 259580"/>
              <a:gd name="connsiteX1" fmla="*/ 74163 w 213218"/>
              <a:gd name="connsiteY1" fmla="*/ 9271 h 259580"/>
              <a:gd name="connsiteX2" fmla="*/ 55622 w 213218"/>
              <a:gd name="connsiteY2" fmla="*/ 37083 h 259580"/>
              <a:gd name="connsiteX3" fmla="*/ 27811 w 213218"/>
              <a:gd name="connsiteY3" fmla="*/ 55624 h 259580"/>
              <a:gd name="connsiteX4" fmla="*/ 9271 w 213218"/>
              <a:gd name="connsiteY4" fmla="*/ 111248 h 259580"/>
              <a:gd name="connsiteX5" fmla="*/ 0 w 213218"/>
              <a:gd name="connsiteY5" fmla="*/ 139060 h 259580"/>
              <a:gd name="connsiteX6" fmla="*/ 18541 w 213218"/>
              <a:gd name="connsiteY6" fmla="*/ 203955 h 259580"/>
              <a:gd name="connsiteX7" fmla="*/ 46352 w 213218"/>
              <a:gd name="connsiteY7" fmla="*/ 250309 h 259580"/>
              <a:gd name="connsiteX8" fmla="*/ 74163 w 213218"/>
              <a:gd name="connsiteY8" fmla="*/ 259580 h 259580"/>
              <a:gd name="connsiteX9" fmla="*/ 139055 w 213218"/>
              <a:gd name="connsiteY9" fmla="*/ 250309 h 259580"/>
              <a:gd name="connsiteX10" fmla="*/ 166866 w 213218"/>
              <a:gd name="connsiteY10" fmla="*/ 231767 h 259580"/>
              <a:gd name="connsiteX11" fmla="*/ 213218 w 213218"/>
              <a:gd name="connsiteY11" fmla="*/ 176143 h 259580"/>
              <a:gd name="connsiteX12" fmla="*/ 194677 w 213218"/>
              <a:gd name="connsiteY12" fmla="*/ 83436 h 259580"/>
              <a:gd name="connsiteX13" fmla="*/ 166866 w 213218"/>
              <a:gd name="connsiteY13" fmla="*/ 46353 h 259580"/>
              <a:gd name="connsiteX14" fmla="*/ 166866 w 213218"/>
              <a:gd name="connsiteY14" fmla="*/ 46353 h 25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218" h="259580">
                <a:moveTo>
                  <a:pt x="101974" y="0"/>
                </a:moveTo>
                <a:cubicBezTo>
                  <a:pt x="92704" y="3090"/>
                  <a:pt x="81793" y="3166"/>
                  <a:pt x="74163" y="9271"/>
                </a:cubicBezTo>
                <a:cubicBezTo>
                  <a:pt x="65463" y="16231"/>
                  <a:pt x="63500" y="29204"/>
                  <a:pt x="55622" y="37083"/>
                </a:cubicBezTo>
                <a:cubicBezTo>
                  <a:pt x="47744" y="44961"/>
                  <a:pt x="37081" y="49444"/>
                  <a:pt x="27811" y="55624"/>
                </a:cubicBezTo>
                <a:lnTo>
                  <a:pt x="9271" y="111248"/>
                </a:lnTo>
                <a:lnTo>
                  <a:pt x="0" y="139060"/>
                </a:lnTo>
                <a:cubicBezTo>
                  <a:pt x="6180" y="160692"/>
                  <a:pt x="12077" y="182406"/>
                  <a:pt x="18541" y="203955"/>
                </a:cubicBezTo>
                <a:cubicBezTo>
                  <a:pt x="24944" y="225298"/>
                  <a:pt x="25938" y="238060"/>
                  <a:pt x="46352" y="250309"/>
                </a:cubicBezTo>
                <a:cubicBezTo>
                  <a:pt x="54731" y="255337"/>
                  <a:pt x="64893" y="256490"/>
                  <a:pt x="74163" y="259580"/>
                </a:cubicBezTo>
                <a:cubicBezTo>
                  <a:pt x="95794" y="256490"/>
                  <a:pt x="118126" y="256588"/>
                  <a:pt x="139055" y="250309"/>
                </a:cubicBezTo>
                <a:cubicBezTo>
                  <a:pt x="149727" y="247107"/>
                  <a:pt x="158307" y="238900"/>
                  <a:pt x="166866" y="231767"/>
                </a:cubicBezTo>
                <a:cubicBezTo>
                  <a:pt x="193633" y="209460"/>
                  <a:pt x="194987" y="203490"/>
                  <a:pt x="213218" y="176143"/>
                </a:cubicBezTo>
                <a:cubicBezTo>
                  <a:pt x="211128" y="163601"/>
                  <a:pt x="202218" y="101034"/>
                  <a:pt x="194677" y="83436"/>
                </a:cubicBezTo>
                <a:cubicBezTo>
                  <a:pt x="186816" y="65094"/>
                  <a:pt x="178874" y="58362"/>
                  <a:pt x="166866" y="46353"/>
                </a:cubicBezTo>
                <a:lnTo>
                  <a:pt x="166866" y="46353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9565799" y="3908707"/>
            <a:ext cx="81760" cy="56354"/>
          </a:xfrm>
          <a:custGeom>
            <a:avLst/>
            <a:gdLst>
              <a:gd name="connsiteX0" fmla="*/ 74163 w 74163"/>
              <a:gd name="connsiteY0" fmla="*/ 51123 h 51123"/>
              <a:gd name="connsiteX1" fmla="*/ 46352 w 74163"/>
              <a:gd name="connsiteY1" fmla="*/ 32582 h 51123"/>
              <a:gd name="connsiteX2" fmla="*/ 27811 w 74163"/>
              <a:gd name="connsiteY2" fmla="*/ 4770 h 51123"/>
              <a:gd name="connsiteX3" fmla="*/ 0 w 74163"/>
              <a:gd name="connsiteY3" fmla="*/ 4770 h 51123"/>
              <a:gd name="connsiteX4" fmla="*/ 0 w 74163"/>
              <a:gd name="connsiteY4" fmla="*/ 4770 h 51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63" h="51123">
                <a:moveTo>
                  <a:pt x="74163" y="51123"/>
                </a:moveTo>
                <a:cubicBezTo>
                  <a:pt x="64893" y="44943"/>
                  <a:pt x="54230" y="40460"/>
                  <a:pt x="46352" y="32582"/>
                </a:cubicBezTo>
                <a:cubicBezTo>
                  <a:pt x="38474" y="24703"/>
                  <a:pt x="37365" y="10503"/>
                  <a:pt x="27811" y="4770"/>
                </a:cubicBezTo>
                <a:cubicBezTo>
                  <a:pt x="19862" y="0"/>
                  <a:pt x="9270" y="4770"/>
                  <a:pt x="0" y="4770"/>
                </a:cubicBezTo>
                <a:lnTo>
                  <a:pt x="0" y="4770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9779974" y="3954845"/>
            <a:ext cx="245722" cy="275919"/>
          </a:xfrm>
          <a:custGeom>
            <a:avLst/>
            <a:gdLst>
              <a:gd name="connsiteX0" fmla="*/ 102377 w 222891"/>
              <a:gd name="connsiteY0" fmla="*/ 0 h 250309"/>
              <a:gd name="connsiteX1" fmla="*/ 65296 w 222891"/>
              <a:gd name="connsiteY1" fmla="*/ 18541 h 250309"/>
              <a:gd name="connsiteX2" fmla="*/ 46755 w 222891"/>
              <a:gd name="connsiteY2" fmla="*/ 46353 h 250309"/>
              <a:gd name="connsiteX3" fmla="*/ 28215 w 222891"/>
              <a:gd name="connsiteY3" fmla="*/ 64895 h 250309"/>
              <a:gd name="connsiteX4" fmla="*/ 9674 w 222891"/>
              <a:gd name="connsiteY4" fmla="*/ 120519 h 250309"/>
              <a:gd name="connsiteX5" fmla="*/ 404 w 222891"/>
              <a:gd name="connsiteY5" fmla="*/ 148331 h 250309"/>
              <a:gd name="connsiteX6" fmla="*/ 9674 w 222891"/>
              <a:gd name="connsiteY6" fmla="*/ 194684 h 250309"/>
              <a:gd name="connsiteX7" fmla="*/ 65296 w 222891"/>
              <a:gd name="connsiteY7" fmla="*/ 231767 h 250309"/>
              <a:gd name="connsiteX8" fmla="*/ 139458 w 222891"/>
              <a:gd name="connsiteY8" fmla="*/ 203955 h 250309"/>
              <a:gd name="connsiteX9" fmla="*/ 157999 w 222891"/>
              <a:gd name="connsiteY9" fmla="*/ 148331 h 250309"/>
              <a:gd name="connsiteX10" fmla="*/ 148729 w 222891"/>
              <a:gd name="connsiteY10" fmla="*/ 92707 h 250309"/>
              <a:gd name="connsiteX11" fmla="*/ 130188 w 222891"/>
              <a:gd name="connsiteY11" fmla="*/ 74165 h 250309"/>
              <a:gd name="connsiteX12" fmla="*/ 120918 w 222891"/>
              <a:gd name="connsiteY12" fmla="*/ 37083 h 250309"/>
              <a:gd name="connsiteX13" fmla="*/ 139458 w 222891"/>
              <a:gd name="connsiteY13" fmla="*/ 92707 h 250309"/>
              <a:gd name="connsiteX14" fmla="*/ 176540 w 222891"/>
              <a:gd name="connsiteY14" fmla="*/ 148331 h 250309"/>
              <a:gd name="connsiteX15" fmla="*/ 195080 w 222891"/>
              <a:gd name="connsiteY15" fmla="*/ 203955 h 250309"/>
              <a:gd name="connsiteX16" fmla="*/ 204350 w 222891"/>
              <a:gd name="connsiteY16" fmla="*/ 231767 h 250309"/>
              <a:gd name="connsiteX17" fmla="*/ 222891 w 222891"/>
              <a:gd name="connsiteY17" fmla="*/ 250309 h 250309"/>
              <a:gd name="connsiteX18" fmla="*/ 222891 w 222891"/>
              <a:gd name="connsiteY18" fmla="*/ 250309 h 25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2891" h="250309">
                <a:moveTo>
                  <a:pt x="102377" y="0"/>
                </a:moveTo>
                <a:cubicBezTo>
                  <a:pt x="90017" y="6180"/>
                  <a:pt x="75912" y="9694"/>
                  <a:pt x="65296" y="18541"/>
                </a:cubicBezTo>
                <a:cubicBezTo>
                  <a:pt x="56737" y="25674"/>
                  <a:pt x="53715" y="37652"/>
                  <a:pt x="46755" y="46353"/>
                </a:cubicBezTo>
                <a:cubicBezTo>
                  <a:pt x="41295" y="53178"/>
                  <a:pt x="34395" y="58714"/>
                  <a:pt x="28215" y="64895"/>
                </a:cubicBezTo>
                <a:lnTo>
                  <a:pt x="9674" y="120519"/>
                </a:lnTo>
                <a:lnTo>
                  <a:pt x="404" y="148331"/>
                </a:lnTo>
                <a:cubicBezTo>
                  <a:pt x="3494" y="163782"/>
                  <a:pt x="0" y="182246"/>
                  <a:pt x="9674" y="194684"/>
                </a:cubicBezTo>
                <a:cubicBezTo>
                  <a:pt x="23354" y="212274"/>
                  <a:pt x="65296" y="231767"/>
                  <a:pt x="65296" y="231767"/>
                </a:cubicBezTo>
                <a:cubicBezTo>
                  <a:pt x="92204" y="227282"/>
                  <a:pt x="124989" y="232895"/>
                  <a:pt x="139458" y="203955"/>
                </a:cubicBezTo>
                <a:cubicBezTo>
                  <a:pt x="148198" y="186474"/>
                  <a:pt x="157999" y="148331"/>
                  <a:pt x="157999" y="148331"/>
                </a:cubicBezTo>
                <a:cubicBezTo>
                  <a:pt x="154909" y="129790"/>
                  <a:pt x="155329" y="110307"/>
                  <a:pt x="148729" y="92707"/>
                </a:cubicBezTo>
                <a:cubicBezTo>
                  <a:pt x="145660" y="84523"/>
                  <a:pt x="134097" y="81983"/>
                  <a:pt x="130188" y="74165"/>
                </a:cubicBezTo>
                <a:cubicBezTo>
                  <a:pt x="124490" y="62769"/>
                  <a:pt x="115221" y="25687"/>
                  <a:pt x="120918" y="37083"/>
                </a:cubicBezTo>
                <a:cubicBezTo>
                  <a:pt x="129658" y="54564"/>
                  <a:pt x="128617" y="76445"/>
                  <a:pt x="139458" y="92707"/>
                </a:cubicBezTo>
                <a:lnTo>
                  <a:pt x="176540" y="148331"/>
                </a:lnTo>
                <a:lnTo>
                  <a:pt x="195080" y="203955"/>
                </a:lnTo>
                <a:cubicBezTo>
                  <a:pt x="198170" y="213226"/>
                  <a:pt x="197440" y="224857"/>
                  <a:pt x="204350" y="231767"/>
                </a:cubicBezTo>
                <a:lnTo>
                  <a:pt x="222891" y="250309"/>
                </a:lnTo>
                <a:lnTo>
                  <a:pt x="222891" y="250309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0772" tIns="50387" rIns="100772" bIns="50387" rtlCol="0" anchor="ctr"/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4147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47026" y="0"/>
            <a:ext cx="2133599" cy="280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Data Collected from Hi-CLIMB array </a:t>
            </a:r>
            <a:r>
              <a:rPr lang="en-US" sz="3500" dirty="0" smtClean="0"/>
              <a:t>(2002-2005)</a:t>
            </a:r>
            <a:endParaRPr lang="en-US" sz="35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4031" y="1999854"/>
            <a:ext cx="9072563" cy="1259946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/>
          </a:bodyPr>
          <a:lstStyle/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3100" dirty="0">
                <a:solidFill>
                  <a:prstClr val="black"/>
                </a:solidFill>
                <a:latin typeface="Calibri"/>
              </a:rPr>
              <a:t>Post Processing</a:t>
            </a:r>
          </a:p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2600" dirty="0">
                <a:solidFill>
                  <a:prstClr val="black"/>
                </a:solidFill>
                <a:latin typeface="Calibri"/>
              </a:rPr>
              <a:t>(already complete)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4034" y="3636098"/>
            <a:ext cx="3305467" cy="1259946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 fontScale="62500" lnSpcReduction="20000"/>
          </a:bodyPr>
          <a:lstStyle/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4900" dirty="0">
                <a:solidFill>
                  <a:prstClr val="black"/>
                </a:solidFill>
                <a:latin typeface="Calibri"/>
              </a:rPr>
              <a:t>Automatic P-picks</a:t>
            </a:r>
          </a:p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4200" dirty="0">
                <a:solidFill>
                  <a:prstClr val="black"/>
                </a:solidFill>
                <a:latin typeface="Calibri"/>
              </a:rPr>
              <a:t>(Antelope)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866351" y="3636098"/>
            <a:ext cx="3710245" cy="1259946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/>
          </a:bodyPr>
          <a:lstStyle/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3100" dirty="0">
                <a:solidFill>
                  <a:prstClr val="black"/>
                </a:solidFill>
                <a:latin typeface="Calibri"/>
              </a:rPr>
              <a:t>Automatic S-picks </a:t>
            </a:r>
          </a:p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2600" dirty="0">
                <a:solidFill>
                  <a:prstClr val="black"/>
                </a:solidFill>
                <a:latin typeface="Calibri"/>
              </a:rPr>
              <a:t>(Diehl et al., 2009a)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04031" y="5508688"/>
            <a:ext cx="9072563" cy="1259946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/>
          </a:bodyPr>
          <a:lstStyle/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3100" dirty="0">
                <a:solidFill>
                  <a:prstClr val="black"/>
                </a:solidFill>
                <a:latin typeface="Calibri"/>
              </a:rPr>
              <a:t>Travel Time Tomography </a:t>
            </a:r>
          </a:p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2600" dirty="0">
                <a:solidFill>
                  <a:prstClr val="black"/>
                </a:solidFill>
                <a:latin typeface="Calibri"/>
              </a:rPr>
              <a:t>(future goal…)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565816" y="1775356"/>
            <a:ext cx="687201" cy="449000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 fontScale="55000" lnSpcReduction="20000"/>
          </a:bodyPr>
          <a:lstStyle/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4900" dirty="0" err="1">
                <a:solidFill>
                  <a:prstClr val="black"/>
                </a:solidFill>
                <a:latin typeface="Wingdings"/>
                <a:ea typeface="Wingdings"/>
                <a:cs typeface="Wingdings"/>
              </a:rPr>
              <a:t></a:t>
            </a:r>
            <a:endParaRPr lang="en-US" sz="49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829735" y="3259801"/>
            <a:ext cx="512166" cy="458194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 fontScale="55000" lnSpcReduction="20000"/>
          </a:bodyPr>
          <a:lstStyle/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4900" dirty="0" err="1">
                <a:solidFill>
                  <a:prstClr val="black"/>
                </a:solidFill>
                <a:latin typeface="Wingdings"/>
                <a:ea typeface="Wingdings"/>
                <a:cs typeface="Wingdings"/>
              </a:rPr>
              <a:t></a:t>
            </a:r>
            <a:endParaRPr lang="en-US" sz="49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728584" y="3259801"/>
            <a:ext cx="512166" cy="458194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 fontScale="55000" lnSpcReduction="20000"/>
          </a:bodyPr>
          <a:lstStyle/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4900" dirty="0" err="1">
                <a:solidFill>
                  <a:prstClr val="black"/>
                </a:solidFill>
                <a:latin typeface="Wingdings"/>
                <a:ea typeface="Wingdings"/>
                <a:cs typeface="Wingdings"/>
              </a:rPr>
              <a:t></a:t>
            </a:r>
            <a:endParaRPr lang="en-US" sz="49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16418" y="5050496"/>
            <a:ext cx="512166" cy="458194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 fontScale="55000" lnSpcReduction="20000"/>
          </a:bodyPr>
          <a:lstStyle/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4900" dirty="0" err="1">
                <a:solidFill>
                  <a:prstClr val="black"/>
                </a:solidFill>
                <a:latin typeface="Wingdings"/>
                <a:ea typeface="Wingdings"/>
                <a:cs typeface="Wingdings"/>
              </a:rPr>
              <a:t></a:t>
            </a:r>
            <a:endParaRPr lang="en-US" sz="49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297334" y="5050496"/>
            <a:ext cx="512166" cy="458194"/>
          </a:xfrm>
          <a:prstGeom prst="rect">
            <a:avLst/>
          </a:prstGeom>
        </p:spPr>
        <p:txBody>
          <a:bodyPr vert="horz" lIns="100772" tIns="50387" rIns="100772" bIns="50387" rtlCol="0" anchor="ctr">
            <a:normAutofit fontScale="55000" lnSpcReduction="20000"/>
          </a:bodyPr>
          <a:lstStyle/>
          <a:p>
            <a:pPr algn="ctr" defTabSz="50386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en-US" sz="4900" dirty="0" err="1">
                <a:solidFill>
                  <a:prstClr val="black"/>
                </a:solidFill>
                <a:latin typeface="Wingdings"/>
                <a:ea typeface="Wingdings"/>
                <a:cs typeface="Wingdings"/>
              </a:rPr>
              <a:t></a:t>
            </a:r>
            <a:endParaRPr lang="en-US" sz="4900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"/>
          <p:cNvSpPr txBox="1">
            <a:spLocks noChangeArrowheads="1"/>
          </p:cNvSpPr>
          <p:nvPr/>
        </p:nvSpPr>
        <p:spPr bwMode="auto">
          <a:xfrm>
            <a:off x="694763" y="411134"/>
            <a:ext cx="9290375" cy="36890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977" tIns="79558" rIns="97977" bIns="48988"/>
          <a:lstStyle/>
          <a:p>
            <a:pPr algn="ctr"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3500" i="1" dirty="0" smtClean="0">
                <a:solidFill>
                  <a:srgbClr val="804C19"/>
                </a:solidFill>
              </a:rPr>
              <a:t>Glenn Thompson</a:t>
            </a:r>
          </a:p>
          <a:p>
            <a:pPr algn="ctr"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i="1" dirty="0" smtClean="0">
                <a:solidFill>
                  <a:srgbClr val="804C19"/>
                </a:solidFill>
              </a:rPr>
              <a:t>Network Seismologist</a:t>
            </a: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b="1" dirty="0" smtClean="0">
                <a:solidFill>
                  <a:srgbClr val="804C19"/>
                </a:solidFill>
              </a:rPr>
              <a:t>Background:</a:t>
            </a:r>
          </a:p>
          <a:p>
            <a:pPr defTabSz="497722">
              <a:lnSpc>
                <a:spcPts val="1225"/>
              </a:lnSpc>
              <a:spcBef>
                <a:spcPts val="1307"/>
              </a:spcBef>
              <a:spcAft>
                <a:spcPts val="436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Graduate school in UK (geophysics, volcano seismology)</a:t>
            </a:r>
          </a:p>
          <a:p>
            <a:pPr defTabSz="497722">
              <a:lnSpc>
                <a:spcPts val="1225"/>
              </a:lnSpc>
              <a:spcBef>
                <a:spcPts val="1307"/>
              </a:spcBef>
              <a:spcAft>
                <a:spcPts val="436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Working at Alaska Volcano Observatory (&lt; 3 years)</a:t>
            </a:r>
          </a:p>
          <a:p>
            <a:pPr defTabSz="497722">
              <a:lnSpc>
                <a:spcPts val="1225"/>
              </a:lnSpc>
              <a:spcBef>
                <a:spcPts val="1307"/>
              </a:spcBef>
              <a:spcAft>
                <a:spcPts val="436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Previously:</a:t>
            </a:r>
          </a:p>
          <a:p>
            <a:pPr defTabSz="497722">
              <a:lnSpc>
                <a:spcPts val="1225"/>
              </a:lnSpc>
              <a:spcBef>
                <a:spcPts val="1307"/>
              </a:spcBef>
              <a:spcAft>
                <a:spcPts val="436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- Alaska Earthquake Information Center, </a:t>
            </a:r>
          </a:p>
          <a:p>
            <a:pPr defTabSz="497722">
              <a:lnSpc>
                <a:spcPts val="1225"/>
              </a:lnSpc>
              <a:spcBef>
                <a:spcPts val="1307"/>
              </a:spcBef>
              <a:spcAft>
                <a:spcPts val="436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- Montserrat Volcano Observatory</a:t>
            </a: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endParaRPr lang="en-US" sz="1300" dirty="0" smtClean="0">
              <a:solidFill>
                <a:srgbClr val="000000"/>
              </a:solidFill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1645" y="122237"/>
            <a:ext cx="1876843" cy="1966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614092" y="4579882"/>
            <a:ext cx="4527473" cy="262792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977" tIns="62313" rIns="97977" bIns="48988"/>
          <a:lstStyle/>
          <a:p>
            <a:pPr defTabSz="497722">
              <a:lnSpc>
                <a:spcPct val="100000"/>
              </a:lnSpc>
              <a:spcBef>
                <a:spcPts val="82"/>
              </a:spcBef>
              <a:spcAft>
                <a:spcPts val="817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b="1" dirty="0" smtClean="0">
                <a:solidFill>
                  <a:srgbClr val="804C19"/>
                </a:solidFill>
              </a:rPr>
              <a:t>Roles:</a:t>
            </a:r>
          </a:p>
          <a:p>
            <a:pPr defTabSz="497722">
              <a:lnSpc>
                <a:spcPct val="100000"/>
              </a:lnSpc>
              <a:spcBef>
                <a:spcPts val="82"/>
              </a:spcBef>
              <a:spcAft>
                <a:spcPts val="81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Development of seismic monitoring software.</a:t>
            </a:r>
          </a:p>
          <a:p>
            <a:pPr defTabSz="497722">
              <a:lnSpc>
                <a:spcPct val="100000"/>
              </a:lnSpc>
              <a:spcBef>
                <a:spcPts val="82"/>
              </a:spcBef>
              <a:spcAft>
                <a:spcPts val="81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Seismic monitoring of volcanoes and regional earthquakes.</a:t>
            </a:r>
          </a:p>
          <a:p>
            <a:pPr defTabSz="497722">
              <a:lnSpc>
                <a:spcPct val="100000"/>
              </a:lnSpc>
              <a:spcBef>
                <a:spcPts val="82"/>
              </a:spcBef>
              <a:spcAft>
                <a:spcPts val="81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Data management (acquisition, conversion, archival, extraction).</a:t>
            </a:r>
          </a:p>
          <a:p>
            <a:pPr defTabSz="497722">
              <a:lnSpc>
                <a:spcPct val="100000"/>
              </a:lnSpc>
              <a:spcBef>
                <a:spcPts val="82"/>
              </a:spcBef>
              <a:spcAft>
                <a:spcPts val="81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Some research, mainly aimed at improving monitoring capabilities.</a:t>
            </a: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5197540" y="1843360"/>
            <a:ext cx="4412228" cy="373168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977" tIns="62313" rIns="97977" bIns="48988"/>
          <a:lstStyle/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500" b="1" dirty="0" smtClean="0">
                <a:solidFill>
                  <a:srgbClr val="804C19"/>
                </a:solidFill>
              </a:rPr>
              <a:t>Example projects using Antelope:</a:t>
            </a:r>
          </a:p>
          <a:p>
            <a:pPr defTabSz="497722">
              <a:spcBef>
                <a:spcPts val="559"/>
              </a:spcBef>
              <a:spcAft>
                <a:spcPts val="47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Web-based monitoring system for Alaskan volcanoes.</a:t>
            </a:r>
          </a:p>
          <a:p>
            <a:pPr defTabSz="497722">
              <a:spcBef>
                <a:spcPts val="559"/>
              </a:spcBef>
              <a:spcAft>
                <a:spcPts val="47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FEAST: for recording Earthworm detections and events in a real-time Antelope system.</a:t>
            </a:r>
          </a:p>
          <a:p>
            <a:pPr defTabSz="497722">
              <a:spcBef>
                <a:spcPts val="559"/>
              </a:spcBef>
              <a:spcAft>
                <a:spcPts val="47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Swarm and tremor alarm systems for volcano monitoring.</a:t>
            </a:r>
          </a:p>
          <a:p>
            <a:pPr defTabSz="497722">
              <a:spcBef>
                <a:spcPts val="559"/>
              </a:spcBef>
              <a:spcAft>
                <a:spcPts val="47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Real-time earthquake notification system for Alaskan emergency managers (7 EOCs).</a:t>
            </a:r>
          </a:p>
          <a:p>
            <a:pPr defTabSz="497722">
              <a:spcBef>
                <a:spcPts val="559"/>
              </a:spcBef>
              <a:spcAft>
                <a:spcPts val="47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Trans-Alaska pipeline seismic alarm system.</a:t>
            </a:r>
          </a:p>
          <a:p>
            <a:pPr defTabSz="497722">
              <a:spcBef>
                <a:spcPts val="559"/>
              </a:spcBef>
              <a:spcAft>
                <a:spcPts val="47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Antelope-</a:t>
            </a:r>
            <a:r>
              <a:rPr lang="en-US" sz="1300" dirty="0" err="1" smtClean="0">
                <a:solidFill>
                  <a:srgbClr val="000000"/>
                </a:solidFill>
              </a:rPr>
              <a:t>Shakemap</a:t>
            </a:r>
            <a:r>
              <a:rPr lang="en-US" sz="1300" dirty="0" smtClean="0">
                <a:solidFill>
                  <a:srgbClr val="000000"/>
                </a:solidFill>
              </a:rPr>
              <a:t> interface.</a:t>
            </a:r>
          </a:p>
          <a:p>
            <a:pPr defTabSz="497722">
              <a:spcBef>
                <a:spcPts val="559"/>
              </a:spcBef>
              <a:spcAft>
                <a:spcPts val="477"/>
              </a:spcAft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Common workspace for Alaskan earthquakes (CWAKE).</a:t>
            </a:r>
          </a:p>
        </p:txBody>
      </p:sp>
      <p:pic>
        <p:nvPicPr>
          <p:cNvPr id="415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8312" y="5075925"/>
            <a:ext cx="1992313" cy="248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189331" y="194456"/>
            <a:ext cx="9290374" cy="38446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977" tIns="79558" rIns="97977" bIns="48988"/>
          <a:lstStyle/>
          <a:p>
            <a:pPr algn="ctr"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3500" i="1" dirty="0" smtClean="0">
                <a:solidFill>
                  <a:srgbClr val="804C19"/>
                </a:solidFill>
              </a:rPr>
              <a:t>Glenn Thompson</a:t>
            </a: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endParaRPr lang="en-US" sz="1500" b="1" dirty="0" smtClean="0">
              <a:solidFill>
                <a:srgbClr val="804C19"/>
              </a:solidFill>
            </a:endParaRP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endParaRPr lang="en-US" sz="1500" b="1" dirty="0" smtClean="0">
              <a:solidFill>
                <a:srgbClr val="804C19"/>
              </a:solidFill>
            </a:endParaRP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endParaRPr lang="en-US" sz="1500" b="1" dirty="0" smtClean="0">
              <a:solidFill>
                <a:srgbClr val="804C19"/>
              </a:solidFill>
            </a:endParaRP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endParaRPr lang="en-US" sz="1500" b="1" dirty="0" smtClean="0">
              <a:solidFill>
                <a:srgbClr val="804C19"/>
              </a:solidFill>
            </a:endParaRP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endParaRPr lang="en-US" sz="1500" b="1" dirty="0" smtClean="0">
              <a:solidFill>
                <a:srgbClr val="804C19"/>
              </a:solidFill>
            </a:endParaRP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endParaRPr lang="en-US" sz="1500" dirty="0" smtClean="0">
              <a:solidFill>
                <a:srgbClr val="000000"/>
              </a:solidFill>
            </a:endParaRP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endParaRPr lang="en-US" sz="1500" b="1" dirty="0" smtClean="0">
              <a:solidFill>
                <a:srgbClr val="804C19"/>
              </a:solidFill>
            </a:endParaRPr>
          </a:p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endParaRPr lang="en-US" sz="1500" b="1" dirty="0" smtClean="0">
              <a:solidFill>
                <a:srgbClr val="804C19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117" y="935237"/>
            <a:ext cx="8635125" cy="40002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33782" y="829675"/>
            <a:ext cx="2094162" cy="651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977" tIns="62313" rIns="97977" bIns="48988"/>
          <a:lstStyle/>
          <a:p>
            <a:pPr defTabSz="497722">
              <a:spcBef>
                <a:spcPts val="1307"/>
              </a:spcBef>
              <a:spcAft>
                <a:spcPts val="1089"/>
              </a:spcAft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500" b="1" dirty="0" smtClean="0">
                <a:solidFill>
                  <a:srgbClr val="804C19"/>
                </a:solidFill>
              </a:rPr>
              <a:t>Data flow at volcano observatory: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97992" y="5024351"/>
            <a:ext cx="9189947" cy="19371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7977" tIns="62313" rIns="97977" bIns="48988"/>
          <a:lstStyle/>
          <a:p>
            <a:pPr defTabSz="497722">
              <a:lnSpc>
                <a:spcPct val="100000"/>
              </a:lnSpc>
              <a:buClrTx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b="1" dirty="0" smtClean="0">
                <a:solidFill>
                  <a:srgbClr val="804C19"/>
                </a:solidFill>
              </a:rPr>
              <a:t>Tools used:</a:t>
            </a:r>
          </a:p>
          <a:p>
            <a:pPr defTabSz="497722">
              <a:lnSpc>
                <a:spcPct val="100000"/>
              </a:lnSpc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Real-time seismic monitoring systems: Antelope, Earthworm/AQMS, </a:t>
            </a:r>
            <a:r>
              <a:rPr lang="en-US" sz="1300" dirty="0" err="1" smtClean="0">
                <a:solidFill>
                  <a:srgbClr val="000000"/>
                </a:solidFill>
              </a:rPr>
              <a:t>Seislog</a:t>
            </a:r>
            <a:r>
              <a:rPr lang="en-US" sz="1300" dirty="0" smtClean="0">
                <a:solidFill>
                  <a:srgbClr val="000000"/>
                </a:solidFill>
              </a:rPr>
              <a:t>, PC-SEIS</a:t>
            </a:r>
          </a:p>
          <a:p>
            <a:pPr defTabSz="497722">
              <a:lnSpc>
                <a:spcPct val="100000"/>
              </a:lnSpc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Data analysis: waveform toolbox/GISMO for MATLAB, </a:t>
            </a:r>
            <a:r>
              <a:rPr lang="en-US" sz="1300" dirty="0" err="1" smtClean="0">
                <a:solidFill>
                  <a:srgbClr val="000000"/>
                </a:solidFill>
              </a:rPr>
              <a:t>Seisan</a:t>
            </a:r>
            <a:r>
              <a:rPr lang="en-US" sz="1300" dirty="0" smtClean="0">
                <a:solidFill>
                  <a:srgbClr val="000000"/>
                </a:solidFill>
              </a:rPr>
              <a:t>, </a:t>
            </a:r>
            <a:r>
              <a:rPr lang="en-US" sz="1300" dirty="0" err="1" smtClean="0">
                <a:solidFill>
                  <a:srgbClr val="000000"/>
                </a:solidFill>
              </a:rPr>
              <a:t>Pitsa</a:t>
            </a:r>
            <a:r>
              <a:rPr lang="en-US" sz="1300" dirty="0" smtClean="0">
                <a:solidFill>
                  <a:srgbClr val="000000"/>
                </a:solidFill>
              </a:rPr>
              <a:t>, SAC, SWARM and VALVE.</a:t>
            </a:r>
          </a:p>
          <a:p>
            <a:pPr defTabSz="497722">
              <a:lnSpc>
                <a:spcPct val="100000"/>
              </a:lnSpc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Programming: MATLAB, Perl, PHP, C/C++, Python. Rarely FORTRAN, Visual BASIC, Antelope APIs.</a:t>
            </a:r>
          </a:p>
          <a:p>
            <a:pPr defTabSz="497722">
              <a:lnSpc>
                <a:spcPct val="100000"/>
              </a:lnSpc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Operating systems: Linux (</a:t>
            </a:r>
            <a:r>
              <a:rPr lang="en-US" sz="1300" dirty="0" err="1" smtClean="0">
                <a:solidFill>
                  <a:srgbClr val="000000"/>
                </a:solidFill>
              </a:rPr>
              <a:t>openSuSe</a:t>
            </a:r>
            <a:r>
              <a:rPr lang="en-US" sz="1300" dirty="0" smtClean="0">
                <a:solidFill>
                  <a:srgbClr val="000000"/>
                </a:solidFill>
              </a:rPr>
              <a:t>, </a:t>
            </a:r>
            <a:r>
              <a:rPr lang="en-US" sz="1300" dirty="0" err="1" smtClean="0">
                <a:solidFill>
                  <a:srgbClr val="000000"/>
                </a:solidFill>
              </a:rPr>
              <a:t>Ubuntu</a:t>
            </a:r>
            <a:r>
              <a:rPr lang="en-US" sz="1300" dirty="0" smtClean="0">
                <a:solidFill>
                  <a:srgbClr val="000000"/>
                </a:solidFill>
              </a:rPr>
              <a:t>), Solaris, </a:t>
            </a:r>
            <a:r>
              <a:rPr lang="en-US" sz="1300" dirty="0" err="1" smtClean="0">
                <a:solidFill>
                  <a:srgbClr val="000000"/>
                </a:solidFill>
              </a:rPr>
              <a:t>MacOS</a:t>
            </a:r>
            <a:r>
              <a:rPr lang="en-US" sz="1300" dirty="0" smtClean="0">
                <a:solidFill>
                  <a:srgbClr val="000000"/>
                </a:solidFill>
              </a:rPr>
              <a:t>, Windows.</a:t>
            </a:r>
          </a:p>
          <a:p>
            <a:pPr defTabSz="497722">
              <a:lnSpc>
                <a:spcPct val="100000"/>
              </a:lnSpc>
              <a:buSzPct val="45000"/>
              <a:buFont typeface="Wingdings" charset="2"/>
              <a:buChar char=""/>
              <a:tabLst>
                <a:tab pos="0" algn="l"/>
                <a:tab pos="497722" algn="l"/>
                <a:tab pos="995445" algn="l"/>
                <a:tab pos="1493166" algn="l"/>
                <a:tab pos="1990888" algn="l"/>
                <a:tab pos="2488611" algn="l"/>
                <a:tab pos="2986333" algn="l"/>
                <a:tab pos="3484057" algn="l"/>
                <a:tab pos="3981778" algn="l"/>
                <a:tab pos="4479500" algn="l"/>
                <a:tab pos="4977223" algn="l"/>
                <a:tab pos="5474945" algn="l"/>
                <a:tab pos="5972667" algn="l"/>
                <a:tab pos="6470389" algn="l"/>
                <a:tab pos="6968111" algn="l"/>
                <a:tab pos="7465833" algn="l"/>
                <a:tab pos="7963556" algn="l"/>
                <a:tab pos="8461277" algn="l"/>
                <a:tab pos="8958999" algn="l"/>
                <a:tab pos="9456722" algn="l"/>
                <a:tab pos="9954444" algn="l"/>
              </a:tabLst>
            </a:pPr>
            <a:r>
              <a:rPr lang="en-US" sz="1300" dirty="0" smtClean="0">
                <a:solidFill>
                  <a:srgbClr val="000000"/>
                </a:solidFill>
              </a:rPr>
              <a:t> Version control systems: </a:t>
            </a:r>
            <a:r>
              <a:rPr lang="en-US" sz="1300" dirty="0" err="1" smtClean="0">
                <a:solidFill>
                  <a:srgbClr val="000000"/>
                </a:solidFill>
              </a:rPr>
              <a:t>git</a:t>
            </a:r>
            <a:r>
              <a:rPr lang="en-US" sz="1300" dirty="0" smtClean="0">
                <a:solidFill>
                  <a:srgbClr val="000000"/>
                </a:solidFill>
              </a:rPr>
              <a:t>, </a:t>
            </a:r>
            <a:r>
              <a:rPr lang="en-US" sz="1300" dirty="0" err="1" smtClean="0">
                <a:solidFill>
                  <a:srgbClr val="000000"/>
                </a:solidFill>
              </a:rPr>
              <a:t>svn</a:t>
            </a:r>
            <a:r>
              <a:rPr lang="en-US" sz="1300" dirty="0" smtClean="0">
                <a:solidFill>
                  <a:srgbClr val="000000"/>
                </a:solidFill>
              </a:rPr>
              <a:t>, </a:t>
            </a:r>
            <a:r>
              <a:rPr lang="en-US" sz="1300" dirty="0" err="1" smtClean="0">
                <a:solidFill>
                  <a:srgbClr val="000000"/>
                </a:solidFill>
              </a:rPr>
              <a:t>cvs</a:t>
            </a:r>
            <a:r>
              <a:rPr lang="en-US" sz="1300" dirty="0" smtClean="0">
                <a:solidFill>
                  <a:srgbClr val="000000"/>
                </a:solidFill>
              </a:rPr>
              <a:t>, github.com, Google Code.</a:t>
            </a:r>
          </a:p>
        </p:txBody>
      </p: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37565" y="153713"/>
            <a:ext cx="1409279" cy="151860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031" y="1763926"/>
            <a:ext cx="9324578" cy="4989036"/>
          </a:xfrm>
        </p:spPr>
        <p:txBody>
          <a:bodyPr/>
          <a:lstStyle/>
          <a:p>
            <a:r>
              <a:rPr lang="en-US" dirty="0" smtClean="0"/>
              <a:t>- Yang Wang</a:t>
            </a:r>
          </a:p>
          <a:p>
            <a:r>
              <a:rPr lang="en-US" dirty="0" smtClean="0"/>
              <a:t>- The University of Texas at Austin</a:t>
            </a:r>
          </a:p>
          <a:p>
            <a:r>
              <a:rPr lang="en-US" dirty="0" smtClean="0"/>
              <a:t>- 4 years’ Ph.D. Student (or forever, who knows)</a:t>
            </a:r>
          </a:p>
          <a:p>
            <a:r>
              <a:rPr lang="en-US" dirty="0" smtClean="0"/>
              <a:t>- Graduate Research Assistant</a:t>
            </a:r>
          </a:p>
          <a:p>
            <a:r>
              <a:rPr lang="en-US" dirty="0" smtClean="0"/>
              <a:t>- Seismic Structure of the Earth Upper Mantle</a:t>
            </a:r>
          </a:p>
          <a:p>
            <a:pPr>
              <a:buNone/>
            </a:pPr>
            <a:r>
              <a:rPr lang="en-US" sz="3100" dirty="0" smtClean="0"/>
              <a:t>(Key Words: Shear Wave, Full Waveform Modeling, East Pacific Rise, Western U.S., Mineral Physics Interpretation)</a:t>
            </a:r>
            <a:endParaRPr lang="en-US" sz="3100" dirty="0"/>
          </a:p>
        </p:txBody>
      </p:sp>
      <p:pic>
        <p:nvPicPr>
          <p:cNvPr id="416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1112" y="0"/>
            <a:ext cx="2449513" cy="3078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Flow &amp;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</a:t>
            </a:r>
            <a:r>
              <a:rPr lang="en-US" dirty="0" err="1" smtClean="0"/>
              <a:t>BreqFast—Rdseed</a:t>
            </a:r>
            <a:r>
              <a:rPr lang="en-US" dirty="0" smtClean="0"/>
              <a:t> – SAC – Inversion/Forward Modeling</a:t>
            </a:r>
          </a:p>
          <a:p>
            <a:r>
              <a:rPr lang="en-US" dirty="0" smtClean="0"/>
              <a:t>- SAC, TAUP</a:t>
            </a:r>
          </a:p>
          <a:p>
            <a:r>
              <a:rPr lang="en-US" dirty="0" smtClean="0"/>
              <a:t>- plans for future data processing and analysis: unknown</a:t>
            </a:r>
            <a:endParaRPr lang="en-US" dirty="0"/>
          </a:p>
        </p:txBody>
      </p:sp>
    </p:spTree>
  </p:cSld>
  <p:clrMapOvr>
    <a:masterClrMapping/>
  </p:clrMapOvr>
  <p:transition advTm="60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008063" y="2919413"/>
            <a:ext cx="7596188" cy="679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1236" rIns="0" bIns="0" anchor="ctr"/>
          <a:lstStyle/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AWK, Shell scripts, and </a:t>
            </a:r>
            <a:r>
              <a:rPr lang="en-US" sz="2400" dirty="0" err="1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TauP</a:t>
            </a: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are useful in all stages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Steps 1 and 2 often depend on step 3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625" y="576265"/>
            <a:ext cx="8197850" cy="2160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008063" y="3840165"/>
            <a:ext cx="7596188" cy="1360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1236" rIns="0" bIns="0" anchor="ctr"/>
          <a:lstStyle/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Problems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Retrieval of restricted data with SOD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Data organization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Compiling issues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008063" y="5715000"/>
            <a:ext cx="7596188" cy="1644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1236" rIns="0" bIns="0" anchor="ctr"/>
          <a:lstStyle/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4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Something to think about for </a:t>
            </a:r>
            <a:r>
              <a:rPr lang="en-US" sz="2400" b="1" dirty="0" err="1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LaTeX</a:t>
            </a:r>
            <a:r>
              <a:rPr lang="en-US" sz="24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users...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endParaRPr lang="en-US" sz="24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en-US" sz="2200" dirty="0" err="1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Pdf</a:t>
            </a:r>
            <a:r>
              <a:rPr lang="en-US" sz="22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metadata → XML script → </a:t>
            </a:r>
            <a:r>
              <a:rPr lang="en-US" sz="2200" dirty="0" err="1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Crossref</a:t>
            </a:r>
            <a:r>
              <a:rPr lang="en-US" sz="22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→ </a:t>
            </a:r>
            <a:r>
              <a:rPr lang="en-US" sz="2200" dirty="0" err="1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BibTex</a:t>
            </a:r>
            <a:r>
              <a:rPr lang="en-US" sz="22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file</a:t>
            </a: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endParaRPr lang="en-US" sz="22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endParaRPr lang="en-US" sz="22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5847550" y="2332037"/>
            <a:ext cx="3967277" cy="3031745"/>
          </a:xfrm>
          <a:ln/>
        </p:spPr>
        <p:txBody>
          <a:bodyPr/>
          <a:lstStyle/>
          <a:p>
            <a:r>
              <a:rPr lang="en-US" sz="3300" dirty="0"/>
              <a:t>Project: SPREE and the </a:t>
            </a:r>
            <a:r>
              <a:rPr lang="en-US" sz="3300" i="1" dirty="0"/>
              <a:t>S</a:t>
            </a:r>
            <a:r>
              <a:rPr lang="en-US" sz="3300" dirty="0"/>
              <a:t>-velocity structure of the Midcontinent Rift</a:t>
            </a:r>
          </a:p>
        </p:txBody>
      </p:sp>
      <p:sp>
        <p:nvSpPr>
          <p:cNvPr id="15362" name="Rectangle 2"/>
          <p:cNvSpPr>
            <a:spLocks/>
          </p:cNvSpPr>
          <p:nvPr/>
        </p:nvSpPr>
        <p:spPr bwMode="auto">
          <a:xfrm>
            <a:off x="4521022" y="679189"/>
            <a:ext cx="4557939" cy="1525716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defTabSz="708751" hangingPunct="1">
              <a:lnSpc>
                <a:spcPct val="100000"/>
              </a:lnSpc>
              <a:buClrTx/>
              <a:buSzTx/>
            </a:pPr>
            <a:r>
              <a:rPr lang="en-US" sz="3300" dirty="0">
                <a:solidFill>
                  <a:srgbClr val="FFFFFF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Emily </a:t>
            </a:r>
            <a:r>
              <a:rPr lang="en-US" sz="3300" dirty="0" err="1">
                <a:solidFill>
                  <a:srgbClr val="FFFFFF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Wolin</a:t>
            </a:r>
            <a:endParaRPr lang="en-US" sz="3300" dirty="0">
              <a:solidFill>
                <a:srgbClr val="FFFFFF"/>
              </a:solidFill>
              <a:latin typeface="Gill Sans" charset="0"/>
              <a:ea typeface="Gill Sans" charset="0"/>
              <a:cs typeface="Gill Sans" charset="0"/>
              <a:sym typeface="Gill Sans" charset="0"/>
            </a:endParaRPr>
          </a:p>
          <a:p>
            <a:pPr defTabSz="708751" hangingPunct="1">
              <a:lnSpc>
                <a:spcPct val="100000"/>
              </a:lnSpc>
              <a:buClrTx/>
              <a:buSzTx/>
            </a:pPr>
            <a:r>
              <a:rPr lang="en-US" sz="3300" dirty="0">
                <a:solidFill>
                  <a:srgbClr val="FFFFFF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Entering 3rd year at Northwestern University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47" y="2810270"/>
            <a:ext cx="5256888" cy="4717414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5364" name="Rectangle 4"/>
          <p:cNvSpPr>
            <a:spLocks/>
          </p:cNvSpPr>
          <p:nvPr/>
        </p:nvSpPr>
        <p:spPr bwMode="auto">
          <a:xfrm>
            <a:off x="3749472" y="7226234"/>
            <a:ext cx="2037783" cy="344516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r>
              <a:rPr lang="en-US" sz="1600" i="1" dirty="0">
                <a:solidFill>
                  <a:srgbClr val="FFFFFF"/>
                </a:solidFill>
                <a:latin typeface="Gill Sans Light" charset="0"/>
                <a:ea typeface="Gill Sans Light" charset="0"/>
                <a:cs typeface="Gill Sans Light" charset="0"/>
                <a:sym typeface="Gill Sans Light" charset="0"/>
              </a:rPr>
              <a:t>figure courtesy T. </a:t>
            </a:r>
            <a:r>
              <a:rPr lang="en-US" sz="1600" i="1" dirty="0" err="1">
                <a:solidFill>
                  <a:srgbClr val="FFFFFF"/>
                </a:solidFill>
                <a:latin typeface="Gill Sans Light" charset="0"/>
                <a:ea typeface="Gill Sans Light" charset="0"/>
                <a:cs typeface="Gill Sans Light" charset="0"/>
                <a:sym typeface="Gill Sans Light" charset="0"/>
              </a:rPr>
              <a:t>Bollmann</a:t>
            </a:r>
            <a:endParaRPr lang="en-US" sz="1600" i="1" dirty="0">
              <a:solidFill>
                <a:srgbClr val="FFFFFF"/>
              </a:solidFill>
              <a:latin typeface="Gill Sans Light" charset="0"/>
              <a:ea typeface="Gill Sans Light" charset="0"/>
              <a:cs typeface="Gill Sans Light" charset="0"/>
              <a:sym typeface="Gill Sans Light" charset="0"/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441" y="59060"/>
            <a:ext cx="3691635" cy="2768436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4177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06357" y="4860924"/>
            <a:ext cx="2374268" cy="269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/>
          </p:cNvSpPr>
          <p:nvPr/>
        </p:nvSpPr>
        <p:spPr bwMode="auto">
          <a:xfrm>
            <a:off x="2530000" y="492166"/>
            <a:ext cx="1683386" cy="994176"/>
          </a:xfrm>
          <a:prstGeom prst="rect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algn="ctr" rotWithShape="0">
              <a:schemeClr val="bg2">
                <a:alpha val="79999"/>
              </a:schemeClr>
            </a:outerShdw>
          </a:effectLst>
        </p:spPr>
        <p:txBody>
          <a:bodyPr lIns="0" tIns="0" rIns="0" bIns="0" anchor="ctr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Request data from IRIS DMC</a:t>
            </a:r>
          </a:p>
          <a:p>
            <a:pPr algn="ctr" defTabSz="708751" hangingPunct="1">
              <a:lnSpc>
                <a:spcPct val="100000"/>
              </a:lnSpc>
              <a:buClrTx/>
              <a:buSzTx/>
            </a:pP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(</a:t>
            </a:r>
            <a:r>
              <a:rPr lang="en-US" sz="19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breq_fast</a:t>
            </a: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)</a:t>
            </a:r>
          </a:p>
        </p:txBody>
      </p:sp>
      <p:sp>
        <p:nvSpPr>
          <p:cNvPr id="16386" name="Rectangle 2"/>
          <p:cNvSpPr>
            <a:spLocks/>
          </p:cNvSpPr>
          <p:nvPr/>
        </p:nvSpPr>
        <p:spPr bwMode="auto">
          <a:xfrm>
            <a:off x="1486498" y="2372243"/>
            <a:ext cx="1496343" cy="1191043"/>
          </a:xfrm>
          <a:prstGeom prst="rect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algn="ctr" rotWithShape="0">
              <a:schemeClr val="bg2">
                <a:alpha val="79999"/>
              </a:schemeClr>
            </a:outerShdw>
          </a:effectLst>
        </p:spPr>
        <p:txBody>
          <a:bodyPr lIns="0" tIns="0" rIns="0" bIns="0" anchor="ctr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check SPREE station quality (bash, SAC)</a:t>
            </a:r>
          </a:p>
        </p:txBody>
      </p:sp>
      <p:sp>
        <p:nvSpPr>
          <p:cNvPr id="16387" name="Rectangle 3"/>
          <p:cNvSpPr>
            <a:spLocks/>
          </p:cNvSpPr>
          <p:nvPr/>
        </p:nvSpPr>
        <p:spPr bwMode="auto">
          <a:xfrm>
            <a:off x="4262609" y="2372243"/>
            <a:ext cx="1496343" cy="1191043"/>
          </a:xfrm>
          <a:prstGeom prst="rect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algn="ctr" rotWithShape="0">
              <a:schemeClr val="bg2">
                <a:alpha val="79999"/>
              </a:schemeClr>
            </a:outerShdw>
          </a:effectLst>
        </p:spPr>
        <p:txBody>
          <a:bodyPr lIns="0" tIns="0" rIns="0" bIns="0" anchor="ctr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compare observed and synthetics (SAC)</a:t>
            </a:r>
          </a:p>
        </p:txBody>
      </p:sp>
      <p:sp>
        <p:nvSpPr>
          <p:cNvPr id="16388" name="Rectangle 4"/>
          <p:cNvSpPr>
            <a:spLocks/>
          </p:cNvSpPr>
          <p:nvPr/>
        </p:nvSpPr>
        <p:spPr bwMode="auto">
          <a:xfrm>
            <a:off x="4262609" y="6063489"/>
            <a:ext cx="1496343" cy="994176"/>
          </a:xfrm>
          <a:prstGeom prst="rect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algn="ctr" rotWithShape="0">
              <a:schemeClr val="bg2">
                <a:alpha val="79999"/>
              </a:schemeClr>
            </a:outerShdw>
          </a:effectLst>
        </p:spPr>
        <p:txBody>
          <a:bodyPr lIns="0" tIns="0" rIns="0" bIns="0" anchor="ctr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Invert for 3D tomographic model</a:t>
            </a:r>
          </a:p>
        </p:txBody>
      </p:sp>
      <p:sp>
        <p:nvSpPr>
          <p:cNvPr id="16389" name="Rectangle 5"/>
          <p:cNvSpPr>
            <a:spLocks/>
          </p:cNvSpPr>
          <p:nvPr/>
        </p:nvSpPr>
        <p:spPr bwMode="auto">
          <a:xfrm>
            <a:off x="5896772" y="492166"/>
            <a:ext cx="2087004" cy="994176"/>
          </a:xfrm>
          <a:prstGeom prst="rect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algn="ctr" rotWithShape="0">
              <a:schemeClr val="bg2">
                <a:alpha val="79999"/>
              </a:schemeClr>
            </a:outerShdw>
          </a:effectLst>
        </p:spPr>
        <p:txBody>
          <a:bodyPr lIns="0" tIns="0" rIns="0" bIns="0" anchor="ctr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Generate synthetic seismograms (</a:t>
            </a:r>
            <a:r>
              <a:rPr lang="en-US" sz="19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Mineos</a:t>
            </a: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) </a:t>
            </a:r>
          </a:p>
        </p:txBody>
      </p:sp>
      <p:sp>
        <p:nvSpPr>
          <p:cNvPr id="16390" name="Rectangle 6"/>
          <p:cNvSpPr>
            <a:spLocks/>
          </p:cNvSpPr>
          <p:nvPr/>
        </p:nvSpPr>
        <p:spPr bwMode="auto">
          <a:xfrm>
            <a:off x="3967277" y="4478715"/>
            <a:ext cx="2087004" cy="1181199"/>
          </a:xfrm>
          <a:prstGeom prst="rect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algn="ctr" rotWithShape="0">
              <a:schemeClr val="bg2">
                <a:alpha val="79999"/>
              </a:schemeClr>
            </a:outerShdw>
          </a:effectLst>
        </p:spPr>
        <p:txBody>
          <a:bodyPr lIns="0" tIns="0" rIns="0" bIns="0" anchor="ctr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Derive best-fit 1D velocity structures for all source-receiver pairs</a:t>
            </a:r>
          </a:p>
        </p:txBody>
      </p:sp>
      <p:sp>
        <p:nvSpPr>
          <p:cNvPr id="16391" name="Freeform 7"/>
          <p:cNvSpPr>
            <a:spLocks/>
          </p:cNvSpPr>
          <p:nvPr/>
        </p:nvSpPr>
        <p:spPr bwMode="auto">
          <a:xfrm>
            <a:off x="5824170" y="925273"/>
            <a:ext cx="2761343" cy="2319334"/>
          </a:xfrm>
          <a:custGeom>
            <a:avLst/>
            <a:gdLst/>
            <a:ahLst/>
            <a:cxnLst>
              <a:cxn ang="0">
                <a:pos x="0" y="21600"/>
              </a:cxn>
              <a:cxn ang="0">
                <a:pos x="21587" y="21538"/>
              </a:cxn>
              <a:cxn ang="0">
                <a:pos x="21600" y="52"/>
              </a:cxn>
              <a:cxn ang="0">
                <a:pos x="17453" y="0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587" y="21538"/>
                </a:lnTo>
                <a:lnTo>
                  <a:pt x="21600" y="52"/>
                </a:lnTo>
                <a:lnTo>
                  <a:pt x="17453" y="0"/>
                </a:lnTo>
              </a:path>
            </a:pathLst>
          </a:cu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 lIns="0" tIns="0" rIns="0" bIns="0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endParaRPr lang="en-US" sz="3300" dirty="0">
              <a:solidFill>
                <a:srgbClr val="FFFFFF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16392" name="Rectangle 8"/>
          <p:cNvSpPr>
            <a:spLocks/>
          </p:cNvSpPr>
          <p:nvPr/>
        </p:nvSpPr>
        <p:spPr bwMode="auto">
          <a:xfrm>
            <a:off x="6142882" y="2706915"/>
            <a:ext cx="2224825" cy="994176"/>
          </a:xfrm>
          <a:prstGeom prst="rect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algn="ctr" rotWithShape="0">
              <a:schemeClr val="bg2">
                <a:alpha val="79999"/>
              </a:schemeClr>
            </a:outerShdw>
          </a:effectLst>
        </p:spPr>
        <p:txBody>
          <a:bodyPr lIns="0" tIns="0" rIns="0" bIns="0" anchor="ctr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r>
              <a:rPr lang="en-US" sz="1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Gill Sans" charset="0"/>
                <a:cs typeface="Gill Sans" charset="0"/>
                <a:sym typeface="Gill Sans" charset="0"/>
              </a:rPr>
              <a:t>revise input velocity structure (develop Java/Python tool?)</a:t>
            </a:r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 rot="10800000" flipH="1">
            <a:off x="5311032" y="1573702"/>
            <a:ext cx="1146868" cy="68288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endParaRPr lang="en-US" sz="3300" dirty="0">
              <a:solidFill>
                <a:srgbClr val="FFFFFF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 rot="10800000">
            <a:off x="3641184" y="1538021"/>
            <a:ext cx="1251464" cy="765319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endParaRPr lang="en-US" sz="3300" dirty="0">
              <a:solidFill>
                <a:srgbClr val="FFFFFF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 rot="10800000" flipH="1">
            <a:off x="2299889" y="1539251"/>
            <a:ext cx="1049655" cy="74194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endParaRPr lang="en-US" sz="3300" dirty="0">
              <a:solidFill>
                <a:srgbClr val="FFFFFF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rot="10800000">
            <a:off x="5007088" y="3696169"/>
            <a:ext cx="3691" cy="659503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endParaRPr lang="en-US" sz="3300" dirty="0">
              <a:solidFill>
                <a:srgbClr val="FFFFFF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rot="10800000" flipH="1">
            <a:off x="5010779" y="5709131"/>
            <a:ext cx="0" cy="300221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algn="ctr" defTabSz="708751" hangingPunct="1">
              <a:lnSpc>
                <a:spcPct val="100000"/>
              </a:lnSpc>
              <a:buClrTx/>
              <a:buSzTx/>
            </a:pPr>
            <a:endParaRPr lang="en-US" sz="3300" dirty="0">
              <a:solidFill>
                <a:srgbClr val="FFFFFF"/>
              </a:solidFill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  <p:transition advTm="60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 bwMode="auto">
          <a:xfrm>
            <a:off x="0" y="2"/>
            <a:ext cx="10080625" cy="100795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83" tIns="50392" rIns="100783" bIns="5039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 smtClean="0">
                <a:latin typeface="Arial" charset="0"/>
                <a:ea typeface="ＭＳ Ｐゴシック" charset="0"/>
                <a:cs typeface="ＭＳ Ｐゴシック" charset="0"/>
              </a:rPr>
              <a:t>Hongfeng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 Yang, </a:t>
            </a:r>
            <a:r>
              <a:rPr lang="en-US" sz="4000" dirty="0" smtClean="0">
                <a:latin typeface="Arial" charset="0"/>
                <a:ea typeface="ＭＳ Ｐゴシック" charset="0"/>
                <a:cs typeface="ＭＳ Ｐゴシック" charset="0"/>
              </a:rPr>
              <a:t>WHOI, Postdoc</a:t>
            </a:r>
            <a:endParaRPr lang="en-US" sz="40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 bwMode="auto">
          <a:xfrm>
            <a:off x="-84005" y="967262"/>
            <a:ext cx="5124318" cy="1552631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83" tIns="50392" rIns="100783" bIns="50392" numCol="1" anchor="t" anchorCtr="0" compatLnSpc="1">
            <a:prstTxWarp prst="textNoShape">
              <a:avLst/>
            </a:prstTxWarp>
          </a:bodyPr>
          <a:lstStyle/>
          <a:p>
            <a:pPr marL="503920" indent="-503920" algn="l" eaLnBrk="1" hangingPunct="1">
              <a:buFont typeface="Arial"/>
              <a:buChar char="•"/>
            </a:pPr>
            <a:r>
              <a:rPr lang="en-US" sz="2200" dirty="0" smtClean="0">
                <a:latin typeface="Arial" charset="0"/>
                <a:ea typeface="ＭＳ Ｐゴシック" charset="0"/>
                <a:cs typeface="ＭＳ Ｐゴシック" charset="0"/>
              </a:rPr>
              <a:t>Crustal fault zone imaging by waveform and travel time modeling</a:t>
            </a:r>
          </a:p>
          <a:p>
            <a:pPr marL="503920" indent="-503920" algn="l" eaLnBrk="1" hangingPunct="1">
              <a:buFont typeface="Arial"/>
              <a:buChar char="•"/>
            </a:pPr>
            <a:r>
              <a:rPr lang="en-US" sz="2200" dirty="0" smtClean="0">
                <a:latin typeface="Arial" charset="0"/>
                <a:ea typeface="ＭＳ Ｐゴシック" charset="0"/>
                <a:cs typeface="ＭＳ Ｐゴシック" charset="0"/>
              </a:rPr>
              <a:t>Earthquake detection, location, and source parameter determination</a:t>
            </a:r>
            <a:endParaRPr lang="en-US" sz="22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" name="Picture 1" descr="0048_1329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25" y="2899177"/>
            <a:ext cx="3108619" cy="46757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54312" y="2896562"/>
            <a:ext cx="5257800" cy="4678413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 bwMode="auto">
          <a:xfrm>
            <a:off x="5208323" y="972682"/>
            <a:ext cx="4872302" cy="170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83" tIns="50392" rIns="100783" bIns="50392" numCol="1" anchor="t" anchorCtr="0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rgbClr val="FFFFFF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3920" indent="-503920" algn="l" eaLnBrk="1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200" dirty="0" smtClean="0">
                <a:latin typeface="Arial" charset="0"/>
                <a:ea typeface="ＭＳ Ｐゴシック" charset="0"/>
                <a:cs typeface="ＭＳ Ｐゴシック" charset="0"/>
              </a:rPr>
              <a:t>Friction and fracture, earthquake cycle and crustal deformation in </a:t>
            </a:r>
            <a:r>
              <a:rPr lang="en-US" sz="2200" dirty="0" err="1" smtClean="0">
                <a:latin typeface="Arial" charset="0"/>
                <a:ea typeface="ＭＳ Ｐゴシック" charset="0"/>
                <a:cs typeface="ＭＳ Ｐゴシック" charset="0"/>
              </a:rPr>
              <a:t>subduction</a:t>
            </a:r>
            <a:r>
              <a:rPr lang="en-US" sz="2200" dirty="0" smtClean="0">
                <a:latin typeface="Arial" charset="0"/>
                <a:ea typeface="ＭＳ Ｐゴシック" charset="0"/>
                <a:cs typeface="ＭＳ Ｐゴシック" charset="0"/>
              </a:rPr>
              <a:t> zones</a:t>
            </a:r>
          </a:p>
          <a:p>
            <a:pPr marL="503920" indent="-503920" algn="l" eaLnBrk="1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200" dirty="0" smtClean="0">
                <a:latin typeface="Arial" charset="0"/>
                <a:ea typeface="ＭＳ Ｐゴシック" charset="0"/>
                <a:cs typeface="ＭＳ Ｐゴシック" charset="0"/>
              </a:rPr>
              <a:t>Rupture propagation</a:t>
            </a:r>
          </a:p>
        </p:txBody>
      </p:sp>
      <p:pic>
        <p:nvPicPr>
          <p:cNvPr id="4188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5189" y="4778374"/>
            <a:ext cx="2015436" cy="2781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4005" y="133883"/>
            <a:ext cx="2688167" cy="23860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>
                <a:solidFill>
                  <a:prstClr val="black"/>
                </a:solidFill>
              </a:rPr>
              <a:t>Wilber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Breq_fast</a:t>
            </a:r>
            <a:endParaRPr lang="en-US" sz="2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>
                <a:solidFill>
                  <a:prstClr val="black"/>
                </a:solidFill>
              </a:rPr>
              <a:t>Email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>
                <a:solidFill>
                  <a:prstClr val="black"/>
                </a:solidFill>
              </a:rPr>
              <a:t>Station server</a:t>
            </a:r>
          </a:p>
        </p:txBody>
      </p:sp>
      <p:sp>
        <p:nvSpPr>
          <p:cNvPr id="3" name="Right Arrow 2"/>
          <p:cNvSpPr/>
          <p:nvPr/>
        </p:nvSpPr>
        <p:spPr>
          <a:xfrm>
            <a:off x="2772172" y="1091953"/>
            <a:ext cx="924057" cy="47073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hangingPunct="1">
              <a:lnSpc>
                <a:spcPct val="100000"/>
              </a:lnSpc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780234" y="133884"/>
            <a:ext cx="2688167" cy="238600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 smtClean="0">
                <a:solidFill>
                  <a:srgbClr val="000000"/>
                </a:solidFill>
              </a:rPr>
              <a:t>SAC/GSAC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 err="1" smtClean="0">
                <a:solidFill>
                  <a:srgbClr val="000000"/>
                </a:solidFill>
              </a:rPr>
              <a:t>pssac</a:t>
            </a:r>
            <a:endParaRPr lang="en-US" sz="2600" dirty="0">
              <a:solidFill>
                <a:srgbClr val="000000"/>
              </a:solidFill>
            </a:endParaRP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Antelope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 err="1">
                <a:solidFill>
                  <a:srgbClr val="000000"/>
                </a:solidFill>
              </a:rPr>
              <a:t>Matlab</a:t>
            </a:r>
            <a:endParaRPr lang="en-US" sz="2600" dirty="0">
              <a:solidFill>
                <a:srgbClr val="000000"/>
              </a:solidFill>
            </a:endParaRP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Perl/gawk/</a:t>
            </a:r>
            <a:r>
              <a:rPr lang="en-US" sz="2600" dirty="0" err="1">
                <a:solidFill>
                  <a:srgbClr val="000000"/>
                </a:solidFill>
              </a:rPr>
              <a:t>etc</a:t>
            </a:r>
            <a:endParaRPr lang="en-US" sz="2600" dirty="0">
              <a:solidFill>
                <a:srgbClr val="000000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6552406" y="1091953"/>
            <a:ext cx="1058631" cy="47073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hangingPunct="1">
              <a:lnSpc>
                <a:spcPct val="100000"/>
              </a:lnSpc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728479" y="133883"/>
            <a:ext cx="2268141" cy="238600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>
                <a:solidFill>
                  <a:srgbClr val="FFFF00"/>
                </a:solidFill>
              </a:rPr>
              <a:t>C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>
                <a:solidFill>
                  <a:srgbClr val="FFFF00"/>
                </a:solidFill>
              </a:rPr>
              <a:t>Fortran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>
                <a:solidFill>
                  <a:srgbClr val="FFFF00"/>
                </a:solidFill>
              </a:rPr>
              <a:t>Perl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 smtClean="0">
                <a:solidFill>
                  <a:srgbClr val="FFFF00"/>
                </a:solidFill>
              </a:rPr>
              <a:t>Gawk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 err="1" smtClean="0">
                <a:solidFill>
                  <a:srgbClr val="FFFF00"/>
                </a:solidFill>
              </a:rPr>
              <a:t>pssac</a:t>
            </a:r>
            <a:endParaRPr lang="en-US" sz="2600" dirty="0">
              <a:solidFill>
                <a:srgbClr val="FFFF00"/>
              </a:solidFill>
            </a:endParaRP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2600" dirty="0">
                <a:solidFill>
                  <a:prstClr val="white"/>
                </a:solidFill>
              </a:rPr>
              <a:t>…</a:t>
            </a:r>
          </a:p>
        </p:txBody>
      </p:sp>
      <p:sp>
        <p:nvSpPr>
          <p:cNvPr id="6" name="Down Arrow 5"/>
          <p:cNvSpPr/>
          <p:nvPr/>
        </p:nvSpPr>
        <p:spPr>
          <a:xfrm>
            <a:off x="8736542" y="2687884"/>
            <a:ext cx="420026" cy="142793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503920" hangingPunct="1">
              <a:lnSpc>
                <a:spcPct val="100000"/>
              </a:lnSpc>
              <a:buClrTx/>
              <a:buSzTx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728479" y="4283816"/>
            <a:ext cx="2268141" cy="238600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>
                <a:solidFill>
                  <a:prstClr val="white"/>
                </a:solidFill>
              </a:rPr>
              <a:t>GMT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>
                <a:solidFill>
                  <a:prstClr val="white"/>
                </a:solidFill>
              </a:rPr>
              <a:t>Latex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72043" y="3023870"/>
            <a:ext cx="5208323" cy="42838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>
                <a:solidFill>
                  <a:prstClr val="white"/>
                </a:solidFill>
              </a:rPr>
              <a:t>GMT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>
                <a:solidFill>
                  <a:prstClr val="white"/>
                </a:solidFill>
              </a:rPr>
              <a:t>Latex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>
                <a:solidFill>
                  <a:prstClr val="white"/>
                </a:solidFill>
              </a:rPr>
              <a:t>FEM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>
                <a:solidFill>
                  <a:prstClr val="white"/>
                </a:solidFill>
              </a:rPr>
              <a:t>CUBIT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 err="1">
                <a:solidFill>
                  <a:prstClr val="white"/>
                </a:solidFill>
              </a:rPr>
              <a:t>Paraview</a:t>
            </a:r>
            <a:endParaRPr lang="en-US" sz="3100" dirty="0">
              <a:solidFill>
                <a:prstClr val="white"/>
              </a:solidFill>
            </a:endParaRP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 err="1">
                <a:solidFill>
                  <a:prstClr val="white"/>
                </a:solidFill>
              </a:rPr>
              <a:t>Matlab</a:t>
            </a:r>
            <a:endParaRPr lang="en-US" sz="3100" dirty="0">
              <a:solidFill>
                <a:prstClr val="white"/>
              </a:solidFill>
            </a:endParaRP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>
                <a:solidFill>
                  <a:prstClr val="white"/>
                </a:solidFill>
              </a:rPr>
              <a:t>Perl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>
                <a:solidFill>
                  <a:prstClr val="white"/>
                </a:solidFill>
              </a:rPr>
              <a:t>Python</a:t>
            </a:r>
          </a:p>
          <a:p>
            <a:pPr marL="314949" indent="-314949" algn="ctr" defTabSz="503920" hangingPunct="1">
              <a:lnSpc>
                <a:spcPct val="100000"/>
              </a:lnSpc>
              <a:buClrTx/>
              <a:buSzTx/>
              <a:buFont typeface="Arial"/>
              <a:buChar char="•"/>
            </a:pPr>
            <a:r>
              <a:rPr lang="en-US" sz="3100" dirty="0">
                <a:solidFill>
                  <a:prstClr val="white"/>
                </a:solidFill>
              </a:rPr>
              <a:t>Antelope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042" y="286059"/>
            <a:ext cx="5341771" cy="1900777"/>
          </a:xfrm>
        </p:spPr>
        <p:txBody>
          <a:bodyPr>
            <a:normAutofit/>
          </a:bodyPr>
          <a:lstStyle/>
          <a:p>
            <a:r>
              <a:rPr lang="en-US" sz="2200" b="1" dirty="0" smtClean="0">
                <a:cs typeface="Adobe Caslon Pro"/>
              </a:rPr>
              <a:t>Irene Bianchi, </a:t>
            </a:r>
            <a:r>
              <a:rPr lang="en-US" sz="2200" b="1" dirty="0" smtClean="0">
                <a:solidFill>
                  <a:schemeClr val="bg1">
                    <a:lumMod val="50000"/>
                  </a:schemeClr>
                </a:solidFill>
                <a:cs typeface="Adobe Caslon Pro"/>
              </a:rPr>
              <a:t>PhD </a:t>
            </a:r>
            <a:br>
              <a:rPr lang="en-US" sz="2200" b="1" dirty="0" smtClean="0">
                <a:solidFill>
                  <a:schemeClr val="bg1">
                    <a:lumMod val="50000"/>
                  </a:schemeClr>
                </a:solidFill>
                <a:cs typeface="Adobe Caslon Pro"/>
              </a:rPr>
            </a:br>
            <a:r>
              <a:rPr lang="en-US" sz="2200" b="1" dirty="0" smtClean="0">
                <a:solidFill>
                  <a:schemeClr val="bg1">
                    <a:lumMod val="50000"/>
                  </a:schemeClr>
                </a:solidFill>
                <a:cs typeface="Adobe Caslon Pro"/>
              </a:rPr>
              <a:t>University of Bologna &amp; INGV Rome</a:t>
            </a:r>
            <a:br>
              <a:rPr lang="en-US" sz="2200" b="1" dirty="0" smtClean="0">
                <a:solidFill>
                  <a:schemeClr val="bg1">
                    <a:lumMod val="50000"/>
                  </a:schemeClr>
                </a:solidFill>
                <a:cs typeface="Adobe Caslon Pro"/>
              </a:rPr>
            </a:br>
            <a:r>
              <a:rPr lang="en-US" sz="2200" b="1" dirty="0" smtClean="0">
                <a:solidFill>
                  <a:schemeClr val="bg1">
                    <a:lumMod val="50000"/>
                  </a:schemeClr>
                </a:solidFill>
                <a:cs typeface="Adobe Caslon Pro"/>
              </a:rPr>
              <a:t>Italy</a:t>
            </a:r>
            <a:r>
              <a:rPr lang="en-US" sz="2200" b="1" dirty="0" smtClean="0">
                <a:cs typeface="Adobe Caslon Pro"/>
              </a:rPr>
              <a:t/>
            </a:r>
            <a:br>
              <a:rPr lang="en-US" sz="2200" b="1" dirty="0" smtClean="0">
                <a:cs typeface="Adobe Caslon Pro"/>
              </a:rPr>
            </a:br>
            <a:endParaRPr lang="en-US" sz="2200" b="1" dirty="0">
              <a:cs typeface="Adobe Caslon Pro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2312" y="1570037"/>
            <a:ext cx="3677146" cy="924582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+mj-lt"/>
                <a:cs typeface="Adobe Caslon Pro"/>
              </a:rPr>
              <a:t>Now at University of Vienna, </a:t>
            </a:r>
            <a:endParaRPr lang="en-US" sz="2000" b="1" dirty="0" smtClean="0">
              <a:solidFill>
                <a:schemeClr val="tx1"/>
              </a:solidFill>
              <a:latin typeface="+mj-lt"/>
              <a:cs typeface="Adobe Caslon Pro"/>
            </a:endParaRPr>
          </a:p>
          <a:p>
            <a:r>
              <a:rPr lang="en-US" sz="2000" b="1" dirty="0" smtClean="0">
                <a:solidFill>
                  <a:schemeClr val="tx1"/>
                </a:solidFill>
                <a:latin typeface="+mj-lt"/>
                <a:cs typeface="Adobe Caslon Pro"/>
              </a:rPr>
              <a:t>Austria  </a:t>
            </a:r>
            <a:endParaRPr lang="en-US" sz="2000" b="1" dirty="0">
              <a:solidFill>
                <a:schemeClr val="tx1"/>
              </a:solidFill>
              <a:latin typeface="+mj-lt"/>
              <a:cs typeface="Adobe Caslon Pr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0527" y="2263140"/>
            <a:ext cx="8697827" cy="916020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b="1" dirty="0">
                <a:solidFill>
                  <a:prstClr val="black"/>
                </a:solidFill>
              </a:rPr>
              <a:t>Searching for anisotropy: Seismic imaging via harmonics analysis of Receiver Functions </a:t>
            </a:r>
          </a:p>
        </p:txBody>
      </p:sp>
      <p:pic>
        <p:nvPicPr>
          <p:cNvPr id="7" name="Picture 6" descr="logo_dep.pd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82146" y="598992"/>
            <a:ext cx="2782366" cy="1538095"/>
          </a:xfrm>
          <a:prstGeom prst="rect">
            <a:avLst/>
          </a:prstGeom>
        </p:spPr>
      </p:pic>
      <p:pic>
        <p:nvPicPr>
          <p:cNvPr id="8" name="Picture 7" descr="logo_uni.pdf"/>
          <p:cNvPicPr>
            <a:picLocks noChangeAspect="1"/>
          </p:cNvPicPr>
          <p:nvPr/>
        </p:nvPicPr>
        <p:blipFill>
          <a:blip r:embed="rId4" cstate="print"/>
          <a:srcRect l="9613" r="8047"/>
          <a:stretch>
            <a:fillRect/>
          </a:stretch>
        </p:blipFill>
        <p:spPr>
          <a:xfrm>
            <a:off x="5724320" y="2"/>
            <a:ext cx="2263162" cy="7438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825" y="34350"/>
            <a:ext cx="1522307" cy="9030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9389" y="1499887"/>
            <a:ext cx="2027672" cy="464766"/>
          </a:xfrm>
          <a:prstGeom prst="rect">
            <a:avLst/>
          </a:prstGeom>
        </p:spPr>
      </p:pic>
      <p:pic>
        <p:nvPicPr>
          <p:cNvPr id="12" name="Picture 4" descr="bb_profile.pdf"/>
          <p:cNvPicPr>
            <a:picLocks noChangeAspect="1"/>
          </p:cNvPicPr>
          <p:nvPr/>
        </p:nvPicPr>
        <p:blipFill>
          <a:blip r:embed="rId7" cstate="print"/>
          <a:srcRect l="18157" t="21378" r="15793" b="15160"/>
          <a:stretch>
            <a:fillRect/>
          </a:stretch>
        </p:blipFill>
        <p:spPr bwMode="auto">
          <a:xfrm>
            <a:off x="4" y="5448905"/>
            <a:ext cx="2197061" cy="2110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figure-n3.pdf"/>
          <p:cNvPicPr>
            <a:picLocks noChangeAspect="1"/>
          </p:cNvPicPr>
          <p:nvPr/>
        </p:nvPicPr>
        <p:blipFill>
          <a:blip r:embed="rId8" cstate="print"/>
          <a:srcRect l="10490" t="3545" r="48811" b="72113"/>
          <a:stretch>
            <a:fillRect/>
          </a:stretch>
        </p:blipFill>
        <p:spPr>
          <a:xfrm>
            <a:off x="1944569" y="3039368"/>
            <a:ext cx="5559069" cy="470492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/>
          <a:srcRect l="4775" r="3943"/>
          <a:stretch>
            <a:fillRect/>
          </a:stretch>
        </p:blipFill>
        <p:spPr>
          <a:xfrm>
            <a:off x="7456965" y="4059829"/>
            <a:ext cx="2623660" cy="306161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019400" y="3621598"/>
            <a:ext cx="2490598" cy="65574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it-IT" dirty="0" err="1">
                <a:solidFill>
                  <a:prstClr val="black"/>
                </a:solidFill>
              </a:rPr>
              <a:t>P-Receiver</a:t>
            </a:r>
            <a:r>
              <a:rPr lang="it-IT" dirty="0">
                <a:solidFill>
                  <a:prstClr val="black"/>
                </a:solidFill>
              </a:rPr>
              <a:t> </a:t>
            </a:r>
            <a:r>
              <a:rPr lang="it-IT" dirty="0" err="1">
                <a:solidFill>
                  <a:prstClr val="black"/>
                </a:solidFill>
              </a:rPr>
              <a:t>functions</a:t>
            </a:r>
            <a:endParaRPr lang="it-IT" dirty="0">
              <a:solidFill>
                <a:prstClr val="black"/>
              </a:solidFill>
            </a:endParaRPr>
          </a:p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it-IT" dirty="0">
              <a:solidFill>
                <a:prstClr val="black"/>
              </a:solidFill>
            </a:endParaRPr>
          </a:p>
        </p:txBody>
      </p:sp>
      <p:sp>
        <p:nvSpPr>
          <p:cNvPr id="19" name="Dodecagon 18"/>
          <p:cNvSpPr/>
          <p:nvPr/>
        </p:nvSpPr>
        <p:spPr>
          <a:xfrm rot="20584697">
            <a:off x="8600267" y="4928408"/>
            <a:ext cx="907256" cy="269612"/>
          </a:xfrm>
          <a:prstGeom prst="dodecagon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sp>
      <p:sp>
        <p:nvSpPr>
          <p:cNvPr id="15" name="TextBox 14"/>
          <p:cNvSpPr txBox="1"/>
          <p:nvPr/>
        </p:nvSpPr>
        <p:spPr>
          <a:xfrm>
            <a:off x="107164" y="3568228"/>
            <a:ext cx="1775176" cy="1763741"/>
          </a:xfrm>
          <a:prstGeom prst="rect">
            <a:avLst/>
          </a:prstGeom>
          <a:noFill/>
        </p:spPr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RETREAT data-set </a:t>
            </a:r>
          </a:p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IRIS supported project</a:t>
            </a:r>
          </a:p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40 station in Northern Italy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54148" y="0"/>
            <a:ext cx="2126477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0763" y="4507739"/>
            <a:ext cx="3571875" cy="2678625"/>
          </a:xfrm>
          <a:prstGeom prst="rect">
            <a:avLst/>
          </a:prstGeom>
        </p:spPr>
      </p:pic>
      <p:pic>
        <p:nvPicPr>
          <p:cNvPr id="2" name="Picture 1" descr="Jap.pdf"/>
          <p:cNvPicPr>
            <a:picLocks noChangeAspect="1"/>
          </p:cNvPicPr>
          <p:nvPr/>
        </p:nvPicPr>
        <p:blipFill>
          <a:blip r:embed="rId4" cstate="print"/>
          <a:srcRect l="18804" t="36599" r="22947" b="35006"/>
          <a:stretch>
            <a:fillRect/>
          </a:stretch>
        </p:blipFill>
        <p:spPr>
          <a:xfrm>
            <a:off x="591149" y="1817965"/>
            <a:ext cx="3111304" cy="21465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5522" y="438597"/>
            <a:ext cx="3386929" cy="9327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b="1" dirty="0">
                <a:solidFill>
                  <a:prstClr val="black"/>
                </a:solidFill>
              </a:rPr>
              <a:t>Planned data processing</a:t>
            </a:r>
            <a:r>
              <a:rPr lang="en-US" dirty="0">
                <a:solidFill>
                  <a:prstClr val="black"/>
                </a:solidFill>
              </a:rPr>
              <a:t>: Northern Japan: 59 seismic stations in the selected area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44907" y="438597"/>
            <a:ext cx="2799960" cy="9327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>
                <a:solidFill>
                  <a:prstClr val="black"/>
                </a:solidFill>
              </a:rPr>
              <a:t>Goal:</a:t>
            </a:r>
          </a:p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>
                <a:solidFill>
                  <a:prstClr val="black"/>
                </a:solidFill>
              </a:rPr>
              <a:t>Detect anisotropy in subduction zones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84569" y="454152"/>
            <a:ext cx="2595848" cy="6557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>
                <a:solidFill>
                  <a:prstClr val="black"/>
                </a:solidFill>
              </a:rPr>
              <a:t>Tool:</a:t>
            </a:r>
          </a:p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>
                <a:solidFill>
                  <a:prstClr val="black"/>
                </a:solidFill>
              </a:rPr>
              <a:t>P-Receiver Functions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5522" y="1456396"/>
            <a:ext cx="7462738" cy="378747"/>
          </a:xfrm>
          <a:prstGeom prst="rect">
            <a:avLst/>
          </a:prstGeom>
          <a:noFill/>
        </p:spPr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>
                <a:solidFill>
                  <a:prstClr val="black"/>
                </a:solidFill>
                <a:latin typeface="Calibri"/>
              </a:rPr>
              <a:t>The Japanese permanent seismic network has a close spacing (20 km)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5526" y="3964540"/>
            <a:ext cx="4229359" cy="37874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b="1" dirty="0">
                <a:solidFill>
                  <a:prstClr val="black"/>
                </a:solidFill>
              </a:rPr>
              <a:t>Future data processing and analysis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9721" y="4576045"/>
            <a:ext cx="4003959" cy="268808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6150" y="4974734"/>
            <a:ext cx="1433568" cy="655746"/>
          </a:xfrm>
          <a:prstGeom prst="rect">
            <a:avLst/>
          </a:prstGeom>
          <a:noFill/>
        </p:spPr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>
                <a:solidFill>
                  <a:prstClr val="black"/>
                </a:solidFill>
                <a:latin typeface="Calibri"/>
              </a:rPr>
              <a:t>Large scale structures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30760" y="4618507"/>
            <a:ext cx="3571874" cy="655746"/>
          </a:xfrm>
          <a:prstGeom prst="rect">
            <a:avLst/>
          </a:prstGeom>
          <a:noFill/>
        </p:spPr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b="1" dirty="0">
                <a:solidFill>
                  <a:prstClr val="white"/>
                </a:solidFill>
                <a:latin typeface="Calibri"/>
              </a:rPr>
              <a:t>ALP-ARRAY</a:t>
            </a:r>
            <a:r>
              <a:rPr lang="en-US" dirty="0">
                <a:solidFill>
                  <a:prstClr val="white"/>
                </a:solidFill>
                <a:latin typeface="Calibri"/>
              </a:rPr>
              <a:t>?? ETH-Zurich project with neighbor countries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/>
          <a:srcRect r="4182" b="49637"/>
          <a:stretch>
            <a:fillRect/>
          </a:stretch>
        </p:blipFill>
        <p:spPr>
          <a:xfrm>
            <a:off x="5096089" y="1817965"/>
            <a:ext cx="3531858" cy="194031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553681" y="3587184"/>
            <a:ext cx="3232647" cy="378747"/>
          </a:xfrm>
          <a:prstGeom prst="rect">
            <a:avLst/>
          </a:prstGeom>
          <a:noFill/>
        </p:spPr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it-IT" dirty="0">
                <a:solidFill>
                  <a:prstClr val="white">
                    <a:lumMod val="50000"/>
                  </a:prstClr>
                </a:solidFill>
                <a:latin typeface="Calibri"/>
              </a:rPr>
              <a:t>(</a:t>
            </a:r>
            <a:r>
              <a:rPr lang="it-IT" dirty="0" err="1">
                <a:solidFill>
                  <a:prstClr val="white">
                    <a:lumMod val="50000"/>
                  </a:prstClr>
                </a:solidFill>
                <a:latin typeface="Calibri"/>
              </a:rPr>
              <a:t>Kawakatsu</a:t>
            </a:r>
            <a:r>
              <a:rPr lang="it-IT" dirty="0">
                <a:solidFill>
                  <a:prstClr val="white">
                    <a:lumMod val="50000"/>
                  </a:prstClr>
                </a:solidFill>
                <a:latin typeface="Calibri"/>
              </a:rPr>
              <a:t> &amp; </a:t>
            </a:r>
            <a:r>
              <a:rPr lang="it-IT" dirty="0" err="1">
                <a:solidFill>
                  <a:prstClr val="white">
                    <a:lumMod val="50000"/>
                  </a:prstClr>
                </a:solidFill>
                <a:latin typeface="Calibri"/>
              </a:rPr>
              <a:t>Watada</a:t>
            </a:r>
            <a:r>
              <a:rPr lang="it-IT" dirty="0">
                <a:solidFill>
                  <a:prstClr val="white">
                    <a:lumMod val="50000"/>
                  </a:prstClr>
                </a:solidFill>
                <a:latin typeface="Calibri"/>
              </a:rPr>
              <a:t> 2007)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67291" y="2444816"/>
            <a:ext cx="1585878" cy="378747"/>
          </a:xfrm>
          <a:prstGeom prst="rect">
            <a:avLst/>
          </a:prstGeom>
          <a:noFill/>
        </p:spPr>
        <p:txBody>
          <a:bodyPr wrap="square" lIns="100761" tIns="50382" rIns="100761" bIns="50382" rtlCol="0">
            <a:spAutoFit/>
          </a:bodyPr>
          <a:lstStyle/>
          <a:p>
            <a:pPr defTabSz="50381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it-IT" dirty="0" err="1">
                <a:solidFill>
                  <a:prstClr val="black"/>
                </a:solidFill>
                <a:latin typeface="Calibri"/>
              </a:rPr>
              <a:t>Anisotropy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?</a:t>
            </a:r>
          </a:p>
        </p:txBody>
      </p:sp>
      <p:cxnSp>
        <p:nvCxnSpPr>
          <p:cNvPr id="23" name="Straight Connector 22"/>
          <p:cNvCxnSpPr>
            <a:stCxn id="22" idx="1"/>
          </p:cNvCxnSpPr>
          <p:nvPr/>
        </p:nvCxnSpPr>
        <p:spPr>
          <a:xfrm rot="10800000">
            <a:off x="7184581" y="2444822"/>
            <a:ext cx="1282710" cy="189368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10800000">
            <a:off x="7184573" y="2177687"/>
            <a:ext cx="1282718" cy="470688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Trevor Bollmann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Northwestern University</a:t>
            </a:r>
          </a:p>
          <a:p>
            <a:pPr lvl="1"/>
            <a:r>
              <a:rPr lang="en-US" sz="2200" dirty="0" smtClean="0"/>
              <a:t>2</a:t>
            </a:r>
            <a:r>
              <a:rPr lang="en-US" sz="2200" baseline="30000" dirty="0" smtClean="0"/>
              <a:t>nd</a:t>
            </a:r>
            <a:r>
              <a:rPr lang="en-US" sz="2200" dirty="0" smtClean="0"/>
              <a:t> Year Grad Student</a:t>
            </a:r>
            <a:endParaRPr lang="en-US" dirty="0" smtClean="0"/>
          </a:p>
          <a:p>
            <a:r>
              <a:rPr lang="en-US" sz="2600" b="1" dirty="0" smtClean="0"/>
              <a:t>Project - </a:t>
            </a:r>
            <a:r>
              <a:rPr lang="en-US" sz="2600" dirty="0" smtClean="0"/>
              <a:t>Comparing Theoretical and Calculated Delay Times in the Superior Region</a:t>
            </a:r>
          </a:p>
          <a:p>
            <a:pPr lvl="1"/>
            <a:r>
              <a:rPr lang="en-US" sz="2200" dirty="0" smtClean="0"/>
              <a:t>Using waveforms from the SPREE project and a tomographic model from Andrew Frederiksen (</a:t>
            </a:r>
            <a:r>
              <a:rPr lang="en-US" sz="2200" dirty="0" err="1" smtClean="0"/>
              <a:t>Umanitoba</a:t>
            </a:r>
            <a:r>
              <a:rPr lang="en-US" sz="2200" dirty="0" smtClean="0"/>
              <a:t>)</a:t>
            </a:r>
          </a:p>
        </p:txBody>
      </p:sp>
      <p:pic>
        <p:nvPicPr>
          <p:cNvPr id="10" name="Content Placeholder 9" descr="tomb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t="-24712" b="-24712"/>
          <a:stretch>
            <a:fillRect/>
          </a:stretch>
        </p:blipFill>
        <p:spPr>
          <a:xfrm>
            <a:off x="5124318" y="503237"/>
            <a:ext cx="4452276" cy="4989036"/>
          </a:xfrm>
        </p:spPr>
      </p:pic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4246" y="4770437"/>
            <a:ext cx="2946379" cy="278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Flow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52015" y="2183905"/>
          <a:ext cx="5040313" cy="5098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344083" y="1763924"/>
            <a:ext cx="2856177" cy="359413"/>
          </a:xfrm>
          <a:prstGeom prst="rect">
            <a:avLst/>
          </a:prstGeom>
          <a:noFill/>
        </p:spPr>
        <p:txBody>
          <a:bodyPr wrap="square" lIns="100794" tIns="50397" rIns="100794" bIns="50397" rtlCol="0">
            <a:spAutoFit/>
          </a:bodyPr>
          <a:lstStyle/>
          <a:p>
            <a:pPr algn="ctr"/>
            <a:r>
              <a:rPr lang="en-US" dirty="0" smtClean="0"/>
              <a:t>Actual Delay Times</a:t>
            </a: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5460339" y="2183904"/>
          <a:ext cx="4620286" cy="4283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384396" y="1776784"/>
            <a:ext cx="2772172" cy="359413"/>
          </a:xfrm>
          <a:prstGeom prst="rect">
            <a:avLst/>
          </a:prstGeom>
          <a:noFill/>
        </p:spPr>
        <p:txBody>
          <a:bodyPr wrap="square" lIns="100794" tIns="50397" rIns="100794" bIns="50397" rtlCol="0">
            <a:spAutoFit/>
          </a:bodyPr>
          <a:lstStyle/>
          <a:p>
            <a:pPr algn="ctr"/>
            <a:r>
              <a:rPr lang="en-US" dirty="0" smtClean="0"/>
              <a:t>Theoretical Delay Times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60339" y="6852137"/>
            <a:ext cx="4986917" cy="359413"/>
          </a:xfrm>
          <a:prstGeom prst="rect">
            <a:avLst/>
          </a:prstGeom>
          <a:noFill/>
        </p:spPr>
        <p:txBody>
          <a:bodyPr wrap="none" lIns="100794" tIns="50397" rIns="100794" bIns="50397" rtlCol="0">
            <a:spAutoFit/>
          </a:bodyPr>
          <a:lstStyle/>
          <a:p>
            <a:r>
              <a:rPr lang="en-US" dirty="0" smtClean="0"/>
              <a:t>Both of these processes need to be automated</a:t>
            </a:r>
            <a:endParaRPr lang="en-US" dirty="0"/>
          </a:p>
        </p:txBody>
      </p:sp>
    </p:spTree>
  </p:cSld>
  <p:clrMapOvr>
    <a:masterClrMapping/>
  </p:clrMapOvr>
  <p:transition advTm="60000"/>
</p:sld>
</file>

<file path=ppt/theme/_rels/them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Droid Sans Fallback"/>
        <a:cs typeface="Droid Sans Fallback"/>
      </a:majorFont>
      <a:minorFont>
        <a:latin typeface="Arial"/>
        <a:ea typeface="Droid Sans Fallback"/>
        <a:cs typeface="Droid Sans Fallbac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Stream">
  <a:themeElements>
    <a:clrScheme name="Stream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3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itle &amp; Bullets - Right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3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4.xml><?xml version="1.0" encoding="utf-8"?>
<a:theme xmlns:a="http://schemas.openxmlformats.org/drawingml/2006/main" name="Coutur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7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rgbClr val="000000"/>
          </a:solidFill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Osaka" charset="0"/>
            <a:cs typeface="Osak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Osaka" charset="0"/>
            <a:cs typeface="Osak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Focus">
  <a:themeElements>
    <a:clrScheme name="Focus">
      <a:dk1>
        <a:sysClr val="windowText" lastClr="000000"/>
      </a:dk1>
      <a:lt1>
        <a:sysClr val="window" lastClr="FFFFFF"/>
      </a:lt1>
      <a:dk2>
        <a:srgbClr val="0064E2"/>
      </a:dk2>
      <a:lt2>
        <a:srgbClr val="B5D2F5"/>
      </a:lt2>
      <a:accent1>
        <a:srgbClr val="FFB91D"/>
      </a:accent1>
      <a:accent2>
        <a:srgbClr val="F97817"/>
      </a:accent2>
      <a:accent3>
        <a:srgbClr val="6DE304"/>
      </a:accent3>
      <a:accent4>
        <a:srgbClr val="FF0000"/>
      </a:accent4>
      <a:accent5>
        <a:srgbClr val="732BEA"/>
      </a:accent5>
      <a:accent6>
        <a:srgbClr val="C913AD"/>
      </a:accent6>
      <a:hlink>
        <a:srgbClr val="FFE400"/>
      </a:hlink>
      <a:folHlink>
        <a:srgbClr val="A3EC62"/>
      </a:folHlink>
    </a:clrScheme>
    <a:fontScheme name="Focus">
      <a:majorFont>
        <a:latin typeface="Corbel"/>
        <a:ea typeface=""/>
        <a:cs typeface=""/>
        <a:font script="Jpan" typeface="ＭＳ ゴシック"/>
      </a:majorFont>
      <a:minorFont>
        <a:latin typeface="Corbel"/>
        <a:ea typeface=""/>
        <a:cs typeface=""/>
        <a:font script="Jpan" typeface="ＭＳ ゴシック"/>
      </a:minorFont>
    </a:fontScheme>
    <a:fmtScheme name="Focus">
      <a:fillStyleLst>
        <a:solidFill>
          <a:schemeClr val="phClr"/>
        </a:solidFill>
        <a:solidFill>
          <a:schemeClr val="phClr"/>
        </a:solidFill>
        <a:solidFill>
          <a:schemeClr val="phClr">
            <a:satMod val="150000"/>
          </a:schemeClr>
        </a:soli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101600" dist="63500" dir="42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glow rad="101600">
              <a:schemeClr val="l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soft" dir="r">
              <a:rot lat="0" lon="0" rev="5400000"/>
            </a:lightRig>
          </a:scene3d>
          <a:sp3d prstMaterial="softmetal">
            <a:bevelT w="31750" h="63500"/>
          </a:sp3d>
        </a:effectStyle>
      </a:effectStyleLst>
      <a:bgFillStyleLst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2_Blank Presentation">
  <a:themeElements>
    <a:clrScheme name="Blank Presentation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34534</TotalTime>
  <Words>2809</Words>
  <Application>Microsoft Office PowerPoint</Application>
  <PresentationFormat>Custom</PresentationFormat>
  <Paragraphs>527</Paragraphs>
  <Slides>53</Slides>
  <Notes>53</Notes>
  <HiddenSlides>0</HiddenSlides>
  <MMClips>0</MMClips>
  <ScaleCrop>false</ScaleCrop>
  <HeadingPairs>
    <vt:vector size="6" baseType="variant">
      <vt:variant>
        <vt:lpstr>Theme</vt:lpstr>
      </vt:variant>
      <vt:variant>
        <vt:i4>25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80" baseType="lpstr">
      <vt:lpstr>Office Theme</vt:lpstr>
      <vt:lpstr>1_Office Theme</vt:lpstr>
      <vt:lpstr>2_Office Theme</vt:lpstr>
      <vt:lpstr>3_Office Theme</vt:lpstr>
      <vt:lpstr>Blank Presentation</vt:lpstr>
      <vt:lpstr>1_Blank Presentation</vt:lpstr>
      <vt:lpstr>Default Design</vt:lpstr>
      <vt:lpstr>Focus</vt:lpstr>
      <vt:lpstr>2_Blank Presentation</vt:lpstr>
      <vt:lpstr>4_Office Theme</vt:lpstr>
      <vt:lpstr>Capsules</vt:lpstr>
      <vt:lpstr>Stream</vt:lpstr>
      <vt:lpstr>5_Office Theme</vt:lpstr>
      <vt:lpstr>Civic</vt:lpstr>
      <vt:lpstr>Advantage</vt:lpstr>
      <vt:lpstr>Tradeshow</vt:lpstr>
      <vt:lpstr>Median</vt:lpstr>
      <vt:lpstr>3_Blank Presentation</vt:lpstr>
      <vt:lpstr>6_Office Theme</vt:lpstr>
      <vt:lpstr>8_Office Theme</vt:lpstr>
      <vt:lpstr>Title &amp; Bullets - Right</vt:lpstr>
      <vt:lpstr>9_Office Theme</vt:lpstr>
      <vt:lpstr>10_Office Theme</vt:lpstr>
      <vt:lpstr>Couture</vt:lpstr>
      <vt:lpstr>7_Office Theme</vt:lpstr>
      <vt:lpstr>Equation</vt:lpstr>
      <vt:lpstr>Document</vt:lpstr>
      <vt:lpstr>Slide 1</vt:lpstr>
      <vt:lpstr>Kasey Aderhold</vt:lpstr>
      <vt:lpstr>Kasey Aderhold</vt:lpstr>
      <vt:lpstr>Slide 4</vt:lpstr>
      <vt:lpstr>Slide 5</vt:lpstr>
      <vt:lpstr>Irene Bianchi, PhD  University of Bologna &amp; INGV Rome Italy </vt:lpstr>
      <vt:lpstr>Slide 7</vt:lpstr>
      <vt:lpstr>Trevor Bollmann</vt:lpstr>
      <vt:lpstr>Data Flow</vt:lpstr>
      <vt:lpstr>Slide 10</vt:lpstr>
      <vt:lpstr>Slide 11</vt:lpstr>
      <vt:lpstr>Slide 12</vt:lpstr>
      <vt:lpstr>Slide 13</vt:lpstr>
      <vt:lpstr>Slide 14</vt:lpstr>
      <vt:lpstr>Slide 15</vt:lpstr>
      <vt:lpstr>Basic Information</vt:lpstr>
      <vt:lpstr>Data Flow and Tools</vt:lpstr>
      <vt:lpstr>Slide 18</vt:lpstr>
      <vt:lpstr>Slide 19</vt:lpstr>
      <vt:lpstr>Maya El Hariri</vt:lpstr>
      <vt:lpstr>Slide 21</vt:lpstr>
      <vt:lpstr>About Me</vt:lpstr>
      <vt:lpstr>My Research</vt:lpstr>
      <vt:lpstr>Slide 24</vt:lpstr>
      <vt:lpstr>Slide 25</vt:lpstr>
      <vt:lpstr>Michael Howe</vt:lpstr>
      <vt:lpstr>BanglaPIRE</vt:lpstr>
      <vt:lpstr>EarthScope / USArray Short Course</vt:lpstr>
      <vt:lpstr>Slide 29</vt:lpstr>
      <vt:lpstr>Tiffany Leonard</vt:lpstr>
      <vt:lpstr>Data Processing</vt:lpstr>
      <vt:lpstr>Chuanchuan Lu</vt:lpstr>
      <vt:lpstr>Slide 33</vt:lpstr>
      <vt:lpstr>Slide 34</vt:lpstr>
      <vt:lpstr>Data Processing</vt:lpstr>
      <vt:lpstr>Akram Mostafanejad  Center for Earthquake Research and Information-  University of Memphis </vt:lpstr>
      <vt:lpstr>Future study plan</vt:lpstr>
      <vt:lpstr>Slide 38</vt:lpstr>
      <vt:lpstr>Data flows &amp; Tools</vt:lpstr>
      <vt:lpstr>EarthScope USArray Data Processing Short Course</vt:lpstr>
      <vt:lpstr>EarthScope USArray Data Processing Short Course</vt:lpstr>
      <vt:lpstr>Ayda Shokoohi Razi Second-year PhD student </vt:lpstr>
      <vt:lpstr>Data flow and Tools</vt:lpstr>
      <vt:lpstr>Evan Riddle Oregon State University </vt:lpstr>
      <vt:lpstr>Data Collected from Hi-CLIMB array (2002-2005)</vt:lpstr>
      <vt:lpstr>Slide 46</vt:lpstr>
      <vt:lpstr>Slide 47</vt:lpstr>
      <vt:lpstr>Basic Information</vt:lpstr>
      <vt:lpstr>Data Flow &amp; Tools</vt:lpstr>
      <vt:lpstr>Project: SPREE and the S-velocity structure of the Midcontinent Rift</vt:lpstr>
      <vt:lpstr>Slide 51</vt:lpstr>
      <vt:lpstr>Hongfeng Yang, WHOI, Postdoc</vt:lpstr>
      <vt:lpstr>Slide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Kasey Aderhold</dc:title>
  <dc:creator>Brian Bagley</dc:creator>
  <cp:lastModifiedBy>tkb</cp:lastModifiedBy>
  <cp:revision>15</cp:revision>
  <cp:lastPrinted>1601-01-01T00:00:00Z</cp:lastPrinted>
  <dcterms:created xsi:type="dcterms:W3CDTF">2011-07-29T13:02:24Z</dcterms:created>
  <dcterms:modified xsi:type="dcterms:W3CDTF">2011-08-16T22:04:18Z</dcterms:modified>
</cp:coreProperties>
</file>