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jpeg" ContentType="image/jpeg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58" r:id="rId1"/>
  </p:sldMasterIdLst>
  <p:notesMasterIdLst>
    <p:notesMasterId r:id="rId38"/>
  </p:notesMasterIdLst>
  <p:handoutMasterIdLst>
    <p:handoutMasterId r:id="rId39"/>
  </p:handoutMasterIdLst>
  <p:sldIdLst>
    <p:sldId id="1344" r:id="rId2"/>
    <p:sldId id="1539" r:id="rId3"/>
    <p:sldId id="1542" r:id="rId4"/>
    <p:sldId id="1555" r:id="rId5"/>
    <p:sldId id="1563" r:id="rId6"/>
    <p:sldId id="1607" r:id="rId7"/>
    <p:sldId id="1608" r:id="rId8"/>
    <p:sldId id="1612" r:id="rId9"/>
    <p:sldId id="1611" r:id="rId10"/>
    <p:sldId id="1613" r:id="rId11"/>
    <p:sldId id="1614" r:id="rId12"/>
    <p:sldId id="1610" r:id="rId13"/>
    <p:sldId id="1615" r:id="rId14"/>
    <p:sldId id="1617" r:id="rId15"/>
    <p:sldId id="1616" r:id="rId16"/>
    <p:sldId id="1618" r:id="rId17"/>
    <p:sldId id="1564" r:id="rId18"/>
    <p:sldId id="1565" r:id="rId19"/>
    <p:sldId id="1589" r:id="rId20"/>
    <p:sldId id="1566" r:id="rId21"/>
    <p:sldId id="1579" r:id="rId22"/>
    <p:sldId id="1574" r:id="rId23"/>
    <p:sldId id="1592" r:id="rId24"/>
    <p:sldId id="1576" r:id="rId25"/>
    <p:sldId id="1591" r:id="rId26"/>
    <p:sldId id="1559" r:id="rId27"/>
    <p:sldId id="1561" r:id="rId28"/>
    <p:sldId id="1560" r:id="rId29"/>
    <p:sldId id="1575" r:id="rId30"/>
    <p:sldId id="1578" r:id="rId31"/>
    <p:sldId id="1581" r:id="rId32"/>
    <p:sldId id="1585" r:id="rId33"/>
    <p:sldId id="1582" r:id="rId34"/>
    <p:sldId id="1583" r:id="rId35"/>
    <p:sldId id="1588" r:id="rId36"/>
    <p:sldId id="1596" r:id="rId37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5pPr>
    <a:lvl6pPr marL="22860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6pPr>
    <a:lvl7pPr marL="27432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7pPr>
    <a:lvl8pPr marL="32004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8pPr>
    <a:lvl9pPr marL="36576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chemeClr val="tx1"/>
    </p:penClr>
  </p:showPr>
  <p:clrMru>
    <a:srgbClr val="0024F8"/>
    <a:srgbClr val="2060F2"/>
    <a:srgbClr val="609AEB"/>
    <a:srgbClr val="178EFF"/>
    <a:srgbClr val="CC0000"/>
    <a:srgbClr val="D4ED9D"/>
    <a:srgbClr val="E2F9FF"/>
    <a:srgbClr val="D6E9FF"/>
    <a:srgbClr val="EBFFD7"/>
    <a:srgbClr val="E4E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88982" autoAdjust="0"/>
  </p:normalViewPr>
  <p:slideViewPr>
    <p:cSldViewPr snapToGrid="0">
      <p:cViewPr varScale="1">
        <p:scale>
          <a:sx n="103" d="100"/>
          <a:sy n="103" d="100"/>
        </p:scale>
        <p:origin x="-936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E88D5DDD-B1B1-C540-AD52-F40FC214A0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4279B2C3-A743-6149-A045-28004014A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DE6BA9-612C-2249-BCB8-C1A0AA76C857}" type="slidenum">
              <a:rPr lang="en-US">
                <a:latin typeface="Arial" pitchFamily="-106" charset="0"/>
              </a:rPr>
              <a:pPr/>
              <a:t>1</a:t>
            </a:fld>
            <a:endParaRPr lang="en-US">
              <a:latin typeface="Arial" pitchFamily="-106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Also not designed as</a:t>
            </a:r>
            <a:r>
              <a:rPr lang="en-US" baseline="0" dirty="0" smtClean="0"/>
              <a:t> a processed data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Even though most</a:t>
            </a:r>
            <a:r>
              <a:rPr lang="en-US" baseline="0" dirty="0" smtClean="0"/>
              <a:t> SEED headers are in ASCII is is not readable, certainly not editable</a:t>
            </a:r>
          </a:p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The</a:t>
            </a:r>
            <a:r>
              <a:rPr lang="en-US" baseline="0" dirty="0" smtClean="0"/>
              <a:t> total system sensitivity is the product of all stage sensitivities and represents the scaling from ground units to digital samples in counts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These are only the most common request mechanisms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BBC9D7-8F99-A84D-9E04-C7D827676318}" type="slidenum">
              <a:rPr lang="en-US" smtClean="0">
                <a:latin typeface="Arial" pitchFamily="-106" charset="0"/>
              </a:rPr>
              <a:pPr/>
              <a:t>6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</a:t>
            </a:r>
            <a:r>
              <a:rPr lang="en-US" baseline="0" smtClean="0"/>
              <a:t>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Latency is a secondary concern</a:t>
            </a:r>
            <a:r>
              <a:rPr lang="en-US" baseline="0" dirty="0" smtClean="0"/>
              <a:t> for the DMC and USArray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7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38E85C-AF4B-7E4E-96A1-A9918FC43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B8F8F-4841-5147-AC58-D18DACE15E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F9CD-6075-184F-9F92-05BEE5F61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8D420-7532-114A-A9FE-951ABC947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D0FA5-9DBC-F242-B0DA-0200F123D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72E87-4876-8649-BD03-992A5766B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1A051-2099-7B40-AFC0-A84B1A2032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E0A45-9CFF-E94A-83FD-DCC8C8E74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3D06-97E3-7541-9852-635136381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F8B7E-DCB7-A14A-A6CF-D6C44CB1C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EF42D-53CF-0144-90CB-425D18846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777240"/>
            <a:ext cx="9144000" cy="7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</a:t>
            </a:r>
            <a:r>
              <a:rPr lang="en-US" dirty="0" smtClean="0"/>
              <a:t>edit </a:t>
            </a:r>
            <a:r>
              <a:rPr lang="en-US" dirty="0"/>
              <a:t>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200439AB-242A-3C43-81B6-DA8A0A5A5BF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8" descr="waveform-banner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0" y="777240"/>
            <a:ext cx="9144000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3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df"/><Relationship Id="rId3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miniseed@iris.washington.edu" TargetMode="External"/><Relationship Id="rId4" Type="http://schemas.openxmlformats.org/officeDocument/2006/relationships/hyperlink" Target="mailto:sync@iris.washington.edu" TargetMode="External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dataless@iris.washington.ed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30313" y="669925"/>
            <a:ext cx="6400800" cy="1355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pitchFamily="-106" charset="0"/>
              <a:buNone/>
            </a:pPr>
            <a:r>
              <a:rPr lang="en-US" dirty="0" smtClean="0"/>
              <a:t>Data Access at the IRIS DMC</a:t>
            </a:r>
          </a:p>
        </p:txBody>
      </p:sp>
      <p:sp>
        <p:nvSpPr>
          <p:cNvPr id="15363" name="Rectangle 14"/>
          <p:cNvSpPr>
            <a:spLocks noChangeArrowheads="1"/>
          </p:cNvSpPr>
          <p:nvPr/>
        </p:nvSpPr>
        <p:spPr bwMode="auto">
          <a:xfrm>
            <a:off x="4976813" y="3810000"/>
            <a:ext cx="2765425" cy="130175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2000" b="0" dirty="0">
                <a:solidFill>
                  <a:schemeClr val="bg1"/>
                </a:solidFill>
              </a:rPr>
              <a:t>Chad Trabant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endParaRPr lang="en-US" sz="2400" b="0" dirty="0">
              <a:solidFill>
                <a:schemeClr val="bg1"/>
              </a:solidFill>
            </a:endParaRP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>
                <a:solidFill>
                  <a:schemeClr val="bg1"/>
                </a:solidFill>
              </a:rPr>
              <a:t>USArray Data Short Course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August 2011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 dirty="0">
                <a:solidFill>
                  <a:schemeClr val="bg1"/>
                </a:solidFill>
              </a:rPr>
              <a:t>Northwestern</a:t>
            </a:r>
          </a:p>
        </p:txBody>
      </p:sp>
      <p:pic>
        <p:nvPicPr>
          <p:cNvPr id="15364" name="Picture 5" descr="NSF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4938" y="5478463"/>
            <a:ext cx="12319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Exploring the services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7028" y="1628163"/>
            <a:ext cx="4010087" cy="3582850"/>
          </a:xfrm>
        </p:spPr>
        <p:txBody>
          <a:bodyPr/>
          <a:lstStyle/>
          <a:p>
            <a:r>
              <a:rPr lang="en-US" sz="2800" dirty="0" smtClean="0"/>
              <a:t>Each service is fully documented</a:t>
            </a:r>
          </a:p>
          <a:p>
            <a:pPr lvl="1"/>
            <a:r>
              <a:rPr lang="en-US" sz="2400" dirty="0" smtClean="0"/>
              <a:t>Query parameters</a:t>
            </a:r>
          </a:p>
          <a:p>
            <a:pPr lvl="1"/>
            <a:r>
              <a:rPr lang="en-US" sz="2400" dirty="0" smtClean="0"/>
              <a:t>Examples</a:t>
            </a:r>
          </a:p>
          <a:p>
            <a:pPr lvl="1"/>
            <a:r>
              <a:rPr lang="en-US" sz="2400" dirty="0" smtClean="0"/>
              <a:t>Usage details</a:t>
            </a:r>
          </a:p>
          <a:p>
            <a:r>
              <a:rPr lang="en-US" sz="2800" dirty="0" smtClean="0"/>
              <a:t>URL Builder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57" y="1622787"/>
            <a:ext cx="4348030" cy="49377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03" y="5369286"/>
            <a:ext cx="7556500" cy="843817"/>
          </a:xfrm>
          <a:prstGeom prst="rect">
            <a:avLst/>
          </a:prstGeom>
          <a:ln>
            <a:solidFill>
              <a:srgbClr val="00009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URL Builders: quick access and exploration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61" y="1583603"/>
            <a:ext cx="8455146" cy="4680684"/>
          </a:xfrm>
          <a:prstGeom prst="rect">
            <a:avLst/>
          </a:prstGeom>
          <a:ln>
            <a:solidFill>
              <a:srgbClr val="00009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77240"/>
            <a:ext cx="9144000" cy="1288172"/>
          </a:xfrm>
        </p:spPr>
        <p:txBody>
          <a:bodyPr/>
          <a:lstStyle/>
          <a:p>
            <a:r>
              <a:rPr lang="en-US" dirty="0" smtClean="0"/>
              <a:t>The DMC’s Fetch web service clients</a:t>
            </a:r>
            <a:br>
              <a:rPr lang="en-US" dirty="0" smtClean="0"/>
            </a:br>
            <a:r>
              <a:rPr lang="en-US" dirty="0" smtClean="0"/>
              <a:t>http://www.iris.edu/</a:t>
            </a:r>
            <a:r>
              <a:rPr lang="en-US" dirty="0" err="1" smtClean="0"/>
              <a:t>ws/wsclients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429306" y="2251454"/>
            <a:ext cx="8714694" cy="4383982"/>
          </a:xfrm>
        </p:spPr>
        <p:txBody>
          <a:bodyPr/>
          <a:lstStyle/>
          <a:p>
            <a:pPr>
              <a:spcAft>
                <a:spcPts val="600"/>
              </a:spcAft>
              <a:buNone/>
            </a:pPr>
            <a:r>
              <a:rPr lang="en-US" sz="2400" b="1" dirty="0" err="1" smtClean="0"/>
              <a:t>FetchBulkData</a:t>
            </a:r>
            <a:r>
              <a:rPr lang="en-US" sz="2400" dirty="0" smtClean="0"/>
              <a:t>:</a:t>
            </a:r>
          </a:p>
          <a:p>
            <a:pPr>
              <a:spcAft>
                <a:spcPts val="600"/>
              </a:spcAft>
              <a:buNone/>
            </a:pPr>
            <a:r>
              <a:rPr lang="en-US" sz="2400" dirty="0" smtClean="0"/>
              <a:t>	Fetch bulk Mini-SEED data and related metadata</a:t>
            </a:r>
          </a:p>
          <a:p>
            <a:pPr>
              <a:spcAft>
                <a:spcPts val="600"/>
              </a:spcAft>
              <a:buNone/>
            </a:pPr>
            <a:r>
              <a:rPr lang="en-US" sz="2400" b="1" dirty="0" err="1" smtClean="0"/>
              <a:t>FetchMetadata</a:t>
            </a:r>
            <a:r>
              <a:rPr lang="en-US" sz="2400" dirty="0" smtClean="0"/>
              <a:t>:</a:t>
            </a:r>
          </a:p>
          <a:p>
            <a:pPr>
              <a:spcAft>
                <a:spcPts val="600"/>
              </a:spcAft>
              <a:buNone/>
            </a:pPr>
            <a:r>
              <a:rPr lang="en-US" sz="2400" dirty="0" smtClean="0"/>
              <a:t>	Fetch primary metadata (coordinates, etc.)</a:t>
            </a:r>
          </a:p>
          <a:p>
            <a:pPr>
              <a:spcAft>
                <a:spcPts val="600"/>
              </a:spcAft>
              <a:buNone/>
            </a:pPr>
            <a:r>
              <a:rPr lang="en-US" sz="2400" b="1" dirty="0" err="1" smtClean="0"/>
              <a:t>FetchRESP</a:t>
            </a:r>
            <a:r>
              <a:rPr lang="en-US" sz="2400" dirty="0" smtClean="0"/>
              <a:t>:</a:t>
            </a:r>
          </a:p>
          <a:p>
            <a:pPr>
              <a:spcAft>
                <a:spcPts val="600"/>
              </a:spcAft>
              <a:buNone/>
            </a:pPr>
            <a:r>
              <a:rPr lang="en-US" sz="2400" dirty="0" smtClean="0"/>
              <a:t>	Fetch SEED RESP files</a:t>
            </a:r>
          </a:p>
          <a:p>
            <a:pPr>
              <a:spcAft>
                <a:spcPts val="600"/>
              </a:spcAft>
              <a:buNone/>
            </a:pPr>
            <a:r>
              <a:rPr lang="en-US" sz="2400" b="1" dirty="0" err="1" smtClean="0"/>
              <a:t>FetchSACPZ</a:t>
            </a:r>
            <a:r>
              <a:rPr lang="en-US" sz="2400" dirty="0" smtClean="0"/>
              <a:t>:</a:t>
            </a:r>
          </a:p>
          <a:p>
            <a:pPr>
              <a:spcAft>
                <a:spcPts val="600"/>
              </a:spcAft>
              <a:buNone/>
            </a:pPr>
            <a:r>
              <a:rPr lang="en-US" sz="2400" dirty="0" smtClean="0"/>
              <a:t>	Fetch SAC Poles &amp; Zeros files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Quick access to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434" y="1661826"/>
            <a:ext cx="8332420" cy="4581892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Working in a Terminal window: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Use </a:t>
            </a:r>
            <a:r>
              <a:rPr lang="en-US" sz="2800" dirty="0" err="1" smtClean="0"/>
              <a:t>FetchMetadata</a:t>
            </a:r>
            <a:r>
              <a:rPr lang="en-US" sz="2800" dirty="0" smtClean="0"/>
              <a:t> to get channel information for </a:t>
            </a:r>
            <a:r>
              <a:rPr lang="en-US" sz="2800" b="1" dirty="0" smtClean="0"/>
              <a:t>TA</a:t>
            </a:r>
            <a:r>
              <a:rPr lang="en-US" sz="2800" dirty="0" smtClean="0"/>
              <a:t> network station </a:t>
            </a:r>
            <a:r>
              <a:rPr lang="en-US" sz="2800" b="1" dirty="0" smtClean="0"/>
              <a:t>ELFS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Hint 1: type </a:t>
            </a:r>
            <a:r>
              <a:rPr lang="en-US" sz="2800" smtClean="0"/>
              <a:t>“$FetchMetadata</a:t>
            </a:r>
            <a:r>
              <a:rPr lang="en-US" sz="2800" dirty="0" smtClean="0"/>
              <a:t> -</a:t>
            </a:r>
            <a:r>
              <a:rPr lang="en-US" sz="2800" dirty="0" err="1" smtClean="0"/>
              <a:t>h</a:t>
            </a:r>
            <a:r>
              <a:rPr lang="en-US" sz="2800" dirty="0" smtClean="0"/>
              <a:t>” for usage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Hint 2: “-N TA –S ELFS”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Quick access to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433" y="1661826"/>
            <a:ext cx="8462985" cy="89026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$ </a:t>
            </a:r>
            <a:r>
              <a:rPr lang="en-US" dirty="0" err="1" smtClean="0"/>
              <a:t>FetchMetadata</a:t>
            </a:r>
            <a:r>
              <a:rPr lang="en-US" dirty="0" smtClean="0"/>
              <a:t> -N TA -S </a:t>
            </a:r>
            <a:r>
              <a:rPr lang="en-US" dirty="0" smtClean="0"/>
              <a:t>ELFS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5" name="Picture 4" descr="Screen shot 2011-08-14 at 4.41.5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590800"/>
            <a:ext cx="9095101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250" y="6086810"/>
            <a:ext cx="7113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0" dirty="0" smtClean="0"/>
              <a:t>*The existence of metadata does not mean time series exists </a:t>
            </a:r>
            <a:endParaRPr lang="en-US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request regional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0866"/>
            <a:ext cx="9144000" cy="5307134"/>
          </a:xfrm>
        </p:spPr>
        <p:txBody>
          <a:bodyPr/>
          <a:lstStyle/>
          <a:p>
            <a:pPr>
              <a:spcAft>
                <a:spcPts val="1200"/>
              </a:spcAft>
              <a:buNone/>
            </a:pPr>
            <a:r>
              <a:rPr lang="en-US" sz="2800" dirty="0" smtClean="0"/>
              <a:t>Working in a Terminal window:</a:t>
            </a:r>
          </a:p>
          <a:p>
            <a:pPr>
              <a:spcAft>
                <a:spcPts val="1200"/>
              </a:spcAft>
              <a:buNone/>
            </a:pPr>
            <a:r>
              <a:rPr lang="en-US" sz="2800" dirty="0" smtClean="0"/>
              <a:t>Use </a:t>
            </a:r>
            <a:r>
              <a:rPr lang="en-US" sz="2800" dirty="0" err="1" smtClean="0"/>
              <a:t>FetchBulkData</a:t>
            </a:r>
            <a:r>
              <a:rPr lang="en-US" sz="2800" dirty="0" smtClean="0"/>
              <a:t> to get </a:t>
            </a:r>
            <a:r>
              <a:rPr lang="en-US" sz="2800" dirty="0" err="1" smtClean="0"/>
              <a:t>miniSEED</a:t>
            </a:r>
            <a:r>
              <a:rPr lang="en-US" sz="2800" dirty="0" smtClean="0"/>
              <a:t> and related simple metadata for </a:t>
            </a:r>
            <a:r>
              <a:rPr lang="en-US" sz="2800" b="1" dirty="0" smtClean="0"/>
              <a:t>LHZ</a:t>
            </a:r>
            <a:r>
              <a:rPr lang="en-US" sz="2800" dirty="0" smtClean="0"/>
              <a:t> channels within </a:t>
            </a:r>
            <a:r>
              <a:rPr lang="en-US" sz="2800" b="1" dirty="0" smtClean="0"/>
              <a:t>10</a:t>
            </a:r>
            <a:r>
              <a:rPr lang="en-US" sz="2800" dirty="0" smtClean="0"/>
              <a:t> degrees of latitude:</a:t>
            </a:r>
            <a:r>
              <a:rPr lang="en-US" sz="2800" dirty="0" smtClean="0"/>
              <a:t> </a:t>
            </a:r>
            <a:r>
              <a:rPr lang="en-US" sz="2800" b="1" dirty="0" smtClean="0"/>
              <a:t>41.15</a:t>
            </a:r>
            <a:r>
              <a:rPr lang="en-US" sz="2800" dirty="0" smtClean="0"/>
              <a:t> </a:t>
            </a:r>
            <a:r>
              <a:rPr lang="en-US" sz="2800" dirty="0" smtClean="0"/>
              <a:t>and longitude:</a:t>
            </a:r>
            <a:r>
              <a:rPr lang="en-US" sz="2800" b="1" dirty="0" smtClean="0"/>
              <a:t> </a:t>
            </a:r>
            <a:r>
              <a:rPr lang="en-US" sz="2800" b="1" dirty="0" smtClean="0"/>
              <a:t>-114.87</a:t>
            </a:r>
            <a:r>
              <a:rPr lang="en-US" sz="2800" dirty="0" smtClean="0"/>
              <a:t> </a:t>
            </a:r>
            <a:r>
              <a:rPr lang="en-US" sz="2800" dirty="0" smtClean="0"/>
              <a:t>for time window starting: </a:t>
            </a:r>
            <a:r>
              <a:rPr lang="en-US" sz="2800" b="1" dirty="0" smtClean="0"/>
              <a:t>2008-02-21T14:16:00</a:t>
            </a:r>
            <a:r>
              <a:rPr lang="en-US" sz="2800" dirty="0" smtClean="0"/>
              <a:t> </a:t>
            </a:r>
            <a:r>
              <a:rPr lang="en-US" sz="2800" dirty="0" smtClean="0"/>
              <a:t>and ending: </a:t>
            </a:r>
            <a:r>
              <a:rPr lang="en-US" sz="2800" b="1" dirty="0" smtClean="0"/>
              <a:t>2008-02-21T14:26:</a:t>
            </a:r>
            <a:r>
              <a:rPr lang="en-US" sz="2800" b="1" dirty="0" smtClean="0"/>
              <a:t>0</a:t>
            </a:r>
            <a:r>
              <a:rPr lang="en-US" sz="2800" b="1" dirty="0" smtClean="0"/>
              <a:t>0</a:t>
            </a:r>
            <a:endParaRPr lang="en-US" sz="2800" dirty="0" smtClean="0"/>
          </a:p>
          <a:p>
            <a:pPr>
              <a:spcAft>
                <a:spcPts val="1200"/>
              </a:spcAft>
              <a:buNone/>
            </a:pPr>
            <a:r>
              <a:rPr lang="en-US" sz="2800" dirty="0" smtClean="0"/>
              <a:t>Hint: Use “-</a:t>
            </a:r>
            <a:r>
              <a:rPr lang="en-US" sz="2800" dirty="0" err="1" smtClean="0"/>
              <a:t>o</a:t>
            </a:r>
            <a:r>
              <a:rPr lang="en-US" sz="2800" dirty="0" smtClean="0"/>
              <a:t>” to specify data output file and “-</a:t>
            </a:r>
            <a:r>
              <a:rPr lang="en-US" sz="2800" dirty="0" err="1" smtClean="0"/>
              <a:t>m</a:t>
            </a:r>
            <a:r>
              <a:rPr lang="en-US" sz="2800" dirty="0" smtClean="0"/>
              <a:t>” to specify metadata output file</a:t>
            </a:r>
            <a:endParaRPr lang="en-US" sz="2800" b="1" dirty="0" smtClean="0"/>
          </a:p>
          <a:p>
            <a:pPr>
              <a:spcAft>
                <a:spcPts val="1200"/>
              </a:spcAft>
              <a:buNone/>
            </a:pPr>
            <a:r>
              <a:rPr lang="en-US" sz="2800" i="1" dirty="0" smtClean="0"/>
              <a:t>Bonus</a:t>
            </a:r>
            <a:r>
              <a:rPr lang="en-US" sz="2800" dirty="0" smtClean="0"/>
              <a:t>: Convert the returned data to SAC using </a:t>
            </a:r>
            <a:r>
              <a:rPr lang="en-US" sz="2800" b="1" dirty="0" smtClean="0"/>
              <a:t>mseed2sac</a:t>
            </a:r>
            <a:r>
              <a:rPr lang="en-US" sz="2800" dirty="0" smtClean="0"/>
              <a:t> and include metadata</a:t>
            </a:r>
            <a:endParaRPr lang="en-US" sz="28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request regional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434" y="1661826"/>
            <a:ext cx="8728566" cy="45818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$ </a:t>
            </a:r>
            <a:r>
              <a:rPr lang="en-US" dirty="0" err="1" smtClean="0"/>
              <a:t>FetchBulkData</a:t>
            </a:r>
            <a:r>
              <a:rPr lang="en-US" dirty="0" smtClean="0"/>
              <a:t> -C LHZ</a:t>
            </a:r>
          </a:p>
          <a:p>
            <a:pPr>
              <a:buNone/>
            </a:pPr>
            <a:r>
              <a:rPr lang="en-US" dirty="0" smtClean="0"/>
              <a:t>	-radius</a:t>
            </a:r>
            <a:r>
              <a:rPr lang="en-US" dirty="0" smtClean="0"/>
              <a:t> </a:t>
            </a:r>
            <a:r>
              <a:rPr lang="en-US" dirty="0" smtClean="0"/>
              <a:t>41.15</a:t>
            </a:r>
            <a:r>
              <a:rPr lang="en-US" dirty="0" smtClean="0"/>
              <a:t>:-114.87:</a:t>
            </a:r>
            <a:r>
              <a:rPr lang="en-US" dirty="0" smtClean="0"/>
              <a:t>10</a:t>
            </a:r>
          </a:p>
          <a:p>
            <a:pPr>
              <a:buNone/>
            </a:pPr>
            <a:r>
              <a:rPr lang="en-US" dirty="0" smtClean="0"/>
              <a:t>	-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smtClean="0"/>
              <a:t>2008-02-21T14:16:00</a:t>
            </a:r>
          </a:p>
          <a:p>
            <a:pPr>
              <a:buNone/>
            </a:pPr>
            <a:r>
              <a:rPr lang="en-US" dirty="0" smtClean="0"/>
              <a:t>	-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smtClean="0"/>
              <a:t>2008-02-21T14:26:00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-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Wells.mseed</a:t>
            </a:r>
            <a:r>
              <a:rPr lang="en-US" dirty="0" smtClean="0"/>
              <a:t> –</a:t>
            </a:r>
            <a:r>
              <a:rPr lang="en-US" dirty="0" err="1" smtClean="0"/>
              <a:t>m</a:t>
            </a:r>
            <a:r>
              <a:rPr lang="en-US" dirty="0" smtClean="0"/>
              <a:t> </a:t>
            </a:r>
            <a:r>
              <a:rPr lang="en-US" dirty="0" err="1" smtClean="0"/>
              <a:t>Wells.meta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$ mseed2sac </a:t>
            </a:r>
            <a:r>
              <a:rPr lang="en-US" dirty="0" err="1" smtClean="0"/>
              <a:t>Wells.mseed</a:t>
            </a:r>
            <a:r>
              <a:rPr lang="en-US" dirty="0" smtClean="0"/>
              <a:t> –</a:t>
            </a:r>
            <a:r>
              <a:rPr lang="en-US" dirty="0" err="1" smtClean="0"/>
              <a:t>m</a:t>
            </a:r>
            <a:r>
              <a:rPr lang="en-US" dirty="0" smtClean="0"/>
              <a:t> </a:t>
            </a:r>
            <a:r>
              <a:rPr lang="en-US" dirty="0" err="1" smtClean="0"/>
              <a:t>Wells.meta</a:t>
            </a:r>
            <a:endParaRPr lang="en-US" i="1" dirty="0" smtClean="0"/>
          </a:p>
          <a:p>
            <a:pPr>
              <a:buNone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BREQ_FAST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97" y="1530930"/>
            <a:ext cx="8954603" cy="127010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i="1" dirty="0" smtClean="0"/>
              <a:t>: </a:t>
            </a:r>
            <a:r>
              <a:rPr lang="en-US" sz="2800" i="1" dirty="0" err="1" smtClean="0">
                <a:solidFill>
                  <a:srgbClr val="0000FF"/>
                </a:solidFill>
              </a:rPr>
              <a:t>breq_fast@iris.washington.edu</a:t>
            </a:r>
            <a:endParaRPr lang="en-US" sz="2800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</a:t>
            </a:r>
            <a:r>
              <a:rPr lang="en-US" sz="2800" i="1" dirty="0" err="1" smtClean="0"/>
              <a:t>breq_fast.htm</a:t>
            </a:r>
            <a:endParaRPr lang="en-US" sz="28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7372" y="2764572"/>
            <a:ext cx="8738262" cy="403187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Consolas"/>
                <a:cs typeface="Consolas"/>
              </a:rPr>
              <a:t>.NAME Joe Seismologist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.EMAIL </a:t>
            </a:r>
            <a:r>
              <a:rPr lang="en-US" sz="1600" dirty="0" err="1" smtClean="0">
                <a:latin typeface="Consolas"/>
                <a:cs typeface="Consolas"/>
              </a:rPr>
              <a:t>joe@podunk.edu</a:t>
            </a:r>
            <a:r>
              <a:rPr lang="en-US" sz="1600" dirty="0" smtClean="0">
                <a:latin typeface="Consolas"/>
                <a:cs typeface="Consolas"/>
              </a:rPr>
              <a:t>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.MEDIA FTP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.LABEL Earthquake1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.QUALITY B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.END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GRFO IU 1999 01 02 00 18 10.4 1999 01 02 00 20 10.4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ANTO IU 1999 01 02 02 10 36.6 1999 01 02 02 12 36.6 1 SH?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AFI IU 1999 01 02 02 10 37.1 1999 01 02 02 12 37.1 1 BH? 00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SEE CD 1999 01 02 14 45 08.9 1999 01 02 14 47 08.9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CASY IU 1999 01 04 02 42 13.4 1999 01 04 02 44 13.4 1 BHZ 10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NNA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PFO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KMI CD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SSE CD 1999 01 04 02 18 25.4 1999 01 04 02 20 25.4 2 B??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PAS TS 1999 1 4 2 10 49 1999 1 4 2 12 49 3 BH? SHZ L?? </a:t>
            </a:r>
            <a:endParaRPr lang="en-US" sz="16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NetDC</a:t>
            </a:r>
            <a:r>
              <a:rPr lang="en-US" dirty="0" smtClean="0"/>
              <a:t>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115" y="1530930"/>
            <a:ext cx="8976886" cy="1655081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dirty="0" smtClean="0"/>
              <a:t>: </a:t>
            </a:r>
            <a:r>
              <a:rPr lang="en-US" sz="2800" i="1" dirty="0" err="1" smtClean="0">
                <a:solidFill>
                  <a:srgbClr val="0024F8"/>
                </a:solidFill>
              </a:rPr>
              <a:t>netdc@fdsn.org</a:t>
            </a:r>
            <a:endParaRPr lang="en-US" sz="2800" i="1" dirty="0" smtClean="0">
              <a:ln>
                <a:solidFill>
                  <a:srgbClr val="0024F8"/>
                </a:solidFill>
              </a:ln>
              <a:solidFill>
                <a:srgbClr val="0024F8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http://www.iris.edu/manuals/netdc/</a:t>
            </a:r>
          </a:p>
          <a:p>
            <a:pPr>
              <a:buNone/>
            </a:pPr>
            <a:r>
              <a:rPr lang="en-US" sz="2800" dirty="0" smtClean="0"/>
              <a:t>Requests are routed to data centers as needed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949" y="3230570"/>
            <a:ext cx="8738262" cy="355481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500" dirty="0" smtClean="0"/>
              <a:t>.NETDC_REQUEST</a:t>
            </a:r>
            <a:br>
              <a:rPr lang="en-US" sz="1500" dirty="0" smtClean="0"/>
            </a:br>
            <a:r>
              <a:rPr lang="en-US" sz="1500" dirty="0" smtClean="0"/>
              <a:t>.NAME Joe Seismologist</a:t>
            </a:r>
          </a:p>
          <a:p>
            <a:pPr algn="l"/>
            <a:r>
              <a:rPr lang="en-US" sz="1500" dirty="0" smtClean="0"/>
              <a:t>.INST University of Quakes</a:t>
            </a:r>
            <a:br>
              <a:rPr lang="en-US" sz="1500" dirty="0" smtClean="0"/>
            </a:br>
            <a:r>
              <a:rPr lang="en-US" sz="1500" dirty="0" smtClean="0"/>
              <a:t>.EMAIL </a:t>
            </a:r>
            <a:r>
              <a:rPr lang="en-US" sz="1500" dirty="0" err="1" smtClean="0"/>
              <a:t>joe@host.seismolab.edu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.LABEL </a:t>
            </a:r>
            <a:r>
              <a:rPr lang="en-US" sz="1500" dirty="0" err="1" smtClean="0"/>
              <a:t>My_Request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.MEDIA FTP</a:t>
            </a:r>
            <a:br>
              <a:rPr lang="en-US" sz="1500" dirty="0" smtClean="0"/>
            </a:br>
            <a:r>
              <a:rPr lang="en-US" sz="1500" dirty="0" smtClean="0"/>
              <a:t>.FORMAT_WAVEFORM SEED</a:t>
            </a:r>
            <a:br>
              <a:rPr lang="en-US" sz="1500" dirty="0" smtClean="0"/>
            </a:br>
            <a:r>
              <a:rPr lang="en-US" sz="1500" dirty="0" smtClean="0"/>
              <a:t>.FORMAT_RESPONSE SEED_ASCII</a:t>
            </a:r>
            <a:br>
              <a:rPr lang="en-US" sz="1500" dirty="0" smtClean="0"/>
            </a:br>
            <a:r>
              <a:rPr lang="en-US" sz="1500" dirty="0" smtClean="0"/>
              <a:t>.MERGE_DATA YES 3</a:t>
            </a:r>
            <a:br>
              <a:rPr lang="en-US" sz="1500" dirty="0" smtClean="0"/>
            </a:br>
            <a:r>
              <a:rPr lang="en-US" sz="1500" dirty="0" smtClean="0"/>
              <a:t>.DISPOSITION PULL</a:t>
            </a:r>
            <a:br>
              <a:rPr lang="en-US" sz="1500" dirty="0" smtClean="0"/>
            </a:br>
            <a:r>
              <a:rPr lang="en-US" sz="1500" dirty="0" smtClean="0"/>
              <a:t>.END</a:t>
            </a:r>
            <a:br>
              <a:rPr lang="en-US" sz="1500" dirty="0" smtClean="0"/>
            </a:br>
            <a:r>
              <a:rPr lang="en-US" sz="1500" dirty="0" smtClean="0"/>
              <a:t>.RESP * G SSBC * * "1990 03 01 00 00 00" "1990 03 02 00 00 00"</a:t>
            </a:r>
            <a:br>
              <a:rPr lang="en-US" sz="1500" dirty="0" smtClean="0"/>
            </a:br>
            <a:r>
              <a:rPr lang="en-US" sz="1500" dirty="0" smtClean="0"/>
              <a:t>.INV NCEDC * *</a:t>
            </a:r>
            <a:br>
              <a:rPr lang="en-US" sz="1500" dirty="0" smtClean="0"/>
            </a:br>
            <a:r>
              <a:rPr lang="en-US" sz="1500" dirty="0" smtClean="0"/>
              <a:t>.DATA * PS TSKO * M?? "1990 03 01 00 00 00" "1990 03 05 06 02 45.78"</a:t>
            </a:r>
            <a:br>
              <a:rPr lang="en-US" sz="1500" dirty="0" smtClean="0"/>
            </a:br>
            <a:r>
              <a:rPr lang="en-US" sz="1500" dirty="0" smtClean="0"/>
              <a:t>.DATA * CD ZHLP * "B?? S??" "1986 06 16 00 00 00" "1986 06 19 04 00 00"</a:t>
            </a:r>
            <a:endParaRPr lang="en-US" sz="15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SeismiQuery BREQ_FAST Request Form</a:t>
            </a:r>
            <a:endParaRPr lang="en-US" dirty="0"/>
          </a:p>
        </p:txBody>
      </p:sp>
      <p:pic>
        <p:nvPicPr>
          <p:cNvPr id="7" name="Picture 6" descr="SQ-BreqFast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3" y="1608004"/>
            <a:ext cx="5704676" cy="40289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 descr="SQ-BreqFast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36" y="2256660"/>
            <a:ext cx="6089535" cy="3956083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9" name="Picture 8" descr="SQ-BreqFast-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7167" y="2076444"/>
            <a:ext cx="4727033" cy="4544010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/>
              <a:t>EarthScope Data Holdings by Component</a:t>
            </a:r>
          </a:p>
        </p:txBody>
      </p:sp>
      <p:pic>
        <p:nvPicPr>
          <p:cNvPr id="4" name="Picture 3" descr="ES-DataHolding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52400" y="457200"/>
            <a:ext cx="88741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Wilber II: Web Interface to Event Data</a:t>
            </a:r>
            <a:endParaRPr lang="en-US" dirty="0"/>
          </a:p>
        </p:txBody>
      </p:sp>
      <p:pic>
        <p:nvPicPr>
          <p:cNvPr id="6" name="Picture 5" descr="WilberII-p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48" y="1568146"/>
            <a:ext cx="7034894" cy="5173579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SeedLink: Streaming Data Feeds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89" y="1487904"/>
            <a:ext cx="8809790" cy="5370096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 smtClean="0"/>
              <a:t>All open data streams received by the DMC’s real-time collection system (BUD) are available as streaming SeedLink feeds.  The SeedLink protocol transports 512-byte Mini-SEED records.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Latency is dependent on the arriving data stream latency and the sample rate.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Primary client software: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slink2orb</a:t>
            </a:r>
            <a:r>
              <a:rPr lang="en-US" sz="2600" dirty="0" smtClean="0"/>
              <a:t>: Antelope ORB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slink2ew</a:t>
            </a:r>
            <a:r>
              <a:rPr lang="en-US" sz="2600" dirty="0" smtClean="0"/>
              <a:t>: Earthworm ring buffer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err="1" smtClean="0">
                <a:solidFill>
                  <a:srgbClr val="0000FF"/>
                </a:solidFill>
              </a:rPr>
              <a:t>slarchive</a:t>
            </a:r>
            <a:r>
              <a:rPr lang="en-US" sz="2600" dirty="0" smtClean="0"/>
              <a:t>: SeedLink client writes Mini-S  EED to disk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9740"/>
            <a:ext cx="9144000" cy="1146596"/>
          </a:xfrm>
        </p:spPr>
        <p:txBody>
          <a:bodyPr/>
          <a:lstStyle/>
          <a:p>
            <a:r>
              <a:rPr lang="en-US" dirty="0" smtClean="0"/>
              <a:t>MDA: </a:t>
            </a:r>
            <a:r>
              <a:rPr lang="en-US" dirty="0" err="1" smtClean="0"/>
              <a:t>MetaData</a:t>
            </a:r>
            <a:r>
              <a:rPr lang="en-US" dirty="0" smtClean="0"/>
              <a:t> Aggregator</a:t>
            </a:r>
            <a:br>
              <a:rPr lang="en-US" dirty="0" smtClean="0"/>
            </a:br>
            <a:r>
              <a:rPr lang="en-US" sz="3600" b="0" dirty="0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http://</a:t>
            </a:r>
            <a:r>
              <a:rPr lang="en-US" sz="3600" b="0" dirty="0" err="1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www.iris.edu/mda</a:t>
            </a:r>
            <a:r>
              <a:rPr lang="en-US" sz="3600" b="0" dirty="0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/ </a:t>
            </a:r>
            <a:endParaRPr lang="en-US" dirty="0">
              <a:ln>
                <a:solidFill>
                  <a:srgbClr val="0024F8"/>
                </a:solidFill>
              </a:ln>
              <a:solidFill>
                <a:srgbClr val="0024F8"/>
              </a:solidFill>
            </a:endParaRPr>
          </a:p>
        </p:txBody>
      </p:sp>
      <p:pic>
        <p:nvPicPr>
          <p:cNvPr id="5" name="Content Placeholder 4" descr="MDA-station.png"/>
          <p:cNvPicPr>
            <a:picLocks noGrp="1" noChangeAspect="1"/>
          </p:cNvPicPr>
          <p:nvPr>
            <p:ph idx="1"/>
          </p:nvPr>
        </p:nvPicPr>
        <p:blipFill>
          <a:blip r:embed="rId3"/>
          <a:srcRect l="95" t="249" r="62"/>
          <a:stretch>
            <a:fillRect/>
          </a:stretch>
        </p:blipFill>
        <p:spPr>
          <a:xfrm>
            <a:off x="346656" y="1923148"/>
            <a:ext cx="8525933" cy="4806621"/>
          </a:xfrm>
          <a:noFill/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348"/>
            <a:ext cx="9144000" cy="758087"/>
          </a:xfrm>
        </p:spPr>
        <p:txBody>
          <a:bodyPr/>
          <a:lstStyle/>
          <a:p>
            <a:r>
              <a:rPr lang="en-US" dirty="0" err="1" smtClean="0"/>
              <a:t>GMap</a:t>
            </a:r>
            <a:r>
              <a:rPr lang="en-US" dirty="0" smtClean="0"/>
              <a:t>: Google Map Service</a:t>
            </a:r>
            <a:br>
              <a:rPr lang="en-US" dirty="0" smtClean="0"/>
            </a:br>
            <a:r>
              <a:rPr lang="en-US" sz="3600" b="0" dirty="0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http://</a:t>
            </a:r>
            <a:r>
              <a:rPr lang="en-US" sz="3600" b="0" dirty="0" err="1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www.iris.edu/gmap</a:t>
            </a:r>
            <a:r>
              <a:rPr lang="en-US" sz="3600" b="0" dirty="0" smtClean="0">
                <a:ln>
                  <a:solidFill>
                    <a:srgbClr val="0024F8"/>
                  </a:solidFill>
                </a:ln>
                <a:solidFill>
                  <a:srgbClr val="0024F8"/>
                </a:solidFill>
              </a:rPr>
              <a:t>/ </a:t>
            </a:r>
            <a:endParaRPr lang="en-US" dirty="0">
              <a:ln>
                <a:solidFill>
                  <a:srgbClr val="0024F8"/>
                </a:solidFill>
              </a:ln>
              <a:solidFill>
                <a:srgbClr val="0024F8"/>
              </a:solidFill>
            </a:endParaRPr>
          </a:p>
        </p:txBody>
      </p:sp>
      <p:pic>
        <p:nvPicPr>
          <p:cNvPr id="4" name="Picture 3" descr="GMap.png"/>
          <p:cNvPicPr>
            <a:picLocks noChangeAspect="1"/>
          </p:cNvPicPr>
          <p:nvPr/>
        </p:nvPicPr>
        <p:blipFill>
          <a:blip r:embed="rId3"/>
          <a:srcRect l="251" t="201" r="148"/>
          <a:stretch>
            <a:fillRect/>
          </a:stretch>
        </p:blipFill>
        <p:spPr>
          <a:xfrm>
            <a:off x="760230" y="2012455"/>
            <a:ext cx="7730561" cy="4615230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SeismiQuery: Flexible Query</a:t>
            </a:r>
            <a:endParaRPr lang="en-US" dirty="0"/>
          </a:p>
        </p:txBody>
      </p:sp>
      <p:pic>
        <p:nvPicPr>
          <p:cNvPr id="5" name="Picture 4" descr="SeismiQuery-mai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08" y="1600268"/>
            <a:ext cx="8380664" cy="4379479"/>
          </a:xfrm>
          <a:prstGeom prst="rect">
            <a:avLst/>
          </a:prstGeom>
          <a:ln>
            <a:solidFill>
              <a:srgbClr val="71717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2031447" y="6190345"/>
            <a:ext cx="489119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0" dirty="0" smtClean="0">
                <a:solidFill>
                  <a:srgbClr val="0000FF"/>
                </a:solidFill>
              </a:rPr>
              <a:t>http://www.iris.edu/SeismiQuery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EarthScope Virtual Networks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14800" y="1605811"/>
          <a:ext cx="8395368" cy="459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990"/>
                <a:gridCol w="5603378"/>
              </a:tblGrid>
              <a:tr h="383951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Virtual Network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_US-TA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Transportable Array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_US-REF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Reference Network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_US-FA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Flexible</a:t>
                      </a:r>
                      <a:r>
                        <a:rPr lang="en-US" sz="2400" baseline="0" dirty="0" smtClean="0"/>
                        <a:t> Array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_US-MT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USArray Magnetotelluric</a:t>
                      </a:r>
                      <a:endParaRPr lang="en-US" sz="2400" dirty="0"/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_US-ALL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All USArray Components</a:t>
                      </a: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_PBO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Plate Boundary Observatory</a:t>
                      </a:r>
                    </a:p>
                  </a:txBody>
                  <a:tcPr anchor="ctr"/>
                </a:tc>
              </a:tr>
              <a:tr h="5961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_SAFOD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SAFOD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4415" y="6312332"/>
            <a:ext cx="885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/>
              <a:t>Many more virtual networks have been defined, see </a:t>
            </a:r>
            <a:r>
              <a:rPr lang="en-US" sz="1800" b="0" dirty="0" smtClean="0">
                <a:solidFill>
                  <a:srgbClr val="0024F8"/>
                </a:solidFill>
              </a:rPr>
              <a:t>http://www.iris.edu/mda/ </a:t>
            </a:r>
            <a:r>
              <a:rPr lang="en-US" sz="1800" b="0" dirty="0" smtClean="0"/>
              <a:t>for a list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99" y="1549400"/>
            <a:ext cx="8890001" cy="5308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Standard for the Exchange of Earthquake Data</a:t>
            </a:r>
          </a:p>
          <a:p>
            <a:pPr>
              <a:buNone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International format, maintained by the FDSN</a:t>
            </a:r>
          </a:p>
          <a:p>
            <a:pPr>
              <a:buFontTx/>
              <a:buChar char="•"/>
            </a:pPr>
            <a:r>
              <a:rPr lang="en-US" sz="2400" dirty="0" smtClean="0"/>
              <a:t>Includes both time series data and metadata</a:t>
            </a:r>
          </a:p>
          <a:p>
            <a:pPr>
              <a:buFontTx/>
              <a:buChar char="•"/>
            </a:pPr>
            <a:r>
              <a:rPr lang="en-US" sz="2400" dirty="0" smtClean="0"/>
              <a:t>Comprehensive record of data recording process</a:t>
            </a:r>
          </a:p>
          <a:p>
            <a:pPr>
              <a:buFontTx/>
              <a:buChar char="•"/>
            </a:pPr>
            <a:r>
              <a:rPr lang="en-US" sz="2400" dirty="0" smtClean="0"/>
              <a:t>Not designed as an analysis format</a:t>
            </a:r>
          </a:p>
          <a:p>
            <a:pPr>
              <a:buNone/>
            </a:pPr>
            <a:endParaRPr lang="en-US" sz="800" dirty="0" smtClean="0"/>
          </a:p>
          <a:p>
            <a:pPr>
              <a:buNone/>
            </a:pPr>
            <a:r>
              <a:rPr lang="en-US" sz="2400" dirty="0" smtClean="0"/>
              <a:t>Three common variants: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rgbClr val="CC0000"/>
                </a:solidFill>
              </a:rPr>
              <a:t>SEED </a:t>
            </a:r>
            <a:r>
              <a:rPr lang="en-US" sz="2400" dirty="0" smtClean="0"/>
              <a:t>(aka “full” SEED): Both time series and metadata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Dataless</a:t>
            </a:r>
            <a:r>
              <a:rPr lang="en-US" sz="2400" dirty="0" smtClean="0"/>
              <a:t>: Metadata-only SEED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Mini-SEED</a:t>
            </a:r>
            <a:r>
              <a:rPr lang="en-US" sz="2400" dirty="0" smtClean="0"/>
              <a:t>: Data-only SEED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2400" i="1" dirty="0" smtClean="0"/>
              <a:t>http://www.iris.edu/manuals/SEEDManual_V2.4.pdf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</a:t>
            </a:r>
            <a:r>
              <a:rPr lang="en-US" dirty="0" smtClean="0"/>
              <a:t> Volume Structure</a:t>
            </a:r>
            <a:endParaRPr lang="en-US" dirty="0"/>
          </a:p>
        </p:txBody>
      </p:sp>
      <p:pic>
        <p:nvPicPr>
          <p:cNvPr id="6" name="Picture 2050" descr="SEE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1039" y="1991602"/>
            <a:ext cx="1289040" cy="4485397"/>
          </a:xfrm>
          <a:prstGeom prst="rect">
            <a:avLst/>
          </a:prstGeom>
          <a:noFill/>
        </p:spPr>
      </p:pic>
      <p:sp>
        <p:nvSpPr>
          <p:cNvPr id="7" name="AutoShape 2053"/>
          <p:cNvSpPr>
            <a:spLocks/>
          </p:cNvSpPr>
          <p:nvPr/>
        </p:nvSpPr>
        <p:spPr bwMode="auto">
          <a:xfrm>
            <a:off x="3293290" y="2022566"/>
            <a:ext cx="245775" cy="983100"/>
          </a:xfrm>
          <a:prstGeom prst="leftBrace">
            <a:avLst>
              <a:gd name="adj1" fmla="val 33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054"/>
          <p:cNvSpPr>
            <a:spLocks/>
          </p:cNvSpPr>
          <p:nvPr/>
        </p:nvSpPr>
        <p:spPr bwMode="auto">
          <a:xfrm>
            <a:off x="3231846" y="3390054"/>
            <a:ext cx="307219" cy="3010746"/>
          </a:xfrm>
          <a:prstGeom prst="leftBrace">
            <a:avLst>
              <a:gd name="adj1" fmla="val 8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2056"/>
          <p:cNvSpPr txBox="1">
            <a:spLocks noChangeArrowheads="1"/>
          </p:cNvSpPr>
          <p:nvPr/>
        </p:nvSpPr>
        <p:spPr bwMode="auto">
          <a:xfrm>
            <a:off x="393094" y="3749373"/>
            <a:ext cx="276497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waveform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raw data and embedded auxiliary information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 smtClean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dirty="0">
                <a:solidFill>
                  <a:srgbClr val="CC0000"/>
                </a:solidFill>
                <a:latin typeface="Tahoma" pitchFamily="30" charset="0"/>
              </a:rPr>
              <a:t>M</a:t>
            </a:r>
            <a:r>
              <a:rPr lang="en-US" sz="1600" b="1" dirty="0" smtClean="0">
                <a:solidFill>
                  <a:srgbClr val="CC0000"/>
                </a:solidFill>
                <a:latin typeface="Tahoma" pitchFamily="30" charset="0"/>
              </a:rPr>
              <a:t>ini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-SEED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binary (+</a:t>
            </a:r>
            <a:r>
              <a:rPr lang="en-US" sz="1600" b="1" dirty="0" smtClean="0">
                <a:latin typeface="Tahoma" pitchFamily="30" charset="0"/>
              </a:rPr>
              <a:t> ASCII)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0" name="AutoShape 2057"/>
          <p:cNvSpPr>
            <a:spLocks/>
          </p:cNvSpPr>
          <p:nvPr/>
        </p:nvSpPr>
        <p:spPr bwMode="auto">
          <a:xfrm rot="10800000">
            <a:off x="5594046" y="2038290"/>
            <a:ext cx="307219" cy="4362510"/>
          </a:xfrm>
          <a:prstGeom prst="leftBrace">
            <a:avLst>
              <a:gd name="adj1" fmla="val 11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Box 2058"/>
          <p:cNvSpPr txBox="1">
            <a:spLocks noChangeArrowheads="1"/>
          </p:cNvSpPr>
          <p:nvPr/>
        </p:nvSpPr>
        <p:spPr bwMode="auto">
          <a:xfrm>
            <a:off x="6002867" y="4047067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(full)  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SEED</a:t>
            </a:r>
            <a:r>
              <a:rPr lang="en-US" sz="1600" b="1" dirty="0">
                <a:latin typeface="Tahoma" pitchFamily="30" charset="0"/>
              </a:rPr>
              <a:t> volume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2" name="Text Box 2060"/>
          <p:cNvSpPr txBox="1">
            <a:spLocks noChangeArrowheads="1"/>
          </p:cNvSpPr>
          <p:nvPr/>
        </p:nvSpPr>
        <p:spPr bwMode="auto">
          <a:xfrm>
            <a:off x="694265" y="1774311"/>
            <a:ext cx="21505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err="1">
                <a:latin typeface="Tahoma" pitchFamily="30" charset="0"/>
              </a:rPr>
              <a:t>control</a:t>
            </a:r>
            <a:r>
              <a:rPr lang="nl-NL" sz="1600" b="1" dirty="0">
                <a:latin typeface="Tahoma" pitchFamily="30" charset="0"/>
              </a:rPr>
              <a:t> </a:t>
            </a:r>
            <a:r>
              <a:rPr lang="nl-NL" sz="1600" b="1" dirty="0" err="1">
                <a:latin typeface="Tahoma" pitchFamily="30" charset="0"/>
              </a:rPr>
              <a:t>headers</a:t>
            </a: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>
                <a:solidFill>
                  <a:srgbClr val="CC0000"/>
                </a:solidFill>
                <a:latin typeface="Tahoma" pitchFamily="30" charset="0"/>
              </a:rPr>
              <a:t>dataless 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 smtClean="0">
              <a:solidFill>
                <a:srgbClr val="CC00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smtClean="0">
                <a:latin typeface="Tahoma" pitchFamily="30" charset="0"/>
              </a:rPr>
              <a:t>ASCII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3" name="Line 2061"/>
          <p:cNvSpPr>
            <a:spLocks noChangeShapeType="1"/>
          </p:cNvSpPr>
          <p:nvPr/>
        </p:nvSpPr>
        <p:spPr bwMode="auto">
          <a:xfrm flipV="1">
            <a:off x="405673" y="3225799"/>
            <a:ext cx="2887859" cy="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239934" y="1862667"/>
            <a:ext cx="2777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is constructed from defined structures called </a:t>
            </a:r>
            <a:r>
              <a:rPr lang="en-US" sz="2000" dirty="0" smtClean="0">
                <a:solidFill>
                  <a:srgbClr val="3366FF"/>
                </a:solidFill>
              </a:rPr>
              <a:t>blockettes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6934" y="5067597"/>
            <a:ext cx="2777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response information is specified as a cascade of</a:t>
            </a:r>
          </a:p>
          <a:p>
            <a:r>
              <a:rPr lang="en-US" sz="2000" dirty="0" smtClean="0">
                <a:solidFill>
                  <a:srgbClr val="3366FF"/>
                </a:solidFill>
              </a:rPr>
              <a:t>stages</a:t>
            </a:r>
            <a:endParaRPr lang="en-US" sz="2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Comprehensive Metadata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seed_system_response2"/>
          <p:cNvPicPr>
            <a:picLocks noChangeAspect="1" noChangeArrowheads="1"/>
          </p:cNvPicPr>
          <p:nvPr/>
        </p:nvPicPr>
        <p:blipFill>
          <a:blip r:embed="rId3"/>
          <a:srcRect l="1740" t="900" r="605" b="775"/>
          <a:stretch>
            <a:fillRect/>
          </a:stretch>
        </p:blipFill>
        <p:spPr bwMode="auto">
          <a:xfrm>
            <a:off x="241910" y="1805760"/>
            <a:ext cx="8596462" cy="4717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BREQ_FAST Interfaces at the DMC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774" y="1651715"/>
            <a:ext cx="7772400" cy="229025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dataless@iris.washington.edu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3"/>
              </a:rPr>
              <a:t>miniseed@iris.washington.edu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4"/>
              </a:rPr>
              <a:t>sync@iris.washington.edu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YN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448" y="4204439"/>
            <a:ext cx="8473101" cy="2497800"/>
          </a:xfrm>
          <a:prstGeom prst="rect">
            <a:avLst/>
          </a:prstGeom>
          <a:ln>
            <a:solidFill>
              <a:srgbClr val="71717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68670" y="3822148"/>
            <a:ext cx="1809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 smtClean="0"/>
              <a:t>SYNC listing: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Complete Data Holdings</a:t>
            </a:r>
          </a:p>
        </p:txBody>
      </p:sp>
      <p:pic>
        <p:nvPicPr>
          <p:cNvPr id="6" name="Picture 5" descr="Archive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45" t="12525" r="8868" b="13760"/>
          <a:stretch>
            <a:fillRect/>
          </a:stretch>
        </p:blipFill>
        <p:spPr>
          <a:xfrm>
            <a:off x="769377" y="1453109"/>
            <a:ext cx="7449536" cy="505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USArray Data Qualities, Versioning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780467" cy="59123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SEED data quality indicators are operator specific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6913" y="2477555"/>
          <a:ext cx="8395368" cy="3930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990"/>
                <a:gridCol w="5603378"/>
              </a:tblGrid>
              <a:tr h="617797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SEED Quality Code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R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Real-time collected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Unknown quality,</a:t>
                      </a:r>
                      <a:r>
                        <a:rPr lang="en-US" sz="2400" baseline="0" dirty="0" smtClean="0"/>
                        <a:t> TA g</a:t>
                      </a:r>
                      <a:r>
                        <a:rPr lang="en-US" sz="2400" dirty="0" smtClean="0"/>
                        <a:t>ap fill for R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Q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Quality controlled “final” data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 aka “Best”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Modified:</a:t>
                      </a:r>
                      <a:r>
                        <a:rPr lang="en-US" sz="2400" baseline="0" dirty="0" smtClean="0"/>
                        <a:t> pruned, sorted  &lt;default&gt;</a:t>
                      </a:r>
                      <a:endParaRPr lang="en-US" sz="2400" dirty="0"/>
                    </a:p>
                  </a:txBody>
                  <a:tcPr anchor="ctr"/>
                </a:tc>
              </a:tr>
              <a:tr h="6625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E</a:t>
                      </a:r>
                      <a:r>
                        <a:rPr lang="en-US" sz="2400" b="0" dirty="0" smtClean="0"/>
                        <a:t>*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Everything:</a:t>
                      </a:r>
                      <a:r>
                        <a:rPr lang="en-US" sz="2400" baseline="0" dirty="0" smtClean="0"/>
                        <a:t> request only, not real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rdseed</a:t>
            </a:r>
            <a:r>
              <a:rPr lang="en-US" dirty="0" smtClean="0"/>
              <a:t>: The DMC SEED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815" y="1706355"/>
            <a:ext cx="8847185" cy="5151645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rdseed</a:t>
            </a:r>
            <a:r>
              <a:rPr lang="en-US" dirty="0" smtClean="0"/>
              <a:t> is a general purpose SEED reader, primarily used to convert SEED data to other formats.  Output formats include:</a:t>
            </a:r>
          </a:p>
          <a:p>
            <a:pPr indent="-4763"/>
            <a:r>
              <a:rPr lang="en-US" sz="2300" dirty="0" smtClean="0"/>
              <a:t> SAC (binary and ASCII)</a:t>
            </a:r>
          </a:p>
          <a:p>
            <a:pPr indent="-4763"/>
            <a:r>
              <a:rPr lang="en-US" sz="2300" dirty="0" smtClean="0"/>
              <a:t> AH</a:t>
            </a:r>
          </a:p>
          <a:p>
            <a:pPr indent="-4763"/>
            <a:r>
              <a:rPr lang="en-US" sz="2300" dirty="0" smtClean="0"/>
              <a:t> CSS</a:t>
            </a:r>
          </a:p>
          <a:p>
            <a:pPr indent="-4763"/>
            <a:r>
              <a:rPr lang="en-US" sz="2300" dirty="0" smtClean="0"/>
              <a:t> Mini-SEED</a:t>
            </a:r>
          </a:p>
          <a:p>
            <a:pPr indent="-4763"/>
            <a:r>
              <a:rPr lang="en-US" sz="2300" dirty="0" smtClean="0"/>
              <a:t> SEED</a:t>
            </a:r>
          </a:p>
          <a:p>
            <a:pPr indent="-4763"/>
            <a:r>
              <a:rPr lang="en-US" sz="2300" dirty="0" smtClean="0"/>
              <a:t> SEGY</a:t>
            </a:r>
          </a:p>
          <a:p>
            <a:pPr marL="0" indent="0">
              <a:buNone/>
              <a:tabLst>
                <a:tab pos="0" algn="l"/>
              </a:tabLst>
            </a:pPr>
            <a:endParaRPr lang="en-US" sz="800" dirty="0" smtClean="0"/>
          </a:p>
          <a:p>
            <a:pPr marL="0" indent="0">
              <a:buNone/>
              <a:tabLst>
                <a:tab pos="0" algn="l"/>
              </a:tabLst>
            </a:pPr>
            <a:r>
              <a:rPr lang="en-US" sz="2600" dirty="0" err="1" smtClean="0"/>
              <a:t>rdseed</a:t>
            </a:r>
            <a:r>
              <a:rPr lang="en-US" sz="2600" dirty="0" smtClean="0"/>
              <a:t> is a command line program driven in either question/answer mode or by using command line options.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err="1" smtClean="0"/>
              <a:t>rdseed</a:t>
            </a:r>
            <a:r>
              <a:rPr lang="en-US" dirty="0" smtClean="0"/>
              <a:t>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672" y="1615604"/>
            <a:ext cx="8367896" cy="5083652"/>
          </a:xfrm>
        </p:spPr>
        <p:txBody>
          <a:bodyPr/>
          <a:lstStyle/>
          <a:p>
            <a:r>
              <a:rPr lang="en-US" sz="2900" dirty="0" smtClean="0"/>
              <a:t>-</a:t>
            </a:r>
            <a:r>
              <a:rPr lang="en-US" sz="2900" dirty="0" err="1" smtClean="0"/>
              <a:t>f</a:t>
            </a:r>
            <a:r>
              <a:rPr lang="en-US" sz="2900" dirty="0" smtClean="0"/>
              <a:t>	Specify the input SEED volume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d</a:t>
            </a:r>
            <a:r>
              <a:rPr lang="en-US" sz="2900" dirty="0" smtClean="0"/>
              <a:t>	Dump/write data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o</a:t>
            </a:r>
            <a:r>
              <a:rPr lang="en-US" sz="2900" dirty="0" smtClean="0"/>
              <a:t>	Output format, 1-7 (default is </a:t>
            </a:r>
            <a:r>
              <a:rPr lang="en-US" sz="2900" dirty="0" smtClean="0"/>
              <a:t>SAC binary)</a:t>
            </a:r>
            <a:endParaRPr lang="en-US" sz="2900" dirty="0" smtClean="0"/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g</a:t>
            </a:r>
            <a:r>
              <a:rPr lang="en-US" sz="2900" dirty="0" smtClean="0"/>
              <a:t>	Specify alternate SEED headers</a:t>
            </a:r>
          </a:p>
          <a:p>
            <a:r>
              <a:rPr lang="en-US" sz="2900" dirty="0" smtClean="0"/>
              <a:t>-R	Write response information as RESP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p</a:t>
            </a:r>
            <a:r>
              <a:rPr lang="en-US" sz="2900" dirty="0" smtClean="0"/>
              <a:t>	Write sensor response as SAC </a:t>
            </a:r>
            <a:r>
              <a:rPr lang="en-US" sz="2900" dirty="0" err="1" smtClean="0"/>
              <a:t>P&amp;Zs</a:t>
            </a:r>
            <a:endParaRPr lang="en-US" sz="2900" dirty="0" smtClean="0"/>
          </a:p>
          <a:p>
            <a:endParaRPr lang="en-US" sz="1600" dirty="0" smtClean="0"/>
          </a:p>
          <a:p>
            <a:r>
              <a:rPr lang="en-US" sz="2900" dirty="0" smtClean="0"/>
              <a:t>-S	Write a station summary: “</a:t>
            </a:r>
            <a:r>
              <a:rPr lang="en-US" sz="2900" dirty="0" err="1" smtClean="0"/>
              <a:t>rdseed.stations</a:t>
            </a:r>
            <a:r>
              <a:rPr lang="en-US" sz="2900" dirty="0" smtClean="0"/>
              <a:t>”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c</a:t>
            </a:r>
            <a:r>
              <a:rPr lang="en-US" sz="2900" dirty="0" smtClean="0"/>
              <a:t>	Print a Table of Contents summary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s</a:t>
            </a:r>
            <a:r>
              <a:rPr lang="en-US" sz="2900" dirty="0" smtClean="0"/>
              <a:t>	Print SEED volume as indexed ASCII </a:t>
            </a:r>
          </a:p>
          <a:p>
            <a:pPr>
              <a:buNone/>
            </a:pPr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RESP: SEED Response Information</a:t>
            </a:r>
            <a:endParaRPr lang="en-US" dirty="0"/>
          </a:p>
        </p:txBody>
      </p:sp>
      <p:pic>
        <p:nvPicPr>
          <p:cNvPr id="5" name="Picture 4" descr="RESP-t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77" y="1481939"/>
            <a:ext cx="6918326" cy="6858001"/>
          </a:xfrm>
          <a:prstGeom prst="rect">
            <a:avLst/>
          </a:prstGeom>
          <a:ln>
            <a:solidFill>
              <a:srgbClr val="717171"/>
            </a:solidFill>
          </a:ln>
        </p:spPr>
      </p:pic>
      <p:pic>
        <p:nvPicPr>
          <p:cNvPr id="6" name="Picture 5" descr="RESP-stag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74" y="3469471"/>
            <a:ext cx="8353297" cy="1949102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SAC Poles and Zeros from </a:t>
            </a:r>
            <a:r>
              <a:rPr lang="en-US" dirty="0" err="1" smtClean="0"/>
              <a:t>rdseed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651" y="1617522"/>
            <a:ext cx="5274349" cy="5240477"/>
          </a:xfrm>
        </p:spPr>
        <p:txBody>
          <a:bodyPr/>
          <a:lstStyle/>
          <a:p>
            <a:r>
              <a:rPr lang="en-US" sz="3000" dirty="0" smtClean="0"/>
              <a:t>Poles and Zeros always in units of displacement, almost always in meters.</a:t>
            </a:r>
          </a:p>
          <a:p>
            <a:r>
              <a:rPr lang="en-US" sz="3000" dirty="0" smtClean="0"/>
              <a:t>CONSTANT is almost always in meters, documented default in SAC is nanometers.</a:t>
            </a:r>
          </a:p>
          <a:p>
            <a:r>
              <a:rPr lang="en-US" sz="3000" dirty="0" smtClean="0"/>
              <a:t>CONSTANT includes a normalization factor, it is not just the total sensitivity</a:t>
            </a:r>
            <a:endParaRPr lang="en-US" sz="3000" dirty="0"/>
          </a:p>
        </p:txBody>
      </p:sp>
      <p:pic>
        <p:nvPicPr>
          <p:cNvPr id="5" name="Picture 4" descr="SACPZ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77" y="1617718"/>
            <a:ext cx="3187701" cy="4851400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</a:t>
            </a:r>
            <a:r>
              <a:rPr lang="en-US" dirty="0" err="1" smtClean="0"/>
              <a:t>rdseed</a:t>
            </a:r>
            <a:r>
              <a:rPr lang="en-US" dirty="0" smtClean="0"/>
              <a:t> test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7161"/>
            <a:ext cx="9143999" cy="4640918"/>
          </a:xfrm>
        </p:spPr>
        <p:txBody>
          <a:bodyPr/>
          <a:lstStyle/>
          <a:p>
            <a:pPr marL="457200" indent="-457200">
              <a:buNone/>
            </a:pPr>
            <a:r>
              <a:rPr lang="en-US" sz="2100" dirty="0" smtClean="0"/>
              <a:t>Working in a Terminal window:</a:t>
            </a:r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/>
            </a:pPr>
            <a:r>
              <a:rPr lang="en-US" sz="2100" dirty="0" smtClean="0"/>
              <a:t>Copy example SEED volume to your scratch space:</a:t>
            </a:r>
          </a:p>
          <a:p>
            <a:pPr marL="457200" indent="-457200">
              <a:buNone/>
            </a:pPr>
            <a:r>
              <a:rPr lang="en-US" sz="2100" dirty="0" smtClean="0"/>
              <a:t>	/</a:t>
            </a:r>
            <a:r>
              <a:rPr lang="en-US" sz="2100" dirty="0" err="1" smtClean="0"/>
              <a:t>Volumes/usarray/data/SEED/US-ALL.Wells-</a:t>
            </a:r>
            <a:r>
              <a:rPr lang="en-US" sz="2100" dirty="0" err="1" smtClean="0"/>
              <a:t>Nearby.seed</a:t>
            </a:r>
            <a:endParaRPr lang="en-US" sz="2100" dirty="0" smtClean="0"/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Generate a station summary using the -S option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Convert (dump) the data to SAC files (hint: use  “-</a:t>
            </a:r>
            <a:r>
              <a:rPr lang="en-US" sz="2100" dirty="0" err="1" smtClean="0"/>
              <a:t>d</a:t>
            </a:r>
            <a:r>
              <a:rPr lang="en-US" sz="2100" dirty="0" smtClean="0"/>
              <a:t> -</a:t>
            </a:r>
            <a:r>
              <a:rPr lang="en-US" sz="2100" dirty="0" err="1" smtClean="0"/>
              <a:t>o</a:t>
            </a:r>
            <a:r>
              <a:rPr lang="en-US" sz="2100" dirty="0" smtClean="0"/>
              <a:t> 1” options)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Extract response information in RESP format (-R option) and SAC Poles and Zeros format (-</a:t>
            </a:r>
            <a:r>
              <a:rPr lang="en-US" sz="2100" dirty="0" err="1" smtClean="0"/>
              <a:t>p</a:t>
            </a:r>
            <a:r>
              <a:rPr lang="en-US" sz="2100" dirty="0" smtClean="0"/>
              <a:t> option)</a:t>
            </a:r>
          </a:p>
          <a:p>
            <a:pPr marL="457200" indent="-457200">
              <a:buNone/>
            </a:pPr>
            <a:r>
              <a:rPr lang="en-US" sz="21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75627"/>
            <a:ext cx="9144000" cy="886390"/>
          </a:xfrm>
        </p:spPr>
        <p:txBody>
          <a:bodyPr/>
          <a:lstStyle/>
          <a:p>
            <a:r>
              <a:rPr lang="en-US" dirty="0" smtClean="0"/>
              <a:t>Data Products: Beyond Raw Data</a:t>
            </a:r>
            <a:br>
              <a:rPr lang="en-US" dirty="0" smtClean="0"/>
            </a:br>
            <a:r>
              <a:rPr lang="en-US" sz="2800" dirty="0" smtClean="0">
                <a:solidFill>
                  <a:srgbClr val="178EFF"/>
                </a:solidFill>
              </a:rPr>
              <a:t>http://</a:t>
            </a:r>
            <a:r>
              <a:rPr lang="en-US" sz="2800" dirty="0" err="1" smtClean="0">
                <a:solidFill>
                  <a:srgbClr val="178EFF"/>
                </a:solidFill>
              </a:rPr>
              <a:t>www.iris.edu/dms/products</a:t>
            </a:r>
            <a:r>
              <a:rPr lang="en-US" sz="2800" dirty="0" smtClean="0">
                <a:solidFill>
                  <a:srgbClr val="178EFF"/>
                </a:solidFill>
              </a:rPr>
              <a:t>/</a:t>
            </a:r>
            <a:endParaRPr lang="en-US" sz="2800" dirty="0">
              <a:solidFill>
                <a:srgbClr val="178E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093" y="1902888"/>
            <a:ext cx="8621901" cy="4955112"/>
          </a:xfrm>
        </p:spPr>
        <p:txBody>
          <a:bodyPr/>
          <a:lstStyle/>
          <a:p>
            <a:r>
              <a:rPr lang="en-US" sz="2200" dirty="0" smtClean="0"/>
              <a:t>USArray </a:t>
            </a:r>
            <a:r>
              <a:rPr lang="en-US" sz="2200" dirty="0" smtClean="0"/>
              <a:t>Ground Motion Visualizations (</a:t>
            </a:r>
            <a:r>
              <a:rPr lang="en-US" sz="2200" dirty="0" err="1" smtClean="0"/>
              <a:t>GMVs</a:t>
            </a:r>
            <a:r>
              <a:rPr lang="en-US" sz="2200" dirty="0" smtClean="0"/>
              <a:t>) + Customized</a:t>
            </a:r>
          </a:p>
          <a:p>
            <a:pPr>
              <a:spcAft>
                <a:spcPts val="0"/>
              </a:spcAft>
            </a:pPr>
            <a:r>
              <a:rPr lang="en-US" sz="2200" dirty="0" smtClean="0"/>
              <a:t>EarthScope Automated Receiver Survey (EARS)</a:t>
            </a:r>
            <a:endParaRPr lang="en-US" sz="2200" dirty="0" smtClean="0"/>
          </a:p>
          <a:p>
            <a:r>
              <a:rPr lang="en-US" sz="2200" dirty="0" smtClean="0"/>
              <a:t>Event </a:t>
            </a:r>
            <a:r>
              <a:rPr lang="en-US" sz="2200" dirty="0" smtClean="0"/>
              <a:t>plot </a:t>
            </a:r>
            <a:r>
              <a:rPr lang="en-US" sz="2200" dirty="0" smtClean="0"/>
              <a:t>suite</a:t>
            </a:r>
          </a:p>
          <a:p>
            <a:r>
              <a:rPr lang="en-US" sz="2200" dirty="0" smtClean="0"/>
              <a:t>Global </a:t>
            </a:r>
            <a:r>
              <a:rPr lang="en-US" sz="2200" dirty="0" err="1" smtClean="0"/>
              <a:t>Centroid</a:t>
            </a:r>
            <a:r>
              <a:rPr lang="en-US" sz="2200" dirty="0" smtClean="0"/>
              <a:t> Moment Tensors </a:t>
            </a:r>
            <a:endParaRPr lang="en-US" sz="2200" dirty="0" smtClean="0"/>
          </a:p>
          <a:p>
            <a:r>
              <a:rPr lang="en-US" sz="2200" dirty="0" smtClean="0"/>
              <a:t>Earth Model </a:t>
            </a:r>
            <a:r>
              <a:rPr lang="en-US" sz="2200" dirty="0" smtClean="0"/>
              <a:t>Collaboration (in beta)</a:t>
            </a:r>
          </a:p>
          <a:p>
            <a:r>
              <a:rPr lang="en-US" sz="2200" dirty="0" smtClean="0"/>
              <a:t>Event Bulletins</a:t>
            </a:r>
          </a:p>
          <a:p>
            <a:r>
              <a:rPr lang="en-US" sz="2200" dirty="0" smtClean="0"/>
              <a:t>USArray MT Transfer Functions</a:t>
            </a:r>
          </a:p>
          <a:p>
            <a:r>
              <a:rPr lang="en-US" sz="2200" dirty="0" smtClean="0"/>
              <a:t>PSD/PDF </a:t>
            </a:r>
            <a:r>
              <a:rPr lang="en-US" sz="2200" dirty="0" smtClean="0"/>
              <a:t>frequency domain base data</a:t>
            </a:r>
            <a:endParaRPr lang="en-US" sz="2200" dirty="0" smtClean="0"/>
          </a:p>
          <a:p>
            <a:r>
              <a:rPr lang="en-US" sz="2200" dirty="0" smtClean="0"/>
              <a:t>TA Station Digests, GSN calibration </a:t>
            </a:r>
            <a:r>
              <a:rPr lang="en-US" sz="2200" dirty="0" smtClean="0"/>
              <a:t>data, </a:t>
            </a:r>
            <a:r>
              <a:rPr lang="en-US" sz="2200" dirty="0" smtClean="0"/>
              <a:t>DWWSSN film chips</a:t>
            </a:r>
            <a:endParaRPr lang="en-US" sz="2200" dirty="0" smtClean="0"/>
          </a:p>
          <a:p>
            <a:pPr>
              <a:buNone/>
            </a:pP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In the works</a:t>
            </a:r>
          </a:p>
          <a:p>
            <a:r>
              <a:rPr lang="en-US" sz="2200" dirty="0" smtClean="0"/>
              <a:t>Princeton </a:t>
            </a:r>
            <a:r>
              <a:rPr lang="en-US" sz="2200" dirty="0" smtClean="0"/>
              <a:t>synthetics, PBO </a:t>
            </a:r>
            <a:r>
              <a:rPr lang="en-US" sz="2200" dirty="0" smtClean="0"/>
              <a:t>GPS displacement</a:t>
            </a:r>
            <a:r>
              <a:rPr lang="en-US" sz="2200" dirty="0" smtClean="0"/>
              <a:t> grams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DMC’s Data Repositories</a:t>
            </a:r>
            <a:endParaRPr lang="en-US" dirty="0"/>
          </a:p>
        </p:txBody>
      </p:sp>
      <p:pic>
        <p:nvPicPr>
          <p:cNvPr id="5" name="Picture 4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96" y="2347426"/>
            <a:ext cx="938852" cy="1265969"/>
          </a:xfrm>
          <a:prstGeom prst="rect">
            <a:avLst/>
          </a:prstGeom>
        </p:spPr>
      </p:pic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049" y="3889694"/>
            <a:ext cx="1257806" cy="1330663"/>
          </a:xfrm>
          <a:prstGeom prst="rect">
            <a:avLst/>
          </a:prstGeom>
        </p:spPr>
      </p:pic>
      <p:pic>
        <p:nvPicPr>
          <p:cNvPr id="7" name="Picture 6" descr="AA02824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451" y="2313405"/>
            <a:ext cx="1448000" cy="1968719"/>
          </a:xfrm>
          <a:prstGeom prst="rect">
            <a:avLst/>
          </a:prstGeom>
        </p:spPr>
      </p:pic>
      <p:pic>
        <p:nvPicPr>
          <p:cNvPr id="8" name="Picture 7" descr="AA04968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7463" y="4101683"/>
            <a:ext cx="1066534" cy="11197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712373"/>
            <a:ext cx="2934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BUD</a:t>
            </a:r>
          </a:p>
          <a:p>
            <a:r>
              <a:rPr lang="en-US" sz="2000" dirty="0" smtClean="0"/>
              <a:t>Buffer of Uniform Data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069781" y="1751371"/>
            <a:ext cx="1125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Archive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7059" y="3480061"/>
            <a:ext cx="1031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Tier-2</a:t>
            </a:r>
          </a:p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Archive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03452" y="3462358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POND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1298" y="5317178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SPYDER®</a:t>
            </a:r>
          </a:p>
          <a:p>
            <a:r>
              <a:rPr lang="en-US" sz="2000" dirty="0" smtClean="0"/>
              <a:t>FARM</a:t>
            </a:r>
          </a:p>
        </p:txBody>
      </p:sp>
      <p:pic>
        <p:nvPicPr>
          <p:cNvPr id="14" name="Picture 13" descr="AA04969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9425" y="5868536"/>
            <a:ext cx="1106006" cy="9894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20098" y="5492257"/>
            <a:ext cx="198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Assembled Data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390" y="3753614"/>
            <a:ext cx="17236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real-time</a:t>
            </a:r>
          </a:p>
          <a:p>
            <a:r>
              <a:rPr lang="en-US" sz="1200" dirty="0" smtClean="0"/>
              <a:t>collection buffers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614121" y="6026636"/>
            <a:ext cx="13902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Event windowed</a:t>
            </a:r>
          </a:p>
          <a:p>
            <a:r>
              <a:rPr lang="en-US" sz="1200" dirty="0" smtClean="0"/>
              <a:t>data sets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008905" y="4375940"/>
            <a:ext cx="1441320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deep</a:t>
            </a:r>
          </a:p>
          <a:p>
            <a:r>
              <a:rPr lang="en-US" sz="1200" dirty="0" smtClean="0"/>
              <a:t>archive</a:t>
            </a:r>
            <a:endParaRPr lang="en-US" sz="1200" dirty="0"/>
          </a:p>
        </p:txBody>
      </p:sp>
      <p:cxnSp>
        <p:nvCxnSpPr>
          <p:cNvPr id="19" name="Elbow Connector 18"/>
          <p:cNvCxnSpPr>
            <a:stCxn id="16" idx="2"/>
          </p:cNvCxnSpPr>
          <p:nvPr/>
        </p:nvCxnSpPr>
        <p:spPr bwMode="auto">
          <a:xfrm rot="16200000" flipH="1">
            <a:off x="1366963" y="4281517"/>
            <a:ext cx="1310103" cy="1177625"/>
          </a:xfrm>
          <a:prstGeom prst="bentConnector3">
            <a:avLst>
              <a:gd name="adj1" fmla="val 100205"/>
            </a:avLst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  <p:cxnSp>
        <p:nvCxnSpPr>
          <p:cNvPr id="22" name="Elbow Connector 21"/>
          <p:cNvCxnSpPr>
            <a:stCxn id="18" idx="2"/>
          </p:cNvCxnSpPr>
          <p:nvPr/>
        </p:nvCxnSpPr>
        <p:spPr bwMode="auto">
          <a:xfrm rot="5400000">
            <a:off x="4234518" y="4356510"/>
            <a:ext cx="1013953" cy="1976142"/>
          </a:xfrm>
          <a:prstGeom prst="bentConnector2">
            <a:avLst/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Data Request Interfaces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48771" y="1907666"/>
          <a:ext cx="8654639" cy="4589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468"/>
                <a:gridCol w="2036189"/>
                <a:gridCol w="4673982"/>
              </a:tblGrid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Technology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Interface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Repositories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55670">
                <a:tc rowSpan="3">
                  <a:txBody>
                    <a:bodyPr/>
                    <a:lstStyle/>
                    <a:p>
                      <a:r>
                        <a:rPr lang="en-US" sz="2400" dirty="0" smtClean="0"/>
                        <a:t>Web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Web services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 &amp; BUD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Wilber</a:t>
                      </a:r>
                      <a:r>
                        <a:rPr lang="en-US" sz="2400" baseline="0" dirty="0" smtClean="0"/>
                        <a:t> II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FARM/SPYDER® events</a:t>
                      </a:r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Web Forms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Archive (via BREQ_FAST)</a:t>
                      </a:r>
                    </a:p>
                  </a:txBody>
                  <a:tcPr/>
                </a:tc>
              </a:tr>
              <a:tr h="655670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E-mail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BREQ_FAST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NetDC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 and other data centers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TCP/IP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SeedLink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BUD (real-time)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361" y="1565243"/>
            <a:ext cx="8514575" cy="5026666"/>
          </a:xfrm>
        </p:spPr>
        <p:txBody>
          <a:bodyPr/>
          <a:lstStyle/>
          <a:p>
            <a:pPr marL="0" indent="0" eaLnBrk="1" hangingPunct="1">
              <a:buFont typeface="Arial" pitchFamily="-107" charset="0"/>
              <a:buNone/>
              <a:defRPr/>
            </a:pPr>
            <a:r>
              <a:rPr lang="en-US" sz="2600" dirty="0" smtClean="0"/>
              <a:t>The DMC services return requested data using common web technologies, including: waveforms, metadata, (soon) event information and calculation results.</a:t>
            </a:r>
          </a:p>
          <a:p>
            <a:pPr marL="0" indent="0" eaLnBrk="1" hangingPunct="1">
              <a:buNone/>
              <a:defRPr/>
            </a:pP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dirty="0" smtClean="0"/>
              <a:t>Key Advantages: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Designed as easy to use programmatic interfaces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Provide access to all levels of information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On demand data access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(</a:t>
            </a:r>
            <a:r>
              <a:rPr lang="en-US" sz="2600" dirty="0" err="1" smtClean="0"/>
              <a:t>Pre)Processing</a:t>
            </a:r>
            <a:r>
              <a:rPr lang="en-US" sz="2600" dirty="0" smtClean="0"/>
              <a:t> services, on the fly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Ubiquitous resources and support, port 80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Easy access for non-seismologists (e.g. ASCII data)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Data access via web services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Services</a:t>
            </a:r>
            <a:br>
              <a:rPr lang="en-US" dirty="0" smtClean="0"/>
            </a:br>
            <a:r>
              <a:rPr lang="en-US" sz="2600" b="0" dirty="0" smtClean="0">
                <a:solidFill>
                  <a:srgbClr val="0024F8"/>
                </a:solidFill>
              </a:rPr>
              <a:t>http://www.iris.edu/</a:t>
            </a:r>
            <a:r>
              <a:rPr lang="en-US" sz="2600" b="0" dirty="0" err="1" smtClean="0">
                <a:solidFill>
                  <a:srgbClr val="0024F8"/>
                </a:solidFill>
              </a:rPr>
              <a:t>ws</a:t>
            </a:r>
            <a:r>
              <a:rPr lang="en-US" sz="2600" b="0" dirty="0" smtClean="0">
                <a:solidFill>
                  <a:srgbClr val="0024F8"/>
                </a:solidFill>
              </a:rPr>
              <a:t>/</a:t>
            </a:r>
            <a:endParaRPr lang="en-US" sz="2600" b="0" dirty="0">
              <a:solidFill>
                <a:srgbClr val="0024F8"/>
              </a:solidFill>
            </a:endParaRPr>
          </a:p>
        </p:txBody>
      </p:sp>
      <p:sp>
        <p:nvSpPr>
          <p:cNvPr id="51" name="Content Placeholder 2"/>
          <p:cNvSpPr>
            <a:spLocks noGrp="1"/>
          </p:cNvSpPr>
          <p:nvPr>
            <p:ph idx="1"/>
          </p:nvPr>
        </p:nvSpPr>
        <p:spPr>
          <a:xfrm>
            <a:off x="396622" y="1831334"/>
            <a:ext cx="8747378" cy="5026666"/>
          </a:xfrm>
        </p:spPr>
        <p:txBody>
          <a:bodyPr/>
          <a:lstStyle/>
          <a:p>
            <a:pPr marL="0" indent="0" eaLnBrk="1" hangingPunct="1">
              <a:buFont typeface="Arial" pitchFamily="-107" charset="0"/>
              <a:buNone/>
              <a:defRPr/>
            </a:pPr>
            <a:r>
              <a:rPr lang="en-US" sz="2600" b="1" dirty="0" err="1" smtClean="0"/>
              <a:t>ws</a:t>
            </a:r>
            <a:r>
              <a:rPr lang="en-US" sz="2600" b="1" dirty="0" smtClean="0"/>
              <a:t>-station </a:t>
            </a:r>
            <a:r>
              <a:rPr lang="en-US" sz="2600" dirty="0" smtClean="0"/>
              <a:t>– station metadata as </a:t>
            </a:r>
            <a:r>
              <a:rPr lang="en-US" sz="2600" dirty="0" err="1" smtClean="0"/>
              <a:t>StationXML</a:t>
            </a: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ws-bulkdataselect</a:t>
            </a:r>
            <a:r>
              <a:rPr lang="en-US" sz="2600" b="1" dirty="0" smtClean="0"/>
              <a:t> </a:t>
            </a:r>
            <a:r>
              <a:rPr lang="en-US" sz="2600" dirty="0" smtClean="0"/>
              <a:t>– raw time series as </a:t>
            </a:r>
            <a:r>
              <a:rPr lang="en-US" sz="2600" dirty="0" err="1" smtClean="0"/>
              <a:t>miniSEED</a:t>
            </a: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</a:t>
            </a:r>
            <a:r>
              <a:rPr lang="en-US" sz="2600" b="1" dirty="0" smtClean="0"/>
              <a:t>-event [BETA] </a:t>
            </a:r>
            <a:r>
              <a:rPr lang="en-US" sz="2600" dirty="0" smtClean="0"/>
              <a:t>– event parameters as </a:t>
            </a:r>
            <a:r>
              <a:rPr lang="en-US" sz="2600" dirty="0" err="1" smtClean="0"/>
              <a:t>QuakeML</a:t>
            </a: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ws-resp</a:t>
            </a:r>
            <a:r>
              <a:rPr lang="en-US" sz="2600" b="1" dirty="0" smtClean="0"/>
              <a:t> </a:t>
            </a:r>
            <a:r>
              <a:rPr lang="en-US" sz="2600" dirty="0" smtClean="0"/>
              <a:t>– channel responses as SEED RESP</a:t>
            </a:r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ws-sacpz</a:t>
            </a:r>
            <a:r>
              <a:rPr lang="en-US" sz="2600" b="1" dirty="0" smtClean="0"/>
              <a:t> </a:t>
            </a:r>
            <a:r>
              <a:rPr lang="en-US" sz="2600" dirty="0" smtClean="0"/>
              <a:t>– sensor responses as SAC </a:t>
            </a:r>
            <a:r>
              <a:rPr lang="en-US" sz="2600" dirty="0" err="1" smtClean="0"/>
              <a:t>PZs</a:t>
            </a: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ws-evalresp</a:t>
            </a:r>
            <a:r>
              <a:rPr lang="en-US" sz="2600" b="1" dirty="0" smtClean="0"/>
              <a:t> </a:t>
            </a:r>
            <a:r>
              <a:rPr lang="en-US" sz="2600" dirty="0" smtClean="0"/>
              <a:t>– evaluated responses (plots, FAP, CS)</a:t>
            </a:r>
          </a:p>
          <a:p>
            <a:pPr marL="0" indent="0" eaLnBrk="1" hangingPunct="1">
              <a:buNone/>
              <a:defRPr/>
            </a:pPr>
            <a:r>
              <a:rPr lang="en-US" sz="2600" b="1" dirty="0" err="1" smtClean="0"/>
              <a:t>ws-timeseries</a:t>
            </a:r>
            <a:r>
              <a:rPr lang="en-US" sz="2600" b="1" dirty="0" smtClean="0"/>
              <a:t> </a:t>
            </a:r>
            <a:r>
              <a:rPr lang="en-US" sz="2600" dirty="0" smtClean="0"/>
              <a:t>– Processed and/or converted time series</a:t>
            </a:r>
          </a:p>
          <a:p>
            <a:pPr marL="800100" lvl="2" indent="0" eaLnBrk="1" hangingPunct="1">
              <a:buFont typeface="Arial" pitchFamily="-107" charset="0"/>
              <a:buNone/>
              <a:defRPr/>
            </a:pPr>
            <a:r>
              <a:rPr lang="en-US" sz="1800" dirty="0" smtClean="0"/>
              <a:t>LP, HP, BP filtering	</a:t>
            </a:r>
            <a:r>
              <a:rPr lang="en-US" sz="1800" b="1" dirty="0" smtClean="0"/>
              <a:t>Output:</a:t>
            </a:r>
            <a:r>
              <a:rPr lang="en-US" sz="1800" dirty="0" smtClean="0"/>
              <a:t> SAC, ASCII, PNG plot or </a:t>
            </a:r>
            <a:r>
              <a:rPr lang="en-US" sz="1800" dirty="0" err="1" smtClean="0"/>
              <a:t>miniSEED</a:t>
            </a:r>
            <a:endParaRPr lang="en-US" sz="1800" dirty="0" smtClean="0"/>
          </a:p>
          <a:p>
            <a:pPr marL="800100" lvl="2" indent="0" eaLnBrk="1" hangingPunct="1">
              <a:buFont typeface="Arial" pitchFamily="-107" charset="0"/>
              <a:buNone/>
              <a:defRPr/>
            </a:pPr>
            <a:r>
              <a:rPr lang="en-US" sz="1800" dirty="0" smtClean="0"/>
              <a:t>Gain correction</a:t>
            </a:r>
          </a:p>
          <a:p>
            <a:pPr marL="800100" lvl="2" indent="0" eaLnBrk="1" hangingPunct="1">
              <a:buFont typeface="Arial" pitchFamily="-107" charset="0"/>
              <a:buNone/>
              <a:defRPr/>
            </a:pPr>
            <a:r>
              <a:rPr lang="en-US" sz="1800" dirty="0" err="1" smtClean="0"/>
              <a:t>Deconvolution</a:t>
            </a:r>
            <a:endParaRPr lang="en-US" sz="1800" dirty="0" smtClean="0"/>
          </a:p>
          <a:p>
            <a:pPr marL="800100" lvl="2" indent="0" eaLnBrk="1" hangingPunct="1">
              <a:buFont typeface="Arial" pitchFamily="-107" charset="0"/>
              <a:buNone/>
              <a:defRPr/>
            </a:pPr>
            <a:r>
              <a:rPr lang="en-US" sz="1800" dirty="0" smtClean="0"/>
              <a:t>De-mean, integrate, differentiate</a:t>
            </a:r>
          </a:p>
          <a:p>
            <a:pPr marL="800100" lvl="2" indent="0" eaLnBrk="1" hangingPunct="1">
              <a:buFont typeface="Arial" pitchFamily="-107" charset="0"/>
              <a:buNone/>
              <a:defRPr/>
            </a:pPr>
            <a:r>
              <a:rPr lang="en-US" sz="1800" dirty="0" smtClean="0"/>
              <a:t>Coming soon: taper and envelope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web services</a:t>
            </a:r>
            <a:endParaRPr lang="en-US" sz="2600" dirty="0"/>
          </a:p>
        </p:txBody>
      </p:sp>
      <p:sp>
        <p:nvSpPr>
          <p:cNvPr id="51" name="Content Placeholder 2"/>
          <p:cNvSpPr>
            <a:spLocks noGrp="1"/>
          </p:cNvSpPr>
          <p:nvPr>
            <p:ph idx="1"/>
          </p:nvPr>
        </p:nvSpPr>
        <p:spPr>
          <a:xfrm>
            <a:off x="396622" y="1558320"/>
            <a:ext cx="8747378" cy="5026666"/>
          </a:xfrm>
        </p:spPr>
        <p:txBody>
          <a:bodyPr/>
          <a:lstStyle/>
          <a:p>
            <a:pPr marL="0" indent="0" eaLnBrk="1" hangingPunct="1">
              <a:buFont typeface="Arial" pitchFamily="-107" charset="0"/>
              <a:buNone/>
              <a:defRPr/>
            </a:pPr>
            <a:r>
              <a:rPr lang="en-US" sz="2600" dirty="0" smtClean="0"/>
              <a:t>You need a client, for example: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Web browser, curl, </a:t>
            </a:r>
            <a:r>
              <a:rPr lang="en-US" sz="2600" dirty="0" err="1" smtClean="0"/>
              <a:t>wget</a:t>
            </a:r>
            <a:r>
              <a:rPr lang="en-US" sz="2600" dirty="0" smtClean="0"/>
              <a:t>, etc.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Build one using built-in HTTP support in programming languages: Java, Perl, Python, etc. and libraries</a:t>
            </a:r>
          </a:p>
          <a:p>
            <a:pPr marL="0" indent="0" eaLnBrk="1" hangingPunct="1">
              <a:defRPr/>
            </a:pPr>
            <a:r>
              <a:rPr lang="en-US" sz="2600" dirty="0" smtClean="0"/>
              <a:t> URL Builders and Fetch scripts (more on these later)</a:t>
            </a:r>
          </a:p>
          <a:p>
            <a:pPr marL="0" indent="0" eaLnBrk="1" hangingPunct="1">
              <a:defRPr/>
            </a:pPr>
            <a:endParaRPr lang="en-US" sz="2600" dirty="0" smtClean="0"/>
          </a:p>
          <a:p>
            <a:pPr marL="0" indent="0" eaLnBrk="1" hangingPunct="1">
              <a:buNone/>
              <a:defRPr/>
            </a:pPr>
            <a:r>
              <a:rPr lang="en-US" sz="2600" dirty="0" smtClean="0"/>
              <a:t>In practice a request looks like this:</a:t>
            </a:r>
          </a:p>
          <a:p>
            <a:r>
              <a:rPr lang="en-US" sz="2200" dirty="0" smtClean="0"/>
              <a:t>http://www.iris.edu/ws/timeseries/</a:t>
            </a:r>
          </a:p>
          <a:p>
            <a:pPr lvl="1"/>
            <a:r>
              <a:rPr lang="en-US" sz="2200" dirty="0" err="1" smtClean="0"/>
              <a:t>query?net</a:t>
            </a:r>
            <a:r>
              <a:rPr lang="en-US" sz="2200" dirty="0" smtClean="0"/>
              <a:t>=</a:t>
            </a:r>
            <a:r>
              <a:rPr lang="en-US" sz="2200" dirty="0" err="1" smtClean="0"/>
              <a:t>IU&amp;sta</a:t>
            </a:r>
            <a:r>
              <a:rPr lang="en-US" sz="2200" dirty="0" smtClean="0"/>
              <a:t>=</a:t>
            </a:r>
            <a:r>
              <a:rPr lang="en-US" sz="2200" dirty="0" err="1" smtClean="0"/>
              <a:t>ANMO&amp;loc</a:t>
            </a:r>
            <a:r>
              <a:rPr lang="en-US" sz="2200" dirty="0" smtClean="0"/>
              <a:t>=00&amp;cha=BHZ</a:t>
            </a:r>
          </a:p>
          <a:p>
            <a:pPr lvl="1"/>
            <a:r>
              <a:rPr lang="en-US" sz="2200" dirty="0" smtClean="0"/>
              <a:t>&amp;start=2011-03-11T05.56.00&amp;end=2011-03-11T06.56.00</a:t>
            </a:r>
          </a:p>
          <a:p>
            <a:pPr lvl="1"/>
            <a:r>
              <a:rPr lang="en-US" sz="2200" dirty="0" smtClean="0"/>
              <a:t>&amp;scale=</a:t>
            </a:r>
            <a:r>
              <a:rPr lang="en-US" sz="2200" dirty="0" err="1" smtClean="0"/>
              <a:t>AUTO&amp;antialiasplot</a:t>
            </a:r>
            <a:r>
              <a:rPr lang="en-US" sz="2200" dirty="0" smtClean="0"/>
              <a:t>=</a:t>
            </a:r>
            <a:r>
              <a:rPr lang="en-US" sz="2200" dirty="0" err="1" smtClean="0"/>
              <a:t>true&amp;output</a:t>
            </a:r>
            <a:r>
              <a:rPr lang="en-US" sz="2200" dirty="0" smtClean="0"/>
              <a:t>=</a:t>
            </a:r>
            <a:r>
              <a:rPr lang="en-US" sz="2200" dirty="0" err="1" smtClean="0"/>
              <a:t>plot&amp;ref</a:t>
            </a:r>
            <a:r>
              <a:rPr lang="en-US" sz="2200" dirty="0" smtClean="0"/>
              <a:t>=direct</a:t>
            </a:r>
          </a:p>
          <a:p>
            <a:pPr marL="0" indent="0" eaLnBrk="1" hangingPunct="1">
              <a:buNone/>
              <a:defRPr/>
            </a:pPr>
            <a:endParaRPr lang="en-US" sz="2600" dirty="0" smtClean="0"/>
          </a:p>
          <a:p>
            <a:pPr marL="0" indent="0" eaLnBrk="1" hangingPunct="1">
              <a:buNone/>
              <a:defRPr/>
            </a:pPr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6678"/>
            <a:ext cx="9144000" cy="110392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Tohoku Earthquake recorded at Albuquerque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47" y="1431038"/>
            <a:ext cx="7562791" cy="5272650"/>
          </a:xfrm>
          <a:prstGeom prst="rect">
            <a:avLst/>
          </a:prstGeom>
          <a:ln w="38100">
            <a:solidFill>
              <a:srgbClr val="00009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525255" y="1669871"/>
            <a:ext cx="4842774" cy="58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22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gain corrected, anti-aliased plot</a:t>
            </a:r>
            <a:endParaRPr kumimoji="0" lang="en-US" sz="3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23832</TotalTime>
  <Words>2057</Words>
  <Application>Microsoft Macintosh PowerPoint</Application>
  <PresentationFormat>On-screen Show (4:3)</PresentationFormat>
  <Paragraphs>327</Paragraphs>
  <Slides>36</Slides>
  <Notes>15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Circle Strokes</vt:lpstr>
      <vt:lpstr>Slide 1</vt:lpstr>
      <vt:lpstr>Slide 2</vt:lpstr>
      <vt:lpstr>Slide 3</vt:lpstr>
      <vt:lpstr>The DMC’s Data Repositories</vt:lpstr>
      <vt:lpstr>Primary Data Request Interfaces</vt:lpstr>
      <vt:lpstr>Slide 6</vt:lpstr>
      <vt:lpstr>Key Services http://www.iris.edu/ws/</vt:lpstr>
      <vt:lpstr>Using web services</vt:lpstr>
      <vt:lpstr>Tohoku Earthquake recorded at Albuquerque</vt:lpstr>
      <vt:lpstr>Exploring the services</vt:lpstr>
      <vt:lpstr>URL Builders: quick access and exploration</vt:lpstr>
      <vt:lpstr>The DMC’s Fetch web service clients http://www.iris.edu/ws/wsclients/</vt:lpstr>
      <vt:lpstr>Exercise: Quick access to metadata</vt:lpstr>
      <vt:lpstr>Exercise: Quick access to metadata</vt:lpstr>
      <vt:lpstr>Exercise: request regional data</vt:lpstr>
      <vt:lpstr>Exercise: request regional data</vt:lpstr>
      <vt:lpstr>BREQ_FAST Email Requests</vt:lpstr>
      <vt:lpstr>NetDC Email Requests</vt:lpstr>
      <vt:lpstr>SeismiQuery BREQ_FAST Request Form</vt:lpstr>
      <vt:lpstr>Wilber II: Web Interface to Event Data</vt:lpstr>
      <vt:lpstr>SeedLink: Streaming Data Feeds</vt:lpstr>
      <vt:lpstr>MDA: MetaData Aggregator http://www.iris.edu/mda/ </vt:lpstr>
      <vt:lpstr>GMap: Google Map Service http://www.iris.edu/gmap/ </vt:lpstr>
      <vt:lpstr>SeismiQuery: Flexible Query</vt:lpstr>
      <vt:lpstr>EarthScope Virtual Networks</vt:lpstr>
      <vt:lpstr>SEED Concepts</vt:lpstr>
      <vt:lpstr>SEED Volume Structure</vt:lpstr>
      <vt:lpstr>Comprehensive Metadata Representation</vt:lpstr>
      <vt:lpstr>More BREQ_FAST Interfaces at the DMC</vt:lpstr>
      <vt:lpstr>USArray Data Qualities, Versioning</vt:lpstr>
      <vt:lpstr>rdseed: The DMC SEED Reader</vt:lpstr>
      <vt:lpstr>Key rdseed Options</vt:lpstr>
      <vt:lpstr>RESP: SEED Response Information</vt:lpstr>
      <vt:lpstr>SAC Poles and Zeros from rdseed</vt:lpstr>
      <vt:lpstr>Exercise: rdseed test drive</vt:lpstr>
      <vt:lpstr>Data Products: Beyond Raw Data http://www.iris.edu/dms/products/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Chad Trabant</cp:lastModifiedBy>
  <cp:revision>953</cp:revision>
  <cp:lastPrinted>2008-11-20T19:23:42Z</cp:lastPrinted>
  <dcterms:created xsi:type="dcterms:W3CDTF">2011-08-14T23:40:06Z</dcterms:created>
  <dcterms:modified xsi:type="dcterms:W3CDTF">2011-08-15T03:14:44Z</dcterms:modified>
</cp:coreProperties>
</file>