
<file path=[Content_Types].xml><?xml version="1.0" encoding="utf-8"?>
<Types xmlns="http://schemas.openxmlformats.org/package/2006/content-types">
  <Override PartName="/ppt/slides/slide18.xml" ContentType="application/vnd.openxmlformats-officedocument.presentationml.slide+xml"/>
  <Override PartName="/ppt/notesSlides/notesSlide4.xml" ContentType="application/vnd.openxmlformats-officedocument.presentationml.notesSlide+xml"/>
  <Override PartName="/ppt/diagrams/drawing2.xml" ContentType="application/vnd.ms-office.drawingml.diagramDrawing+xml"/>
  <Override PartName="/ppt/slides/slide9.xml" ContentType="application/vnd.openxmlformats-officedocument.presentationml.slide+xml"/>
  <Override PartName="/ppt/diagrams/data2.xml" ContentType="application/vnd.openxmlformats-officedocument.drawingml.diagramData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Override PartName="/ppt/diagrams/colors1.xml" ContentType="application/vnd.openxmlformats-officedocument.drawingml.diagramColors+xml"/>
  <Default Extension="rels" ContentType="application/vnd.openxmlformats-package.relationships+xml"/>
  <Default Extension="jpeg" ContentType="image/jpeg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slides/slide34.xml" ContentType="application/vnd.openxmlformats-officedocument.presentationml.slide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22.xml" ContentType="application/vnd.openxmlformats-officedocument.presentationml.slide+xml"/>
  <Override PartName="/ppt/slides/slide30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15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6.xml" ContentType="application/vnd.openxmlformats-officedocument.presentationml.slide+xml"/>
  <Override PartName="/ppt/diagrams/colors2.xml" ContentType="application/vnd.openxmlformats-officedocument.drawingml.diagramColors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diagrams/layout1.xml" ContentType="application/vnd.openxmlformats-officedocument.drawingml.diagramLayout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diagrams/quickStyle1.xml" ContentType="application/vnd.openxmlformats-officedocument.drawingml.diagramStyle+xml"/>
  <Default Extension="pdf" ContentType="application/pdf"/>
  <Override PartName="/ppt/slides/slide1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diagrams/layout2.xml" ContentType="application/vnd.openxmlformats-officedocument.drawingml.diagramLayout+xml"/>
  <Override PartName="/ppt/slideLayouts/slideLayout3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4.xml" ContentType="application/vnd.openxmlformats-officedocument.presentationml.slide+xml"/>
  <Override PartName="/ppt/slides/slide32.xml" ContentType="application/vnd.openxmlformats-officedocument.presentationml.slid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29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820" r:id="rId1"/>
  </p:sldMasterIdLst>
  <p:notesMasterIdLst>
    <p:notesMasterId r:id="rId36"/>
  </p:notesMasterIdLst>
  <p:sldIdLst>
    <p:sldId id="256" r:id="rId2"/>
    <p:sldId id="257" r:id="rId3"/>
    <p:sldId id="276" r:id="rId4"/>
    <p:sldId id="273" r:id="rId5"/>
    <p:sldId id="297" r:id="rId6"/>
    <p:sldId id="271" r:id="rId7"/>
    <p:sldId id="290" r:id="rId8"/>
    <p:sldId id="285" r:id="rId9"/>
    <p:sldId id="286" r:id="rId10"/>
    <p:sldId id="298" r:id="rId11"/>
    <p:sldId id="258" r:id="rId12"/>
    <p:sldId id="291" r:id="rId13"/>
    <p:sldId id="274" r:id="rId14"/>
    <p:sldId id="259" r:id="rId15"/>
    <p:sldId id="275" r:id="rId16"/>
    <p:sldId id="278" r:id="rId17"/>
    <p:sldId id="260" r:id="rId18"/>
    <p:sldId id="279" r:id="rId19"/>
    <p:sldId id="265" r:id="rId20"/>
    <p:sldId id="266" r:id="rId21"/>
    <p:sldId id="292" r:id="rId22"/>
    <p:sldId id="287" r:id="rId23"/>
    <p:sldId id="272" r:id="rId24"/>
    <p:sldId id="283" r:id="rId25"/>
    <p:sldId id="295" r:id="rId26"/>
    <p:sldId id="281" r:id="rId27"/>
    <p:sldId id="294" r:id="rId28"/>
    <p:sldId id="288" r:id="rId29"/>
    <p:sldId id="293" r:id="rId30"/>
    <p:sldId id="300" r:id="rId31"/>
    <p:sldId id="296" r:id="rId32"/>
    <p:sldId id="299" r:id="rId33"/>
    <p:sldId id="262" r:id="rId34"/>
    <p:sldId id="269" r:id="rId3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 hiddenSlides="1"/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98" d="100"/>
          <a:sy n="98" d="100"/>
        </p:scale>
        <p:origin x="-50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printerSettings" Target="printerSettings/printerSettings1.bin"/><Relationship Id="rId38" Type="http://schemas.openxmlformats.org/officeDocument/2006/relationships/presProps" Target="presProps.xml"/><Relationship Id="rId39" Type="http://schemas.openxmlformats.org/officeDocument/2006/relationships/viewProps" Target="viewProps.xml"/><Relationship Id="rId40" Type="http://schemas.openxmlformats.org/officeDocument/2006/relationships/theme" Target="theme/theme1.xml"/><Relationship Id="rId41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74C706C-74C9-8E49-B602-009E77C68352}" type="doc">
      <dgm:prSet loTypeId="urn:microsoft.com/office/officeart/2005/8/layout/vList5" loCatId="list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A8AB2347-D86C-6B4F-86E9-838EC440DC20}">
      <dgm:prSet phldrT="[Text]">
        <dgm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 smtClean="0">
              <a:latin typeface="Eurostile"/>
              <a:cs typeface="Eurostile"/>
            </a:rPr>
            <a:t>Passive source</a:t>
          </a:r>
          <a:endParaRPr lang="en-US" dirty="0">
            <a:latin typeface="Eurostile"/>
            <a:cs typeface="Eurostile"/>
          </a:endParaRPr>
        </a:p>
      </dgm:t>
    </dgm:pt>
    <dgm:pt modelId="{548122F8-F7BF-F14F-B273-4B2EC4778BFB}" type="parTrans" cxnId="{4AB3602C-5772-3544-AA13-75CA35F98F67}">
      <dgm:prSet/>
      <dgm:spPr/>
      <dgm:t>
        <a:bodyPr/>
        <a:lstStyle/>
        <a:p>
          <a:endParaRPr lang="en-US">
            <a:latin typeface="Eurostile"/>
            <a:cs typeface="Eurostile"/>
          </a:endParaRPr>
        </a:p>
      </dgm:t>
    </dgm:pt>
    <dgm:pt modelId="{14C6166B-48A3-DC44-B6A0-0AFCF282E7B9}" type="sibTrans" cxnId="{4AB3602C-5772-3544-AA13-75CA35F98F67}">
      <dgm:prSet/>
      <dgm:spPr/>
      <dgm:t>
        <a:bodyPr/>
        <a:lstStyle/>
        <a:p>
          <a:endParaRPr lang="en-US">
            <a:latin typeface="Eurostile"/>
            <a:cs typeface="Eurostile"/>
          </a:endParaRPr>
        </a:p>
      </dgm:t>
    </dgm:pt>
    <dgm:pt modelId="{29ABDF78-6655-BE47-A4D6-226A3F85D6AC}">
      <dgm:prSet phldrT="[Text]"/>
      <dgm:spPr/>
      <dgm:t>
        <a:bodyPr/>
        <a:lstStyle/>
        <a:p>
          <a:r>
            <a:rPr lang="en-US" dirty="0" smtClean="0">
              <a:latin typeface="Eurostile"/>
              <a:cs typeface="Eurostile"/>
            </a:rPr>
            <a:t>Natural sources: earthquakes, ambient noise, tides, magma, fluids, etc</a:t>
          </a:r>
          <a:endParaRPr lang="en-US" dirty="0">
            <a:latin typeface="Eurostile"/>
            <a:cs typeface="Eurostile"/>
          </a:endParaRPr>
        </a:p>
      </dgm:t>
    </dgm:pt>
    <dgm:pt modelId="{1FA8D182-58E7-3841-8F73-DAB901967B24}" type="parTrans" cxnId="{89E65382-CCF5-5448-8CE9-AA7C060D595B}">
      <dgm:prSet/>
      <dgm:spPr/>
      <dgm:t>
        <a:bodyPr/>
        <a:lstStyle/>
        <a:p>
          <a:endParaRPr lang="en-US">
            <a:latin typeface="Eurostile"/>
            <a:cs typeface="Eurostile"/>
          </a:endParaRPr>
        </a:p>
      </dgm:t>
    </dgm:pt>
    <dgm:pt modelId="{3DB01631-196C-3746-9780-DDBC1EA00855}" type="sibTrans" cxnId="{89E65382-CCF5-5448-8CE9-AA7C060D595B}">
      <dgm:prSet/>
      <dgm:spPr/>
      <dgm:t>
        <a:bodyPr/>
        <a:lstStyle/>
        <a:p>
          <a:endParaRPr lang="en-US">
            <a:latin typeface="Eurostile"/>
            <a:cs typeface="Eurostile"/>
          </a:endParaRPr>
        </a:p>
      </dgm:t>
    </dgm:pt>
    <dgm:pt modelId="{6EF8320A-B3E1-8542-8F78-C6AE49D8E2CC}">
      <dgm:prSet phldrT="[Text]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 smtClean="0">
              <a:latin typeface="Eurostile"/>
              <a:cs typeface="Eurostile"/>
            </a:rPr>
            <a:t>Active source</a:t>
          </a:r>
          <a:endParaRPr lang="en-US" dirty="0">
            <a:latin typeface="Eurostile"/>
            <a:cs typeface="Eurostile"/>
          </a:endParaRPr>
        </a:p>
      </dgm:t>
    </dgm:pt>
    <dgm:pt modelId="{5521B171-220E-9948-B6B2-4C409F9C7F9B}" type="parTrans" cxnId="{AAC8030E-6F5D-724C-B287-88F34D1E04EF}">
      <dgm:prSet/>
      <dgm:spPr/>
      <dgm:t>
        <a:bodyPr/>
        <a:lstStyle/>
        <a:p>
          <a:endParaRPr lang="en-US">
            <a:latin typeface="Eurostile"/>
            <a:cs typeface="Eurostile"/>
          </a:endParaRPr>
        </a:p>
      </dgm:t>
    </dgm:pt>
    <dgm:pt modelId="{0F917A3C-FAE3-134E-ACCE-9D38B4CED853}" type="sibTrans" cxnId="{AAC8030E-6F5D-724C-B287-88F34D1E04EF}">
      <dgm:prSet/>
      <dgm:spPr/>
      <dgm:t>
        <a:bodyPr/>
        <a:lstStyle/>
        <a:p>
          <a:endParaRPr lang="en-US">
            <a:latin typeface="Eurostile"/>
            <a:cs typeface="Eurostile"/>
          </a:endParaRPr>
        </a:p>
      </dgm:t>
    </dgm:pt>
    <dgm:pt modelId="{6065F56C-3421-9247-A391-9FCC485EF3CD}">
      <dgm:prSet phldrT="[Text]"/>
      <dgm:spPr/>
      <dgm:t>
        <a:bodyPr/>
        <a:lstStyle/>
        <a:p>
          <a:r>
            <a:rPr lang="en-US" dirty="0" smtClean="0">
              <a:latin typeface="Eurostile"/>
              <a:cs typeface="Eurostile"/>
            </a:rPr>
            <a:t>Sources : explosions, air guns, sledge hammers, vibrators</a:t>
          </a:r>
          <a:endParaRPr lang="en-US" dirty="0">
            <a:latin typeface="Eurostile"/>
            <a:cs typeface="Eurostile"/>
          </a:endParaRPr>
        </a:p>
      </dgm:t>
    </dgm:pt>
    <dgm:pt modelId="{3BD48F73-3D42-244B-A584-BB3519160915}" type="parTrans" cxnId="{0A6646AB-6EDD-8146-A20B-F3428EF26F58}">
      <dgm:prSet/>
      <dgm:spPr/>
      <dgm:t>
        <a:bodyPr/>
        <a:lstStyle/>
        <a:p>
          <a:endParaRPr lang="en-US">
            <a:latin typeface="Eurostile"/>
            <a:cs typeface="Eurostile"/>
          </a:endParaRPr>
        </a:p>
      </dgm:t>
    </dgm:pt>
    <dgm:pt modelId="{DCC4E44C-7859-FC4D-B1B4-DF34987B854D}" type="sibTrans" cxnId="{0A6646AB-6EDD-8146-A20B-F3428EF26F58}">
      <dgm:prSet/>
      <dgm:spPr/>
      <dgm:t>
        <a:bodyPr/>
        <a:lstStyle/>
        <a:p>
          <a:endParaRPr lang="en-US">
            <a:latin typeface="Eurostile"/>
            <a:cs typeface="Eurostile"/>
          </a:endParaRPr>
        </a:p>
      </dgm:t>
    </dgm:pt>
    <dgm:pt modelId="{C8431A5E-91E6-7E42-B45E-5074E8B89FE7}">
      <dgm:prSet phldrT="[Text]"/>
      <dgm:spPr/>
      <dgm:t>
        <a:bodyPr/>
        <a:lstStyle/>
        <a:p>
          <a:r>
            <a:rPr lang="en-US" dirty="0" smtClean="0">
              <a:latin typeface="Eurostile"/>
              <a:cs typeface="Eurostile"/>
            </a:rPr>
            <a:t>Short term (days to weeks)</a:t>
          </a:r>
          <a:endParaRPr lang="en-US" dirty="0">
            <a:latin typeface="Eurostile"/>
            <a:cs typeface="Eurostile"/>
          </a:endParaRPr>
        </a:p>
      </dgm:t>
    </dgm:pt>
    <dgm:pt modelId="{6FED1779-2948-304C-AE74-BDDAF3EFBBFE}" type="parTrans" cxnId="{EED87B2B-663F-2244-9F84-23A27F682BDC}">
      <dgm:prSet/>
      <dgm:spPr/>
      <dgm:t>
        <a:bodyPr/>
        <a:lstStyle/>
        <a:p>
          <a:endParaRPr lang="en-US">
            <a:latin typeface="Eurostile"/>
            <a:cs typeface="Eurostile"/>
          </a:endParaRPr>
        </a:p>
      </dgm:t>
    </dgm:pt>
    <dgm:pt modelId="{CCC769CD-BD83-934B-AF0D-EB71F38C4C3C}" type="sibTrans" cxnId="{EED87B2B-663F-2244-9F84-23A27F682BDC}">
      <dgm:prSet/>
      <dgm:spPr/>
      <dgm:t>
        <a:bodyPr/>
        <a:lstStyle/>
        <a:p>
          <a:endParaRPr lang="en-US">
            <a:latin typeface="Eurostile"/>
            <a:cs typeface="Eurostile"/>
          </a:endParaRPr>
        </a:p>
      </dgm:t>
    </dgm:pt>
    <dgm:pt modelId="{B2875C22-DD6E-B347-B32E-9B471844B518}">
      <dgm:prSet phldrT="[Text]"/>
      <dgm:spPr/>
      <dgm:t>
        <a:bodyPr/>
        <a:lstStyle/>
        <a:p>
          <a:r>
            <a:rPr lang="en-US" dirty="0" smtClean="0">
              <a:latin typeface="Eurostile"/>
              <a:cs typeface="Eurostile"/>
            </a:rPr>
            <a:t>Long terms (months/years)</a:t>
          </a:r>
          <a:endParaRPr lang="en-US" dirty="0">
            <a:latin typeface="Eurostile"/>
            <a:cs typeface="Eurostile"/>
          </a:endParaRPr>
        </a:p>
      </dgm:t>
    </dgm:pt>
    <dgm:pt modelId="{D03500B2-2D36-4A43-96BE-81851D93CA74}" type="parTrans" cxnId="{DC453CBE-11F1-E44B-B9E3-3F72B3B7BC2B}">
      <dgm:prSet/>
      <dgm:spPr/>
      <dgm:t>
        <a:bodyPr/>
        <a:lstStyle/>
        <a:p>
          <a:endParaRPr lang="en-US">
            <a:latin typeface="Eurostile"/>
            <a:cs typeface="Eurostile"/>
          </a:endParaRPr>
        </a:p>
      </dgm:t>
    </dgm:pt>
    <dgm:pt modelId="{E2AF89B6-59FF-7045-AE71-5B24435259D6}" type="sibTrans" cxnId="{DC453CBE-11F1-E44B-B9E3-3F72B3B7BC2B}">
      <dgm:prSet/>
      <dgm:spPr/>
      <dgm:t>
        <a:bodyPr/>
        <a:lstStyle/>
        <a:p>
          <a:endParaRPr lang="en-US">
            <a:latin typeface="Eurostile"/>
            <a:cs typeface="Eurostile"/>
          </a:endParaRPr>
        </a:p>
      </dgm:t>
    </dgm:pt>
    <dgm:pt modelId="{EFDE3282-3DAC-7344-A528-6344790DDF6C}">
      <dgm:prSet phldrT="[Text]"/>
      <dgm:spPr/>
      <dgm:t>
        <a:bodyPr/>
        <a:lstStyle/>
        <a:p>
          <a:r>
            <a:rPr lang="en-US" dirty="0" smtClean="0">
              <a:latin typeface="Eurostile"/>
              <a:cs typeface="Eurostile"/>
            </a:rPr>
            <a:t>Broad band spacing (regional to global)</a:t>
          </a:r>
          <a:endParaRPr lang="en-US" dirty="0">
            <a:latin typeface="Eurostile"/>
            <a:cs typeface="Eurostile"/>
          </a:endParaRPr>
        </a:p>
      </dgm:t>
    </dgm:pt>
    <dgm:pt modelId="{85A945D1-6E63-6C45-A6AC-DCACDCF790CF}" type="parTrans" cxnId="{11B2AD6D-E664-1C4B-A953-E94F263C4B00}">
      <dgm:prSet/>
      <dgm:spPr/>
      <dgm:t>
        <a:bodyPr/>
        <a:lstStyle/>
        <a:p>
          <a:endParaRPr lang="en-US">
            <a:latin typeface="Eurostile"/>
            <a:cs typeface="Eurostile"/>
          </a:endParaRPr>
        </a:p>
      </dgm:t>
    </dgm:pt>
    <dgm:pt modelId="{7506EFA3-1273-0546-B42D-2CB5B1CB7C88}" type="sibTrans" cxnId="{11B2AD6D-E664-1C4B-A953-E94F263C4B00}">
      <dgm:prSet/>
      <dgm:spPr/>
      <dgm:t>
        <a:bodyPr/>
        <a:lstStyle/>
        <a:p>
          <a:endParaRPr lang="en-US">
            <a:latin typeface="Eurostile"/>
            <a:cs typeface="Eurostile"/>
          </a:endParaRPr>
        </a:p>
      </dgm:t>
    </dgm:pt>
    <dgm:pt modelId="{6BD1B04A-638B-9645-B8EB-9AB70C7F8692}">
      <dgm:prSet phldrT="[Text]"/>
      <dgm:spPr/>
      <dgm:t>
        <a:bodyPr/>
        <a:lstStyle/>
        <a:p>
          <a:r>
            <a:rPr lang="en-US" dirty="0" smtClean="0">
              <a:latin typeface="Eurostile"/>
              <a:cs typeface="Eurostile"/>
            </a:rPr>
            <a:t>High frequency (2-80 Hz)</a:t>
          </a:r>
          <a:endParaRPr lang="en-US" dirty="0">
            <a:latin typeface="Eurostile"/>
            <a:cs typeface="Eurostile"/>
          </a:endParaRPr>
        </a:p>
      </dgm:t>
    </dgm:pt>
    <dgm:pt modelId="{05A405EF-5548-7A47-933C-0A0228384329}" type="parTrans" cxnId="{AD61CC47-DA02-324A-9869-6292172C33B3}">
      <dgm:prSet/>
      <dgm:spPr/>
      <dgm:t>
        <a:bodyPr/>
        <a:lstStyle/>
        <a:p>
          <a:endParaRPr lang="en-US">
            <a:latin typeface="Eurostile"/>
            <a:cs typeface="Eurostile"/>
          </a:endParaRPr>
        </a:p>
      </dgm:t>
    </dgm:pt>
    <dgm:pt modelId="{F4667CCD-C1CF-F84F-B8FF-2ACCB4D2BB17}" type="sibTrans" cxnId="{AD61CC47-DA02-324A-9869-6292172C33B3}">
      <dgm:prSet/>
      <dgm:spPr/>
      <dgm:t>
        <a:bodyPr/>
        <a:lstStyle/>
        <a:p>
          <a:endParaRPr lang="en-US">
            <a:latin typeface="Eurostile"/>
            <a:cs typeface="Eurostile"/>
          </a:endParaRPr>
        </a:p>
      </dgm:t>
    </dgm:pt>
    <dgm:pt modelId="{6A57B29D-3291-B144-A974-11D83BC92321}">
      <dgm:prSet phldrT="[Text]"/>
      <dgm:spPr/>
      <dgm:t>
        <a:bodyPr/>
        <a:lstStyle/>
        <a:p>
          <a:r>
            <a:rPr lang="en-US" dirty="0" smtClean="0">
              <a:latin typeface="Eurostile"/>
              <a:cs typeface="Eurostile"/>
            </a:rPr>
            <a:t>Hundreds of instruments</a:t>
          </a:r>
          <a:endParaRPr lang="en-US" dirty="0">
            <a:latin typeface="Eurostile"/>
            <a:cs typeface="Eurostile"/>
          </a:endParaRPr>
        </a:p>
      </dgm:t>
    </dgm:pt>
    <dgm:pt modelId="{CBA1676C-6531-0846-B8A9-26C96115ED3F}" type="parTrans" cxnId="{D236FA54-601E-D14A-9FC7-ED1E53AFCCDD}">
      <dgm:prSet/>
      <dgm:spPr/>
      <dgm:t>
        <a:bodyPr/>
        <a:lstStyle/>
        <a:p>
          <a:endParaRPr lang="en-US">
            <a:latin typeface="Eurostile"/>
            <a:cs typeface="Eurostile"/>
          </a:endParaRPr>
        </a:p>
      </dgm:t>
    </dgm:pt>
    <dgm:pt modelId="{BD37767D-2999-DE46-BCC5-74C94E09104B}" type="sibTrans" cxnId="{D236FA54-601E-D14A-9FC7-ED1E53AFCCDD}">
      <dgm:prSet/>
      <dgm:spPr/>
      <dgm:t>
        <a:bodyPr/>
        <a:lstStyle/>
        <a:p>
          <a:endParaRPr lang="en-US">
            <a:latin typeface="Eurostile"/>
            <a:cs typeface="Eurostile"/>
          </a:endParaRPr>
        </a:p>
      </dgm:t>
    </dgm:pt>
    <dgm:pt modelId="{94DE9541-E02F-E646-9370-FAB04BCE15A2}">
      <dgm:prSet phldrT="[Text]"/>
      <dgm:spPr/>
      <dgm:t>
        <a:bodyPr/>
        <a:lstStyle/>
        <a:p>
          <a:r>
            <a:rPr lang="en-US" dirty="0" smtClean="0">
              <a:latin typeface="Eurostile"/>
              <a:cs typeface="Eurostile"/>
            </a:rPr>
            <a:t>Closely spaced (a few FA experiments archived as assembled dataset)</a:t>
          </a:r>
          <a:endParaRPr lang="en-US" dirty="0">
            <a:latin typeface="Eurostile"/>
            <a:cs typeface="Eurostile"/>
          </a:endParaRPr>
        </a:p>
      </dgm:t>
    </dgm:pt>
    <dgm:pt modelId="{DC590229-9231-CF44-9F1D-C9B6335330B7}" type="parTrans" cxnId="{1EEA64EA-3BFE-9949-AF4A-5A3573F85803}">
      <dgm:prSet/>
      <dgm:spPr/>
      <dgm:t>
        <a:bodyPr/>
        <a:lstStyle/>
        <a:p>
          <a:endParaRPr lang="en-US">
            <a:latin typeface="Eurostile"/>
            <a:cs typeface="Eurostile"/>
          </a:endParaRPr>
        </a:p>
      </dgm:t>
    </dgm:pt>
    <dgm:pt modelId="{D9069761-81F8-D248-AE86-08A6828451B1}" type="sibTrans" cxnId="{1EEA64EA-3BFE-9949-AF4A-5A3573F85803}">
      <dgm:prSet/>
      <dgm:spPr/>
      <dgm:t>
        <a:bodyPr/>
        <a:lstStyle/>
        <a:p>
          <a:endParaRPr lang="en-US">
            <a:latin typeface="Eurostile"/>
            <a:cs typeface="Eurostile"/>
          </a:endParaRPr>
        </a:p>
      </dgm:t>
    </dgm:pt>
    <dgm:pt modelId="{6D160595-B018-6D40-9E6C-3CECD82BD015}">
      <dgm:prSet phldrT="[Text]"/>
      <dgm:spPr/>
      <dgm:t>
        <a:bodyPr/>
        <a:lstStyle/>
        <a:p>
          <a:r>
            <a:rPr lang="en-US" dirty="0" smtClean="0">
              <a:latin typeface="Eurostile"/>
              <a:cs typeface="Eurostile"/>
            </a:rPr>
            <a:t>Low frequency (0.001-1 Hz)</a:t>
          </a:r>
          <a:endParaRPr lang="en-US" dirty="0">
            <a:latin typeface="Eurostile"/>
            <a:cs typeface="Eurostile"/>
          </a:endParaRPr>
        </a:p>
      </dgm:t>
    </dgm:pt>
    <dgm:pt modelId="{C25B5149-CBF5-D141-AFE3-D226E01D156F}" type="parTrans" cxnId="{31F0B26B-11C6-3D41-8F7B-6031D9EEB583}">
      <dgm:prSet/>
      <dgm:spPr/>
      <dgm:t>
        <a:bodyPr/>
        <a:lstStyle/>
        <a:p>
          <a:endParaRPr lang="en-US">
            <a:latin typeface="Eurostile"/>
            <a:cs typeface="Eurostile"/>
          </a:endParaRPr>
        </a:p>
      </dgm:t>
    </dgm:pt>
    <dgm:pt modelId="{5A598D85-5F48-8A42-B16B-E11EC35D284B}" type="sibTrans" cxnId="{31F0B26B-11C6-3D41-8F7B-6031D9EEB583}">
      <dgm:prSet/>
      <dgm:spPr/>
      <dgm:t>
        <a:bodyPr/>
        <a:lstStyle/>
        <a:p>
          <a:endParaRPr lang="en-US">
            <a:latin typeface="Eurostile"/>
            <a:cs typeface="Eurostile"/>
          </a:endParaRPr>
        </a:p>
      </dgm:t>
    </dgm:pt>
    <dgm:pt modelId="{601857D5-D3D5-6943-AD94-F3985AB4A7D9}">
      <dgm:prSet phldrT="[Text]"/>
      <dgm:spPr/>
      <dgm:t>
        <a:bodyPr/>
        <a:lstStyle/>
        <a:p>
          <a:r>
            <a:rPr lang="en-US" dirty="0" smtClean="0">
              <a:latin typeface="Eurostile"/>
              <a:cs typeface="Eurostile"/>
            </a:rPr>
            <a:t>Usually a few tens of instruments (</a:t>
          </a:r>
          <a:r>
            <a:rPr lang="en-US" dirty="0" smtClean="0">
              <a:latin typeface="Eurostile"/>
              <a:cs typeface="Eurostile"/>
            </a:rPr>
            <a:t>Over 3752 stations archived in SEED as continuous </a:t>
          </a:r>
          <a:r>
            <a:rPr lang="en-US" dirty="0" smtClean="0">
              <a:latin typeface="Eurostile"/>
              <a:cs typeface="Eurostile"/>
            </a:rPr>
            <a:t>from FA Array, all TA stations)</a:t>
          </a:r>
          <a:endParaRPr lang="en-US" dirty="0">
            <a:latin typeface="Eurostile"/>
            <a:cs typeface="Eurostile"/>
          </a:endParaRPr>
        </a:p>
      </dgm:t>
    </dgm:pt>
    <dgm:pt modelId="{C550AE58-B078-0C49-841F-82664B12CF31}" type="parTrans" cxnId="{E2D1E4F5-1945-F340-B082-4BF69B1C6D96}">
      <dgm:prSet/>
      <dgm:spPr/>
      <dgm:t>
        <a:bodyPr/>
        <a:lstStyle/>
        <a:p>
          <a:endParaRPr lang="en-US">
            <a:latin typeface="Eurostile"/>
            <a:cs typeface="Eurostile"/>
          </a:endParaRPr>
        </a:p>
      </dgm:t>
    </dgm:pt>
    <dgm:pt modelId="{6764A7BC-3935-914D-85DF-AF363517DD04}" type="sibTrans" cxnId="{E2D1E4F5-1945-F340-B082-4BF69B1C6D96}">
      <dgm:prSet/>
      <dgm:spPr/>
      <dgm:t>
        <a:bodyPr/>
        <a:lstStyle/>
        <a:p>
          <a:endParaRPr lang="en-US">
            <a:latin typeface="Eurostile"/>
            <a:cs typeface="Eurostile"/>
          </a:endParaRPr>
        </a:p>
      </dgm:t>
    </dgm:pt>
    <dgm:pt modelId="{59F075EC-233C-5642-9366-B7DE58BA2D3D}">
      <dgm:prSet phldrT="[Text]"/>
      <dgm:spPr/>
      <dgm:t>
        <a:bodyPr/>
        <a:lstStyle/>
        <a:p>
          <a:endParaRPr lang="en-US" dirty="0">
            <a:latin typeface="Eurostile"/>
            <a:cs typeface="Eurostile"/>
          </a:endParaRPr>
        </a:p>
      </dgm:t>
    </dgm:pt>
    <dgm:pt modelId="{51E58958-C2E3-E141-A081-69FCB29987F2}" type="sibTrans" cxnId="{F54D4B00-769D-5A4A-BD9D-A10709E87F94}">
      <dgm:prSet/>
      <dgm:spPr/>
      <dgm:t>
        <a:bodyPr/>
        <a:lstStyle/>
        <a:p>
          <a:endParaRPr lang="en-US">
            <a:latin typeface="Eurostile"/>
            <a:cs typeface="Eurostile"/>
          </a:endParaRPr>
        </a:p>
      </dgm:t>
    </dgm:pt>
    <dgm:pt modelId="{5DFEAF99-E0E4-7B47-856C-E95370502410}" type="parTrans" cxnId="{F54D4B00-769D-5A4A-BD9D-A10709E87F94}">
      <dgm:prSet/>
      <dgm:spPr/>
      <dgm:t>
        <a:bodyPr/>
        <a:lstStyle/>
        <a:p>
          <a:endParaRPr lang="en-US">
            <a:latin typeface="Eurostile"/>
            <a:cs typeface="Eurostile"/>
          </a:endParaRPr>
        </a:p>
      </dgm:t>
    </dgm:pt>
    <dgm:pt modelId="{9A99BA82-77AA-7349-827F-8DDA0C5CF29D}" type="pres">
      <dgm:prSet presAssocID="{874C706C-74C9-8E49-B602-009E77C6835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1FA896F-8E00-214D-912D-C67982A1A765}" type="pres">
      <dgm:prSet presAssocID="{A8AB2347-D86C-6B4F-86E9-838EC440DC20}" presName="linNode" presStyleCnt="0"/>
      <dgm:spPr/>
      <dgm:t>
        <a:bodyPr/>
        <a:lstStyle/>
        <a:p>
          <a:endParaRPr lang="en-US"/>
        </a:p>
      </dgm:t>
    </dgm:pt>
    <dgm:pt modelId="{7520774D-4E5C-A14F-9CCC-502E7AEC3231}" type="pres">
      <dgm:prSet presAssocID="{A8AB2347-D86C-6B4F-86E9-838EC440DC20}" presName="parentText" presStyleLbl="node1" presStyleIdx="0" presStyleCnt="2" custLinFactNeighborX="-3228" custLinFactNeighborY="-5015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3314E9-2004-E041-B690-F578EDD0E20F}" type="pres">
      <dgm:prSet presAssocID="{A8AB2347-D86C-6B4F-86E9-838EC440DC20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326A5E-1525-284D-AB69-2500D073A098}" type="pres">
      <dgm:prSet presAssocID="{14C6166B-48A3-DC44-B6A0-0AFCF282E7B9}" presName="sp" presStyleCnt="0"/>
      <dgm:spPr/>
      <dgm:t>
        <a:bodyPr/>
        <a:lstStyle/>
        <a:p>
          <a:endParaRPr lang="en-US"/>
        </a:p>
      </dgm:t>
    </dgm:pt>
    <dgm:pt modelId="{7AD341A0-EAFB-DC42-B5B8-6B20BFCAF4C8}" type="pres">
      <dgm:prSet presAssocID="{6EF8320A-B3E1-8542-8F78-C6AE49D8E2CC}" presName="linNode" presStyleCnt="0"/>
      <dgm:spPr/>
      <dgm:t>
        <a:bodyPr/>
        <a:lstStyle/>
        <a:p>
          <a:endParaRPr lang="en-US"/>
        </a:p>
      </dgm:t>
    </dgm:pt>
    <dgm:pt modelId="{CB5F6503-461D-DE49-B0E0-03F539413EA0}" type="pres">
      <dgm:prSet presAssocID="{6EF8320A-B3E1-8542-8F78-C6AE49D8E2CC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05D866F-3105-6846-941F-99705EA8A8C9}" type="pres">
      <dgm:prSet presAssocID="{6EF8320A-B3E1-8542-8F78-C6AE49D8E2CC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AD2ABC5-4C1D-454E-849B-E486E53CF65D}" type="presOf" srcId="{6BD1B04A-638B-9645-B8EB-9AB70C7F8692}" destId="{905D866F-3105-6846-941F-99705EA8A8C9}" srcOrd="0" destOrd="2" presId="urn:microsoft.com/office/officeart/2005/8/layout/vList5"/>
    <dgm:cxn modelId="{7A6E1767-62D7-BF45-B5DB-71C83BD2184D}" type="presOf" srcId="{6EF8320A-B3E1-8542-8F78-C6AE49D8E2CC}" destId="{CB5F6503-461D-DE49-B0E0-03F539413EA0}" srcOrd="0" destOrd="0" presId="urn:microsoft.com/office/officeart/2005/8/layout/vList5"/>
    <dgm:cxn modelId="{5563614E-C693-1648-88CD-2CD34B957973}" type="presOf" srcId="{C8431A5E-91E6-7E42-B45E-5074E8B89FE7}" destId="{905D866F-3105-6846-941F-99705EA8A8C9}" srcOrd="0" destOrd="1" presId="urn:microsoft.com/office/officeart/2005/8/layout/vList5"/>
    <dgm:cxn modelId="{AAC8030E-6F5D-724C-B287-88F34D1E04EF}" srcId="{874C706C-74C9-8E49-B602-009E77C68352}" destId="{6EF8320A-B3E1-8542-8F78-C6AE49D8E2CC}" srcOrd="1" destOrd="0" parTransId="{5521B171-220E-9948-B6B2-4C409F9C7F9B}" sibTransId="{0F917A3C-FAE3-134E-ACCE-9D38B4CED853}"/>
    <dgm:cxn modelId="{DC453CBE-11F1-E44B-B9E3-3F72B3B7BC2B}" srcId="{A8AB2347-D86C-6B4F-86E9-838EC440DC20}" destId="{B2875C22-DD6E-B347-B32E-9B471844B518}" srcOrd="1" destOrd="0" parTransId="{D03500B2-2D36-4A43-96BE-81851D93CA74}" sibTransId="{E2AF89B6-59FF-7045-AE71-5B24435259D6}"/>
    <dgm:cxn modelId="{4CB4F0D7-4B91-D041-8DE9-EC7194C70971}" type="presOf" srcId="{6A57B29D-3291-B144-A974-11D83BC92321}" destId="{905D866F-3105-6846-941F-99705EA8A8C9}" srcOrd="0" destOrd="3" presId="urn:microsoft.com/office/officeart/2005/8/layout/vList5"/>
    <dgm:cxn modelId="{9763EAA5-8F0F-B64C-9F62-E1FF3F0C1ADA}" type="presOf" srcId="{874C706C-74C9-8E49-B602-009E77C68352}" destId="{9A99BA82-77AA-7349-827F-8DDA0C5CF29D}" srcOrd="0" destOrd="0" presId="urn:microsoft.com/office/officeart/2005/8/layout/vList5"/>
    <dgm:cxn modelId="{31F0B26B-11C6-3D41-8F7B-6031D9EEB583}" srcId="{A8AB2347-D86C-6B4F-86E9-838EC440DC20}" destId="{6D160595-B018-6D40-9E6C-3CECD82BD015}" srcOrd="3" destOrd="0" parTransId="{C25B5149-CBF5-D141-AFE3-D226E01D156F}" sibTransId="{5A598D85-5F48-8A42-B16B-E11EC35D284B}"/>
    <dgm:cxn modelId="{003A0F62-03B3-D44F-98C0-9BCD407C6609}" type="presOf" srcId="{EFDE3282-3DAC-7344-A528-6344790DDF6C}" destId="{523314E9-2004-E041-B690-F578EDD0E20F}" srcOrd="0" destOrd="2" presId="urn:microsoft.com/office/officeart/2005/8/layout/vList5"/>
    <dgm:cxn modelId="{1EEA64EA-3BFE-9949-AF4A-5A3573F85803}" srcId="{6EF8320A-B3E1-8542-8F78-C6AE49D8E2CC}" destId="{94DE9541-E02F-E646-9370-FAB04BCE15A2}" srcOrd="4" destOrd="0" parTransId="{DC590229-9231-CF44-9F1D-C9B6335330B7}" sibTransId="{D9069761-81F8-D248-AE86-08A6828451B1}"/>
    <dgm:cxn modelId="{E2D1E4F5-1945-F340-B082-4BF69B1C6D96}" srcId="{A8AB2347-D86C-6B4F-86E9-838EC440DC20}" destId="{601857D5-D3D5-6943-AD94-F3985AB4A7D9}" srcOrd="4" destOrd="0" parTransId="{C550AE58-B078-0C49-841F-82664B12CF31}" sibTransId="{6764A7BC-3935-914D-85DF-AF363517DD04}"/>
    <dgm:cxn modelId="{AC9DBB77-C2F1-8D43-A4B0-BCA8E18C2310}" type="presOf" srcId="{29ABDF78-6655-BE47-A4D6-226A3F85D6AC}" destId="{523314E9-2004-E041-B690-F578EDD0E20F}" srcOrd="0" destOrd="0" presId="urn:microsoft.com/office/officeart/2005/8/layout/vList5"/>
    <dgm:cxn modelId="{AD61CC47-DA02-324A-9869-6292172C33B3}" srcId="{6EF8320A-B3E1-8542-8F78-C6AE49D8E2CC}" destId="{6BD1B04A-638B-9645-B8EB-9AB70C7F8692}" srcOrd="2" destOrd="0" parTransId="{05A405EF-5548-7A47-933C-0A0228384329}" sibTransId="{F4667CCD-C1CF-F84F-B8FF-2ACCB4D2BB17}"/>
    <dgm:cxn modelId="{44878136-A0AB-D845-A875-F49F9709314E}" type="presOf" srcId="{6065F56C-3421-9247-A391-9FCC485EF3CD}" destId="{905D866F-3105-6846-941F-99705EA8A8C9}" srcOrd="0" destOrd="0" presId="urn:microsoft.com/office/officeart/2005/8/layout/vList5"/>
    <dgm:cxn modelId="{A00A20F5-6D1E-CE47-9871-CA9E393EE56B}" type="presOf" srcId="{601857D5-D3D5-6943-AD94-F3985AB4A7D9}" destId="{523314E9-2004-E041-B690-F578EDD0E20F}" srcOrd="0" destOrd="4" presId="urn:microsoft.com/office/officeart/2005/8/layout/vList5"/>
    <dgm:cxn modelId="{60CF0BE6-78E6-B64F-A978-22EDCE51E547}" type="presOf" srcId="{59F075EC-233C-5642-9366-B7DE58BA2D3D}" destId="{905D866F-3105-6846-941F-99705EA8A8C9}" srcOrd="0" destOrd="5" presId="urn:microsoft.com/office/officeart/2005/8/layout/vList5"/>
    <dgm:cxn modelId="{11B2AD6D-E664-1C4B-A953-E94F263C4B00}" srcId="{A8AB2347-D86C-6B4F-86E9-838EC440DC20}" destId="{EFDE3282-3DAC-7344-A528-6344790DDF6C}" srcOrd="2" destOrd="0" parTransId="{85A945D1-6E63-6C45-A6AC-DCACDCF790CF}" sibTransId="{7506EFA3-1273-0546-B42D-2CB5B1CB7C88}"/>
    <dgm:cxn modelId="{49191DFC-5BFA-FB44-BFE3-4BC8DD54021D}" type="presOf" srcId="{A8AB2347-D86C-6B4F-86E9-838EC440DC20}" destId="{7520774D-4E5C-A14F-9CCC-502E7AEC3231}" srcOrd="0" destOrd="0" presId="urn:microsoft.com/office/officeart/2005/8/layout/vList5"/>
    <dgm:cxn modelId="{D236FA54-601E-D14A-9FC7-ED1E53AFCCDD}" srcId="{6EF8320A-B3E1-8542-8F78-C6AE49D8E2CC}" destId="{6A57B29D-3291-B144-A974-11D83BC92321}" srcOrd="3" destOrd="0" parTransId="{CBA1676C-6531-0846-B8A9-26C96115ED3F}" sibTransId="{BD37767D-2999-DE46-BCC5-74C94E09104B}"/>
    <dgm:cxn modelId="{A74797E2-E7B1-CC4D-B9CF-8658A8A5F867}" type="presOf" srcId="{6D160595-B018-6D40-9E6C-3CECD82BD015}" destId="{523314E9-2004-E041-B690-F578EDD0E20F}" srcOrd="0" destOrd="3" presId="urn:microsoft.com/office/officeart/2005/8/layout/vList5"/>
    <dgm:cxn modelId="{F54D4B00-769D-5A4A-BD9D-A10709E87F94}" srcId="{6EF8320A-B3E1-8542-8F78-C6AE49D8E2CC}" destId="{59F075EC-233C-5642-9366-B7DE58BA2D3D}" srcOrd="5" destOrd="0" parTransId="{5DFEAF99-E0E4-7B47-856C-E95370502410}" sibTransId="{51E58958-C2E3-E141-A081-69FCB29987F2}"/>
    <dgm:cxn modelId="{BAA83284-B77D-3441-A8CE-62488A741AF9}" type="presOf" srcId="{94DE9541-E02F-E646-9370-FAB04BCE15A2}" destId="{905D866F-3105-6846-941F-99705EA8A8C9}" srcOrd="0" destOrd="4" presId="urn:microsoft.com/office/officeart/2005/8/layout/vList5"/>
    <dgm:cxn modelId="{EED87B2B-663F-2244-9F84-23A27F682BDC}" srcId="{6EF8320A-B3E1-8542-8F78-C6AE49D8E2CC}" destId="{C8431A5E-91E6-7E42-B45E-5074E8B89FE7}" srcOrd="1" destOrd="0" parTransId="{6FED1779-2948-304C-AE74-BDDAF3EFBBFE}" sibTransId="{CCC769CD-BD83-934B-AF0D-EB71F38C4C3C}"/>
    <dgm:cxn modelId="{89E65382-CCF5-5448-8CE9-AA7C060D595B}" srcId="{A8AB2347-D86C-6B4F-86E9-838EC440DC20}" destId="{29ABDF78-6655-BE47-A4D6-226A3F85D6AC}" srcOrd="0" destOrd="0" parTransId="{1FA8D182-58E7-3841-8F73-DAB901967B24}" sibTransId="{3DB01631-196C-3746-9780-DDBC1EA00855}"/>
    <dgm:cxn modelId="{0A6646AB-6EDD-8146-A20B-F3428EF26F58}" srcId="{6EF8320A-B3E1-8542-8F78-C6AE49D8E2CC}" destId="{6065F56C-3421-9247-A391-9FCC485EF3CD}" srcOrd="0" destOrd="0" parTransId="{3BD48F73-3D42-244B-A584-BB3519160915}" sibTransId="{DCC4E44C-7859-FC4D-B1B4-DF34987B854D}"/>
    <dgm:cxn modelId="{4AB3602C-5772-3544-AA13-75CA35F98F67}" srcId="{874C706C-74C9-8E49-B602-009E77C68352}" destId="{A8AB2347-D86C-6B4F-86E9-838EC440DC20}" srcOrd="0" destOrd="0" parTransId="{548122F8-F7BF-F14F-B273-4B2EC4778BFB}" sibTransId="{14C6166B-48A3-DC44-B6A0-0AFCF282E7B9}"/>
    <dgm:cxn modelId="{3EF226D8-51F6-CC4C-8D61-09571F962F03}" type="presOf" srcId="{B2875C22-DD6E-B347-B32E-9B471844B518}" destId="{523314E9-2004-E041-B690-F578EDD0E20F}" srcOrd="0" destOrd="1" presId="urn:microsoft.com/office/officeart/2005/8/layout/vList5"/>
    <dgm:cxn modelId="{89738230-91EC-0248-A8A5-F036C4711E03}" type="presParOf" srcId="{9A99BA82-77AA-7349-827F-8DDA0C5CF29D}" destId="{C1FA896F-8E00-214D-912D-C67982A1A765}" srcOrd="0" destOrd="0" presId="urn:microsoft.com/office/officeart/2005/8/layout/vList5"/>
    <dgm:cxn modelId="{C9E2D439-D01A-E146-852C-6051D690FE43}" type="presParOf" srcId="{C1FA896F-8E00-214D-912D-C67982A1A765}" destId="{7520774D-4E5C-A14F-9CCC-502E7AEC3231}" srcOrd="0" destOrd="0" presId="urn:microsoft.com/office/officeart/2005/8/layout/vList5"/>
    <dgm:cxn modelId="{AA010BD4-6210-954F-8DD9-3D713215E961}" type="presParOf" srcId="{C1FA896F-8E00-214D-912D-C67982A1A765}" destId="{523314E9-2004-E041-B690-F578EDD0E20F}" srcOrd="1" destOrd="0" presId="urn:microsoft.com/office/officeart/2005/8/layout/vList5"/>
    <dgm:cxn modelId="{7F807BF6-F3AC-5041-B1CE-83DE2CFB3934}" type="presParOf" srcId="{9A99BA82-77AA-7349-827F-8DDA0C5CF29D}" destId="{6B326A5E-1525-284D-AB69-2500D073A098}" srcOrd="1" destOrd="0" presId="urn:microsoft.com/office/officeart/2005/8/layout/vList5"/>
    <dgm:cxn modelId="{C93F4519-B636-BE44-85CD-9101936FCA80}" type="presParOf" srcId="{9A99BA82-77AA-7349-827F-8DDA0C5CF29D}" destId="{7AD341A0-EAFB-DC42-B5B8-6B20BFCAF4C8}" srcOrd="2" destOrd="0" presId="urn:microsoft.com/office/officeart/2005/8/layout/vList5"/>
    <dgm:cxn modelId="{44A852E0-3FF5-704B-B5CA-0795C0936905}" type="presParOf" srcId="{7AD341A0-EAFB-DC42-B5B8-6B20BFCAF4C8}" destId="{CB5F6503-461D-DE49-B0E0-03F539413EA0}" srcOrd="0" destOrd="0" presId="urn:microsoft.com/office/officeart/2005/8/layout/vList5"/>
    <dgm:cxn modelId="{4283B58A-2886-3240-8A73-2FD99C1EFECB}" type="presParOf" srcId="{7AD341A0-EAFB-DC42-B5B8-6B20BFCAF4C8}" destId="{905D866F-3105-6846-941F-99705EA8A8C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74C706C-74C9-8E49-B602-009E77C68352}" type="doc">
      <dgm:prSet loTypeId="urn:microsoft.com/office/officeart/2005/8/layout/vList5" loCatId="list" qsTypeId="urn:microsoft.com/office/officeart/2005/8/quickstyle/3D2" qsCatId="3D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A8AB2347-D86C-6B4F-86E9-838EC440DC20}">
      <dgm:prSet phldrT="[Text]">
        <dgm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 smtClean="0">
              <a:latin typeface="Eurostile"/>
              <a:cs typeface="Eurostile"/>
            </a:rPr>
            <a:t>Passive source</a:t>
          </a:r>
          <a:endParaRPr lang="en-US" dirty="0">
            <a:latin typeface="Eurostile"/>
            <a:cs typeface="Eurostile"/>
          </a:endParaRPr>
        </a:p>
      </dgm:t>
    </dgm:pt>
    <dgm:pt modelId="{548122F8-F7BF-F14F-B273-4B2EC4778BFB}" type="parTrans" cxnId="{4AB3602C-5772-3544-AA13-75CA35F98F67}">
      <dgm:prSet/>
      <dgm:spPr/>
      <dgm:t>
        <a:bodyPr/>
        <a:lstStyle/>
        <a:p>
          <a:endParaRPr lang="en-US">
            <a:latin typeface="Eurostile"/>
            <a:cs typeface="Eurostile"/>
          </a:endParaRPr>
        </a:p>
      </dgm:t>
    </dgm:pt>
    <dgm:pt modelId="{14C6166B-48A3-DC44-B6A0-0AFCF282E7B9}" type="sibTrans" cxnId="{4AB3602C-5772-3544-AA13-75CA35F98F67}">
      <dgm:prSet/>
      <dgm:spPr/>
      <dgm:t>
        <a:bodyPr/>
        <a:lstStyle/>
        <a:p>
          <a:endParaRPr lang="en-US">
            <a:latin typeface="Eurostile"/>
            <a:cs typeface="Eurostile"/>
          </a:endParaRPr>
        </a:p>
      </dgm:t>
    </dgm:pt>
    <dgm:pt modelId="{6EF8320A-B3E1-8542-8F78-C6AE49D8E2CC}">
      <dgm:prSet phldrT="[Text]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 smtClean="0">
              <a:latin typeface="Eurostile"/>
              <a:cs typeface="Eurostile"/>
            </a:rPr>
            <a:t>Active source</a:t>
          </a:r>
          <a:endParaRPr lang="en-US" dirty="0">
            <a:latin typeface="Eurostile"/>
            <a:cs typeface="Eurostile"/>
          </a:endParaRPr>
        </a:p>
      </dgm:t>
    </dgm:pt>
    <dgm:pt modelId="{5521B171-220E-9948-B6B2-4C409F9C7F9B}" type="parTrans" cxnId="{AAC8030E-6F5D-724C-B287-88F34D1E04EF}">
      <dgm:prSet/>
      <dgm:spPr/>
      <dgm:t>
        <a:bodyPr/>
        <a:lstStyle/>
        <a:p>
          <a:endParaRPr lang="en-US">
            <a:latin typeface="Eurostile"/>
            <a:cs typeface="Eurostile"/>
          </a:endParaRPr>
        </a:p>
      </dgm:t>
    </dgm:pt>
    <dgm:pt modelId="{0F917A3C-FAE3-134E-ACCE-9D38B4CED853}" type="sibTrans" cxnId="{AAC8030E-6F5D-724C-B287-88F34D1E04EF}">
      <dgm:prSet/>
      <dgm:spPr/>
      <dgm:t>
        <a:bodyPr/>
        <a:lstStyle/>
        <a:p>
          <a:endParaRPr lang="en-US">
            <a:latin typeface="Eurostile"/>
            <a:cs typeface="Eurostile"/>
          </a:endParaRPr>
        </a:p>
      </dgm:t>
    </dgm:pt>
    <dgm:pt modelId="{6065F56C-3421-9247-A391-9FCC485EF3CD}">
      <dgm:prSet phldrT="[Text]"/>
      <dgm:spPr/>
      <dgm:t>
        <a:bodyPr/>
        <a:lstStyle/>
        <a:p>
          <a:r>
            <a:rPr lang="en-US" b="1" dirty="0" smtClean="0">
              <a:latin typeface="Eurostile"/>
              <a:cs typeface="Eurostile"/>
            </a:rPr>
            <a:t>PH5</a:t>
          </a:r>
          <a:r>
            <a:rPr lang="en-US" dirty="0" smtClean="0">
              <a:latin typeface="Eurostile"/>
              <a:cs typeface="Eurostile"/>
            </a:rPr>
            <a:t> prefer format for archiving</a:t>
          </a:r>
          <a:endParaRPr lang="en-US" dirty="0">
            <a:latin typeface="Eurostile"/>
            <a:cs typeface="Eurostile"/>
          </a:endParaRPr>
        </a:p>
      </dgm:t>
    </dgm:pt>
    <dgm:pt modelId="{3BD48F73-3D42-244B-A584-BB3519160915}" type="parTrans" cxnId="{0A6646AB-6EDD-8146-A20B-F3428EF26F58}">
      <dgm:prSet/>
      <dgm:spPr/>
      <dgm:t>
        <a:bodyPr/>
        <a:lstStyle/>
        <a:p>
          <a:endParaRPr lang="en-US">
            <a:latin typeface="Eurostile"/>
            <a:cs typeface="Eurostile"/>
          </a:endParaRPr>
        </a:p>
      </dgm:t>
    </dgm:pt>
    <dgm:pt modelId="{DCC4E44C-7859-FC4D-B1B4-DF34987B854D}" type="sibTrans" cxnId="{0A6646AB-6EDD-8146-A20B-F3428EF26F58}">
      <dgm:prSet/>
      <dgm:spPr/>
      <dgm:t>
        <a:bodyPr/>
        <a:lstStyle/>
        <a:p>
          <a:endParaRPr lang="en-US">
            <a:latin typeface="Eurostile"/>
            <a:cs typeface="Eurostile"/>
          </a:endParaRPr>
        </a:p>
      </dgm:t>
    </dgm:pt>
    <dgm:pt modelId="{29ABDF78-6655-BE47-A4D6-226A3F85D6AC}">
      <dgm:prSet phldrT="[Text]"/>
      <dgm:spPr/>
      <dgm:t>
        <a:bodyPr/>
        <a:lstStyle/>
        <a:p>
          <a:r>
            <a:rPr lang="en-US" b="1" dirty="0" smtClean="0">
              <a:latin typeface="Eurostile"/>
              <a:cs typeface="Eurostile"/>
            </a:rPr>
            <a:t>SEED</a:t>
          </a:r>
          <a:endParaRPr lang="en-US" b="1" dirty="0">
            <a:latin typeface="Eurostile"/>
            <a:cs typeface="Eurostile"/>
          </a:endParaRPr>
        </a:p>
      </dgm:t>
    </dgm:pt>
    <dgm:pt modelId="{3DB01631-196C-3746-9780-DDBC1EA00855}" type="sibTrans" cxnId="{89E65382-CCF5-5448-8CE9-AA7C060D595B}">
      <dgm:prSet/>
      <dgm:spPr/>
      <dgm:t>
        <a:bodyPr/>
        <a:lstStyle/>
        <a:p>
          <a:endParaRPr lang="en-US">
            <a:latin typeface="Eurostile"/>
            <a:cs typeface="Eurostile"/>
          </a:endParaRPr>
        </a:p>
      </dgm:t>
    </dgm:pt>
    <dgm:pt modelId="{1FA8D182-58E7-3841-8F73-DAB901967B24}" type="parTrans" cxnId="{89E65382-CCF5-5448-8CE9-AA7C060D595B}">
      <dgm:prSet/>
      <dgm:spPr/>
      <dgm:t>
        <a:bodyPr/>
        <a:lstStyle/>
        <a:p>
          <a:endParaRPr lang="en-US">
            <a:latin typeface="Eurostile"/>
            <a:cs typeface="Eurostile"/>
          </a:endParaRPr>
        </a:p>
      </dgm:t>
    </dgm:pt>
    <dgm:pt modelId="{59F075EC-233C-5642-9366-B7DE58BA2D3D}">
      <dgm:prSet phldrT="[Text]"/>
      <dgm:spPr/>
      <dgm:t>
        <a:bodyPr/>
        <a:lstStyle/>
        <a:p>
          <a:endParaRPr lang="en-US" dirty="0">
            <a:latin typeface="Eurostile"/>
            <a:cs typeface="Eurostile"/>
          </a:endParaRPr>
        </a:p>
      </dgm:t>
    </dgm:pt>
    <dgm:pt modelId="{51E58958-C2E3-E141-A081-69FCB29987F2}" type="sibTrans" cxnId="{F54D4B00-769D-5A4A-BD9D-A10709E87F94}">
      <dgm:prSet/>
      <dgm:spPr/>
      <dgm:t>
        <a:bodyPr/>
        <a:lstStyle/>
        <a:p>
          <a:endParaRPr lang="en-US">
            <a:latin typeface="Eurostile"/>
            <a:cs typeface="Eurostile"/>
          </a:endParaRPr>
        </a:p>
      </dgm:t>
    </dgm:pt>
    <dgm:pt modelId="{5DFEAF99-E0E4-7B47-856C-E95370502410}" type="parTrans" cxnId="{F54D4B00-769D-5A4A-BD9D-A10709E87F94}">
      <dgm:prSet/>
      <dgm:spPr/>
      <dgm:t>
        <a:bodyPr/>
        <a:lstStyle/>
        <a:p>
          <a:endParaRPr lang="en-US">
            <a:latin typeface="Eurostile"/>
            <a:cs typeface="Eurostile"/>
          </a:endParaRPr>
        </a:p>
      </dgm:t>
    </dgm:pt>
    <dgm:pt modelId="{318D66C7-464F-D549-98A3-E2C317EE0F25}">
      <dgm:prSet phldrT="[Text]"/>
      <dgm:spPr/>
      <dgm:t>
        <a:bodyPr/>
        <a:lstStyle/>
        <a:p>
          <a:r>
            <a:rPr lang="en-US" dirty="0" smtClean="0">
              <a:latin typeface="Eurostile"/>
              <a:cs typeface="Eurostile"/>
            </a:rPr>
            <a:t>Miniseed day files (waveforms &amp; state of health channels)</a:t>
          </a:r>
          <a:endParaRPr lang="en-US" dirty="0">
            <a:latin typeface="Eurostile"/>
            <a:cs typeface="Eurostile"/>
          </a:endParaRPr>
        </a:p>
      </dgm:t>
    </dgm:pt>
    <dgm:pt modelId="{D10A5FA7-B8F4-F445-A4E2-EAE5E688F608}" type="parTrans" cxnId="{954D19B3-0D72-3B44-A217-8931D65EB83D}">
      <dgm:prSet/>
      <dgm:spPr/>
      <dgm:t>
        <a:bodyPr/>
        <a:lstStyle/>
        <a:p>
          <a:endParaRPr lang="en-US">
            <a:latin typeface="Eurostile"/>
            <a:cs typeface="Eurostile"/>
          </a:endParaRPr>
        </a:p>
      </dgm:t>
    </dgm:pt>
    <dgm:pt modelId="{83F0525A-4FB9-A544-B5B6-530D26F6E638}" type="sibTrans" cxnId="{954D19B3-0D72-3B44-A217-8931D65EB83D}">
      <dgm:prSet/>
      <dgm:spPr/>
      <dgm:t>
        <a:bodyPr/>
        <a:lstStyle/>
        <a:p>
          <a:endParaRPr lang="en-US">
            <a:latin typeface="Eurostile"/>
            <a:cs typeface="Eurostile"/>
          </a:endParaRPr>
        </a:p>
      </dgm:t>
    </dgm:pt>
    <dgm:pt modelId="{14A0D9A3-BA78-0246-974A-A94A4E10EBF8}">
      <dgm:prSet phldrT="[Text]"/>
      <dgm:spPr/>
      <dgm:t>
        <a:bodyPr/>
        <a:lstStyle/>
        <a:p>
          <a:r>
            <a:rPr lang="en-US" dirty="0" smtClean="0">
              <a:latin typeface="Eurostile"/>
              <a:cs typeface="Eurostile"/>
            </a:rPr>
            <a:t>Metadata or dataless </a:t>
          </a:r>
          <a:endParaRPr lang="en-US" dirty="0">
            <a:latin typeface="Eurostile"/>
            <a:cs typeface="Eurostile"/>
          </a:endParaRPr>
        </a:p>
      </dgm:t>
    </dgm:pt>
    <dgm:pt modelId="{D78FE016-F99D-0045-8E25-257EF755850F}" type="parTrans" cxnId="{6D6AE011-F9FD-D942-AE09-6E1283BBA90F}">
      <dgm:prSet/>
      <dgm:spPr/>
      <dgm:t>
        <a:bodyPr/>
        <a:lstStyle/>
        <a:p>
          <a:endParaRPr lang="en-US">
            <a:latin typeface="Eurostile"/>
            <a:cs typeface="Eurostile"/>
          </a:endParaRPr>
        </a:p>
      </dgm:t>
    </dgm:pt>
    <dgm:pt modelId="{19D6B9A7-4C8B-2441-BB87-8842C1854D18}" type="sibTrans" cxnId="{6D6AE011-F9FD-D942-AE09-6E1283BBA90F}">
      <dgm:prSet/>
      <dgm:spPr/>
      <dgm:t>
        <a:bodyPr/>
        <a:lstStyle/>
        <a:p>
          <a:endParaRPr lang="en-US">
            <a:latin typeface="Eurostile"/>
            <a:cs typeface="Eurostile"/>
          </a:endParaRPr>
        </a:p>
      </dgm:t>
    </dgm:pt>
    <dgm:pt modelId="{206DA3DE-7DF8-5348-B7F5-B87EB0025FD8}">
      <dgm:prSet phldrT="[Text]"/>
      <dgm:spPr/>
      <dgm:t>
        <a:bodyPr/>
        <a:lstStyle/>
        <a:p>
          <a:r>
            <a:rPr lang="en-US" b="1" dirty="0" smtClean="0">
              <a:latin typeface="Eurostile"/>
              <a:cs typeface="Eurostile"/>
            </a:rPr>
            <a:t>SEGY</a:t>
          </a:r>
          <a:endParaRPr lang="en-US" b="1" dirty="0">
            <a:latin typeface="Eurostile"/>
            <a:cs typeface="Eurostile"/>
          </a:endParaRPr>
        </a:p>
      </dgm:t>
    </dgm:pt>
    <dgm:pt modelId="{EBEBBCE9-81B2-4C42-A296-EF545F739394}" type="parTrans" cxnId="{6F444F5A-79A2-2B4E-AB9F-091A4CFDF466}">
      <dgm:prSet/>
      <dgm:spPr/>
      <dgm:t>
        <a:bodyPr/>
        <a:lstStyle/>
        <a:p>
          <a:endParaRPr lang="en-US"/>
        </a:p>
      </dgm:t>
    </dgm:pt>
    <dgm:pt modelId="{87DB31AD-8302-F74A-B74D-AD9ED38980FE}" type="sibTrans" cxnId="{6F444F5A-79A2-2B4E-AB9F-091A4CFDF466}">
      <dgm:prSet/>
      <dgm:spPr/>
      <dgm:t>
        <a:bodyPr/>
        <a:lstStyle/>
        <a:p>
          <a:endParaRPr lang="en-US"/>
        </a:p>
      </dgm:t>
    </dgm:pt>
    <dgm:pt modelId="{DB9FAFC2-29C8-0747-B4F1-001545C3E5DD}">
      <dgm:prSet phldrT="[Text]"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dirty="0" smtClean="0">
              <a:latin typeface="Eurostile"/>
              <a:cs typeface="Eurostile"/>
            </a:rPr>
            <a:t>Raw Data</a:t>
          </a:r>
          <a:endParaRPr lang="en-US" dirty="0">
            <a:latin typeface="Eurostile"/>
            <a:cs typeface="Eurostile"/>
          </a:endParaRPr>
        </a:p>
      </dgm:t>
    </dgm:pt>
    <dgm:pt modelId="{893863A6-F0A9-8B4D-B88F-FA683646501B}" type="parTrans" cxnId="{A1A55300-97DB-0044-8C1F-4426BEAF9E54}">
      <dgm:prSet/>
      <dgm:spPr/>
      <dgm:t>
        <a:bodyPr/>
        <a:lstStyle/>
        <a:p>
          <a:endParaRPr lang="en-US"/>
        </a:p>
      </dgm:t>
    </dgm:pt>
    <dgm:pt modelId="{65964AD7-6BF6-864F-9CE9-1B88231D456F}" type="sibTrans" cxnId="{A1A55300-97DB-0044-8C1F-4426BEAF9E54}">
      <dgm:prSet/>
      <dgm:spPr/>
      <dgm:t>
        <a:bodyPr/>
        <a:lstStyle/>
        <a:p>
          <a:endParaRPr lang="en-US"/>
        </a:p>
      </dgm:t>
    </dgm:pt>
    <dgm:pt modelId="{CFAA2C9A-4CDB-A649-969D-2E679DB4E386}">
      <dgm:prSet phldrT="[Text]"/>
      <dgm:spPr/>
      <dgm:t>
        <a:bodyPr/>
        <a:lstStyle/>
        <a:p>
          <a:r>
            <a:rPr lang="en-US" b="1" dirty="0" smtClean="0">
              <a:latin typeface="Eurostile"/>
              <a:cs typeface="Eurostile"/>
            </a:rPr>
            <a:t>PASSCAL SEGY</a:t>
          </a:r>
          <a:r>
            <a:rPr lang="en-US" dirty="0" smtClean="0">
              <a:latin typeface="Eurostile"/>
              <a:cs typeface="Eurostile"/>
            </a:rPr>
            <a:t>)</a:t>
          </a:r>
          <a:endParaRPr lang="en-US" dirty="0">
            <a:latin typeface="Eurostile"/>
            <a:cs typeface="Eurostile"/>
          </a:endParaRPr>
        </a:p>
      </dgm:t>
    </dgm:pt>
    <dgm:pt modelId="{C073FA20-E970-8945-9EE8-2457CA6E8A68}" type="parTrans" cxnId="{DE1C25A8-38C0-6048-A54E-AEC99C0409F2}">
      <dgm:prSet/>
      <dgm:spPr/>
      <dgm:t>
        <a:bodyPr/>
        <a:lstStyle/>
        <a:p>
          <a:endParaRPr lang="en-US"/>
        </a:p>
      </dgm:t>
    </dgm:pt>
    <dgm:pt modelId="{B2B972F8-8EAC-1749-9EF3-42D69CD6C263}" type="sibTrans" cxnId="{DE1C25A8-38C0-6048-A54E-AEC99C0409F2}">
      <dgm:prSet/>
      <dgm:spPr/>
      <dgm:t>
        <a:bodyPr/>
        <a:lstStyle/>
        <a:p>
          <a:endParaRPr lang="en-US"/>
        </a:p>
      </dgm:t>
    </dgm:pt>
    <dgm:pt modelId="{9A99BA82-77AA-7349-827F-8DDA0C5CF29D}" type="pres">
      <dgm:prSet presAssocID="{874C706C-74C9-8E49-B602-009E77C6835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6F81EA9-94A7-9D49-B804-9E1FD68E20D1}" type="pres">
      <dgm:prSet presAssocID="{DB9FAFC2-29C8-0747-B4F1-001545C3E5DD}" presName="linNode" presStyleCnt="0"/>
      <dgm:spPr/>
      <dgm:t>
        <a:bodyPr/>
        <a:lstStyle/>
        <a:p>
          <a:endParaRPr lang="en-US"/>
        </a:p>
      </dgm:t>
    </dgm:pt>
    <dgm:pt modelId="{728A3B61-79F5-644E-B00A-616C5B4BDA3A}" type="pres">
      <dgm:prSet presAssocID="{DB9FAFC2-29C8-0747-B4F1-001545C3E5DD}" presName="parentText" presStyleLbl="node1" presStyleIdx="0" presStyleCnt="3" custLinFactNeighborX="83639" custLinFactNeighborY="-15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EB6A0C8-760B-5E41-B1DD-EB917F2867B7}" type="pres">
      <dgm:prSet presAssocID="{65964AD7-6BF6-864F-9CE9-1B88231D456F}" presName="sp" presStyleCnt="0"/>
      <dgm:spPr/>
      <dgm:t>
        <a:bodyPr/>
        <a:lstStyle/>
        <a:p>
          <a:endParaRPr lang="en-US"/>
        </a:p>
      </dgm:t>
    </dgm:pt>
    <dgm:pt modelId="{C1FA896F-8E00-214D-912D-C67982A1A765}" type="pres">
      <dgm:prSet presAssocID="{A8AB2347-D86C-6B4F-86E9-838EC440DC20}" presName="linNode" presStyleCnt="0"/>
      <dgm:spPr/>
      <dgm:t>
        <a:bodyPr/>
        <a:lstStyle/>
        <a:p>
          <a:endParaRPr lang="en-US"/>
        </a:p>
      </dgm:t>
    </dgm:pt>
    <dgm:pt modelId="{7520774D-4E5C-A14F-9CCC-502E7AEC3231}" type="pres">
      <dgm:prSet presAssocID="{A8AB2347-D86C-6B4F-86E9-838EC440DC20}" presName="parentText" presStyleLbl="node1" presStyleIdx="1" presStyleCnt="3" custLinFactNeighborY="0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3314E9-2004-E041-B690-F578EDD0E20F}" type="pres">
      <dgm:prSet presAssocID="{A8AB2347-D86C-6B4F-86E9-838EC440DC20}" presName="descendantText" presStyleLbl="alignAccFollowNode1" presStyleIdx="0" presStyleCnt="2" custLinFactNeighborY="-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326A5E-1525-284D-AB69-2500D073A098}" type="pres">
      <dgm:prSet presAssocID="{14C6166B-48A3-DC44-B6A0-0AFCF282E7B9}" presName="sp" presStyleCnt="0"/>
      <dgm:spPr/>
      <dgm:t>
        <a:bodyPr/>
        <a:lstStyle/>
        <a:p>
          <a:endParaRPr lang="en-US"/>
        </a:p>
      </dgm:t>
    </dgm:pt>
    <dgm:pt modelId="{7AD341A0-EAFB-DC42-B5B8-6B20BFCAF4C8}" type="pres">
      <dgm:prSet presAssocID="{6EF8320A-B3E1-8542-8F78-C6AE49D8E2CC}" presName="linNode" presStyleCnt="0"/>
      <dgm:spPr/>
      <dgm:t>
        <a:bodyPr/>
        <a:lstStyle/>
        <a:p>
          <a:endParaRPr lang="en-US"/>
        </a:p>
      </dgm:t>
    </dgm:pt>
    <dgm:pt modelId="{CB5F6503-461D-DE49-B0E0-03F539413EA0}" type="pres">
      <dgm:prSet presAssocID="{6EF8320A-B3E1-8542-8F78-C6AE49D8E2CC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05D866F-3105-6846-941F-99705EA8A8C9}" type="pres">
      <dgm:prSet presAssocID="{6EF8320A-B3E1-8542-8F78-C6AE49D8E2CC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FF6F5B5-94F9-3A48-9146-084223827EA8}" type="presOf" srcId="{206DA3DE-7DF8-5348-B7F5-B87EB0025FD8}" destId="{905D866F-3105-6846-941F-99705EA8A8C9}" srcOrd="0" destOrd="1" presId="urn:microsoft.com/office/officeart/2005/8/layout/vList5"/>
    <dgm:cxn modelId="{DE1C25A8-38C0-6048-A54E-AEC99C0409F2}" srcId="{6EF8320A-B3E1-8542-8F78-C6AE49D8E2CC}" destId="{CFAA2C9A-4CDB-A649-969D-2E679DB4E386}" srcOrd="2" destOrd="0" parTransId="{C073FA20-E970-8945-9EE8-2457CA6E8A68}" sibTransId="{B2B972F8-8EAC-1749-9EF3-42D69CD6C263}"/>
    <dgm:cxn modelId="{55F1CEC9-7CB0-F940-A8BE-987575B86E4D}" type="presOf" srcId="{29ABDF78-6655-BE47-A4D6-226A3F85D6AC}" destId="{523314E9-2004-E041-B690-F578EDD0E20F}" srcOrd="0" destOrd="0" presId="urn:microsoft.com/office/officeart/2005/8/layout/vList5"/>
    <dgm:cxn modelId="{6D6AE011-F9FD-D942-AE09-6E1283BBA90F}" srcId="{29ABDF78-6655-BE47-A4D6-226A3F85D6AC}" destId="{14A0D9A3-BA78-0246-974A-A94A4E10EBF8}" srcOrd="1" destOrd="0" parTransId="{D78FE016-F99D-0045-8E25-257EF755850F}" sibTransId="{19D6B9A7-4C8B-2441-BB87-8842C1854D18}"/>
    <dgm:cxn modelId="{AAC8030E-6F5D-724C-B287-88F34D1E04EF}" srcId="{874C706C-74C9-8E49-B602-009E77C68352}" destId="{6EF8320A-B3E1-8542-8F78-C6AE49D8E2CC}" srcOrd="2" destOrd="0" parTransId="{5521B171-220E-9948-B6B2-4C409F9C7F9B}" sibTransId="{0F917A3C-FAE3-134E-ACCE-9D38B4CED853}"/>
    <dgm:cxn modelId="{D19FE3E1-FF90-8645-B20A-CFE9E32B13DC}" type="presOf" srcId="{6065F56C-3421-9247-A391-9FCC485EF3CD}" destId="{905D866F-3105-6846-941F-99705EA8A8C9}" srcOrd="0" destOrd="0" presId="urn:microsoft.com/office/officeart/2005/8/layout/vList5"/>
    <dgm:cxn modelId="{096B2CF7-E3E6-F442-BB21-C3722F6921FA}" type="presOf" srcId="{59F075EC-233C-5642-9366-B7DE58BA2D3D}" destId="{905D866F-3105-6846-941F-99705EA8A8C9}" srcOrd="0" destOrd="3" presId="urn:microsoft.com/office/officeart/2005/8/layout/vList5"/>
    <dgm:cxn modelId="{785497C3-4BD0-DD47-BDCD-FA8DED002A65}" type="presOf" srcId="{14A0D9A3-BA78-0246-974A-A94A4E10EBF8}" destId="{523314E9-2004-E041-B690-F578EDD0E20F}" srcOrd="0" destOrd="2" presId="urn:microsoft.com/office/officeart/2005/8/layout/vList5"/>
    <dgm:cxn modelId="{954D19B3-0D72-3B44-A217-8931D65EB83D}" srcId="{29ABDF78-6655-BE47-A4D6-226A3F85D6AC}" destId="{318D66C7-464F-D549-98A3-E2C317EE0F25}" srcOrd="0" destOrd="0" parTransId="{D10A5FA7-B8F4-F445-A4E2-EAE5E688F608}" sibTransId="{83F0525A-4FB9-A544-B5B6-530D26F6E638}"/>
    <dgm:cxn modelId="{53A8DC96-3B69-164E-A70C-73E6F2C537CE}" type="presOf" srcId="{DB9FAFC2-29C8-0747-B4F1-001545C3E5DD}" destId="{728A3B61-79F5-644E-B00A-616C5B4BDA3A}" srcOrd="0" destOrd="0" presId="urn:microsoft.com/office/officeart/2005/8/layout/vList5"/>
    <dgm:cxn modelId="{35C0E91D-35EA-EC4F-8651-83C468CDE06B}" type="presOf" srcId="{A8AB2347-D86C-6B4F-86E9-838EC440DC20}" destId="{7520774D-4E5C-A14F-9CCC-502E7AEC3231}" srcOrd="0" destOrd="0" presId="urn:microsoft.com/office/officeart/2005/8/layout/vList5"/>
    <dgm:cxn modelId="{A1A55300-97DB-0044-8C1F-4426BEAF9E54}" srcId="{874C706C-74C9-8E49-B602-009E77C68352}" destId="{DB9FAFC2-29C8-0747-B4F1-001545C3E5DD}" srcOrd="0" destOrd="0" parTransId="{893863A6-F0A9-8B4D-B88F-FA683646501B}" sibTransId="{65964AD7-6BF6-864F-9CE9-1B88231D456F}"/>
    <dgm:cxn modelId="{64C2E2D5-9D2A-9F43-9FD3-B126864876E9}" type="presOf" srcId="{CFAA2C9A-4CDB-A649-969D-2E679DB4E386}" destId="{905D866F-3105-6846-941F-99705EA8A8C9}" srcOrd="0" destOrd="2" presId="urn:microsoft.com/office/officeart/2005/8/layout/vList5"/>
    <dgm:cxn modelId="{6F444F5A-79A2-2B4E-AB9F-091A4CFDF466}" srcId="{6EF8320A-B3E1-8542-8F78-C6AE49D8E2CC}" destId="{206DA3DE-7DF8-5348-B7F5-B87EB0025FD8}" srcOrd="1" destOrd="0" parTransId="{EBEBBCE9-81B2-4C42-A296-EF545F739394}" sibTransId="{87DB31AD-8302-F74A-B74D-AD9ED38980FE}"/>
    <dgm:cxn modelId="{8D39402A-C391-6347-8176-ACE21057F7CC}" type="presOf" srcId="{6EF8320A-B3E1-8542-8F78-C6AE49D8E2CC}" destId="{CB5F6503-461D-DE49-B0E0-03F539413EA0}" srcOrd="0" destOrd="0" presId="urn:microsoft.com/office/officeart/2005/8/layout/vList5"/>
    <dgm:cxn modelId="{F54D4B00-769D-5A4A-BD9D-A10709E87F94}" srcId="{6EF8320A-B3E1-8542-8F78-C6AE49D8E2CC}" destId="{59F075EC-233C-5642-9366-B7DE58BA2D3D}" srcOrd="3" destOrd="0" parTransId="{5DFEAF99-E0E4-7B47-856C-E95370502410}" sibTransId="{51E58958-C2E3-E141-A081-69FCB29987F2}"/>
    <dgm:cxn modelId="{E81D58F6-E647-544A-B9A9-03A64C767E64}" type="presOf" srcId="{318D66C7-464F-D549-98A3-E2C317EE0F25}" destId="{523314E9-2004-E041-B690-F578EDD0E20F}" srcOrd="0" destOrd="1" presId="urn:microsoft.com/office/officeart/2005/8/layout/vList5"/>
    <dgm:cxn modelId="{89E65382-CCF5-5448-8CE9-AA7C060D595B}" srcId="{A8AB2347-D86C-6B4F-86E9-838EC440DC20}" destId="{29ABDF78-6655-BE47-A4D6-226A3F85D6AC}" srcOrd="0" destOrd="0" parTransId="{1FA8D182-58E7-3841-8F73-DAB901967B24}" sibTransId="{3DB01631-196C-3746-9780-DDBC1EA00855}"/>
    <dgm:cxn modelId="{5F2891F1-3BBA-3845-8662-55D4F37831E4}" type="presOf" srcId="{874C706C-74C9-8E49-B602-009E77C68352}" destId="{9A99BA82-77AA-7349-827F-8DDA0C5CF29D}" srcOrd="0" destOrd="0" presId="urn:microsoft.com/office/officeart/2005/8/layout/vList5"/>
    <dgm:cxn modelId="{0A6646AB-6EDD-8146-A20B-F3428EF26F58}" srcId="{6EF8320A-B3E1-8542-8F78-C6AE49D8E2CC}" destId="{6065F56C-3421-9247-A391-9FCC485EF3CD}" srcOrd="0" destOrd="0" parTransId="{3BD48F73-3D42-244B-A584-BB3519160915}" sibTransId="{DCC4E44C-7859-FC4D-B1B4-DF34987B854D}"/>
    <dgm:cxn modelId="{4AB3602C-5772-3544-AA13-75CA35F98F67}" srcId="{874C706C-74C9-8E49-B602-009E77C68352}" destId="{A8AB2347-D86C-6B4F-86E9-838EC440DC20}" srcOrd="1" destOrd="0" parTransId="{548122F8-F7BF-F14F-B273-4B2EC4778BFB}" sibTransId="{14C6166B-48A3-DC44-B6A0-0AFCF282E7B9}"/>
    <dgm:cxn modelId="{9565C111-A83C-7240-86E0-208BD7B51DA3}" type="presParOf" srcId="{9A99BA82-77AA-7349-827F-8DDA0C5CF29D}" destId="{D6F81EA9-94A7-9D49-B804-9E1FD68E20D1}" srcOrd="0" destOrd="0" presId="urn:microsoft.com/office/officeart/2005/8/layout/vList5"/>
    <dgm:cxn modelId="{3DEC5C56-BDEE-2344-AE3A-0606F055337F}" type="presParOf" srcId="{D6F81EA9-94A7-9D49-B804-9E1FD68E20D1}" destId="{728A3B61-79F5-644E-B00A-616C5B4BDA3A}" srcOrd="0" destOrd="0" presId="urn:microsoft.com/office/officeart/2005/8/layout/vList5"/>
    <dgm:cxn modelId="{D9D29CC0-6BBD-1146-AA4A-67789CED8A22}" type="presParOf" srcId="{9A99BA82-77AA-7349-827F-8DDA0C5CF29D}" destId="{4EB6A0C8-760B-5E41-B1DD-EB917F2867B7}" srcOrd="1" destOrd="0" presId="urn:microsoft.com/office/officeart/2005/8/layout/vList5"/>
    <dgm:cxn modelId="{20513CB6-ED58-AB45-A009-FE2F5BFED45B}" type="presParOf" srcId="{9A99BA82-77AA-7349-827F-8DDA0C5CF29D}" destId="{C1FA896F-8E00-214D-912D-C67982A1A765}" srcOrd="2" destOrd="0" presId="urn:microsoft.com/office/officeart/2005/8/layout/vList5"/>
    <dgm:cxn modelId="{2166E8BD-A016-F146-9380-92E6CE562291}" type="presParOf" srcId="{C1FA896F-8E00-214D-912D-C67982A1A765}" destId="{7520774D-4E5C-A14F-9CCC-502E7AEC3231}" srcOrd="0" destOrd="0" presId="urn:microsoft.com/office/officeart/2005/8/layout/vList5"/>
    <dgm:cxn modelId="{A1553469-7DAE-F64D-B518-654388B446E6}" type="presParOf" srcId="{C1FA896F-8E00-214D-912D-C67982A1A765}" destId="{523314E9-2004-E041-B690-F578EDD0E20F}" srcOrd="1" destOrd="0" presId="urn:microsoft.com/office/officeart/2005/8/layout/vList5"/>
    <dgm:cxn modelId="{3468A20C-F63E-3547-A7DC-F28EB0B8C36F}" type="presParOf" srcId="{9A99BA82-77AA-7349-827F-8DDA0C5CF29D}" destId="{6B326A5E-1525-284D-AB69-2500D073A098}" srcOrd="3" destOrd="0" presId="urn:microsoft.com/office/officeart/2005/8/layout/vList5"/>
    <dgm:cxn modelId="{C3B5B18E-6DDC-EB46-BA1B-E4ECB3087FF3}" type="presParOf" srcId="{9A99BA82-77AA-7349-827F-8DDA0C5CF29D}" destId="{7AD341A0-EAFB-DC42-B5B8-6B20BFCAF4C8}" srcOrd="4" destOrd="0" presId="urn:microsoft.com/office/officeart/2005/8/layout/vList5"/>
    <dgm:cxn modelId="{C924BED5-2025-A546-836E-89F839A1EE8C}" type="presParOf" srcId="{7AD341A0-EAFB-DC42-B5B8-6B20BFCAF4C8}" destId="{CB5F6503-461D-DE49-B0E0-03F539413EA0}" srcOrd="0" destOrd="0" presId="urn:microsoft.com/office/officeart/2005/8/layout/vList5"/>
    <dgm:cxn modelId="{6549698A-AC1D-6D4D-8D8B-CC1B99928B2E}" type="presParOf" srcId="{7AD341A0-EAFB-DC42-B5B8-6B20BFCAF4C8}" destId="{905D866F-3105-6846-941F-99705EA8A8C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23314E9-2004-E041-B690-F578EDD0E20F}">
      <dsp:nvSpPr>
        <dsp:cNvPr id="0" name=""/>
        <dsp:cNvSpPr/>
      </dsp:nvSpPr>
      <dsp:spPr>
        <a:xfrm rot="5400000">
          <a:off x="4436872" y="-1265109"/>
          <a:ext cx="2111246" cy="5169408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>
              <a:latin typeface="Eurostile"/>
              <a:cs typeface="Eurostile"/>
            </a:rPr>
            <a:t>Natural sources: earthquakes, ambient noise, tides, magma, fluids, etc</a:t>
          </a:r>
          <a:endParaRPr lang="en-US" sz="1500" kern="1200" dirty="0">
            <a:latin typeface="Eurostile"/>
            <a:cs typeface="Eurostile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>
              <a:latin typeface="Eurostile"/>
              <a:cs typeface="Eurostile"/>
            </a:rPr>
            <a:t>Long terms (months/years)</a:t>
          </a:r>
          <a:endParaRPr lang="en-US" sz="1500" kern="1200" dirty="0">
            <a:latin typeface="Eurostile"/>
            <a:cs typeface="Eurostile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>
              <a:latin typeface="Eurostile"/>
              <a:cs typeface="Eurostile"/>
            </a:rPr>
            <a:t>Broad band spacing (regional to global)</a:t>
          </a:r>
          <a:endParaRPr lang="en-US" sz="1500" kern="1200" dirty="0">
            <a:latin typeface="Eurostile"/>
            <a:cs typeface="Eurostile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>
              <a:latin typeface="Eurostile"/>
              <a:cs typeface="Eurostile"/>
            </a:rPr>
            <a:t>Low frequency (0.001-1 Hz)</a:t>
          </a:r>
          <a:endParaRPr lang="en-US" sz="1500" kern="1200" dirty="0">
            <a:latin typeface="Eurostile"/>
            <a:cs typeface="Eurostile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>
              <a:latin typeface="Eurostile"/>
              <a:cs typeface="Eurostile"/>
            </a:rPr>
            <a:t>Usually a few tens of instruments (</a:t>
          </a:r>
          <a:r>
            <a:rPr lang="en-US" sz="1500" kern="1200" dirty="0" smtClean="0">
              <a:latin typeface="Eurostile"/>
              <a:cs typeface="Eurostile"/>
            </a:rPr>
            <a:t>Over 3752 stations archived in SEED as continuous </a:t>
          </a:r>
          <a:r>
            <a:rPr lang="en-US" sz="1500" kern="1200" dirty="0" smtClean="0">
              <a:latin typeface="Eurostile"/>
              <a:cs typeface="Eurostile"/>
            </a:rPr>
            <a:t>from FA Array, all TA stations)</a:t>
          </a:r>
          <a:endParaRPr lang="en-US" sz="1500" kern="1200" dirty="0">
            <a:latin typeface="Eurostile"/>
            <a:cs typeface="Eurostile"/>
          </a:endParaRPr>
        </a:p>
      </dsp:txBody>
      <dsp:txXfrm rot="5400000">
        <a:off x="4436872" y="-1265109"/>
        <a:ext cx="2111246" cy="5169408"/>
      </dsp:txXfrm>
    </dsp:sp>
    <dsp:sp modelId="{7520774D-4E5C-A14F-9CCC-502E7AEC3231}">
      <dsp:nvSpPr>
        <dsp:cNvPr id="0" name=""/>
        <dsp:cNvSpPr/>
      </dsp:nvSpPr>
      <dsp:spPr>
        <a:xfrm>
          <a:off x="0" y="0"/>
          <a:ext cx="2907792" cy="2639057"/>
        </a:xfrm>
        <a:prstGeom prst="roundRect">
          <a:avLst/>
        </a:prstGeom>
        <a:solidFill>
          <a:schemeClr val="accent5"/>
        </a:solidFill>
        <a:ln w="20000" cap="flat" cmpd="sng" algn="ctr">
          <a:solidFill>
            <a:schemeClr val="lt1"/>
          </a:solidFill>
          <a:prstDash val="solid"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3">
          <a:schemeClr val="lt1"/>
        </a:lnRef>
        <a:fillRef idx="1">
          <a:schemeClr val="accent5"/>
        </a:fillRef>
        <a:effectRef idx="1">
          <a:schemeClr val="accent5"/>
        </a:effectRef>
        <a:fontRef idx="minor">
          <a:schemeClr val="lt1"/>
        </a:fontRef>
      </dsp:style>
      <dsp:txBody>
        <a:bodyPr spcFirstLastPara="0" vert="horz" wrap="square" lIns="209550" tIns="104775" rIns="209550" bIns="104775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500" kern="1200" dirty="0" smtClean="0">
              <a:latin typeface="Eurostile"/>
              <a:cs typeface="Eurostile"/>
            </a:rPr>
            <a:t>Passive source</a:t>
          </a:r>
          <a:endParaRPr lang="en-US" sz="5500" kern="1200" dirty="0">
            <a:latin typeface="Eurostile"/>
            <a:cs typeface="Eurostile"/>
          </a:endParaRPr>
        </a:p>
      </dsp:txBody>
      <dsp:txXfrm>
        <a:off x="0" y="0"/>
        <a:ext cx="2907792" cy="2639057"/>
      </dsp:txXfrm>
    </dsp:sp>
    <dsp:sp modelId="{905D866F-3105-6846-941F-99705EA8A8C9}">
      <dsp:nvSpPr>
        <dsp:cNvPr id="0" name=""/>
        <dsp:cNvSpPr/>
      </dsp:nvSpPr>
      <dsp:spPr>
        <a:xfrm rot="5400000">
          <a:off x="4436872" y="1505901"/>
          <a:ext cx="2111246" cy="5169408"/>
        </a:xfrm>
        <a:prstGeom prst="round2SameRect">
          <a:avLst/>
        </a:prstGeom>
        <a:solidFill>
          <a:schemeClr val="accent2">
            <a:tint val="40000"/>
            <a:alpha val="90000"/>
            <a:hueOff val="8133751"/>
            <a:satOff val="-33449"/>
            <a:lumOff val="1159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8133751"/>
              <a:satOff val="-33449"/>
              <a:lumOff val="1159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150" tIns="28575" rIns="57150" bIns="2857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>
              <a:latin typeface="Eurostile"/>
              <a:cs typeface="Eurostile"/>
            </a:rPr>
            <a:t>Sources : explosions, air guns, sledge hammers, vibrators</a:t>
          </a:r>
          <a:endParaRPr lang="en-US" sz="1500" kern="1200" dirty="0">
            <a:latin typeface="Eurostile"/>
            <a:cs typeface="Eurostile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>
              <a:latin typeface="Eurostile"/>
              <a:cs typeface="Eurostile"/>
            </a:rPr>
            <a:t>Short term (days to weeks)</a:t>
          </a:r>
          <a:endParaRPr lang="en-US" sz="1500" kern="1200" dirty="0">
            <a:latin typeface="Eurostile"/>
            <a:cs typeface="Eurostile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>
              <a:latin typeface="Eurostile"/>
              <a:cs typeface="Eurostile"/>
            </a:rPr>
            <a:t>High frequency (2-80 Hz)</a:t>
          </a:r>
          <a:endParaRPr lang="en-US" sz="1500" kern="1200" dirty="0">
            <a:latin typeface="Eurostile"/>
            <a:cs typeface="Eurostile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>
              <a:latin typeface="Eurostile"/>
              <a:cs typeface="Eurostile"/>
            </a:rPr>
            <a:t>Hundreds of instruments</a:t>
          </a:r>
          <a:endParaRPr lang="en-US" sz="1500" kern="1200" dirty="0">
            <a:latin typeface="Eurostile"/>
            <a:cs typeface="Eurostile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>
              <a:latin typeface="Eurostile"/>
              <a:cs typeface="Eurostile"/>
            </a:rPr>
            <a:t>Closely spaced (a few FA experiments archived as assembled dataset)</a:t>
          </a:r>
          <a:endParaRPr lang="en-US" sz="1500" kern="1200" dirty="0">
            <a:latin typeface="Eurostile"/>
            <a:cs typeface="Eurostile"/>
          </a:endParaRP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500" kern="1200" dirty="0">
            <a:latin typeface="Eurostile"/>
            <a:cs typeface="Eurostile"/>
          </a:endParaRPr>
        </a:p>
      </dsp:txBody>
      <dsp:txXfrm rot="5400000">
        <a:off x="4436872" y="1505901"/>
        <a:ext cx="2111246" cy="5169408"/>
      </dsp:txXfrm>
    </dsp:sp>
    <dsp:sp modelId="{CB5F6503-461D-DE49-B0E0-03F539413EA0}">
      <dsp:nvSpPr>
        <dsp:cNvPr id="0" name=""/>
        <dsp:cNvSpPr/>
      </dsp:nvSpPr>
      <dsp:spPr>
        <a:xfrm>
          <a:off x="0" y="2771076"/>
          <a:ext cx="2907792" cy="2639057"/>
        </a:xfrm>
        <a:prstGeom prst="roundRect">
          <a:avLst/>
        </a:prstGeom>
        <a:solidFill>
          <a:schemeClr val="accent3">
            <a:tint val="95000"/>
          </a:schemeClr>
        </a:solidFill>
        <a:ln w="9525" cap="flat" cmpd="sng" algn="ctr">
          <a:solidFill>
            <a:schemeClr val="accent3"/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contourW="9525" prstMaterial="matte">
          <a:bevelT w="0" h="0"/>
          <a:contourClr>
            <a:schemeClr val="accent3">
              <a:shade val="70000"/>
              <a:satMod val="105000"/>
            </a:schemeClr>
          </a:contourClr>
        </a:sp3d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209550" tIns="104775" rIns="209550" bIns="104775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500" kern="1200" dirty="0" smtClean="0">
              <a:latin typeface="Eurostile"/>
              <a:cs typeface="Eurostile"/>
            </a:rPr>
            <a:t>Active source</a:t>
          </a:r>
          <a:endParaRPr lang="en-US" sz="5500" kern="1200" dirty="0">
            <a:latin typeface="Eurostile"/>
            <a:cs typeface="Eurostile"/>
          </a:endParaRPr>
        </a:p>
      </dsp:txBody>
      <dsp:txXfrm>
        <a:off x="0" y="2771076"/>
        <a:ext cx="2907792" cy="2639057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28A3B61-79F5-644E-B00A-616C5B4BDA3A}">
      <dsp:nvSpPr>
        <dsp:cNvPr id="0" name=""/>
        <dsp:cNvSpPr/>
      </dsp:nvSpPr>
      <dsp:spPr>
        <a:xfrm>
          <a:off x="2586424" y="8"/>
          <a:ext cx="3092366" cy="1743521"/>
        </a:xfrm>
        <a:prstGeom prst="roundRect">
          <a:avLst/>
        </a:prstGeom>
        <a:solidFill>
          <a:schemeClr val="accent4">
            <a:tint val="95000"/>
          </a:schemeClr>
        </a:solidFill>
        <a:ln w="9525" cap="flat" cmpd="sng" algn="ctr">
          <a:solidFill>
            <a:schemeClr val="accent4"/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contourW="9525" prstMaterial="matte">
          <a:bevelT w="0" h="0"/>
          <a:contourClr>
            <a:schemeClr val="accent4">
              <a:shade val="70000"/>
              <a:satMod val="105000"/>
            </a:schemeClr>
          </a:contourClr>
        </a:sp3d>
      </dsp:spPr>
      <dsp:style>
        <a:lnRef idx="1">
          <a:schemeClr val="accent4"/>
        </a:lnRef>
        <a:fillRef idx="3">
          <a:schemeClr val="accent4"/>
        </a:fillRef>
        <a:effectRef idx="2">
          <a:schemeClr val="accent4"/>
        </a:effectRef>
        <a:fontRef idx="minor">
          <a:schemeClr val="lt1"/>
        </a:fontRef>
      </dsp:style>
      <dsp:txBody>
        <a:bodyPr spcFirstLastPara="0" vert="horz" wrap="square" lIns="186690" tIns="93345" rIns="186690" bIns="93345" numCol="1" spcCol="1270" anchor="ctr" anchorCtr="0">
          <a:noAutofit/>
        </a:bodyPr>
        <a:lstStyle/>
        <a:p>
          <a:pPr lvl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900" kern="1200" dirty="0" smtClean="0">
              <a:latin typeface="Eurostile"/>
              <a:cs typeface="Eurostile"/>
            </a:rPr>
            <a:t>Raw Data</a:t>
          </a:r>
          <a:endParaRPr lang="en-US" sz="4900" kern="1200" dirty="0">
            <a:latin typeface="Eurostile"/>
            <a:cs typeface="Eurostile"/>
          </a:endParaRPr>
        </a:p>
      </dsp:txBody>
      <dsp:txXfrm>
        <a:off x="2586424" y="8"/>
        <a:ext cx="3092366" cy="1743521"/>
      </dsp:txXfrm>
    </dsp:sp>
    <dsp:sp modelId="{523314E9-2004-E041-B690-F578EDD0E20F}">
      <dsp:nvSpPr>
        <dsp:cNvPr id="0" name=""/>
        <dsp:cNvSpPr/>
      </dsp:nvSpPr>
      <dsp:spPr>
        <a:xfrm rot="5400000">
          <a:off x="5143727" y="-44423"/>
          <a:ext cx="1394817" cy="5497539"/>
        </a:xfrm>
        <a:prstGeom prst="round2Same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b="1" kern="1200" dirty="0" smtClean="0">
              <a:latin typeface="Eurostile"/>
              <a:cs typeface="Eurostile"/>
            </a:rPr>
            <a:t>SEED</a:t>
          </a:r>
          <a:endParaRPr lang="en-US" sz="1900" b="1" kern="1200" dirty="0">
            <a:latin typeface="Eurostile"/>
            <a:cs typeface="Eurostile"/>
          </a:endParaRPr>
        </a:p>
        <a:p>
          <a:pPr marL="342900" lvl="2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>
              <a:latin typeface="Eurostile"/>
              <a:cs typeface="Eurostile"/>
            </a:rPr>
            <a:t>Miniseed day files (waveforms &amp; state of health channels)</a:t>
          </a:r>
          <a:endParaRPr lang="en-US" sz="1900" kern="1200" dirty="0">
            <a:latin typeface="Eurostile"/>
            <a:cs typeface="Eurostile"/>
          </a:endParaRPr>
        </a:p>
        <a:p>
          <a:pPr marL="342900" lvl="2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>
              <a:latin typeface="Eurostile"/>
              <a:cs typeface="Eurostile"/>
            </a:rPr>
            <a:t>Metadata or dataless </a:t>
          </a:r>
          <a:endParaRPr lang="en-US" sz="1900" kern="1200" dirty="0">
            <a:latin typeface="Eurostile"/>
            <a:cs typeface="Eurostile"/>
          </a:endParaRPr>
        </a:p>
      </dsp:txBody>
      <dsp:txXfrm rot="5400000">
        <a:off x="5143727" y="-44423"/>
        <a:ext cx="1394817" cy="5497539"/>
      </dsp:txXfrm>
    </dsp:sp>
    <dsp:sp modelId="{7520774D-4E5C-A14F-9CCC-502E7AEC3231}">
      <dsp:nvSpPr>
        <dsp:cNvPr id="0" name=""/>
        <dsp:cNvSpPr/>
      </dsp:nvSpPr>
      <dsp:spPr>
        <a:xfrm>
          <a:off x="0" y="1833339"/>
          <a:ext cx="3092366" cy="1743521"/>
        </a:xfrm>
        <a:prstGeom prst="roundRect">
          <a:avLst/>
        </a:prstGeom>
        <a:solidFill>
          <a:schemeClr val="accent5"/>
        </a:solidFill>
        <a:ln w="20000" cap="flat" cmpd="sng" algn="ctr">
          <a:solidFill>
            <a:schemeClr val="lt1"/>
          </a:solidFill>
          <a:prstDash val="solid"/>
        </a:ln>
        <a:effectLst>
          <a:outerShdw blurRad="50800" dist="254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3">
          <a:schemeClr val="lt1"/>
        </a:lnRef>
        <a:fillRef idx="1">
          <a:schemeClr val="accent5"/>
        </a:fillRef>
        <a:effectRef idx="1">
          <a:schemeClr val="accent5"/>
        </a:effectRef>
        <a:fontRef idx="minor">
          <a:schemeClr val="lt1"/>
        </a:fontRef>
      </dsp:style>
      <dsp:txBody>
        <a:bodyPr spcFirstLastPara="0" vert="horz" wrap="square" lIns="186690" tIns="93345" rIns="186690" bIns="93345" numCol="1" spcCol="1270" anchor="ctr" anchorCtr="0">
          <a:noAutofit/>
        </a:bodyPr>
        <a:lstStyle/>
        <a:p>
          <a:pPr lvl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900" kern="1200" dirty="0" smtClean="0">
              <a:latin typeface="Eurostile"/>
              <a:cs typeface="Eurostile"/>
            </a:rPr>
            <a:t>Passive source</a:t>
          </a:r>
          <a:endParaRPr lang="en-US" sz="4900" kern="1200" dirty="0">
            <a:latin typeface="Eurostile"/>
            <a:cs typeface="Eurostile"/>
          </a:endParaRPr>
        </a:p>
      </dsp:txBody>
      <dsp:txXfrm>
        <a:off x="0" y="1833339"/>
        <a:ext cx="3092366" cy="1743521"/>
      </dsp:txXfrm>
    </dsp:sp>
    <dsp:sp modelId="{905D866F-3105-6846-941F-99705EA8A8C9}">
      <dsp:nvSpPr>
        <dsp:cNvPr id="0" name=""/>
        <dsp:cNvSpPr/>
      </dsp:nvSpPr>
      <dsp:spPr>
        <a:xfrm rot="5400000">
          <a:off x="5143727" y="1787027"/>
          <a:ext cx="1394817" cy="5497539"/>
        </a:xfrm>
        <a:prstGeom prst="round2SameRect">
          <a:avLst/>
        </a:prstGeom>
        <a:solidFill>
          <a:schemeClr val="accent2">
            <a:tint val="40000"/>
            <a:alpha val="90000"/>
            <a:hueOff val="8133751"/>
            <a:satOff val="-33449"/>
            <a:lumOff val="1159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8133751"/>
              <a:satOff val="-33449"/>
              <a:lumOff val="1159"/>
              <a:alphaOff val="0"/>
            </a:schemeClr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b="1" kern="1200" dirty="0" smtClean="0">
              <a:latin typeface="Eurostile"/>
              <a:cs typeface="Eurostile"/>
            </a:rPr>
            <a:t>PH5</a:t>
          </a:r>
          <a:r>
            <a:rPr lang="en-US" sz="1900" kern="1200" dirty="0" smtClean="0">
              <a:latin typeface="Eurostile"/>
              <a:cs typeface="Eurostile"/>
            </a:rPr>
            <a:t> prefer format for archiving</a:t>
          </a:r>
          <a:endParaRPr lang="en-US" sz="1900" kern="1200" dirty="0">
            <a:latin typeface="Eurostile"/>
            <a:cs typeface="Eurostile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b="1" kern="1200" dirty="0" smtClean="0">
              <a:latin typeface="Eurostile"/>
              <a:cs typeface="Eurostile"/>
            </a:rPr>
            <a:t>SEGY</a:t>
          </a:r>
          <a:endParaRPr lang="en-US" sz="1900" b="1" kern="1200" dirty="0">
            <a:latin typeface="Eurostile"/>
            <a:cs typeface="Eurostile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b="1" kern="1200" dirty="0" smtClean="0">
              <a:latin typeface="Eurostile"/>
              <a:cs typeface="Eurostile"/>
            </a:rPr>
            <a:t>PASSCAL SEGY</a:t>
          </a:r>
          <a:r>
            <a:rPr lang="en-US" sz="1900" kern="1200" dirty="0" smtClean="0">
              <a:latin typeface="Eurostile"/>
              <a:cs typeface="Eurostile"/>
            </a:rPr>
            <a:t>)</a:t>
          </a:r>
          <a:endParaRPr lang="en-US" sz="1900" kern="1200" dirty="0">
            <a:latin typeface="Eurostile"/>
            <a:cs typeface="Eurostile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1900" kern="1200" dirty="0">
            <a:latin typeface="Eurostile"/>
            <a:cs typeface="Eurostile"/>
          </a:endParaRPr>
        </a:p>
      </dsp:txBody>
      <dsp:txXfrm rot="5400000">
        <a:off x="5143727" y="1787027"/>
        <a:ext cx="1394817" cy="5497539"/>
      </dsp:txXfrm>
    </dsp:sp>
    <dsp:sp modelId="{CB5F6503-461D-DE49-B0E0-03F539413EA0}">
      <dsp:nvSpPr>
        <dsp:cNvPr id="0" name=""/>
        <dsp:cNvSpPr/>
      </dsp:nvSpPr>
      <dsp:spPr>
        <a:xfrm>
          <a:off x="0" y="3664036"/>
          <a:ext cx="3092366" cy="1743521"/>
        </a:xfrm>
        <a:prstGeom prst="roundRect">
          <a:avLst/>
        </a:prstGeom>
        <a:solidFill>
          <a:schemeClr val="accent3">
            <a:tint val="95000"/>
          </a:schemeClr>
        </a:solidFill>
        <a:ln w="9525" cap="flat" cmpd="sng" algn="ctr">
          <a:solidFill>
            <a:schemeClr val="accent3"/>
          </a:solidFill>
          <a:prstDash val="solid"/>
        </a:ln>
        <a:effectLst>
          <a:outerShdw blurRad="50800" dist="25400" dir="5400000" rotWithShape="0">
            <a:srgbClr val="000000">
              <a:alpha val="4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contourW="9525" prstMaterial="matte">
          <a:bevelT w="0" h="0"/>
          <a:contourClr>
            <a:schemeClr val="accent3">
              <a:shade val="70000"/>
              <a:satMod val="105000"/>
            </a:schemeClr>
          </a:contourClr>
        </a:sp3d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186690" tIns="93345" rIns="186690" bIns="93345" numCol="1" spcCol="1270" anchor="ctr" anchorCtr="0">
          <a:noAutofit/>
        </a:bodyPr>
        <a:lstStyle/>
        <a:p>
          <a:pPr lvl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900" kern="1200" dirty="0" smtClean="0">
              <a:latin typeface="Eurostile"/>
              <a:cs typeface="Eurostile"/>
            </a:rPr>
            <a:t>Active source</a:t>
          </a:r>
          <a:endParaRPr lang="en-US" sz="4900" kern="1200" dirty="0">
            <a:latin typeface="Eurostile"/>
            <a:cs typeface="Eurostile"/>
          </a:endParaRPr>
        </a:p>
      </dsp:txBody>
      <dsp:txXfrm>
        <a:off x="0" y="3664036"/>
        <a:ext cx="3092366" cy="174352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6A4B88-AB1F-5042-9214-536F98E588AF}" type="datetimeFigureOut">
              <a:rPr lang="en-US" smtClean="0"/>
              <a:pPr/>
              <a:t>8/14/11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62F3A9-96AC-1C48-BC1F-3F1DF3ADF35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5A715-CC70-E746-BC9B-F1A400D00906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2F3A9-96AC-1C48-BC1F-3F1DF3ADF350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Long deployments.</a:t>
            </a:r>
            <a:r>
              <a:rPr lang="en-US" baseline="0" dirty="0" smtClean="0"/>
              <a:t>	Typically 1 or 2 years.</a:t>
            </a:r>
          </a:p>
          <a:p>
            <a:r>
              <a:rPr lang="en-US" baseline="0" dirty="0" smtClean="0"/>
              <a:t>Solar or A/C power to keep the battery charged and station running continuously.</a:t>
            </a:r>
          </a:p>
          <a:p>
            <a:r>
              <a:rPr lang="en-US" baseline="0" dirty="0" smtClean="0"/>
              <a:t>Battery similar to car.</a:t>
            </a:r>
          </a:p>
          <a:p>
            <a:r>
              <a:rPr lang="en-US" baseline="0" dirty="0" smtClean="0"/>
              <a:t>Sensor vault is rather elaborate, usually with a concrete slab</a:t>
            </a:r>
          </a:p>
          <a:p>
            <a:r>
              <a:rPr lang="en-US" baseline="0" dirty="0" smtClean="0"/>
              <a:t>Enclosure to protect DAS equipment</a:t>
            </a: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3E7DDA-B5ED-0F4E-B216-08EB84D68E9F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Only request band type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3E7DDA-B5ED-0F4E-B216-08EB84D68E9F}" type="slidenum">
              <a:rPr lang="en-US" smtClean="0"/>
              <a:pPr/>
              <a:t>17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4D207-187A-A04F-B9B1-CDD1DC43D136}" type="datetimeFigureOut">
              <a:rPr lang="en-US" smtClean="0"/>
              <a:pPr/>
              <a:t>8/14/11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38DF85F5-FB5E-4F79-A561-97039C58DE0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4D207-187A-A04F-B9B1-CDD1DC43D136}" type="datetimeFigureOut">
              <a:rPr lang="en-US" smtClean="0"/>
              <a:pPr/>
              <a:t>8/14/11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C130E-7735-CD4F-9824-F3C111E7463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C37C130E-7735-CD4F-9824-F3C111E7463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4D207-187A-A04F-B9B1-CDD1DC43D136}" type="datetimeFigureOut">
              <a:rPr lang="en-US" smtClean="0"/>
              <a:pPr/>
              <a:t>8/14/11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4D207-187A-A04F-B9B1-CDD1DC43D136}" type="datetimeFigureOut">
              <a:rPr lang="en-US" smtClean="0"/>
              <a:pPr/>
              <a:t>8/14/11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C37C130E-7735-CD4F-9824-F3C111E7463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4D207-187A-A04F-B9B1-CDD1DC43D136}" type="datetimeFigureOut">
              <a:rPr lang="en-US" smtClean="0"/>
              <a:pPr/>
              <a:t>8/14/11</a:t>
            </a:fld>
            <a:endParaRPr lang="en-US" dirty="0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37C130E-7735-CD4F-9824-F3C111E7463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A3C4D207-187A-A04F-B9B1-CDD1DC43D136}" type="datetimeFigureOut">
              <a:rPr lang="en-US" smtClean="0"/>
              <a:pPr/>
              <a:t>8/14/11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C130E-7735-CD4F-9824-F3C111E7463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4D207-187A-A04F-B9B1-CDD1DC43D136}" type="datetimeFigureOut">
              <a:rPr lang="en-US" smtClean="0"/>
              <a:pPr/>
              <a:t>8/14/11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C37C130E-7735-CD4F-9824-F3C111E7463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4D207-187A-A04F-B9B1-CDD1DC43D136}" type="datetimeFigureOut">
              <a:rPr lang="en-US" smtClean="0"/>
              <a:pPr/>
              <a:t>8/14/11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C37C130E-7735-CD4F-9824-F3C111E7463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4D207-187A-A04F-B9B1-CDD1DC43D136}" type="datetimeFigureOut">
              <a:rPr lang="en-US" smtClean="0"/>
              <a:pPr/>
              <a:t>8/14/11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37C130E-7735-CD4F-9824-F3C111E7463A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AA4845-A08A-4DF4-8D99-E2E7B6D41C6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4D207-187A-A04F-B9B1-CDD1DC43D136}" type="datetimeFigureOut">
              <a:rPr lang="en-US" smtClean="0"/>
              <a:pPr/>
              <a:t>8/14/11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C37C130E-7735-CD4F-9824-F3C111E7463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A3C4D207-187A-A04F-B9B1-CDD1DC43D136}" type="datetimeFigureOut">
              <a:rPr lang="en-US" smtClean="0"/>
              <a:pPr/>
              <a:t>8/14/11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A3C4D207-187A-A04F-B9B1-CDD1DC43D136}" type="datetimeFigureOut">
              <a:rPr lang="en-US" smtClean="0"/>
              <a:pPr/>
              <a:t>8/14/11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C37C130E-7735-CD4F-9824-F3C111E7463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anf.ucsd.edu/stations.php" TargetMode="External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0.jpeg"/><Relationship Id="rId3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4" Type="http://schemas.openxmlformats.org/officeDocument/2006/relationships/image" Target="../media/image24.jpeg"/><Relationship Id="rId5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1" Type="http://schemas.openxmlformats.org/officeDocument/2006/relationships/slideLayout" Target="../slideLayouts/slideLayout7.xml"/><Relationship Id="rId2" Type="http://schemas.openxmlformats.org/officeDocument/2006/relationships/diagramData" Target="../diagrams/data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dsn.org/" TargetMode="External"/><Relationship Id="rId4" Type="http://schemas.openxmlformats.org/officeDocument/2006/relationships/hyperlink" Target="http://earthquake.usgs.gov/regional/neic/" TargetMode="External"/><Relationship Id="rId5" Type="http://schemas.openxmlformats.org/officeDocument/2006/relationships/hyperlink" Target="http://earthquake.usgs.gov/regional/asl/" TargetMode="External"/><Relationship Id="rId6" Type="http://schemas.openxmlformats.org/officeDocument/2006/relationships/hyperlink" Target="http://www.iris.edu/" TargetMode="External"/><Relationship Id="rId7" Type="http://schemas.openxmlformats.org/officeDocument/2006/relationships/hyperlink" Target="http://www.iris.edu/manuals/rdseed.htm" TargetMode="External"/><Relationship Id="rId8" Type="http://schemas.openxmlformats.org/officeDocument/2006/relationships/hyperlink" Target="http://www.passcal.nmt.edu/content/seg-y-what-it" TargetMode="External"/><Relationship Id="rId9" Type="http://schemas.openxmlformats.org/officeDocument/2006/relationships/hyperlink" Target="http://www.hdfgroup.org/HDF5/whatishdf5.html" TargetMode="External"/><Relationship Id="rId1" Type="http://schemas.openxmlformats.org/officeDocument/2006/relationships/slideLayout" Target="../slideLayouts/slideLayout10.xml"/><Relationship Id="rId2" Type="http://schemas.openxmlformats.org/officeDocument/2006/relationships/hyperlink" Target="http://www.iris.edu/manuals/SEED_chpt1.htm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reeusp.org/RaceCarWebsite/TheToolkit/FAQ/Bridge/segy_classic.html%23ebcdic_header" TargetMode="External"/><Relationship Id="rId4" Type="http://schemas.openxmlformats.org/officeDocument/2006/relationships/hyperlink" Target="http://www.freeusp.org/RaceCarWebsite/TheToolkit/FAQ/Bridge/segy_classic.html%23binary_header" TargetMode="External"/><Relationship Id="rId5" Type="http://schemas.openxmlformats.org/officeDocument/2006/relationships/hyperlink" Target="http://www.freeusp.org/RaceCarWebsite/TheToolkit/FAQ/Bridge/segy_classic.html%23trace_header" TargetMode="External"/><Relationship Id="rId6" Type="http://schemas.openxmlformats.org/officeDocument/2006/relationships/hyperlink" Target="http://www.freeusp.org/RaceCarWebsite/TheToolkit/FAQ/Bridge/segy_classic.html%23trace_data" TargetMode="External"/><Relationship Id="rId7" Type="http://schemas.openxmlformats.org/officeDocument/2006/relationships/hyperlink" Target="http://www.iris.edu/manuals/sac/SAC_Home_Main.html" TargetMode="External"/><Relationship Id="rId1" Type="http://schemas.openxmlformats.org/officeDocument/2006/relationships/slideLayout" Target="../slideLayouts/slideLayout10.xml"/><Relationship Id="rId2" Type="http://schemas.openxmlformats.org/officeDocument/2006/relationships/hyperlink" Target="http://www.passcal.nmt.edu/content/seg-y-what-it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hyperlink" Target="http://www.iris.edu/data/access/advanced.htm" TargetMode="External"/><Relationship Id="rId1" Type="http://schemas.openxmlformats.org/officeDocument/2006/relationships/slideLayout" Target="../slideLayouts/slideLayout6.xml"/><Relationship Id="rId2" Type="http://schemas.openxmlformats.org/officeDocument/2006/relationships/hyperlink" Target="http://www.iris.edu/dms/sq.htm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rfeus-eu.org/Software/conversion.html" TargetMode="External"/><Relationship Id="rId4" Type="http://schemas.openxmlformats.org/officeDocument/2006/relationships/hyperlink" Target="http://www.passcal.nmt.edu/content/software-resources" TargetMode="External"/><Relationship Id="rId5" Type="http://schemas.openxmlformats.org/officeDocument/2006/relationships/image" Target="../media/image27.png"/><Relationship Id="rId1" Type="http://schemas.openxmlformats.org/officeDocument/2006/relationships/slideLayout" Target="../slideLayouts/slideLayout8.xml"/><Relationship Id="rId2" Type="http://schemas.openxmlformats.org/officeDocument/2006/relationships/hyperlink" Target="http://www.iris.edu/forms/rdseed_request.htm" TargetMode="Externa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4" Type="http://schemas.openxmlformats.org/officeDocument/2006/relationships/hyperlink" Target="http://www.iris.edu/gmap/YX?timewindow=2010-2012" TargetMode="External"/><Relationship Id="rId5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iris.edu/mda/YX?timewindow=2010-2012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hyperlink" Target="http://www.usarray.org/researchers/obs/transportable" TargetMode="External"/><Relationship Id="rId3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hyperlink" Target="http://www.iris.edu/data/ph5" TargetMode="External"/><Relationship Id="rId3" Type="http://schemas.openxmlformats.org/officeDocument/2006/relationships/image" Target="../media/image32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3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4.pdf"/><Relationship Id="rId3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iris.edu/mda/_US-FA" TargetMode="External"/><Relationship Id="rId3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7.xml"/><Relationship Id="rId2" Type="http://schemas.openxmlformats.org/officeDocument/2006/relationships/diagramData" Target="../diagrams/data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hyperlink" Target="http://eqseis.geosc.psu.edu/~cammon/HTML/RftnDocs/rftn01.html" TargetMode="External"/><Relationship Id="rId3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8786" y="4348810"/>
            <a:ext cx="8336881" cy="2468566"/>
          </a:xfrm>
        </p:spPr>
        <p:txBody>
          <a:bodyPr>
            <a:noAutofit/>
          </a:bodyPr>
          <a:lstStyle/>
          <a:p>
            <a:r>
              <a:rPr lang="en-US" sz="2400" dirty="0" smtClean="0">
                <a:latin typeface="Eurostile"/>
                <a:cs typeface="Eurostile"/>
              </a:rPr>
              <a:t>Passcal &amp; usa</a:t>
            </a:r>
            <a:r>
              <a:rPr lang="en-US" sz="2400" cap="none" dirty="0" smtClean="0">
                <a:latin typeface="Eurostile"/>
                <a:cs typeface="Eurostile"/>
              </a:rPr>
              <a:t>rray</a:t>
            </a:r>
            <a:endParaRPr lang="en-US" sz="2400" dirty="0" smtClean="0">
              <a:latin typeface="Eurostile"/>
              <a:cs typeface="Eurostile"/>
            </a:endParaRPr>
          </a:p>
          <a:p>
            <a:r>
              <a:rPr lang="en-US" sz="2400" dirty="0" smtClean="0">
                <a:latin typeface="Eurostile"/>
                <a:cs typeface="Eurostile"/>
              </a:rPr>
              <a:t>Sources of data</a:t>
            </a:r>
          </a:p>
          <a:p>
            <a:r>
              <a:rPr lang="en-US" sz="2400" dirty="0" smtClean="0">
                <a:latin typeface="Eurostile"/>
                <a:cs typeface="Eurostile"/>
              </a:rPr>
              <a:t>Principles &amp; Instrumentation used</a:t>
            </a:r>
          </a:p>
          <a:p>
            <a:r>
              <a:rPr lang="en-US" sz="2400" dirty="0" smtClean="0">
                <a:latin typeface="Eurostile"/>
                <a:cs typeface="Eurostile"/>
              </a:rPr>
              <a:t>Data formats</a:t>
            </a:r>
          </a:p>
          <a:p>
            <a:endParaRPr lang="en-US" sz="2400" dirty="0">
              <a:latin typeface="Eurostile"/>
              <a:cs typeface="Eurostile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8786" y="3162261"/>
            <a:ext cx="8228013" cy="1044011"/>
          </a:xfrm>
        </p:spPr>
        <p:txBody>
          <a:bodyPr>
            <a:normAutofit/>
          </a:bodyPr>
          <a:lstStyle/>
          <a:p>
            <a:r>
              <a:rPr lang="en-US" b="1" dirty="0" smtClean="0">
                <a:latin typeface="Eurostile"/>
                <a:cs typeface="Eurostile"/>
              </a:rPr>
              <a:t>DATA  - USArray/PASSCAL</a:t>
            </a:r>
            <a:endParaRPr lang="en-US" b="1" dirty="0">
              <a:latin typeface="Eurostile"/>
              <a:cs typeface="Eurostile"/>
            </a:endParaRPr>
          </a:p>
        </p:txBody>
      </p:sp>
      <p:pic>
        <p:nvPicPr>
          <p:cNvPr id="4" name="Picture 3" descr="PIC buildin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786" y="412766"/>
            <a:ext cx="8229599" cy="1549400"/>
          </a:xfrm>
          <a:prstGeom prst="rect">
            <a:avLst/>
          </a:prstGeom>
          <a:effectLst>
            <a:reflection stA="50000" endPos="75000" dist="127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Eurostile"/>
                <a:cs typeface="Eurostile"/>
              </a:rPr>
              <a:t>INSTRUMENTATION</a:t>
            </a:r>
            <a:endParaRPr lang="en-US" b="1" dirty="0">
              <a:latin typeface="Eurostile"/>
              <a:cs typeface="Eurostil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Eurostile"/>
                <a:cs typeface="Eurostile"/>
              </a:rPr>
              <a:t>Instrumentation</a:t>
            </a:r>
            <a:endParaRPr lang="en-US" b="1" dirty="0">
              <a:latin typeface="Eurostile"/>
              <a:cs typeface="Eurostile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761767"/>
            <a:ext cx="8229600" cy="4493350"/>
          </a:xfrm>
        </p:spPr>
        <p:txBody>
          <a:bodyPr/>
          <a:lstStyle/>
          <a:p>
            <a:r>
              <a:rPr lang="en-US" dirty="0" smtClean="0">
                <a:latin typeface="Eurostile"/>
                <a:cs typeface="Eurostile"/>
              </a:rPr>
              <a:t>Passive source: </a:t>
            </a:r>
          </a:p>
          <a:p>
            <a:pPr lvl="1"/>
            <a:r>
              <a:rPr lang="en-US" dirty="0" smtClean="0">
                <a:solidFill>
                  <a:srgbClr val="A9432B"/>
                </a:solidFill>
                <a:latin typeface="Eurostile"/>
                <a:cs typeface="Eurostile"/>
              </a:rPr>
              <a:t>Broadband</a:t>
            </a:r>
            <a:r>
              <a:rPr lang="en-US" dirty="0" smtClean="0">
                <a:latin typeface="Eurostile"/>
                <a:cs typeface="Eurostile"/>
              </a:rPr>
              <a:t> &amp; intermediate period seismometers</a:t>
            </a:r>
          </a:p>
          <a:p>
            <a:pPr lvl="1"/>
            <a:r>
              <a:rPr lang="en-US" dirty="0" smtClean="0">
                <a:solidFill>
                  <a:srgbClr val="A9432B"/>
                </a:solidFill>
                <a:latin typeface="Eurostile"/>
                <a:cs typeface="Eurostile"/>
              </a:rPr>
              <a:t>3/6 - Channel DAS (Retek &amp; Quanterra) </a:t>
            </a:r>
          </a:p>
          <a:p>
            <a:r>
              <a:rPr lang="en-US" dirty="0" smtClean="0">
                <a:latin typeface="Eurostile"/>
                <a:cs typeface="Eurostile"/>
              </a:rPr>
              <a:t>Active source:</a:t>
            </a:r>
          </a:p>
          <a:p>
            <a:pPr lvl="1"/>
            <a:r>
              <a:rPr lang="en-US" dirty="0" smtClean="0">
                <a:latin typeface="Eurostile"/>
                <a:cs typeface="Eurostile"/>
              </a:rPr>
              <a:t>High frequency geophones</a:t>
            </a:r>
          </a:p>
          <a:p>
            <a:pPr lvl="1"/>
            <a:r>
              <a:rPr lang="en-US" dirty="0" smtClean="0">
                <a:latin typeface="Eurostile"/>
                <a:cs typeface="Eurostile"/>
              </a:rPr>
              <a:t>DAS:</a:t>
            </a:r>
          </a:p>
          <a:p>
            <a:pPr lvl="2"/>
            <a:r>
              <a:rPr lang="en-US" dirty="0" smtClean="0">
                <a:latin typeface="Eurostile"/>
                <a:cs typeface="Eurostile"/>
              </a:rPr>
              <a:t>1-Channel</a:t>
            </a:r>
          </a:p>
          <a:p>
            <a:pPr lvl="2"/>
            <a:r>
              <a:rPr lang="en-US" dirty="0" smtClean="0">
                <a:latin typeface="Eurostile"/>
                <a:cs typeface="Eurostile"/>
              </a:rPr>
              <a:t>Multi-channel system with cable</a:t>
            </a:r>
          </a:p>
        </p:txBody>
      </p:sp>
      <p:sp>
        <p:nvSpPr>
          <p:cNvPr id="4" name="Rectangle 3"/>
          <p:cNvSpPr/>
          <p:nvPr/>
        </p:nvSpPr>
        <p:spPr>
          <a:xfrm>
            <a:off x="1514014" y="5618044"/>
            <a:ext cx="5994935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dirty="0" smtClean="0">
                <a:latin typeface="Eurostile"/>
                <a:cs typeface="Eurostile"/>
              </a:rPr>
              <a:t>http://www.passcal.nmt.edu/content/instrumentation</a:t>
            </a:r>
            <a:endParaRPr lang="en-US" dirty="0">
              <a:latin typeface="Eurostile"/>
              <a:cs typeface="Eurostil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orient="vert"/>
          </p:nvPr>
        </p:nvSpPr>
        <p:spPr>
          <a:xfrm>
            <a:off x="301752" y="154752"/>
            <a:ext cx="3150321" cy="1063104"/>
          </a:xfrm>
        </p:spPr>
        <p:txBody>
          <a:bodyPr vert="horz">
            <a:normAutofit fontScale="90000"/>
          </a:bodyPr>
          <a:lstStyle/>
          <a:p>
            <a:r>
              <a:rPr lang="en-US" sz="3200" b="1" dirty="0" smtClean="0">
                <a:latin typeface="Eurostile"/>
                <a:cs typeface="Eurostile"/>
              </a:rPr>
              <a:t>Transportable Array</a:t>
            </a:r>
            <a:endParaRPr lang="en-US" sz="3200" b="1" dirty="0">
              <a:latin typeface="Eurostile"/>
              <a:cs typeface="Eurostile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1752" y="6359462"/>
            <a:ext cx="34242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  <a:latin typeface="Eurostile"/>
                <a:cs typeface="Eurostile"/>
                <a:hlinkClick r:id="rId3"/>
              </a:rPr>
              <a:t>http://anf.ucsd.edu/stations.php</a:t>
            </a:r>
            <a:r>
              <a:rPr lang="en-US" dirty="0" smtClean="0">
                <a:solidFill>
                  <a:schemeClr val="tx2"/>
                </a:solidFill>
                <a:latin typeface="Eurostile"/>
                <a:cs typeface="Eurostile"/>
              </a:rPr>
              <a:t> </a:t>
            </a:r>
            <a:endParaRPr lang="en-US" dirty="0">
              <a:solidFill>
                <a:schemeClr val="tx2"/>
              </a:solidFill>
              <a:latin typeface="Eurostile"/>
              <a:cs typeface="Eurostile"/>
            </a:endParaRPr>
          </a:p>
        </p:txBody>
      </p:sp>
      <p:pic>
        <p:nvPicPr>
          <p:cNvPr id="8" name="Picture 7" descr="Screen shot 2011-08-13 at 2.11.24 PM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1167" y="170242"/>
            <a:ext cx="5237069" cy="6171342"/>
          </a:xfrm>
          <a:prstGeom prst="rect">
            <a:avLst/>
          </a:prstGeom>
          <a:effectLst/>
        </p:spPr>
      </p:pic>
      <p:sp>
        <p:nvSpPr>
          <p:cNvPr id="5" name="TextBox 4"/>
          <p:cNvSpPr txBox="1"/>
          <p:nvPr/>
        </p:nvSpPr>
        <p:spPr>
          <a:xfrm>
            <a:off x="301751" y="1969610"/>
            <a:ext cx="335941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Eurostile"/>
                <a:cs typeface="Eurostile"/>
              </a:rPr>
              <a:t>Characteristics </a:t>
            </a:r>
            <a:endParaRPr lang="en-US" dirty="0" smtClean="0">
              <a:latin typeface="Eurostile"/>
              <a:cs typeface="Eurostile"/>
            </a:endParaRPr>
          </a:p>
          <a:p>
            <a:r>
              <a:rPr lang="en-US" dirty="0" smtClean="0">
                <a:latin typeface="Eurostile"/>
                <a:cs typeface="Eurostile"/>
              </a:rPr>
              <a:t>Continuous Real time telemetry</a:t>
            </a:r>
          </a:p>
          <a:p>
            <a:r>
              <a:rPr lang="en-US" dirty="0" smtClean="0">
                <a:latin typeface="Eurostile"/>
                <a:cs typeface="Eurostile"/>
              </a:rPr>
              <a:t>Low power</a:t>
            </a:r>
          </a:p>
          <a:p>
            <a:r>
              <a:rPr lang="en-US" dirty="0" smtClean="0">
                <a:latin typeface="Eurostile"/>
                <a:cs typeface="Eurostile"/>
              </a:rPr>
              <a:t>Underground Vault</a:t>
            </a:r>
          </a:p>
          <a:p>
            <a:r>
              <a:rPr lang="en-US" dirty="0" smtClean="0">
                <a:latin typeface="Eurostile"/>
                <a:cs typeface="Eurostile"/>
              </a:rPr>
              <a:t>Broadband instrumentation &amp; Kinemetric datalogger/baler</a:t>
            </a:r>
          </a:p>
          <a:p>
            <a:endParaRPr lang="en-US" dirty="0" smtClean="0">
              <a:latin typeface="Eurostile"/>
              <a:cs typeface="Eurostile"/>
            </a:endParaRPr>
          </a:p>
          <a:p>
            <a:endParaRPr lang="en-US" dirty="0" smtClean="0">
              <a:latin typeface="Eurostile"/>
              <a:cs typeface="Eurostile"/>
            </a:endParaRPr>
          </a:p>
          <a:p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Eurostile"/>
                <a:cs typeface="Eurostile"/>
              </a:rPr>
              <a:t>Purpose</a:t>
            </a:r>
            <a:endParaRPr lang="en-US" dirty="0" smtClean="0">
              <a:latin typeface="Eurostile"/>
              <a:cs typeface="Eurostile"/>
            </a:endParaRPr>
          </a:p>
          <a:p>
            <a:r>
              <a:rPr lang="en-US" dirty="0" smtClean="0">
                <a:latin typeface="Eurostile"/>
                <a:cs typeface="Eurostile"/>
              </a:rPr>
              <a:t>Regional and Teleseismic earth</a:t>
            </a:r>
          </a:p>
          <a:p>
            <a:r>
              <a:rPr lang="en-US" dirty="0" smtClean="0">
                <a:latin typeface="Eurostile"/>
                <a:cs typeface="Eurostile"/>
              </a:rPr>
              <a:t>Structure</a:t>
            </a:r>
          </a:p>
          <a:p>
            <a:endParaRPr lang="en-US" dirty="0" smtClean="0">
              <a:latin typeface="Eurostile"/>
              <a:cs typeface="Eurostile"/>
            </a:endParaRPr>
          </a:p>
          <a:p>
            <a:r>
              <a:rPr lang="en-US" dirty="0" smtClean="0">
                <a:latin typeface="Eurostile"/>
                <a:cs typeface="Eurostile"/>
              </a:rPr>
              <a:t>Earthquake source seismicity</a:t>
            </a:r>
          </a:p>
        </p:txBody>
      </p:sp>
      <p:pic>
        <p:nvPicPr>
          <p:cNvPr id="11" name="Picture 10" descr="Screen shot 2011-08-10 at 11.35.51 AM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60740" y="4167680"/>
            <a:ext cx="806367" cy="8974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Eurostile"/>
                <a:cs typeface="Eurostile"/>
              </a:rPr>
              <a:t>Flexible Array Installations  - (Passive source)</a:t>
            </a:r>
            <a:endParaRPr lang="en-US" b="1" dirty="0">
              <a:latin typeface="Eurostile"/>
              <a:cs typeface="Eurostile"/>
            </a:endParaRPr>
          </a:p>
        </p:txBody>
      </p:sp>
      <p:pic>
        <p:nvPicPr>
          <p:cNvPr id="4" name="Content Placeholder 3" descr="Screen shot 2011-08-10 at 3.30.52 PM.pn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l="-24978" r="-24978"/>
          <a:stretch>
            <a:fillRect/>
          </a:stretch>
        </p:blipFill>
        <p:spPr>
          <a:xfrm>
            <a:off x="2219157" y="1784568"/>
            <a:ext cx="8024933" cy="4314480"/>
          </a:xfrm>
        </p:spPr>
      </p:pic>
      <p:sp>
        <p:nvSpPr>
          <p:cNvPr id="5" name="TextBox 4"/>
          <p:cNvSpPr txBox="1"/>
          <p:nvPr/>
        </p:nvSpPr>
        <p:spPr>
          <a:xfrm>
            <a:off x="301751" y="1635410"/>
            <a:ext cx="3359414" cy="45243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Eurostile"/>
                <a:cs typeface="Eurostile"/>
              </a:rPr>
              <a:t>Characteristics </a:t>
            </a:r>
            <a:endParaRPr lang="en-US" dirty="0" smtClean="0">
              <a:latin typeface="Eurostile"/>
              <a:cs typeface="Eurostile"/>
            </a:endParaRPr>
          </a:p>
          <a:p>
            <a:r>
              <a:rPr lang="en-US" dirty="0" smtClean="0">
                <a:latin typeface="Eurostile"/>
                <a:cs typeface="Eurostile"/>
              </a:rPr>
              <a:t>High resolution images of crustal </a:t>
            </a:r>
          </a:p>
          <a:p>
            <a:r>
              <a:rPr lang="en-US" dirty="0" smtClean="0">
                <a:latin typeface="Eurostile"/>
                <a:cs typeface="Eurostile"/>
              </a:rPr>
              <a:t>Structure and Geologic Targets</a:t>
            </a:r>
          </a:p>
          <a:p>
            <a:r>
              <a:rPr lang="en-US" dirty="0" smtClean="0">
                <a:latin typeface="Eurostile"/>
                <a:cs typeface="Eurostile"/>
              </a:rPr>
              <a:t>Flexible source receiver geometries</a:t>
            </a:r>
          </a:p>
          <a:p>
            <a:r>
              <a:rPr lang="en-US" dirty="0" smtClean="0">
                <a:latin typeface="Eurostile"/>
                <a:cs typeface="Eurostile"/>
              </a:rPr>
              <a:t>Mostly standalone stations but some real time.</a:t>
            </a:r>
          </a:p>
          <a:p>
            <a:r>
              <a:rPr lang="en-US" dirty="0" smtClean="0">
                <a:latin typeface="Eurostile"/>
                <a:cs typeface="Eurostile"/>
              </a:rPr>
              <a:t>Active and Passive source arrays</a:t>
            </a:r>
          </a:p>
          <a:p>
            <a:endParaRPr lang="en-US" dirty="0" smtClean="0">
              <a:latin typeface="Eurostile"/>
              <a:cs typeface="Eurostile"/>
            </a:endParaRPr>
          </a:p>
          <a:p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  <a:latin typeface="Eurostile"/>
                <a:cs typeface="Eurostile"/>
              </a:rPr>
              <a:t>Purpose</a:t>
            </a:r>
            <a:endParaRPr lang="en-US" dirty="0" smtClean="0">
              <a:latin typeface="Eurostile"/>
              <a:cs typeface="Eurostile"/>
            </a:endParaRPr>
          </a:p>
          <a:p>
            <a:r>
              <a:rPr lang="en-US" dirty="0" smtClean="0">
                <a:latin typeface="Eurostile"/>
                <a:cs typeface="Eurostile"/>
              </a:rPr>
              <a:t>High Density, short term observations</a:t>
            </a:r>
          </a:p>
          <a:p>
            <a:r>
              <a:rPr lang="en-US" dirty="0" smtClean="0">
                <a:latin typeface="Eurostile"/>
                <a:cs typeface="Eurostile"/>
              </a:rPr>
              <a:t>Natural or artificial sources</a:t>
            </a:r>
          </a:p>
          <a:p>
            <a:r>
              <a:rPr lang="en-US" dirty="0" smtClean="0">
                <a:latin typeface="Eurostile"/>
                <a:cs typeface="Eurostile"/>
              </a:rPr>
              <a:t>Highly portable </a:t>
            </a:r>
          </a:p>
          <a:p>
            <a:r>
              <a:rPr lang="en-US" dirty="0" smtClean="0">
                <a:latin typeface="Eurostile"/>
                <a:cs typeface="Eurostile"/>
              </a:rPr>
              <a:t>High frequency</a:t>
            </a:r>
          </a:p>
          <a:p>
            <a:r>
              <a:rPr lang="en-US" dirty="0" smtClean="0">
                <a:latin typeface="Eurostile"/>
                <a:cs typeface="Eurostile"/>
              </a:rPr>
              <a:t>Autonomous Data acquisition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Eurostile"/>
                <a:cs typeface="Eurostile"/>
              </a:rPr>
              <a:t>Flex Array Passive Source Components</a:t>
            </a:r>
            <a:endParaRPr lang="en-US" b="1" dirty="0">
              <a:latin typeface="Eurostile"/>
              <a:cs typeface="Eurostile"/>
            </a:endParaRPr>
          </a:p>
        </p:txBody>
      </p:sp>
      <p:pic>
        <p:nvPicPr>
          <p:cNvPr id="5" name="Content Placeholder 4" descr="Fa station out of ground.jpg"/>
          <p:cNvPicPr>
            <a:picLocks noGrp="1" noChangeAspect="1"/>
          </p:cNvPicPr>
          <p:nvPr>
            <p:ph sz="quarter" idx="1"/>
          </p:nvPr>
        </p:nvPicPr>
        <p:blipFill>
          <a:blip r:embed="rId3"/>
          <a:srcRect l="-3889" r="-3889"/>
          <a:stretch>
            <a:fillRect/>
          </a:stretch>
        </p:blipFill>
        <p:spPr>
          <a:xfrm>
            <a:off x="457200" y="1761767"/>
            <a:ext cx="8229600" cy="3875088"/>
          </a:xfrm>
        </p:spPr>
      </p:pic>
      <p:sp>
        <p:nvSpPr>
          <p:cNvPr id="4" name="TextBox 3"/>
          <p:cNvSpPr txBox="1"/>
          <p:nvPr/>
        </p:nvSpPr>
        <p:spPr>
          <a:xfrm>
            <a:off x="457200" y="5896165"/>
            <a:ext cx="15944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Eurostile"/>
                <a:cs typeface="Eurostile"/>
              </a:rPr>
              <a:t>Sensor vault</a:t>
            </a:r>
            <a:endParaRPr lang="en-US" dirty="0">
              <a:latin typeface="Eurostile"/>
              <a:cs typeface="Eurostile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17577" y="5803832"/>
            <a:ext cx="227122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Eurostile"/>
                <a:cs typeface="Eurostile"/>
              </a:rPr>
              <a:t>Packer box </a:t>
            </a:r>
          </a:p>
          <a:p>
            <a:pPr algn="ctr"/>
            <a:r>
              <a:rPr lang="en-US" sz="1200" dirty="0" smtClean="0">
                <a:latin typeface="Eurostile"/>
                <a:cs typeface="Eurostile"/>
              </a:rPr>
              <a:t>(Datalogger, power box, battery, cables</a:t>
            </a:r>
            <a:endParaRPr lang="en-US" sz="1200" dirty="0">
              <a:latin typeface="Eurostile"/>
              <a:cs typeface="Eurostile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72175" y="5840539"/>
            <a:ext cx="22712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Eurostile"/>
                <a:cs typeface="Eurostile"/>
              </a:rPr>
              <a:t>Power – Solar Panel</a:t>
            </a:r>
          </a:p>
          <a:p>
            <a:pPr algn="ctr"/>
            <a:r>
              <a:rPr lang="en-US" dirty="0" smtClean="0">
                <a:latin typeface="Eurostile"/>
                <a:cs typeface="Eurostile"/>
              </a:rPr>
              <a:t>&amp; GPS antenna</a:t>
            </a:r>
            <a:endParaRPr lang="en-US" dirty="0">
              <a:latin typeface="Eurostile"/>
              <a:cs typeface="Eurostil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985037" y="46346"/>
            <a:ext cx="2614230" cy="454033"/>
          </a:xfrm>
        </p:spPr>
        <p:txBody>
          <a:bodyPr/>
          <a:lstStyle/>
          <a:p>
            <a:r>
              <a:rPr lang="en-US" sz="2400" b="1" dirty="0" smtClean="0">
                <a:solidFill>
                  <a:schemeClr val="accent1"/>
                </a:solidFill>
                <a:latin typeface="Eurostile"/>
                <a:cs typeface="Eurostile"/>
              </a:rPr>
              <a:t>Instrumentation</a:t>
            </a:r>
            <a:endParaRPr lang="en-US" sz="2400" b="1" dirty="0">
              <a:solidFill>
                <a:schemeClr val="accent1"/>
              </a:solidFill>
              <a:latin typeface="Eurostile"/>
              <a:cs typeface="Eurostile"/>
            </a:endParaRPr>
          </a:p>
        </p:txBody>
      </p:sp>
      <p:pic>
        <p:nvPicPr>
          <p:cNvPr id="4" name="Content Placeholder 3" descr="Screen shot 2011-08-10 at 11.35.16 AM.pn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l="-10267" r="-10267"/>
          <a:stretch>
            <a:fillRect/>
          </a:stretch>
        </p:blipFill>
        <p:spPr>
          <a:xfrm>
            <a:off x="2985037" y="685800"/>
            <a:ext cx="5638800" cy="5410200"/>
          </a:xfrm>
        </p:spPr>
      </p:pic>
      <p:sp>
        <p:nvSpPr>
          <p:cNvPr id="19" name="TextBox 18"/>
          <p:cNvSpPr txBox="1"/>
          <p:nvPr/>
        </p:nvSpPr>
        <p:spPr>
          <a:xfrm>
            <a:off x="83431" y="1658094"/>
            <a:ext cx="2901606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000" dirty="0" smtClean="0">
              <a:solidFill>
                <a:srgbClr val="FFFFFF"/>
              </a:solidFill>
              <a:latin typeface="Eurostile"/>
              <a:cs typeface="Eurostile"/>
            </a:endParaRPr>
          </a:p>
          <a:p>
            <a:pPr algn="ctr">
              <a:buFont typeface="Arial"/>
              <a:buChar char="•"/>
            </a:pPr>
            <a:r>
              <a:rPr lang="en-US" sz="2000" b="1" dirty="0" smtClean="0">
                <a:solidFill>
                  <a:srgbClr val="FFFFFF"/>
                </a:solidFill>
                <a:latin typeface="Eurostile"/>
                <a:cs typeface="Eurostile"/>
              </a:rPr>
              <a:t>Reftek</a:t>
            </a:r>
            <a:r>
              <a:rPr lang="en-US" sz="2000" dirty="0" smtClean="0">
                <a:solidFill>
                  <a:srgbClr val="FFFFFF"/>
                </a:solidFill>
                <a:latin typeface="Eurostile"/>
                <a:cs typeface="Eurostile"/>
              </a:rPr>
              <a:t>  </a:t>
            </a:r>
          </a:p>
          <a:p>
            <a:r>
              <a:rPr lang="en-US" sz="2000" dirty="0" smtClean="0">
                <a:solidFill>
                  <a:schemeClr val="accent3">
                    <a:lumMod val="50000"/>
                  </a:schemeClr>
                </a:solidFill>
                <a:latin typeface="Eurostile"/>
                <a:cs typeface="Eurostile"/>
              </a:rPr>
              <a:t>Active &amp; Passive source</a:t>
            </a:r>
          </a:p>
          <a:p>
            <a:pPr lvl="1">
              <a:buFont typeface="Arial"/>
              <a:buChar char="•"/>
            </a:pPr>
            <a:r>
              <a:rPr lang="en-US" sz="2000" dirty="0" smtClean="0">
                <a:solidFill>
                  <a:srgbClr val="FFFFFF"/>
                </a:solidFill>
                <a:latin typeface="Eurostile"/>
                <a:cs typeface="Eurostile"/>
              </a:rPr>
              <a:t>RT130 -3 channel</a:t>
            </a:r>
          </a:p>
          <a:p>
            <a:pPr lvl="1">
              <a:buFont typeface="Arial"/>
              <a:buChar char="•"/>
            </a:pPr>
            <a:r>
              <a:rPr lang="en-US" sz="2000" dirty="0" smtClean="0">
                <a:solidFill>
                  <a:srgbClr val="FFFFFF"/>
                </a:solidFill>
                <a:latin typeface="Eurostile"/>
                <a:cs typeface="Eurostile"/>
              </a:rPr>
              <a:t>RT125 – Texan single channel</a:t>
            </a:r>
          </a:p>
          <a:p>
            <a:pPr lvl="1">
              <a:buFont typeface="Arial"/>
              <a:buChar char="•"/>
            </a:pPr>
            <a:endParaRPr lang="en-US" sz="2000" dirty="0">
              <a:solidFill>
                <a:srgbClr val="FFFFFF"/>
              </a:solidFill>
              <a:latin typeface="Eurostile"/>
              <a:cs typeface="Eurostile"/>
            </a:endParaRPr>
          </a:p>
          <a:p>
            <a:pPr lvl="1"/>
            <a:endParaRPr lang="en-US" sz="2000" dirty="0" smtClean="0">
              <a:solidFill>
                <a:srgbClr val="FFFFFF"/>
              </a:solidFill>
              <a:latin typeface="Eurostile"/>
              <a:cs typeface="Eurostile"/>
            </a:endParaRPr>
          </a:p>
          <a:p>
            <a:pPr algn="ctr">
              <a:buFont typeface="Arial"/>
              <a:buChar char="•"/>
            </a:pPr>
            <a:r>
              <a:rPr lang="en-US" sz="2000" b="1" dirty="0" smtClean="0">
                <a:solidFill>
                  <a:srgbClr val="FFFFFF"/>
                </a:solidFill>
                <a:latin typeface="Eurostile"/>
                <a:cs typeface="Eurostile"/>
              </a:rPr>
              <a:t>Quanterra </a:t>
            </a:r>
          </a:p>
          <a:p>
            <a:pPr algn="ctr"/>
            <a:r>
              <a:rPr lang="en-US" sz="2000" b="1" dirty="0" smtClean="0">
                <a:solidFill>
                  <a:srgbClr val="415B5C"/>
                </a:solidFill>
                <a:latin typeface="Eurostile"/>
                <a:cs typeface="Eurostile"/>
              </a:rPr>
              <a:t>Passive source </a:t>
            </a:r>
          </a:p>
          <a:p>
            <a:pPr lvl="1">
              <a:buFont typeface="Arial"/>
              <a:buChar char="•"/>
            </a:pPr>
            <a:r>
              <a:rPr lang="en-US" sz="2000" dirty="0" smtClean="0">
                <a:solidFill>
                  <a:srgbClr val="FFFFFF"/>
                </a:solidFill>
                <a:latin typeface="Eurostile"/>
                <a:cs typeface="Eurostile"/>
              </a:rPr>
              <a:t>Q330s &amp; </a:t>
            </a:r>
          </a:p>
          <a:p>
            <a:pPr lvl="1">
              <a:buFont typeface="Arial"/>
              <a:buChar char="•"/>
            </a:pPr>
            <a:r>
              <a:rPr lang="en-US" sz="2000" dirty="0" smtClean="0">
                <a:solidFill>
                  <a:srgbClr val="FFFFFF"/>
                </a:solidFill>
                <a:latin typeface="Eurostile"/>
                <a:cs typeface="Eurostile"/>
              </a:rPr>
              <a:t>Baler 44</a:t>
            </a:r>
          </a:p>
          <a:p>
            <a:pPr>
              <a:buFont typeface="Arial"/>
              <a:buChar char="•"/>
            </a:pPr>
            <a:endParaRPr lang="en-US" sz="2000" dirty="0">
              <a:solidFill>
                <a:srgbClr val="FFFFFF"/>
              </a:solidFill>
              <a:latin typeface="Eurostile"/>
              <a:cs typeface="Eurostile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10465" y="1001236"/>
            <a:ext cx="209259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Eurostile"/>
                <a:cs typeface="Eurostile"/>
              </a:rPr>
              <a:t>Dataloggers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985037" y="46346"/>
            <a:ext cx="2614230" cy="454033"/>
          </a:xfrm>
        </p:spPr>
        <p:txBody>
          <a:bodyPr/>
          <a:lstStyle/>
          <a:p>
            <a:r>
              <a:rPr lang="en-US" sz="2400" b="1" dirty="0" smtClean="0">
                <a:solidFill>
                  <a:schemeClr val="accent1"/>
                </a:solidFill>
                <a:latin typeface="Eurostile"/>
                <a:cs typeface="Eurostile"/>
              </a:rPr>
              <a:t>Instrumentation</a:t>
            </a:r>
            <a:endParaRPr lang="en-US" sz="2400" b="1" dirty="0">
              <a:solidFill>
                <a:schemeClr val="accent1"/>
              </a:solidFill>
              <a:latin typeface="Eurostile"/>
              <a:cs typeface="Eurostile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50291" y="2455537"/>
            <a:ext cx="2555632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Eurostile"/>
                <a:cs typeface="Eurostile"/>
              </a:rPr>
              <a:t>Sensors</a:t>
            </a:r>
          </a:p>
          <a:p>
            <a:pPr algn="ctr"/>
            <a:endParaRPr lang="en-US" sz="2800" b="1" dirty="0" smtClean="0">
              <a:solidFill>
                <a:schemeClr val="bg1"/>
              </a:solidFill>
              <a:latin typeface="Eurostile"/>
              <a:cs typeface="Eurostile"/>
            </a:endParaRPr>
          </a:p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Eurostile"/>
                <a:cs typeface="Eurostile"/>
              </a:rPr>
              <a:t>Passive Source</a:t>
            </a:r>
            <a:endParaRPr lang="en-US" sz="2800" dirty="0">
              <a:solidFill>
                <a:schemeClr val="bg1"/>
              </a:solidFill>
            </a:endParaRPr>
          </a:p>
        </p:txBody>
      </p:sp>
      <p:pic>
        <p:nvPicPr>
          <p:cNvPr id="7" name="Content Placeholder 8" descr="Screen shot 2011-08-10 at 11.36.11 AM.png"/>
          <p:cNvPicPr>
            <a:picLocks noChangeAspect="1"/>
          </p:cNvPicPr>
          <p:nvPr/>
        </p:nvPicPr>
        <p:blipFill>
          <a:blip r:embed="rId2"/>
          <a:srcRect l="-8396" r="-8396"/>
          <a:stretch>
            <a:fillRect/>
          </a:stretch>
        </p:blipFill>
        <p:spPr>
          <a:xfrm>
            <a:off x="3171987" y="875277"/>
            <a:ext cx="2490787" cy="23574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8" descr="Screen shot 2011-08-10 at 4.08.48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7880" y="1001236"/>
            <a:ext cx="1854200" cy="2108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Rectangle 13"/>
          <p:cNvSpPr/>
          <p:nvPr/>
        </p:nvSpPr>
        <p:spPr>
          <a:xfrm>
            <a:off x="3151897" y="3363478"/>
            <a:ext cx="2627894" cy="2862323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buFont typeface="Arial"/>
              <a:buChar char="•"/>
            </a:pPr>
            <a:r>
              <a:rPr lang="en-US" b="1" dirty="0" smtClean="0">
                <a:solidFill>
                  <a:schemeClr val="tx2"/>
                </a:solidFill>
                <a:latin typeface="Eurostile"/>
                <a:cs typeface="Eurostile"/>
              </a:rPr>
              <a:t>Guralp CMG3T</a:t>
            </a:r>
          </a:p>
          <a:p>
            <a:pPr>
              <a:buFont typeface="Arial"/>
              <a:buChar char="•"/>
            </a:pPr>
            <a:endParaRPr lang="en-US" dirty="0" smtClean="0">
              <a:solidFill>
                <a:schemeClr val="tx2"/>
              </a:solidFill>
              <a:latin typeface="Eurostile"/>
              <a:cs typeface="Eurostile"/>
            </a:endParaRPr>
          </a:p>
          <a:p>
            <a:pPr lvl="1">
              <a:buFont typeface="Arial"/>
              <a:buChar char="•"/>
            </a:pPr>
            <a:r>
              <a:rPr lang="en-US" dirty="0" smtClean="0">
                <a:solidFill>
                  <a:schemeClr val="tx2"/>
                </a:solidFill>
                <a:latin typeface="Eurostile"/>
                <a:cs typeface="Eurostile"/>
              </a:rPr>
              <a:t>Three component sensor</a:t>
            </a:r>
          </a:p>
          <a:p>
            <a:pPr lvl="1">
              <a:buFont typeface="Arial"/>
              <a:buChar char="•"/>
            </a:pPr>
            <a:r>
              <a:rPr lang="en-US" dirty="0" smtClean="0">
                <a:solidFill>
                  <a:schemeClr val="tx2"/>
                </a:solidFill>
                <a:latin typeface="Eurostile"/>
                <a:cs typeface="Eurostile"/>
              </a:rPr>
              <a:t>120S-50hz flat velocity response</a:t>
            </a:r>
          </a:p>
          <a:p>
            <a:pPr lvl="1">
              <a:buFont typeface="Arial"/>
              <a:buChar char="•"/>
            </a:pPr>
            <a:r>
              <a:rPr lang="en-US" dirty="0" smtClean="0">
                <a:solidFill>
                  <a:schemeClr val="tx2"/>
                </a:solidFill>
                <a:latin typeface="Eurostile"/>
                <a:cs typeface="Eurostile"/>
              </a:rPr>
              <a:t>Remote electronic mass locking/unlocking/centering</a:t>
            </a:r>
          </a:p>
          <a:p>
            <a:pPr lvl="1"/>
            <a:endParaRPr lang="en-US" dirty="0" smtClean="0">
              <a:solidFill>
                <a:schemeClr val="tx2"/>
              </a:solidFill>
              <a:latin typeface="Eurostile"/>
              <a:cs typeface="Eurostile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5932191" y="3363477"/>
            <a:ext cx="2627894" cy="2862323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buFont typeface="Arial"/>
              <a:buChar char="•"/>
            </a:pPr>
            <a:r>
              <a:rPr lang="en-US" b="1" dirty="0" smtClean="0">
                <a:solidFill>
                  <a:schemeClr val="tx2"/>
                </a:solidFill>
                <a:latin typeface="Eurostile"/>
                <a:cs typeface="Eurostile"/>
              </a:rPr>
              <a:t>Guralp CMG40T-1</a:t>
            </a:r>
          </a:p>
          <a:p>
            <a:pPr>
              <a:buFont typeface="Arial"/>
              <a:buChar char="•"/>
            </a:pPr>
            <a:endParaRPr lang="en-US" dirty="0" smtClean="0">
              <a:solidFill>
                <a:schemeClr val="tx2"/>
              </a:solidFill>
              <a:latin typeface="Eurostile"/>
              <a:cs typeface="Eurostile"/>
            </a:endParaRPr>
          </a:p>
          <a:p>
            <a:pPr lvl="1">
              <a:buFont typeface="Arial"/>
              <a:buChar char="•"/>
            </a:pPr>
            <a:r>
              <a:rPr lang="en-US" dirty="0" smtClean="0">
                <a:solidFill>
                  <a:schemeClr val="tx2"/>
                </a:solidFill>
                <a:latin typeface="Eurostile"/>
                <a:cs typeface="Eurostile"/>
              </a:rPr>
              <a:t>Three component sensor</a:t>
            </a:r>
          </a:p>
          <a:p>
            <a:pPr lvl="1">
              <a:buFont typeface="Arial"/>
              <a:buChar char="•"/>
            </a:pPr>
            <a:r>
              <a:rPr lang="en-US" dirty="0" smtClean="0">
                <a:solidFill>
                  <a:schemeClr val="tx2"/>
                </a:solidFill>
                <a:latin typeface="Eurostile"/>
                <a:cs typeface="Eurostile"/>
              </a:rPr>
              <a:t>1-100 Hz</a:t>
            </a:r>
          </a:p>
          <a:p>
            <a:pPr lvl="1"/>
            <a:endParaRPr lang="en-US" dirty="0">
              <a:solidFill>
                <a:schemeClr val="tx2"/>
              </a:solidFill>
              <a:latin typeface="Eurostile"/>
              <a:cs typeface="Eurostile"/>
            </a:endParaRPr>
          </a:p>
          <a:p>
            <a:pPr lvl="1"/>
            <a:endParaRPr lang="en-US" dirty="0" smtClean="0">
              <a:solidFill>
                <a:schemeClr val="tx2"/>
              </a:solidFill>
              <a:latin typeface="Eurostile"/>
              <a:cs typeface="Eurostile"/>
            </a:endParaRPr>
          </a:p>
          <a:p>
            <a:pPr lvl="1">
              <a:buFont typeface="Arial"/>
              <a:buChar char="•"/>
            </a:pPr>
            <a:r>
              <a:rPr lang="en-US" dirty="0" smtClean="0">
                <a:solidFill>
                  <a:schemeClr val="tx2"/>
                </a:solidFill>
                <a:latin typeface="Eurostile"/>
                <a:cs typeface="Eurostile"/>
              </a:rPr>
              <a:t>No mass locking/unlocking/centering</a:t>
            </a:r>
          </a:p>
          <a:p>
            <a:pPr lvl="1"/>
            <a:endParaRPr lang="en-US" dirty="0" smtClean="0">
              <a:solidFill>
                <a:schemeClr val="tx2"/>
              </a:solidFill>
              <a:latin typeface="Eurostile"/>
              <a:cs typeface="Eurostil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Passive Source Sensors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1"/>
          </p:nvPr>
        </p:nvGraphicFramePr>
        <p:xfrm>
          <a:off x="-2" y="-3"/>
          <a:ext cx="9144001" cy="68580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6286"/>
                <a:gridCol w="1901640"/>
                <a:gridCol w="1387594"/>
                <a:gridCol w="987778"/>
                <a:gridCol w="948131"/>
                <a:gridCol w="1474276"/>
                <a:gridCol w="1138296"/>
              </a:tblGrid>
              <a:tr h="841027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Sensor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Manufacturer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Power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Corner</a:t>
                      </a:r>
                    </a:p>
                    <a:p>
                      <a:r>
                        <a:rPr lang="en-US" sz="1600" dirty="0" smtClean="0"/>
                        <a:t>Frequency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Damping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Sensitivity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Poles &amp; Zeros</a:t>
                      </a:r>
                      <a:endParaRPr lang="en-US" sz="1600" dirty="0"/>
                    </a:p>
                  </a:txBody>
                  <a:tcPr/>
                </a:tc>
              </a:tr>
              <a:tr h="378981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STS-2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Streckeisen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30ma @ 12V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120s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.707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1500 V/m/s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Varies</a:t>
                      </a:r>
                      <a:endParaRPr lang="en-US" sz="1600" dirty="0"/>
                    </a:p>
                  </a:txBody>
                  <a:tcPr/>
                </a:tc>
              </a:tr>
              <a:tr h="591833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A9432B"/>
                          </a:solidFill>
                        </a:rPr>
                        <a:t>CMG-3T</a:t>
                      </a:r>
                      <a:endParaRPr lang="en-US" sz="1600" dirty="0">
                        <a:solidFill>
                          <a:srgbClr val="A9432B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A9432B"/>
                          </a:solidFill>
                        </a:rPr>
                        <a:t>Guralp</a:t>
                      </a:r>
                      <a:endParaRPr lang="en-US" sz="1600" dirty="0">
                        <a:solidFill>
                          <a:srgbClr val="A9432B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A9432B"/>
                          </a:solidFill>
                        </a:rPr>
                        <a:t>70ma</a:t>
                      </a:r>
                      <a:r>
                        <a:rPr lang="en-US" sz="1600" baseline="0" dirty="0" smtClean="0">
                          <a:solidFill>
                            <a:srgbClr val="A9432B"/>
                          </a:solidFill>
                        </a:rPr>
                        <a:t> @ 12V</a:t>
                      </a:r>
                      <a:endParaRPr lang="en-US" sz="1600" dirty="0">
                        <a:solidFill>
                          <a:srgbClr val="A9432B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A9432B"/>
                          </a:solidFill>
                        </a:rPr>
                        <a:t>120s</a:t>
                      </a:r>
                      <a:endParaRPr lang="en-US" sz="1600" dirty="0">
                        <a:solidFill>
                          <a:srgbClr val="A9432B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A9432B"/>
                          </a:solidFill>
                        </a:rPr>
                        <a:t>.707</a:t>
                      </a:r>
                      <a:endParaRPr lang="en-US" sz="1600" dirty="0">
                        <a:solidFill>
                          <a:srgbClr val="A9432B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A9432B"/>
                          </a:solidFill>
                        </a:rPr>
                        <a:t>1500</a:t>
                      </a:r>
                      <a:r>
                        <a:rPr lang="en-US" sz="1600" baseline="0" dirty="0" smtClean="0">
                          <a:solidFill>
                            <a:srgbClr val="A9432B"/>
                          </a:solidFill>
                        </a:rPr>
                        <a:t> V/m/s</a:t>
                      </a:r>
                      <a:endParaRPr lang="en-US" sz="1600" dirty="0">
                        <a:solidFill>
                          <a:srgbClr val="A9432B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A9432B"/>
                          </a:solidFill>
                        </a:rPr>
                        <a:t>5 Poles, 2 zeros</a:t>
                      </a:r>
                      <a:endParaRPr lang="en-US" sz="1600" dirty="0">
                        <a:solidFill>
                          <a:srgbClr val="A9432B"/>
                        </a:solidFill>
                      </a:endParaRPr>
                    </a:p>
                  </a:txBody>
                  <a:tcPr/>
                </a:tc>
              </a:tr>
              <a:tr h="841027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CMG-ESP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Guralp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70ma</a:t>
                      </a:r>
                      <a:r>
                        <a:rPr lang="en-US" sz="1600" baseline="0" dirty="0" smtClean="0"/>
                        <a:t> @ 12V</a:t>
                      </a:r>
                      <a:endParaRPr lang="en-US" sz="1600" dirty="0" smtClean="0"/>
                    </a:p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30s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.707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2000</a:t>
                      </a:r>
                      <a:r>
                        <a:rPr lang="en-US" sz="1600" baseline="0" dirty="0" smtClean="0"/>
                        <a:t> V/m/s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5 Poles, 2 zeros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</a:tr>
              <a:tr h="841027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CMG-40T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Guralp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50ma</a:t>
                      </a:r>
                      <a:r>
                        <a:rPr lang="en-US" sz="1600" baseline="0" dirty="0" smtClean="0"/>
                        <a:t> @ 12V</a:t>
                      </a:r>
                      <a:endParaRPr lang="en-US" sz="1600" dirty="0" smtClean="0"/>
                    </a:p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30s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.707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800</a:t>
                      </a:r>
                      <a:r>
                        <a:rPr lang="en-US" sz="1600" baseline="0" dirty="0" smtClean="0"/>
                        <a:t> V/m/s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5 Poles, 2 zeros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</a:tr>
              <a:tr h="841027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A9432B"/>
                          </a:solidFill>
                        </a:rPr>
                        <a:t>CMG-40T1</a:t>
                      </a:r>
                      <a:endParaRPr lang="en-US" sz="1600" dirty="0">
                        <a:solidFill>
                          <a:srgbClr val="A9432B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9432B"/>
                          </a:solidFill>
                        </a:rPr>
                        <a:t>Guralp</a:t>
                      </a:r>
                    </a:p>
                    <a:p>
                      <a:endParaRPr lang="en-US" sz="1600" dirty="0">
                        <a:solidFill>
                          <a:srgbClr val="A9432B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9432B"/>
                          </a:solidFill>
                        </a:rPr>
                        <a:t>50ma</a:t>
                      </a:r>
                      <a:r>
                        <a:rPr lang="en-US" sz="1600" baseline="0" dirty="0" smtClean="0">
                          <a:solidFill>
                            <a:srgbClr val="A9432B"/>
                          </a:solidFill>
                        </a:rPr>
                        <a:t> @ 12V</a:t>
                      </a:r>
                      <a:endParaRPr lang="en-US" sz="1600" dirty="0" smtClean="0">
                        <a:solidFill>
                          <a:srgbClr val="A9432B"/>
                        </a:solidFill>
                      </a:endParaRPr>
                    </a:p>
                    <a:p>
                      <a:endParaRPr lang="en-US" sz="1600" dirty="0">
                        <a:solidFill>
                          <a:srgbClr val="A9432B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9432B"/>
                          </a:solidFill>
                        </a:rPr>
                        <a:t>1Hz</a:t>
                      </a:r>
                    </a:p>
                    <a:p>
                      <a:endParaRPr lang="en-US" sz="1600" dirty="0">
                        <a:solidFill>
                          <a:srgbClr val="A9432B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9432B"/>
                          </a:solidFill>
                        </a:rPr>
                        <a:t>.707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9432B"/>
                          </a:solidFill>
                        </a:rPr>
                        <a:t>2000</a:t>
                      </a:r>
                      <a:r>
                        <a:rPr lang="en-US" sz="1600" baseline="0" dirty="0" smtClean="0">
                          <a:solidFill>
                            <a:srgbClr val="A9432B"/>
                          </a:solidFill>
                        </a:rPr>
                        <a:t> V/m/s</a:t>
                      </a:r>
                      <a:endParaRPr lang="en-US" sz="1600" dirty="0" smtClean="0">
                        <a:solidFill>
                          <a:srgbClr val="A9432B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A9432B"/>
                          </a:solidFill>
                        </a:rPr>
                        <a:t>5 Poles, 2 zeros</a:t>
                      </a:r>
                    </a:p>
                    <a:p>
                      <a:endParaRPr lang="en-US" sz="1600" dirty="0">
                        <a:solidFill>
                          <a:srgbClr val="A9432B"/>
                        </a:solidFill>
                      </a:endParaRPr>
                    </a:p>
                  </a:txBody>
                  <a:tcPr/>
                </a:tc>
              </a:tr>
              <a:tr h="841027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T-240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Trillium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54ma @ 12V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240s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.707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1200</a:t>
                      </a:r>
                      <a:r>
                        <a:rPr lang="en-US" sz="1600" baseline="0" dirty="0" smtClean="0"/>
                        <a:t> V/m/s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5 Poles, 2 zeros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</a:tr>
              <a:tr h="841027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T-120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Guralp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54ma</a:t>
                      </a:r>
                      <a:r>
                        <a:rPr lang="en-US" sz="1600" baseline="0" dirty="0" smtClean="0"/>
                        <a:t> @ 12V</a:t>
                      </a:r>
                      <a:endParaRPr lang="en-US" sz="1600" dirty="0" smtClean="0"/>
                    </a:p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120s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.707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1200</a:t>
                      </a:r>
                      <a:r>
                        <a:rPr lang="en-US" sz="1600" baseline="0" dirty="0" smtClean="0"/>
                        <a:t> V/m/s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5 Poles, 2 zeros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</a:tr>
              <a:tr h="841027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T-40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Guralp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46ma</a:t>
                      </a:r>
                      <a:r>
                        <a:rPr lang="en-US" sz="1600" baseline="0" dirty="0" smtClean="0"/>
                        <a:t>@ 12V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40s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.707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1500</a:t>
                      </a:r>
                      <a:r>
                        <a:rPr lang="en-US" sz="1600" baseline="0" dirty="0" smtClean="0"/>
                        <a:t> V/m/s</a:t>
                      </a:r>
                      <a:endParaRPr lang="en-US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/>
                        <a:t>5 Poles, 2 zeros</a:t>
                      </a:r>
                    </a:p>
                    <a:p>
                      <a:endParaRPr lang="en-US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002350" y="46346"/>
            <a:ext cx="6614767" cy="454033"/>
          </a:xfrm>
        </p:spPr>
        <p:txBody>
          <a:bodyPr/>
          <a:lstStyle/>
          <a:p>
            <a:r>
              <a:rPr lang="en-US" sz="2400" b="1" dirty="0" smtClean="0">
                <a:solidFill>
                  <a:schemeClr val="accent1"/>
                </a:solidFill>
                <a:latin typeface="Eurostile"/>
                <a:cs typeface="Eurostile"/>
              </a:rPr>
              <a:t>Instrumentation – Sensors Active source</a:t>
            </a:r>
            <a:endParaRPr lang="en-US" sz="2400" b="1" dirty="0">
              <a:solidFill>
                <a:schemeClr val="accent1"/>
              </a:solidFill>
              <a:latin typeface="Eurostile"/>
              <a:cs typeface="Eurostile"/>
            </a:endParaRPr>
          </a:p>
        </p:txBody>
      </p:sp>
      <p:pic>
        <p:nvPicPr>
          <p:cNvPr id="8" name="Picture 7" descr="Screen shot 2011-08-10 at 4.05.58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5298" y="758653"/>
            <a:ext cx="5786635" cy="13793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9" descr="Screen shot 2011-08-11 at 10.33.17 A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9636" y="3280560"/>
            <a:ext cx="2007613" cy="19521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6257004" y="5393650"/>
            <a:ext cx="2049097" cy="92333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415B5C"/>
                </a:solidFill>
                <a:latin typeface="Eurostile"/>
                <a:cs typeface="Eurostile"/>
              </a:rPr>
              <a:t>Geospace</a:t>
            </a:r>
          </a:p>
          <a:p>
            <a:pPr algn="ctr"/>
            <a:r>
              <a:rPr lang="en-US" dirty="0" smtClean="0">
                <a:latin typeface="Eurostile"/>
                <a:cs typeface="Eurostile"/>
              </a:rPr>
              <a:t>Y-28-3D/GS11V-3D (4.5Hz)</a:t>
            </a:r>
            <a:endParaRPr lang="en-US" dirty="0">
              <a:latin typeface="Eurostile"/>
              <a:cs typeface="Eurostile"/>
            </a:endParaRPr>
          </a:p>
        </p:txBody>
      </p:sp>
      <p:pic>
        <p:nvPicPr>
          <p:cNvPr id="13" name="Picture 12" descr="Screen shot 2011-08-11 at 10.46.53 AM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5992" y="3320047"/>
            <a:ext cx="2007613" cy="16008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TextBox 13"/>
          <p:cNvSpPr txBox="1"/>
          <p:nvPr/>
        </p:nvSpPr>
        <p:spPr>
          <a:xfrm>
            <a:off x="3868938" y="5380692"/>
            <a:ext cx="1306783" cy="92333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415B5C"/>
                </a:solidFill>
                <a:latin typeface="Eurostile"/>
                <a:cs typeface="Eurostile"/>
              </a:rPr>
              <a:t>Geospace</a:t>
            </a:r>
          </a:p>
          <a:p>
            <a:pPr algn="ctr"/>
            <a:r>
              <a:rPr lang="en-US" dirty="0" smtClean="0">
                <a:latin typeface="Eurostile"/>
                <a:cs typeface="Eurostile"/>
              </a:rPr>
              <a:t>L-28-3D (4.5Hz)</a:t>
            </a:r>
            <a:endParaRPr lang="en-US" dirty="0">
              <a:latin typeface="Eurostile"/>
              <a:cs typeface="Eurostile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09636" y="2370189"/>
            <a:ext cx="4958161" cy="646331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415B5C"/>
                </a:solidFill>
                <a:latin typeface="Eurostile"/>
                <a:cs typeface="Eurostile"/>
              </a:rPr>
              <a:t>Multichannel Geospace &amp; Sercel</a:t>
            </a:r>
          </a:p>
          <a:p>
            <a:pPr algn="ctr"/>
            <a:r>
              <a:rPr lang="en-US" dirty="0" smtClean="0">
                <a:latin typeface="Eurostile"/>
                <a:cs typeface="Eurostile"/>
              </a:rPr>
              <a:t>40Hz multi and single channel geophone</a:t>
            </a:r>
            <a:endParaRPr lang="en-US" dirty="0">
              <a:latin typeface="Eurostile"/>
              <a:cs typeface="Eurostile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60837" y="2455537"/>
            <a:ext cx="2334543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Eurostile"/>
                <a:cs typeface="Eurostile"/>
              </a:rPr>
              <a:t>Sensors</a:t>
            </a:r>
          </a:p>
          <a:p>
            <a:pPr algn="ctr"/>
            <a:endParaRPr lang="en-US" sz="2800" b="1" dirty="0" smtClean="0">
              <a:solidFill>
                <a:schemeClr val="bg1"/>
              </a:solidFill>
              <a:latin typeface="Eurostile"/>
              <a:cs typeface="Eurostile"/>
            </a:endParaRPr>
          </a:p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Eurostile"/>
                <a:cs typeface="Eurostile"/>
              </a:rPr>
              <a:t>Active Source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8109" y="5496818"/>
            <a:ext cx="8407312" cy="933450"/>
          </a:xfrm>
        </p:spPr>
        <p:txBody>
          <a:bodyPr>
            <a:normAutofit/>
          </a:bodyPr>
          <a:lstStyle/>
          <a:p>
            <a:r>
              <a:rPr lang="en-US" sz="2000" b="1" dirty="0" smtClean="0">
                <a:latin typeface="Eurostile"/>
                <a:cs typeface="Eurostile"/>
              </a:rPr>
              <a:t>Passive source - Testing and seismic Station Installation – Field work involves evaluation of all equipment before deployment </a:t>
            </a:r>
            <a:endParaRPr lang="en-US" sz="2000" b="1" dirty="0">
              <a:latin typeface="Eurostile"/>
              <a:cs typeface="Eurostile"/>
            </a:endParaRPr>
          </a:p>
        </p:txBody>
      </p:sp>
      <p:pic>
        <p:nvPicPr>
          <p:cNvPr id="5" name="Picture Placeholder 5" descr="AGU_2008 10.jpg"/>
          <p:cNvPicPr>
            <a:picLocks noChangeAspect="1"/>
          </p:cNvPicPr>
          <p:nvPr/>
        </p:nvPicPr>
        <p:blipFill>
          <a:blip r:embed="rId2"/>
          <a:srcRect t="-16180" b="-16180"/>
          <a:stretch>
            <a:fillRect/>
          </a:stretch>
        </p:blipFill>
        <p:spPr>
          <a:xfrm>
            <a:off x="278109" y="315204"/>
            <a:ext cx="4620800" cy="45797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 descr="Nepal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3149" y="1332132"/>
            <a:ext cx="5552914" cy="41646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Eurostile"/>
                <a:cs typeface="Eurostile"/>
              </a:rPr>
              <a:t>Instrument Pools at PASSCAL</a:t>
            </a:r>
            <a:endParaRPr lang="en-US" b="1" dirty="0">
              <a:latin typeface="Eurostile"/>
              <a:cs typeface="Eurostile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6D527153-2607-2540-8B0D-4F20EB05CB25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26434" y="1527048"/>
            <a:ext cx="8409718" cy="4572000"/>
          </a:xfrm>
        </p:spPr>
        <p:txBody>
          <a:bodyPr>
            <a:normAutofit fontScale="85000" lnSpcReduction="10000"/>
          </a:bodyPr>
          <a:lstStyle/>
          <a:p>
            <a:r>
              <a:rPr lang="en-US" sz="3200" dirty="0" smtClean="0">
                <a:latin typeface="Eurostile"/>
                <a:cs typeface="Eurostile"/>
              </a:rPr>
              <a:t>PASSCAL: Passive &amp; active source</a:t>
            </a:r>
          </a:p>
          <a:p>
            <a:pPr>
              <a:buNone/>
            </a:pPr>
            <a:endParaRPr lang="en-US" sz="3200" dirty="0" smtClean="0">
              <a:latin typeface="Eurostile"/>
              <a:cs typeface="Eurostile"/>
            </a:endParaRPr>
          </a:p>
          <a:p>
            <a:r>
              <a:rPr lang="en-US" sz="4324" dirty="0" smtClean="0">
                <a:solidFill>
                  <a:schemeClr val="accent1">
                    <a:lumMod val="75000"/>
                  </a:schemeClr>
                </a:solidFill>
                <a:latin typeface="Eurostile"/>
                <a:cs typeface="Eurostile"/>
              </a:rPr>
              <a:t>USArray – Seismic Component</a:t>
            </a:r>
          </a:p>
          <a:p>
            <a:pPr lvl="1"/>
            <a:r>
              <a:rPr lang="en-US" sz="4324" dirty="0" smtClean="0">
                <a:solidFill>
                  <a:schemeClr val="accent1">
                    <a:lumMod val="75000"/>
                  </a:schemeClr>
                </a:solidFill>
                <a:latin typeface="Eurostile"/>
                <a:cs typeface="Eurostile"/>
              </a:rPr>
              <a:t>Transportable Array </a:t>
            </a:r>
          </a:p>
          <a:p>
            <a:pPr lvl="1"/>
            <a:r>
              <a:rPr lang="en-US" sz="4324" dirty="0" smtClean="0">
                <a:solidFill>
                  <a:schemeClr val="accent1">
                    <a:lumMod val="75000"/>
                  </a:schemeClr>
                </a:solidFill>
                <a:latin typeface="Eurostile"/>
                <a:cs typeface="Eurostile"/>
              </a:rPr>
              <a:t>Flexible Array : Passive &amp; active source </a:t>
            </a:r>
          </a:p>
          <a:p>
            <a:pPr lvl="1"/>
            <a:endParaRPr lang="en-US" dirty="0" smtClean="0">
              <a:solidFill>
                <a:schemeClr val="accent1">
                  <a:lumMod val="75000"/>
                </a:schemeClr>
              </a:solidFill>
              <a:latin typeface="Eurostile"/>
              <a:cs typeface="Eurostile"/>
            </a:endParaRPr>
          </a:p>
          <a:p>
            <a:pPr lvl="1"/>
            <a:endParaRPr lang="en-US" dirty="0" smtClean="0">
              <a:solidFill>
                <a:schemeClr val="accent1">
                  <a:lumMod val="75000"/>
                </a:schemeClr>
              </a:solidFill>
              <a:latin typeface="Eurostile"/>
              <a:cs typeface="Eurostile"/>
            </a:endParaRPr>
          </a:p>
          <a:p>
            <a:r>
              <a:rPr lang="en-US" sz="3200" dirty="0" smtClean="0">
                <a:latin typeface="Eurostile"/>
                <a:cs typeface="Eurostile"/>
              </a:rPr>
              <a:t>Polar: Passive &amp; active source</a:t>
            </a:r>
          </a:p>
          <a:p>
            <a:r>
              <a:rPr lang="en-US" sz="3200" dirty="0" smtClean="0">
                <a:latin typeface="Eurostile"/>
                <a:cs typeface="Eurostile"/>
              </a:rPr>
              <a:t>RAMP: Aftershocks </a:t>
            </a:r>
            <a:endParaRPr lang="en-US" sz="3200" dirty="0">
              <a:latin typeface="Eurostile"/>
              <a:cs typeface="Eurostil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SCN649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238" y="3174134"/>
            <a:ext cx="3779519" cy="28346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Rectangle 9"/>
          <p:cNvSpPr/>
          <p:nvPr/>
        </p:nvSpPr>
        <p:spPr>
          <a:xfrm>
            <a:off x="148320" y="6137501"/>
            <a:ext cx="8856911" cy="92333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rgbClr val="646B86"/>
                </a:solidFill>
                <a:latin typeface="Eurostile"/>
                <a:cs typeface="Eurostile"/>
              </a:rPr>
              <a:t>Field work Active Source  :USGS employees prepare a shot hole packed with about 115kg of explosives to be detonated and recorded by 746 of the 4255 stations deployed in FA experiment Salton trough </a:t>
            </a:r>
            <a:endParaRPr lang="en-US" dirty="0">
              <a:solidFill>
                <a:srgbClr val="646B86"/>
              </a:solidFill>
            </a:endParaRPr>
          </a:p>
        </p:txBody>
      </p:sp>
      <p:pic>
        <p:nvPicPr>
          <p:cNvPr id="11" name="Picture 10" descr="DSCN591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48" y="271632"/>
            <a:ext cx="3779520" cy="28346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11" descr="DSCN593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4821" y="271632"/>
            <a:ext cx="3779520" cy="28346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12" descr="DSCN5969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54822" y="3187514"/>
            <a:ext cx="3779520" cy="28346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381343"/>
            <a:ext cx="8534400" cy="758952"/>
          </a:xfrm>
        </p:spPr>
        <p:txBody>
          <a:bodyPr>
            <a:normAutofit/>
          </a:bodyPr>
          <a:lstStyle/>
          <a:p>
            <a:r>
              <a:rPr lang="en-US" b="1" dirty="0" smtClean="0">
                <a:latin typeface="Eurostile"/>
                <a:cs typeface="Eurostile"/>
              </a:rPr>
              <a:t>Implications of installations &amp; resources used</a:t>
            </a:r>
            <a:endParaRPr lang="en-US" b="1" dirty="0">
              <a:latin typeface="Eurostile"/>
              <a:cs typeface="Eurostile"/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676732" y="1752162"/>
          <a:ext cx="7879762" cy="4375769"/>
        </p:xfrm>
        <a:graphic>
          <a:graphicData uri="http://schemas.openxmlformats.org/drawingml/2006/table">
            <a:tbl>
              <a:tblPr firstRow="1" bandRow="1">
                <a:tableStyleId>{306799F8-075E-4A3A-A7F6-7FBC6576F1A4}</a:tableStyleId>
              </a:tblPr>
              <a:tblGrid>
                <a:gridCol w="2512254"/>
                <a:gridCol w="5367508"/>
              </a:tblGrid>
              <a:tr h="650579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646B86"/>
                          </a:solidFill>
                          <a:latin typeface="Eurostile"/>
                          <a:cs typeface="Eurostile"/>
                        </a:rPr>
                        <a:t>What</a:t>
                      </a:r>
                      <a:r>
                        <a:rPr lang="en-US" b="1" baseline="0" dirty="0" smtClean="0">
                          <a:solidFill>
                            <a:srgbClr val="646B86"/>
                          </a:solidFill>
                          <a:latin typeface="Eurostile"/>
                          <a:cs typeface="Eurostile"/>
                        </a:rPr>
                        <a:t> you will see on your data</a:t>
                      </a:r>
                      <a:endParaRPr lang="en-US" b="1" dirty="0">
                        <a:solidFill>
                          <a:srgbClr val="646B86"/>
                        </a:solidFill>
                        <a:latin typeface="Eurostile"/>
                        <a:cs typeface="Eurostile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rgbClr val="646B86"/>
                          </a:solidFill>
                          <a:latin typeface="Eurostile"/>
                          <a:cs typeface="Eurostile"/>
                        </a:rPr>
                        <a:t>Possible reason</a:t>
                      </a:r>
                      <a:endParaRPr lang="en-US" b="1" dirty="0">
                        <a:solidFill>
                          <a:srgbClr val="646B86"/>
                        </a:solidFill>
                        <a:latin typeface="Eurostile"/>
                        <a:cs typeface="Eurostile"/>
                      </a:endParaRPr>
                    </a:p>
                  </a:txBody>
                  <a:tcPr/>
                </a:tc>
              </a:tr>
              <a:tr h="650536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646B86"/>
                          </a:solidFill>
                          <a:latin typeface="Eurostile"/>
                          <a:cs typeface="Eurostile"/>
                        </a:rPr>
                        <a:t>Data loss</a:t>
                      </a:r>
                      <a:endParaRPr lang="en-US" b="1" dirty="0">
                        <a:solidFill>
                          <a:srgbClr val="646B86"/>
                        </a:solidFill>
                        <a:latin typeface="Eurostile"/>
                        <a:cs typeface="Eurostile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rgbClr val="646B86"/>
                          </a:solidFill>
                          <a:latin typeface="Eurostile"/>
                          <a:cs typeface="Eurostile"/>
                        </a:rPr>
                        <a:t>Lost of power, bad connections, full memory, damage</a:t>
                      </a:r>
                      <a:r>
                        <a:rPr lang="en-US" b="0" baseline="0" dirty="0" smtClean="0">
                          <a:solidFill>
                            <a:srgbClr val="646B86"/>
                          </a:solidFill>
                          <a:latin typeface="Eurostile"/>
                          <a:cs typeface="Eurostile"/>
                        </a:rPr>
                        <a:t> to the station/site (flooding, animals, vandalism, etc </a:t>
                      </a:r>
                      <a:endParaRPr lang="en-US" b="0" dirty="0">
                        <a:solidFill>
                          <a:srgbClr val="646B86"/>
                        </a:solidFill>
                        <a:latin typeface="Eurostile"/>
                        <a:cs typeface="Eurostile"/>
                      </a:endParaRPr>
                    </a:p>
                  </a:txBody>
                  <a:tcPr/>
                </a:tc>
              </a:tr>
              <a:tr h="650579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646B86"/>
                          </a:solidFill>
                          <a:latin typeface="Eurostile"/>
                          <a:cs typeface="Eurostile"/>
                        </a:rPr>
                        <a:t>Data Quality</a:t>
                      </a:r>
                      <a:endParaRPr lang="en-US" b="1" dirty="0">
                        <a:solidFill>
                          <a:srgbClr val="646B86"/>
                        </a:solidFill>
                        <a:latin typeface="Eurostile"/>
                        <a:cs typeface="Eurostile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rgbClr val="646B86"/>
                          </a:solidFill>
                          <a:latin typeface="Eurostile"/>
                          <a:cs typeface="Eurostile"/>
                        </a:rPr>
                        <a:t>Mis-oriented</a:t>
                      </a:r>
                      <a:r>
                        <a:rPr lang="en-US" b="0" baseline="0" dirty="0" smtClean="0">
                          <a:solidFill>
                            <a:srgbClr val="646B86"/>
                          </a:solidFill>
                          <a:latin typeface="Eurostile"/>
                          <a:cs typeface="Eurostile"/>
                        </a:rPr>
                        <a:t> sensor</a:t>
                      </a:r>
                      <a:r>
                        <a:rPr lang="en-US" b="0" dirty="0" smtClean="0">
                          <a:solidFill>
                            <a:srgbClr val="646B86"/>
                          </a:solidFill>
                          <a:latin typeface="Eurostile"/>
                          <a:cs typeface="Eurostile"/>
                        </a:rPr>
                        <a:t>, bad site, high</a:t>
                      </a:r>
                      <a:r>
                        <a:rPr lang="en-US" b="0" baseline="0" dirty="0" smtClean="0">
                          <a:solidFill>
                            <a:srgbClr val="646B86"/>
                          </a:solidFill>
                          <a:latin typeface="Eurostile"/>
                          <a:cs typeface="Eurostile"/>
                        </a:rPr>
                        <a:t> noise levels, time quality </a:t>
                      </a:r>
                      <a:endParaRPr lang="en-US" b="0" dirty="0">
                        <a:solidFill>
                          <a:srgbClr val="646B86"/>
                        </a:solidFill>
                        <a:latin typeface="Eurostile"/>
                        <a:cs typeface="Eurostile"/>
                      </a:endParaRPr>
                    </a:p>
                  </a:txBody>
                  <a:tcPr/>
                </a:tc>
              </a:tr>
              <a:tr h="650579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646B86"/>
                          </a:solidFill>
                          <a:latin typeface="Eurostile"/>
                          <a:cs typeface="Eurostile"/>
                        </a:rPr>
                        <a:t>Continuity of data</a:t>
                      </a:r>
                      <a:endParaRPr lang="en-US" b="1" dirty="0">
                        <a:solidFill>
                          <a:srgbClr val="646B86"/>
                        </a:solidFill>
                        <a:latin typeface="Eurostile"/>
                        <a:cs typeface="Eurostile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rgbClr val="646B86"/>
                          </a:solidFill>
                          <a:latin typeface="Eurostile"/>
                          <a:cs typeface="Eurostile"/>
                        </a:rPr>
                        <a:t>Power, lost data</a:t>
                      </a:r>
                      <a:r>
                        <a:rPr lang="en-US" b="0" baseline="0" dirty="0" smtClean="0">
                          <a:solidFill>
                            <a:srgbClr val="646B86"/>
                          </a:solidFill>
                          <a:latin typeface="Eurostile"/>
                          <a:cs typeface="Eurostile"/>
                        </a:rPr>
                        <a:t> for channel/station, </a:t>
                      </a:r>
                      <a:endParaRPr lang="en-US" b="0" dirty="0">
                        <a:solidFill>
                          <a:srgbClr val="646B86"/>
                        </a:solidFill>
                        <a:latin typeface="Eurostile"/>
                        <a:cs typeface="Eurostile"/>
                      </a:endParaRPr>
                    </a:p>
                  </a:txBody>
                  <a:tcPr/>
                </a:tc>
              </a:tr>
              <a:tr h="650579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646B86"/>
                          </a:solidFill>
                          <a:latin typeface="Eurostile"/>
                          <a:cs typeface="Eurostile"/>
                        </a:rPr>
                        <a:t>Poor coverage on Study area</a:t>
                      </a:r>
                      <a:endParaRPr lang="en-US" b="1" dirty="0">
                        <a:solidFill>
                          <a:srgbClr val="646B86"/>
                        </a:solidFill>
                        <a:latin typeface="Eurostile"/>
                        <a:cs typeface="Eurostile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rgbClr val="646B86"/>
                          </a:solidFill>
                          <a:latin typeface="Eurostile"/>
                          <a:cs typeface="Eurostile"/>
                        </a:rPr>
                        <a:t>If</a:t>
                      </a:r>
                      <a:r>
                        <a:rPr lang="en-US" b="0" baseline="0" dirty="0" smtClean="0">
                          <a:solidFill>
                            <a:srgbClr val="646B86"/>
                          </a:solidFill>
                          <a:latin typeface="Eurostile"/>
                          <a:cs typeface="Eurostile"/>
                        </a:rPr>
                        <a:t> the network lost a few stations in a network, coverage </a:t>
                      </a:r>
                      <a:endParaRPr lang="en-US" b="0" dirty="0">
                        <a:solidFill>
                          <a:srgbClr val="646B86"/>
                        </a:solidFill>
                        <a:latin typeface="Eurostile"/>
                        <a:cs typeface="Eurostile"/>
                      </a:endParaRPr>
                    </a:p>
                  </a:txBody>
                  <a:tcPr/>
                </a:tc>
              </a:tr>
              <a:tr h="1122917"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646B86"/>
                          </a:solidFill>
                          <a:latin typeface="Eurostile"/>
                          <a:cs typeface="Eurostile"/>
                        </a:rPr>
                        <a:t>Content/Veracity  of Information </a:t>
                      </a:r>
                      <a:r>
                        <a:rPr lang="en-US" b="1" dirty="0" smtClean="0">
                          <a:solidFill>
                            <a:srgbClr val="646B86"/>
                          </a:solidFill>
                          <a:latin typeface="Eurostile"/>
                          <a:cs typeface="Eurostile"/>
                          <a:sym typeface="Wingdings"/>
                        </a:rPr>
                        <a:t> metadata</a:t>
                      </a:r>
                      <a:endParaRPr lang="en-US" b="1" dirty="0">
                        <a:solidFill>
                          <a:srgbClr val="646B86"/>
                        </a:solidFill>
                        <a:latin typeface="Eurostile"/>
                        <a:cs typeface="Eurostile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 smtClean="0">
                          <a:solidFill>
                            <a:srgbClr val="646B86"/>
                          </a:solidFill>
                          <a:latin typeface="Eurostile"/>
                          <a:cs typeface="Eurostile"/>
                        </a:rPr>
                        <a:t>Most information</a:t>
                      </a:r>
                      <a:r>
                        <a:rPr lang="en-US" b="0" baseline="0" dirty="0" smtClean="0">
                          <a:solidFill>
                            <a:srgbClr val="646B86"/>
                          </a:solidFill>
                          <a:latin typeface="Eurostile"/>
                          <a:cs typeface="Eurostile"/>
                        </a:rPr>
                        <a:t> compiled in the field is what describe your data (orientations, instrumentation used</a:t>
                      </a:r>
                      <a:endParaRPr lang="en-US" b="0" dirty="0">
                        <a:solidFill>
                          <a:srgbClr val="646B86"/>
                        </a:solidFill>
                        <a:latin typeface="Eurostile"/>
                        <a:cs typeface="Eurostile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Eurostile"/>
                <a:cs typeface="Eurostile"/>
              </a:rPr>
              <a:t>Digital Waveform Data</a:t>
            </a:r>
            <a:endParaRPr lang="en-US" b="1" dirty="0">
              <a:latin typeface="Eurostile"/>
              <a:cs typeface="Eurostile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434" y="2743200"/>
            <a:ext cx="8609807" cy="3221952"/>
          </a:xfrm>
        </p:spPr>
        <p:txBody>
          <a:bodyPr>
            <a:noAutofit/>
          </a:bodyPr>
          <a:lstStyle/>
          <a:p>
            <a:r>
              <a:rPr lang="en-US" sz="2000" dirty="0" smtClean="0">
                <a:latin typeface="Eurostile"/>
                <a:cs typeface="Eurostile"/>
              </a:rPr>
              <a:t>Formats USE</a:t>
            </a:r>
          </a:p>
          <a:p>
            <a:endParaRPr lang="en-US" sz="2000" dirty="0" smtClean="0">
              <a:latin typeface="Eurostile"/>
              <a:cs typeface="Eurostile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000" b="0" cap="none" dirty="0" smtClean="0">
                <a:latin typeface="Eurostile"/>
                <a:cs typeface="Eurostile"/>
              </a:rPr>
              <a:t>Use by </a:t>
            </a:r>
            <a:r>
              <a:rPr lang="en-US" sz="2000" cap="none" dirty="0" smtClean="0">
                <a:latin typeface="Eurostile"/>
                <a:cs typeface="Eurostile"/>
              </a:rPr>
              <a:t>particular datalogger </a:t>
            </a:r>
            <a:r>
              <a:rPr lang="en-US" sz="2000" b="0" cap="none" dirty="0" smtClean="0">
                <a:latin typeface="Eurostile"/>
                <a:cs typeface="Eurostile"/>
              </a:rPr>
              <a:t>at individual stations/networks </a:t>
            </a:r>
            <a:endParaRPr lang="en-US" sz="2000" cap="none" dirty="0" smtClean="0">
              <a:latin typeface="Eurostile"/>
              <a:cs typeface="Eurostile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2000" cap="none" dirty="0" smtClean="0">
                <a:latin typeface="Eurostile"/>
                <a:cs typeface="Eurostile"/>
              </a:rPr>
              <a:t>Data exchange and archiving</a:t>
            </a:r>
            <a:r>
              <a:rPr lang="en-US" sz="2000" b="0" cap="none" dirty="0" smtClean="0">
                <a:latin typeface="Eurostile"/>
                <a:cs typeface="Eurostile"/>
              </a:rPr>
              <a:t>: </a:t>
            </a:r>
            <a:r>
              <a:rPr lang="en-US" sz="2000" b="0" cap="none" dirty="0" smtClean="0">
                <a:solidFill>
                  <a:schemeClr val="accent1"/>
                </a:solidFill>
                <a:latin typeface="Eurostile"/>
                <a:cs typeface="Eurostile"/>
              </a:rPr>
              <a:t>seed, segy, ph5</a:t>
            </a:r>
            <a:r>
              <a:rPr lang="en-US" sz="2000" b="0" cap="none" dirty="0" smtClean="0">
                <a:latin typeface="Eurostile"/>
                <a:cs typeface="Eurostile"/>
              </a:rPr>
              <a:t>,sac, gse 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cap="none" dirty="0" smtClean="0">
                <a:latin typeface="Eurostile"/>
                <a:cs typeface="Eurostile"/>
              </a:rPr>
              <a:t>Standard Analysis software </a:t>
            </a:r>
            <a:r>
              <a:rPr lang="en-US" sz="2000" b="0" cap="none" dirty="0" smtClean="0">
                <a:latin typeface="Eurostile"/>
                <a:cs typeface="Eurostile"/>
              </a:rPr>
              <a:t>: sac, seisan, ah, etc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cap="none" dirty="0" smtClean="0">
                <a:latin typeface="Eurostile"/>
                <a:cs typeface="Eurostile"/>
              </a:rPr>
              <a:t>Database systems </a:t>
            </a:r>
            <a:r>
              <a:rPr lang="en-US" sz="2000" b="0" cap="none" dirty="0" smtClean="0">
                <a:latin typeface="Eurostile"/>
                <a:cs typeface="Eurostile"/>
              </a:rPr>
              <a:t>: </a:t>
            </a:r>
            <a:r>
              <a:rPr lang="en-US" sz="2000" b="0" cap="none" dirty="0" smtClean="0">
                <a:solidFill>
                  <a:srgbClr val="D16349"/>
                </a:solidFill>
                <a:latin typeface="Eurostile"/>
                <a:cs typeface="Eurostile"/>
              </a:rPr>
              <a:t>css</a:t>
            </a:r>
            <a:r>
              <a:rPr lang="en-US" sz="2000" b="0" cap="none" dirty="0" smtClean="0">
                <a:latin typeface="Eurostile"/>
                <a:cs typeface="Eurostile"/>
              </a:rPr>
              <a:t>, suds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2000" cap="none" dirty="0" smtClean="0">
                <a:latin typeface="Eurostile"/>
                <a:cs typeface="Eurostile"/>
              </a:rPr>
              <a:t>Real time data transmission</a:t>
            </a:r>
            <a:r>
              <a:rPr lang="en-US" sz="2000" b="0" cap="none" dirty="0" smtClean="0">
                <a:latin typeface="Eurostile"/>
                <a:cs typeface="Eurostile"/>
              </a:rPr>
              <a:t>: earthworm, idc/ims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72134" y="6396090"/>
            <a:ext cx="876410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accent3">
                    <a:lumMod val="50000"/>
                  </a:schemeClr>
                </a:solidFill>
                <a:latin typeface="Eurostile"/>
                <a:cs typeface="Eurostile"/>
              </a:rPr>
              <a:t>From  Dost, Zednik, Havskov, Willeman and Borrman. Chapter 10 - Seismic Data Formats, Archival and Exchange. IASPEI, Vol., 1 2002)</a:t>
            </a:r>
            <a:endParaRPr lang="en-US" sz="1200" dirty="0">
              <a:solidFill>
                <a:schemeClr val="accent3">
                  <a:lumMod val="50000"/>
                </a:schemeClr>
              </a:solidFill>
              <a:latin typeface="Eurostile"/>
              <a:cs typeface="Eurostil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8325" y="152400"/>
            <a:ext cx="8769711" cy="646331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2A3146"/>
                </a:solidFill>
                <a:latin typeface="Eurostile"/>
                <a:cs typeface="Eurostile"/>
              </a:rPr>
              <a:t>USARRAY DATA FORMATS</a:t>
            </a:r>
            <a:endParaRPr lang="en-US" sz="3600" b="1" dirty="0">
              <a:solidFill>
                <a:srgbClr val="2A3146"/>
              </a:solidFill>
              <a:latin typeface="Eurostile"/>
              <a:cs typeface="Eurostile"/>
            </a:endParaRPr>
          </a:p>
        </p:txBody>
      </p:sp>
      <p:graphicFrame>
        <p:nvGraphicFramePr>
          <p:cNvPr id="3" name="Diagram 2"/>
          <p:cNvGraphicFramePr/>
          <p:nvPr/>
        </p:nvGraphicFramePr>
        <p:xfrm>
          <a:off x="328130" y="1066800"/>
          <a:ext cx="8589906" cy="5410200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Eurostile"/>
                <a:cs typeface="Eurostile"/>
              </a:rPr>
              <a:t>Data formats used for Usarray Archiving</a:t>
            </a:r>
            <a:endParaRPr lang="en-US" b="1" dirty="0">
              <a:latin typeface="Eurostile"/>
              <a:cs typeface="Eurostile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84029" y="1576019"/>
            <a:ext cx="8252123" cy="5293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b="1" dirty="0" smtClean="0">
                <a:latin typeface="Eurostile"/>
                <a:cs typeface="Eurostile"/>
                <a:hlinkClick r:id="rId2"/>
              </a:rPr>
              <a:t>SEED</a:t>
            </a:r>
            <a:r>
              <a:rPr lang="en-US" dirty="0" smtClean="0">
                <a:latin typeface="Eurostile"/>
                <a:cs typeface="Eurostile"/>
              </a:rPr>
              <a:t> – Standard for the Exchange of Earthquake Data</a:t>
            </a:r>
          </a:p>
          <a:p>
            <a:pPr marL="800100" lvl="1" indent="-342900">
              <a:buFont typeface="Arial"/>
              <a:buChar char="•"/>
            </a:pPr>
            <a:r>
              <a:rPr lang="en-US" dirty="0" smtClean="0">
                <a:latin typeface="Eurostile"/>
                <a:cs typeface="Eurostile"/>
              </a:rPr>
              <a:t>Developed by </a:t>
            </a:r>
            <a:r>
              <a:rPr lang="en-US" dirty="0" smtClean="0">
                <a:latin typeface="Eurostile"/>
                <a:cs typeface="Eurostile"/>
                <a:hlinkClick r:id="rId3"/>
              </a:rPr>
              <a:t>FDSN</a:t>
            </a:r>
            <a:endParaRPr lang="en-US" dirty="0" smtClean="0">
              <a:latin typeface="Eurostile"/>
              <a:cs typeface="Eurostile"/>
            </a:endParaRPr>
          </a:p>
          <a:p>
            <a:pPr marL="800100" lvl="1" indent="-342900">
              <a:buFont typeface="Arial"/>
              <a:buChar char="•"/>
            </a:pPr>
            <a:r>
              <a:rPr lang="en-US" dirty="0" smtClean="0">
                <a:latin typeface="Eurostile"/>
                <a:cs typeface="Eurostile"/>
              </a:rPr>
              <a:t>Used by </a:t>
            </a:r>
            <a:r>
              <a:rPr lang="en-US" dirty="0" smtClean="0">
                <a:latin typeface="Eurostile"/>
                <a:cs typeface="Eurostile"/>
                <a:hlinkClick r:id="rId4"/>
              </a:rPr>
              <a:t>NEIC</a:t>
            </a:r>
            <a:r>
              <a:rPr lang="en-US" dirty="0" smtClean="0">
                <a:latin typeface="Eurostile"/>
                <a:cs typeface="Eurostile"/>
              </a:rPr>
              <a:t>, </a:t>
            </a:r>
            <a:r>
              <a:rPr lang="en-US" dirty="0" smtClean="0">
                <a:latin typeface="Eurostile"/>
                <a:cs typeface="Eurostile"/>
                <a:hlinkClick r:id="rId5"/>
              </a:rPr>
              <a:t>ASL</a:t>
            </a:r>
            <a:r>
              <a:rPr lang="en-US" dirty="0" smtClean="0">
                <a:latin typeface="Eurostile"/>
                <a:cs typeface="Eurostile"/>
              </a:rPr>
              <a:t>, </a:t>
            </a:r>
            <a:r>
              <a:rPr lang="en-US" dirty="0" smtClean="0">
                <a:latin typeface="Eurostile"/>
                <a:cs typeface="Eurostile"/>
                <a:hlinkClick r:id="rId6"/>
              </a:rPr>
              <a:t>IRIS</a:t>
            </a:r>
            <a:endParaRPr lang="en-US" dirty="0" smtClean="0">
              <a:latin typeface="Eurostile"/>
              <a:cs typeface="Eurostile"/>
            </a:endParaRPr>
          </a:p>
          <a:p>
            <a:pPr marL="800100" lvl="1" indent="-342900">
              <a:buFont typeface="Arial"/>
              <a:buChar char="•"/>
            </a:pPr>
            <a:r>
              <a:rPr lang="en-US" dirty="0" smtClean="0">
                <a:latin typeface="Eurostile"/>
                <a:cs typeface="Eurostile"/>
              </a:rPr>
              <a:t>New generation of data loggers as Quanterra produce mseed</a:t>
            </a:r>
          </a:p>
          <a:p>
            <a:pPr marL="800100" lvl="1" indent="-342900">
              <a:buFont typeface="Arial"/>
              <a:buChar char="•"/>
            </a:pPr>
            <a:r>
              <a:rPr lang="en-US" dirty="0" smtClean="0">
                <a:latin typeface="Eurostile"/>
                <a:cs typeface="Eurostile"/>
              </a:rPr>
              <a:t>Platform: all </a:t>
            </a:r>
          </a:p>
          <a:p>
            <a:pPr marL="800100" lvl="1" indent="-342900">
              <a:buFont typeface="Arial"/>
              <a:buChar char="•"/>
            </a:pPr>
            <a:r>
              <a:rPr lang="en-US" dirty="0" smtClean="0">
                <a:latin typeface="Eurostile"/>
                <a:cs typeface="Eurostile"/>
                <a:hlinkClick r:id="rId7"/>
              </a:rPr>
              <a:t>rdseed</a:t>
            </a:r>
            <a:r>
              <a:rPr lang="en-US" dirty="0" smtClean="0">
                <a:latin typeface="Eurostile"/>
                <a:cs typeface="Eurostile"/>
              </a:rPr>
              <a:t> – reads/recover/converts seed to other formats</a:t>
            </a:r>
          </a:p>
          <a:p>
            <a:pPr marL="800100" lvl="1" indent="-342900">
              <a:buFont typeface="Arial"/>
              <a:buChar char="•"/>
            </a:pPr>
            <a:r>
              <a:rPr lang="en-US" dirty="0" smtClean="0">
                <a:latin typeface="Eurostile"/>
                <a:cs typeface="Eurostile"/>
              </a:rPr>
              <a:t>Concept of data and metadata </a:t>
            </a:r>
          </a:p>
          <a:p>
            <a:pPr marL="800100" lvl="1" indent="-342900">
              <a:buFont typeface="+mj-lt"/>
              <a:buAutoNum type="arabicPeriod"/>
            </a:pPr>
            <a:endParaRPr lang="en-US" dirty="0" smtClean="0">
              <a:latin typeface="Eurostile"/>
              <a:cs typeface="Eurostile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b="1" dirty="0" smtClean="0">
                <a:latin typeface="Eurostile"/>
                <a:cs typeface="Eurostile"/>
                <a:hlinkClick r:id="rId8"/>
              </a:rPr>
              <a:t>PH5 </a:t>
            </a:r>
            <a:r>
              <a:rPr lang="en-US" dirty="0" smtClean="0">
                <a:latin typeface="Eurostile"/>
                <a:cs typeface="Eurostile"/>
              </a:rPr>
              <a:t> - PASSCAL  implementation of the </a:t>
            </a:r>
            <a:r>
              <a:rPr lang="en-US" sz="1400" dirty="0" smtClean="0">
                <a:latin typeface="Eurostile"/>
                <a:cs typeface="Eurostile"/>
                <a:hlinkClick r:id="rId9"/>
              </a:rPr>
              <a:t>Hierarchical data format, version 5 (HDF5)</a:t>
            </a:r>
            <a:r>
              <a:rPr lang="en-US" sz="1400" dirty="0" smtClean="0">
                <a:latin typeface="Eurostile"/>
                <a:cs typeface="Eurostile"/>
              </a:rPr>
              <a:t> </a:t>
            </a:r>
          </a:p>
          <a:p>
            <a:pPr marL="342900" indent="-342900">
              <a:buFont typeface="+mj-lt"/>
              <a:buAutoNum type="arabicPeriod"/>
            </a:pPr>
            <a:endParaRPr lang="en-US" sz="1400" dirty="0" smtClean="0">
              <a:latin typeface="Eurostile"/>
              <a:cs typeface="Eurostile"/>
              <a:hlinkClick r:id="rId8"/>
            </a:endParaRPr>
          </a:p>
          <a:p>
            <a:pPr marL="800100" lvl="1" indent="-342900">
              <a:buFont typeface="Arial"/>
              <a:buChar char="•"/>
            </a:pPr>
            <a:r>
              <a:rPr lang="en-US" dirty="0" smtClean="0">
                <a:latin typeface="Eurostile"/>
                <a:cs typeface="Eurostile"/>
              </a:rPr>
              <a:t>Stores separately data and metadata</a:t>
            </a:r>
          </a:p>
          <a:p>
            <a:pPr marL="800100" lvl="1" indent="-342900">
              <a:buFont typeface="Arial"/>
              <a:buChar char="•"/>
            </a:pPr>
            <a:r>
              <a:rPr lang="en-US" dirty="0" smtClean="0">
                <a:latin typeface="Eurostile"/>
                <a:cs typeface="Eurostile"/>
              </a:rPr>
              <a:t>Robust format used in variety of disciplines</a:t>
            </a:r>
          </a:p>
          <a:p>
            <a:pPr marL="800100" lvl="1" indent="-342900">
              <a:buFont typeface="Arial"/>
              <a:buChar char="•"/>
            </a:pPr>
            <a:r>
              <a:rPr lang="en-US" dirty="0" smtClean="0">
                <a:latin typeface="Eurostile"/>
                <a:cs typeface="Eurostile"/>
              </a:rPr>
              <a:t>Allows access parts of the data with no need to parse the entire file</a:t>
            </a:r>
          </a:p>
          <a:p>
            <a:pPr marL="800100" lvl="1" indent="-342900">
              <a:buFont typeface="Arial"/>
              <a:buChar char="•"/>
            </a:pPr>
            <a:r>
              <a:rPr lang="en-US" dirty="0" smtClean="0">
                <a:latin typeface="Eurostile"/>
                <a:cs typeface="Eurostile"/>
              </a:rPr>
              <a:t>Stores separately data and metadata</a:t>
            </a:r>
            <a:endParaRPr lang="en-US" dirty="0" smtClean="0">
              <a:latin typeface="Eurostile"/>
              <a:cs typeface="Eurostile"/>
              <a:hlinkClick r:id="rId8"/>
            </a:endParaRPr>
          </a:p>
          <a:p>
            <a:pPr marL="800100" lvl="1" indent="-342900">
              <a:buFont typeface="+mj-lt"/>
              <a:buAutoNum type="arabicPeriod"/>
            </a:pPr>
            <a:endParaRPr lang="en-US" dirty="0" smtClean="0">
              <a:latin typeface="Eurostile"/>
              <a:cs typeface="Eurostile"/>
            </a:endParaRPr>
          </a:p>
          <a:p>
            <a:pPr marL="800100" lvl="1" indent="-342900">
              <a:buFont typeface="+mj-lt"/>
              <a:buAutoNum type="arabicPeriod"/>
            </a:pPr>
            <a:endParaRPr lang="en-US" dirty="0" smtClean="0">
              <a:latin typeface="Eurostile"/>
              <a:cs typeface="Eurostile"/>
            </a:endParaRPr>
          </a:p>
          <a:p>
            <a:pPr marL="800100" lvl="1" indent="-342900">
              <a:buFont typeface="+mj-lt"/>
              <a:buAutoNum type="arabicPeriod"/>
            </a:pPr>
            <a:endParaRPr lang="en-US" dirty="0" smtClean="0">
              <a:latin typeface="Eurostile"/>
              <a:cs typeface="Eurostile"/>
            </a:endParaRPr>
          </a:p>
          <a:p>
            <a:pPr marL="800100" lvl="1" indent="-342900">
              <a:buFont typeface="+mj-lt"/>
              <a:buAutoNum type="arabicPeriod"/>
            </a:pPr>
            <a:endParaRPr lang="en-US" dirty="0" smtClean="0">
              <a:latin typeface="Eurostile"/>
              <a:cs typeface="Eurostile"/>
            </a:endParaRPr>
          </a:p>
          <a:p>
            <a:pPr marL="342900" indent="-342900">
              <a:buFont typeface="+mj-lt"/>
              <a:buAutoNum type="arabicPeriod"/>
            </a:pPr>
            <a:endParaRPr lang="en-US" dirty="0">
              <a:latin typeface="Eurostile"/>
              <a:cs typeface="Eurostil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Eurostile"/>
                <a:cs typeface="Eurostile"/>
              </a:rPr>
              <a:t>More on data formats</a:t>
            </a:r>
            <a:endParaRPr lang="en-US" b="1" dirty="0">
              <a:latin typeface="Eurostile"/>
              <a:cs typeface="Eurostile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1753" y="1576019"/>
            <a:ext cx="8534400" cy="5847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endParaRPr lang="en-US" sz="1400" dirty="0" smtClean="0">
              <a:latin typeface="Eurostile"/>
              <a:cs typeface="Eurostile"/>
              <a:hlinkClick r:id="rId2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b="1" dirty="0" smtClean="0">
                <a:latin typeface="Eurostile"/>
                <a:cs typeface="Eurostile"/>
                <a:hlinkClick r:id="rId2"/>
              </a:rPr>
              <a:t>SEGY</a:t>
            </a:r>
            <a:r>
              <a:rPr lang="en-US" b="1" dirty="0" smtClean="0">
                <a:latin typeface="Eurostile"/>
                <a:cs typeface="Eurostile"/>
              </a:rPr>
              <a:t> </a:t>
            </a:r>
            <a:r>
              <a:rPr lang="en-US" dirty="0" smtClean="0">
                <a:latin typeface="Eurostile"/>
                <a:cs typeface="Eurostile"/>
              </a:rPr>
              <a:t>– Standard for the Exchange of Earthquake Data</a:t>
            </a:r>
          </a:p>
          <a:p>
            <a:pPr marL="800100" lvl="1" indent="-342900">
              <a:buFont typeface="Arial"/>
              <a:buChar char="•"/>
            </a:pPr>
            <a:r>
              <a:rPr lang="en-US" dirty="0" smtClean="0">
                <a:latin typeface="Eurostile"/>
                <a:cs typeface="Eurostile"/>
              </a:rPr>
              <a:t>Developed by the Society of Exploration Geophysicist to “store” geophysical data</a:t>
            </a:r>
          </a:p>
          <a:p>
            <a:pPr marL="800100" lvl="1" indent="-342900">
              <a:buFont typeface="Arial"/>
              <a:buChar char="•"/>
            </a:pPr>
            <a:r>
              <a:rPr lang="en-US" dirty="0" smtClean="0">
                <a:latin typeface="Eurostile"/>
                <a:cs typeface="Eurostile"/>
              </a:rPr>
              <a:t>Follows standards defined by the SEG Technical Standard committee</a:t>
            </a:r>
          </a:p>
          <a:p>
            <a:pPr marL="800100" lvl="1" indent="-342900">
              <a:buFont typeface="Arial"/>
              <a:buChar char="•"/>
            </a:pPr>
            <a:r>
              <a:rPr lang="en-US" dirty="0" smtClean="0">
                <a:latin typeface="Eurostile"/>
                <a:cs typeface="Eurostile"/>
              </a:rPr>
              <a:t>Several variations exist and commonly used in the exploration and industry.</a:t>
            </a:r>
          </a:p>
          <a:p>
            <a:pPr marL="800100" lvl="1" indent="-342900">
              <a:buFont typeface="Arial"/>
              <a:buChar char="•"/>
            </a:pPr>
            <a:r>
              <a:rPr lang="en-US" dirty="0" smtClean="0">
                <a:latin typeface="Eurostile"/>
                <a:cs typeface="Eurostile"/>
              </a:rPr>
              <a:t>Consist of 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dirty="0" smtClean="0">
                <a:latin typeface="Eurostile"/>
                <a:cs typeface="Eurostile"/>
              </a:rPr>
              <a:t>a </a:t>
            </a:r>
            <a:r>
              <a:rPr lang="en-US" dirty="0" smtClean="0">
                <a:latin typeface="Eurostile"/>
                <a:cs typeface="Eurostile"/>
                <a:hlinkClick r:id="rId3"/>
              </a:rPr>
              <a:t>3200-byte EBCDIC Descriptive reel header </a:t>
            </a:r>
            <a:r>
              <a:rPr lang="en-US" dirty="0" smtClean="0">
                <a:latin typeface="Eurostile"/>
                <a:cs typeface="Eurostile"/>
              </a:rPr>
              <a:t> 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dirty="0" smtClean="0">
                <a:latin typeface="Eurostile"/>
                <a:cs typeface="Eurostile"/>
                <a:hlinkClick r:id="rId4"/>
              </a:rPr>
              <a:t>400-byte binary reel header</a:t>
            </a:r>
            <a:endParaRPr lang="en-US" dirty="0" smtClean="0">
              <a:latin typeface="Eurostile"/>
              <a:cs typeface="Eurostile"/>
            </a:endParaRPr>
          </a:p>
          <a:p>
            <a:pPr marL="1257300" lvl="2" indent="-342900">
              <a:buFont typeface="+mj-lt"/>
              <a:buAutoNum type="arabicPeriod"/>
            </a:pPr>
            <a:r>
              <a:rPr lang="en-US" dirty="0" smtClean="0">
                <a:latin typeface="Eurostile"/>
                <a:cs typeface="Eurostile"/>
              </a:rPr>
              <a:t>Trace record (</a:t>
            </a:r>
            <a:r>
              <a:rPr lang="en-US" dirty="0" smtClean="0">
                <a:latin typeface="Eurostile"/>
                <a:cs typeface="Eurostile"/>
                <a:hlinkClick r:id="rId5"/>
              </a:rPr>
              <a:t>240-byte binary trace header </a:t>
            </a:r>
            <a:r>
              <a:rPr lang="en-US" dirty="0" smtClean="0">
                <a:latin typeface="Eurostile"/>
                <a:cs typeface="Eurostile"/>
              </a:rPr>
              <a:t>&amp; </a:t>
            </a:r>
            <a:r>
              <a:rPr lang="en-US" dirty="0" smtClean="0">
                <a:latin typeface="Eurostile"/>
                <a:cs typeface="Eurostile"/>
                <a:hlinkClick r:id="rId6"/>
              </a:rPr>
              <a:t>trace data</a:t>
            </a:r>
            <a:r>
              <a:rPr lang="en-US" dirty="0" smtClean="0">
                <a:latin typeface="Eurostile"/>
                <a:cs typeface="Eurostile"/>
              </a:rPr>
              <a:t>)</a:t>
            </a:r>
          </a:p>
          <a:p>
            <a:pPr marL="1257300" lvl="2" indent="-342900">
              <a:buFont typeface="+mj-lt"/>
              <a:buAutoNum type="arabicPeriod"/>
            </a:pPr>
            <a:endParaRPr lang="en-US" dirty="0" smtClean="0">
              <a:latin typeface="Eurostile"/>
              <a:cs typeface="Eurostile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b="1" dirty="0" smtClean="0">
                <a:latin typeface="Eurostile"/>
                <a:cs typeface="Eurostile"/>
                <a:hlinkClick r:id="rId7"/>
              </a:rPr>
              <a:t>SAC</a:t>
            </a:r>
            <a:r>
              <a:rPr lang="en-US" dirty="0" smtClean="0">
                <a:latin typeface="Eurostile"/>
                <a:cs typeface="Eurostile"/>
              </a:rPr>
              <a:t>  - Seismic Analysis Code</a:t>
            </a:r>
          </a:p>
          <a:p>
            <a:pPr marL="800100" lvl="1" indent="-342900">
              <a:buFont typeface="Arial"/>
              <a:buChar char="•"/>
            </a:pPr>
            <a:r>
              <a:rPr lang="en-US" dirty="0" smtClean="0">
                <a:latin typeface="Eurostile"/>
                <a:cs typeface="Eurostile"/>
              </a:rPr>
              <a:t>General purpose Interactive program designed for the study of time sequential signals.</a:t>
            </a:r>
          </a:p>
          <a:p>
            <a:pPr marL="800100" lvl="1" indent="-342900">
              <a:buFont typeface="Arial"/>
              <a:buChar char="•"/>
            </a:pPr>
            <a:r>
              <a:rPr lang="en-US" dirty="0" smtClean="0">
                <a:latin typeface="Eurostile"/>
                <a:cs typeface="Eurostile"/>
              </a:rPr>
              <a:t>Analysis Tools developed for research seismologist</a:t>
            </a:r>
          </a:p>
          <a:p>
            <a:pPr marL="800100" lvl="1" indent="-342900">
              <a:buFont typeface="Arial"/>
              <a:buChar char="•"/>
            </a:pPr>
            <a:r>
              <a:rPr lang="en-US" dirty="0" smtClean="0">
                <a:latin typeface="Eurostile"/>
                <a:cs typeface="Eurostile"/>
              </a:rPr>
              <a:t>Platform: Unix (bin) if ascii ( all)</a:t>
            </a:r>
          </a:p>
          <a:p>
            <a:pPr marL="800100" lvl="1" indent="-342900">
              <a:buFont typeface="Arial"/>
              <a:buChar char="•"/>
            </a:pPr>
            <a:r>
              <a:rPr lang="en-US" dirty="0" smtClean="0">
                <a:latin typeface="Eurostile"/>
                <a:cs typeface="Eurostile"/>
              </a:rPr>
              <a:t>Requires certain level of information that describes its content</a:t>
            </a:r>
          </a:p>
          <a:p>
            <a:pPr marL="1257300" lvl="2" indent="-342900">
              <a:buFont typeface="+mj-lt"/>
              <a:buAutoNum type="arabicPeriod"/>
            </a:pPr>
            <a:endParaRPr lang="en-US" dirty="0" smtClean="0">
              <a:latin typeface="Eurostile"/>
              <a:cs typeface="Eurostile"/>
            </a:endParaRPr>
          </a:p>
          <a:p>
            <a:pPr marL="800100" lvl="1" indent="-342900">
              <a:buFont typeface="+mj-lt"/>
              <a:buAutoNum type="arabicPeriod"/>
            </a:pPr>
            <a:endParaRPr lang="en-US" dirty="0" smtClean="0">
              <a:latin typeface="Eurostile"/>
              <a:cs typeface="Eurostile"/>
            </a:endParaRPr>
          </a:p>
          <a:p>
            <a:pPr marL="800100" lvl="1" indent="-342900">
              <a:buFont typeface="+mj-lt"/>
              <a:buAutoNum type="arabicPeriod"/>
            </a:pPr>
            <a:endParaRPr lang="en-US" dirty="0" smtClean="0">
              <a:latin typeface="Eurostile"/>
              <a:cs typeface="Eurostile"/>
            </a:endParaRPr>
          </a:p>
          <a:p>
            <a:pPr marL="800100" lvl="1" indent="-342900">
              <a:buFont typeface="+mj-lt"/>
              <a:buAutoNum type="arabicPeriod"/>
            </a:pPr>
            <a:endParaRPr lang="en-US" dirty="0" smtClean="0">
              <a:latin typeface="Eurostile"/>
              <a:cs typeface="Eurostile"/>
            </a:endParaRPr>
          </a:p>
          <a:p>
            <a:pPr marL="342900" indent="-342900">
              <a:buFont typeface="+mj-lt"/>
              <a:buAutoNum type="arabicPeriod"/>
            </a:pPr>
            <a:endParaRPr lang="en-US" dirty="0">
              <a:latin typeface="Eurostile"/>
              <a:cs typeface="Eurostil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32" y="229338"/>
            <a:ext cx="6461405" cy="505476"/>
          </a:xfrm>
        </p:spPr>
        <p:txBody>
          <a:bodyPr>
            <a:normAutofit fontScale="90000"/>
          </a:bodyPr>
          <a:lstStyle/>
          <a:p>
            <a:r>
              <a:rPr lang="en-US" sz="4000" b="1" dirty="0" smtClean="0">
                <a:latin typeface="Eurostile"/>
                <a:cs typeface="Eurostile"/>
              </a:rPr>
              <a:t>Waveform Data - Conversion</a:t>
            </a:r>
            <a:endParaRPr lang="en-US" sz="4000" b="1" dirty="0">
              <a:latin typeface="Eurostile"/>
              <a:cs typeface="Eurostile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28889" y="1511130"/>
            <a:ext cx="437975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latin typeface="Eurostile"/>
                <a:cs typeface="Eurostile"/>
              </a:rPr>
              <a:t>Constrains related </a:t>
            </a:r>
          </a:p>
          <a:p>
            <a:pPr lvl="1">
              <a:buFont typeface="Arial"/>
              <a:buChar char="•"/>
            </a:pPr>
            <a:r>
              <a:rPr lang="en-US" sz="1600" dirty="0" smtClean="0">
                <a:latin typeface="Eurostile"/>
                <a:cs typeface="Eurostile"/>
              </a:rPr>
              <a:t>Lots of binary formats in binary </a:t>
            </a:r>
          </a:p>
          <a:p>
            <a:pPr lvl="1">
              <a:buFont typeface="Arial"/>
              <a:buChar char="•"/>
            </a:pPr>
            <a:r>
              <a:rPr lang="en-US" sz="1600" dirty="0" smtClean="0">
                <a:latin typeface="Eurostile"/>
                <a:cs typeface="Eurostile"/>
              </a:rPr>
              <a:t>not always compatible with all platforms</a:t>
            </a:r>
          </a:p>
          <a:p>
            <a:pPr lvl="1">
              <a:buFont typeface="Arial"/>
              <a:buChar char="•"/>
            </a:pPr>
            <a:r>
              <a:rPr lang="en-US" sz="1600" dirty="0" smtClean="0">
                <a:latin typeface="Eurostile"/>
                <a:cs typeface="Eurostile"/>
              </a:rPr>
              <a:t>Different versions of the same format</a:t>
            </a:r>
          </a:p>
          <a:p>
            <a:pPr lvl="1">
              <a:buFont typeface="Arial"/>
              <a:buChar char="•"/>
            </a:pPr>
            <a:r>
              <a:rPr lang="en-US" sz="1600" dirty="0" smtClean="0">
                <a:latin typeface="Eurostile"/>
                <a:cs typeface="Eurostile"/>
              </a:rPr>
              <a:t>Evolving recording formatting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44980" y="2876075"/>
            <a:ext cx="1650115" cy="369332"/>
          </a:xfrm>
          <a:prstGeom prst="rect">
            <a:avLst/>
          </a:prstGeom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Eurostile"/>
                <a:cs typeface="Eurostile"/>
              </a:rPr>
              <a:t>HOW TO</a:t>
            </a:r>
            <a:endParaRPr lang="en-US" b="1" dirty="0">
              <a:latin typeface="Eurostile"/>
              <a:cs typeface="Eurostile"/>
            </a:endParaRPr>
          </a:p>
        </p:txBody>
      </p:sp>
      <p:pic>
        <p:nvPicPr>
          <p:cNvPr id="8" name="Picture 7" descr="Screen shot 2011-08-13 at 12.20.17 PM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0622" y="3681532"/>
            <a:ext cx="5890815" cy="3029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5483855" y="1593438"/>
            <a:ext cx="270142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 smtClean="0">
                <a:latin typeface="Eurostile"/>
                <a:cs typeface="Eurostile"/>
              </a:rPr>
              <a:t>Others</a:t>
            </a:r>
          </a:p>
          <a:p>
            <a:pPr lvl="1">
              <a:buFont typeface="Arial"/>
              <a:buChar char="•"/>
            </a:pPr>
            <a:r>
              <a:rPr lang="en-US" sz="1600" dirty="0" smtClean="0">
                <a:latin typeface="Eurostile"/>
                <a:cs typeface="Eurostile"/>
              </a:rPr>
              <a:t>Legacy</a:t>
            </a:r>
          </a:p>
          <a:p>
            <a:pPr lvl="1">
              <a:buFont typeface="Arial"/>
              <a:buChar char="•"/>
            </a:pPr>
            <a:r>
              <a:rPr lang="en-US" sz="1600" dirty="0" smtClean="0">
                <a:latin typeface="Eurostile"/>
                <a:cs typeface="Eurostile"/>
              </a:rPr>
              <a:t>Familiarity </a:t>
            </a:r>
          </a:p>
          <a:p>
            <a:pPr lvl="1">
              <a:buFont typeface="Arial"/>
              <a:buChar char="•"/>
            </a:pPr>
            <a:r>
              <a:rPr lang="en-US" sz="1600" dirty="0" smtClean="0">
                <a:latin typeface="Eurostile"/>
                <a:cs typeface="Eurostile"/>
              </a:rPr>
              <a:t>Time constrains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77746" y="987552"/>
            <a:ext cx="2975767" cy="369332"/>
          </a:xfrm>
          <a:prstGeom prst="rect">
            <a:avLst/>
          </a:prstGeom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Eurostile"/>
                <a:cs typeface="Eurostile"/>
              </a:rPr>
              <a:t>Why the need to convert?</a:t>
            </a:r>
            <a:endParaRPr lang="en-US" dirty="0" smtClean="0">
              <a:solidFill>
                <a:schemeClr val="bg1"/>
              </a:solidFill>
              <a:latin typeface="Eurostile"/>
              <a:cs typeface="Eurostile"/>
            </a:endParaRPr>
          </a:p>
        </p:txBody>
      </p:sp>
      <p:sp>
        <p:nvSpPr>
          <p:cNvPr id="12" name="TextBox 11">
            <a:hlinkClick r:id="rId4"/>
          </p:cNvPr>
          <p:cNvSpPr txBox="1"/>
          <p:nvPr/>
        </p:nvSpPr>
        <p:spPr>
          <a:xfrm>
            <a:off x="606739" y="3247679"/>
            <a:ext cx="1650115" cy="30777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Eurostile"/>
                <a:cs typeface="Eurostile"/>
              </a:rPr>
              <a:t>From a DCC</a:t>
            </a:r>
            <a:endParaRPr lang="en-US" sz="1400" b="1" dirty="0">
              <a:latin typeface="Eurostile"/>
              <a:cs typeface="Eurostil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79029" y="6320854"/>
            <a:ext cx="8639011" cy="369332"/>
          </a:xfrm>
          <a:prstGeom prst="rect">
            <a:avLst/>
          </a:prstGeom>
          <a:noFill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Eurostile"/>
                <a:cs typeface="Eurostile"/>
              </a:rPr>
              <a:t>Does this solve the problem? Are there any limitations? Can we all speak “X”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26210" y="883681"/>
            <a:ext cx="1650115" cy="369332"/>
          </a:xfrm>
          <a:prstGeom prst="rect">
            <a:avLst/>
          </a:prstGeom>
          <a:effectLst>
            <a:outerShdw blurRad="50800" dist="38100" dir="2700000" algn="br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Eurostile"/>
                <a:cs typeface="Eurostile"/>
              </a:rPr>
              <a:t>HOW TO</a:t>
            </a:r>
            <a:endParaRPr lang="en-US" b="1" dirty="0">
              <a:latin typeface="Eurostile"/>
              <a:cs typeface="Eurostile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2926" y="1365019"/>
            <a:ext cx="2480274" cy="307777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1400" b="1" dirty="0" smtClean="0">
                <a:latin typeface="Eurostile"/>
                <a:cs typeface="Eurostile"/>
              </a:rPr>
              <a:t>Using Conversion Programs</a:t>
            </a:r>
            <a:endParaRPr lang="en-US" sz="1400" b="1" dirty="0">
              <a:latin typeface="Eurostile"/>
              <a:cs typeface="Eurostile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1682097" y="18537"/>
            <a:ext cx="6461405" cy="505476"/>
          </a:xfrm>
          <a:prstGeom prst="rect">
            <a:avLst/>
          </a:prstGeom>
        </p:spPr>
        <p:txBody>
          <a:bodyPr vert="horz" anchor="b">
            <a:normAutofit fontScale="6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Eurostile"/>
                <a:ea typeface="+mj-ea"/>
                <a:cs typeface="Eurostile"/>
              </a:rPr>
              <a:t>Waveform Data – Conversion (…continuation)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Eurostile"/>
              <a:ea typeface="+mj-ea"/>
              <a:cs typeface="Eurostile"/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en-US" b="1" dirty="0" smtClean="0">
                <a:latin typeface="Eurostile"/>
                <a:cs typeface="Eurostile"/>
                <a:hlinkClick r:id="rId2"/>
              </a:rPr>
              <a:t>RDSEED</a:t>
            </a:r>
            <a:r>
              <a:rPr lang="en-US" b="1" dirty="0" smtClean="0">
                <a:latin typeface="Eurostile"/>
                <a:cs typeface="Eurostile"/>
              </a:rPr>
              <a:t> – IRIS/DMC</a:t>
            </a:r>
            <a:endParaRPr lang="en-US" b="1" dirty="0" smtClean="0">
              <a:latin typeface="Eurostile"/>
              <a:cs typeface="Eurostile"/>
              <a:hlinkClick r:id="rId3"/>
            </a:endParaRPr>
          </a:p>
          <a:p>
            <a:r>
              <a:rPr lang="en-US" b="1" dirty="0" smtClean="0">
                <a:latin typeface="Eurostile"/>
                <a:cs typeface="Eurostile"/>
                <a:hlinkClick r:id="rId4"/>
              </a:rPr>
              <a:t>PASSCAL</a:t>
            </a:r>
            <a:r>
              <a:rPr lang="en-US" b="1" dirty="0" smtClean="0">
                <a:latin typeface="Eurostile"/>
                <a:cs typeface="Eurostile"/>
              </a:rPr>
              <a:t> – PASSOFT PACKAGE IRIS/PASSCAL</a:t>
            </a:r>
            <a:endParaRPr lang="en-US" b="1" dirty="0" smtClean="0">
              <a:latin typeface="Eurostile"/>
              <a:cs typeface="Eurostile"/>
              <a:hlinkClick r:id="rId3"/>
            </a:endParaRPr>
          </a:p>
          <a:p>
            <a:r>
              <a:rPr lang="en-US" b="1" dirty="0" smtClean="0">
                <a:latin typeface="Eurostile"/>
                <a:cs typeface="Eurostile"/>
                <a:hlinkClick r:id="rId3"/>
              </a:rPr>
              <a:t>Orfeus</a:t>
            </a:r>
            <a:r>
              <a:rPr lang="en-US" b="1" dirty="0" smtClean="0">
                <a:latin typeface="Eurostile"/>
                <a:cs typeface="Eurostile"/>
              </a:rPr>
              <a:t> – Compilation tool -  Observatories and Research Facilities for European Seismology</a:t>
            </a:r>
          </a:p>
          <a:p>
            <a:endParaRPr lang="en-US" b="1" dirty="0" smtClean="0">
              <a:latin typeface="Eurostile"/>
              <a:cs typeface="Eurostile"/>
            </a:endParaRPr>
          </a:p>
          <a:p>
            <a:r>
              <a:rPr lang="en-US" b="1" dirty="0" smtClean="0">
                <a:latin typeface="Eurostile"/>
                <a:cs typeface="Eurostile"/>
              </a:rPr>
              <a:t>SeedStuff, Codeco, Convseis, Seisan and others…</a:t>
            </a:r>
          </a:p>
        </p:txBody>
      </p:sp>
      <p:pic>
        <p:nvPicPr>
          <p:cNvPr id="13" name="Picture 12" descr="Screen shot 2011-08-13 at 12.38.13 PM.png">
            <a:hlinkClick r:id="rId3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01392" y="659392"/>
            <a:ext cx="4912501" cy="54667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idx="4294967295"/>
          </p:nvPr>
        </p:nvSpPr>
        <p:spPr>
          <a:xfrm>
            <a:off x="296650" y="172974"/>
            <a:ext cx="8658466" cy="735553"/>
          </a:xfrm>
        </p:spPr>
        <p:txBody>
          <a:bodyPr>
            <a:noAutofit/>
          </a:bodyPr>
          <a:lstStyle/>
          <a:p>
            <a:pPr algn="just"/>
            <a:r>
              <a:rPr lang="en-US" sz="2000" b="1" dirty="0" smtClean="0">
                <a:solidFill>
                  <a:srgbClr val="415B5C"/>
                </a:solidFill>
                <a:latin typeface="Eurostile"/>
                <a:cs typeface="Eurostile"/>
              </a:rPr>
              <a:t>Archival: </a:t>
            </a:r>
            <a:r>
              <a:rPr lang="en-US" sz="2000" dirty="0" smtClean="0">
                <a:latin typeface="Eurostile"/>
                <a:cs typeface="Eurostile"/>
              </a:rPr>
              <a:t>requires full description and information about the station, channel's) and structure of the data</a:t>
            </a:r>
          </a:p>
        </p:txBody>
      </p:sp>
      <p:sp>
        <p:nvSpPr>
          <p:cNvPr id="5" name="Rectangle 4"/>
          <p:cNvSpPr/>
          <p:nvPr/>
        </p:nvSpPr>
        <p:spPr>
          <a:xfrm>
            <a:off x="83436" y="6350734"/>
            <a:ext cx="8977134" cy="307777"/>
          </a:xfrm>
          <a:prstGeom prst="rect">
            <a:avLst/>
          </a:prstGeom>
          <a:noFill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1"/>
            <a:r>
              <a:rPr lang="en-US" sz="1400" b="1" dirty="0" smtClean="0">
                <a:solidFill>
                  <a:schemeClr val="bg2">
                    <a:lumMod val="25000"/>
                  </a:schemeClr>
                </a:solidFill>
                <a:latin typeface="Eurostile"/>
                <a:cs typeface="Eurostile"/>
              </a:rPr>
              <a:t>Data &amp; - only time series – Japan Event 03-11/2011 recorded in Flex-Array Ruby Mountain Stations (YX)  </a:t>
            </a:r>
          </a:p>
        </p:txBody>
      </p:sp>
      <p:pic>
        <p:nvPicPr>
          <p:cNvPr id="9" name="Picture 8" descr="Screen shot 2011-08-11 at 2.38.23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300" y="936562"/>
            <a:ext cx="8045828" cy="54141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 smtClean="0">
                <a:latin typeface="Eurostile"/>
                <a:cs typeface="Eurostile"/>
              </a:rPr>
              <a:t>Metadata or Dataless </a:t>
            </a:r>
            <a:endParaRPr lang="en-US" b="1" dirty="0"/>
          </a:p>
        </p:txBody>
      </p:sp>
      <p:sp>
        <p:nvSpPr>
          <p:cNvPr id="4" name="TextBox 3"/>
          <p:cNvSpPr txBox="1"/>
          <p:nvPr/>
        </p:nvSpPr>
        <p:spPr>
          <a:xfrm flipH="1">
            <a:off x="301750" y="4898719"/>
            <a:ext cx="493595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400" dirty="0" smtClean="0">
                <a:latin typeface="Eurostile"/>
                <a:cs typeface="Eurostile"/>
              </a:rPr>
              <a:t>The time series is omitted, information as network (station/channel) instrument location, instrument response (sensor/datalogger/sampling rate), compression type, quality of the data, etc</a:t>
            </a:r>
          </a:p>
        </p:txBody>
      </p:sp>
      <p:sp>
        <p:nvSpPr>
          <p:cNvPr id="5" name="Rectangle 4"/>
          <p:cNvSpPr/>
          <p:nvPr/>
        </p:nvSpPr>
        <p:spPr>
          <a:xfrm>
            <a:off x="5012615" y="6394400"/>
            <a:ext cx="386988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2A373D"/>
                </a:solidFill>
                <a:latin typeface="Eurostile"/>
                <a:cs typeface="Eurostile"/>
              </a:rPr>
              <a:t>http://www.iris.edu/mda/YX?timewindow=2010-2012</a:t>
            </a:r>
            <a:endParaRPr lang="en-US" sz="1200" dirty="0">
              <a:solidFill>
                <a:srgbClr val="2A373D"/>
              </a:solidFill>
              <a:latin typeface="Eurostile"/>
              <a:cs typeface="Eurostile"/>
            </a:endParaRPr>
          </a:p>
        </p:txBody>
      </p:sp>
      <p:pic>
        <p:nvPicPr>
          <p:cNvPr id="7" name="Picture 6" descr="Screen shot 2011-08-13 at 10.23.32 AM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089" y="1409549"/>
            <a:ext cx="7541468" cy="3393661"/>
          </a:xfrm>
          <a:prstGeom prst="rect">
            <a:avLst/>
          </a:prstGeom>
        </p:spPr>
      </p:pic>
      <p:pic>
        <p:nvPicPr>
          <p:cNvPr id="6" name="Picture 5" descr="Screen shot 2011-08-13 at 10.22.01 AM.png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7711" y="3066802"/>
            <a:ext cx="3419234" cy="32169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Eurostile"/>
                <a:cs typeface="Eurostile"/>
              </a:rPr>
              <a:t>Transportable Array</a:t>
            </a:r>
            <a:endParaRPr lang="en-US" b="1" dirty="0">
              <a:latin typeface="Eurostile"/>
              <a:cs typeface="Eurostile"/>
            </a:endParaRPr>
          </a:p>
        </p:txBody>
      </p:sp>
      <p:pic>
        <p:nvPicPr>
          <p:cNvPr id="6" name="Picture 5" descr="Screen shot 2011-08-11 at 8.51.36 AM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752" y="1751578"/>
            <a:ext cx="8549639" cy="44915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340746" y="228600"/>
            <a:ext cx="8534400" cy="758825"/>
          </a:xfrm>
        </p:spPr>
        <p:txBody>
          <a:bodyPr/>
          <a:lstStyle/>
          <a:p>
            <a:r>
              <a:rPr lang="en-US" dirty="0" smtClean="0"/>
              <a:t>BASE Map (ZH, ZI and XV network)</a:t>
            </a:r>
            <a:endParaRPr lang="en-US" dirty="0"/>
          </a:p>
        </p:txBody>
      </p:sp>
      <p:pic>
        <p:nvPicPr>
          <p:cNvPr id="6" name="Picture 5" descr="Screen shot 2011-08-14 at 5.08.59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4246" y="987425"/>
            <a:ext cx="6811937" cy="54931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hlinkClick r:id="rId2"/>
              </a:rPr>
              <a:t>PH5 data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6" name="Picture 5" descr="Screen shot 2011-08-13 at 1.02.48 P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291" y="1310225"/>
            <a:ext cx="8780925" cy="52075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362140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latin typeface="Eurostile"/>
                <a:cs typeface="Eurostile"/>
              </a:rPr>
              <a:t>Refraction data from Flexible Array –Bighorn Seismic Experiment </a:t>
            </a:r>
            <a:endParaRPr lang="en-US" b="1" dirty="0">
              <a:latin typeface="Eurostile"/>
              <a:cs typeface="Eurostile"/>
            </a:endParaRPr>
          </a:p>
        </p:txBody>
      </p:sp>
      <p:pic>
        <p:nvPicPr>
          <p:cNvPr id="3" name="Picture 2" descr="Screen shot 2011-08-13 at 1.34.40 P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894" y="1687581"/>
            <a:ext cx="8651640" cy="469531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9532" y="6303530"/>
            <a:ext cx="88600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accent3">
                    <a:lumMod val="50000"/>
                  </a:schemeClr>
                </a:solidFill>
                <a:latin typeface="Eurostile"/>
                <a:cs typeface="Eurostile"/>
              </a:rPr>
              <a:t>From Anne Sheehan -  http://www.earthscope.org/es_doc/meetings/2011_national/WedCafe/2011ESNM_Sheehan_Seismology_P1_Cafe.pdf</a:t>
            </a:r>
            <a:endParaRPr lang="en-US" sz="1200" dirty="0">
              <a:solidFill>
                <a:schemeClr val="accent3">
                  <a:lumMod val="50000"/>
                </a:schemeClr>
              </a:solidFill>
              <a:latin typeface="Eurostile"/>
              <a:cs typeface="Eurostil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Eurostile"/>
                <a:cs typeface="Eurostile"/>
              </a:rPr>
              <a:t>Active Source</a:t>
            </a:r>
            <a:endParaRPr lang="en-US" b="1" dirty="0">
              <a:latin typeface="Eurostile"/>
              <a:cs typeface="Eurostile"/>
            </a:endParaRPr>
          </a:p>
        </p:txBody>
      </p:sp>
      <p:pic>
        <p:nvPicPr>
          <p:cNvPr id="20" name="Picture 19" descr="Line02-Shot2113.pdf"/>
          <p:cNvPicPr>
            <a:picLocks noChangeAspect="1"/>
          </p:cNvPicPr>
          <p:nvPr/>
        </p:nvPicPr>
        <mc:AlternateContent>
          <mc:Choice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1330579"/>
            <a:ext cx="9144000" cy="4918075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68370" y="6100417"/>
            <a:ext cx="9020010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 smtClean="0">
                <a:latin typeface="Eurostile"/>
                <a:cs typeface="Eurostile"/>
              </a:rPr>
              <a:t>Results from a 115kg explosion recorded on an approximately 220km long line of almost 1000 Texans  (a different shot than the one in the photo)</a:t>
            </a:r>
            <a:endParaRPr lang="en-US" dirty="0">
              <a:latin typeface="Eurostile"/>
              <a:cs typeface="Eurostil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Eurostile"/>
                <a:cs typeface="Eurostile"/>
              </a:rPr>
              <a:t>Curious about those formats? Explore</a:t>
            </a:r>
            <a:endParaRPr lang="en-US" b="1" dirty="0">
              <a:latin typeface="Eurostile"/>
              <a:cs typeface="Eurostile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3078077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 smtClean="0">
                <a:solidFill>
                  <a:schemeClr val="tx2"/>
                </a:solidFill>
                <a:latin typeface="Eurostile"/>
                <a:cs typeface="Eurostile"/>
              </a:rPr>
              <a:t>SEED:</a:t>
            </a:r>
          </a:p>
          <a:p>
            <a:pPr algn="ctr"/>
            <a:r>
              <a:rPr lang="en-US" sz="3200" b="1" dirty="0" smtClean="0">
                <a:solidFill>
                  <a:schemeClr val="tx2"/>
                </a:solidFill>
                <a:latin typeface="Eurostile"/>
                <a:cs typeface="Eurostile"/>
              </a:rPr>
              <a:t>PH5</a:t>
            </a:r>
          </a:p>
          <a:p>
            <a:pPr algn="ctr"/>
            <a:r>
              <a:rPr lang="en-US" sz="3200" b="1" dirty="0" smtClean="0">
                <a:solidFill>
                  <a:schemeClr val="tx2"/>
                </a:solidFill>
                <a:latin typeface="Eurostile"/>
                <a:cs typeface="Eurostile"/>
              </a:rPr>
              <a:t>SEGY:</a:t>
            </a:r>
          </a:p>
          <a:p>
            <a:pPr algn="ctr"/>
            <a:r>
              <a:rPr lang="en-US" sz="3200" b="1" dirty="0" smtClean="0">
                <a:solidFill>
                  <a:schemeClr val="tx2"/>
                </a:solidFill>
                <a:latin typeface="Eurostile"/>
                <a:cs typeface="Eurostile"/>
              </a:rPr>
              <a:t>SAC: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FA_2011_l48.png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529722"/>
            <a:ext cx="9321742" cy="720392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10463" y="1570597"/>
            <a:ext cx="1205140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613033" y="446572"/>
            <a:ext cx="6433594" cy="132343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000" b="1" dirty="0" smtClean="0">
                <a:latin typeface="Eurostile"/>
                <a:cs typeface="Eurostile"/>
              </a:rPr>
              <a:t>Flexible Array Experiments Active &amp; Passive Source</a:t>
            </a:r>
            <a:endParaRPr lang="en-US" sz="4000" b="1" dirty="0">
              <a:latin typeface="Eurostile"/>
              <a:cs typeface="Eurostil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Eurostile"/>
                <a:cs typeface="Eurostile"/>
              </a:rPr>
              <a:t>Data Sources</a:t>
            </a:r>
            <a:endParaRPr lang="en-US" b="1" dirty="0">
              <a:latin typeface="Eurostile"/>
              <a:cs typeface="Eurostil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0" y="152400"/>
            <a:ext cx="6556869" cy="646331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2A3146"/>
                </a:solidFill>
                <a:latin typeface="Eurostile"/>
                <a:cs typeface="Eurostile"/>
              </a:rPr>
              <a:t>SOURCES OF DATA</a:t>
            </a:r>
            <a:endParaRPr lang="en-US" sz="3600" b="1" dirty="0">
              <a:solidFill>
                <a:srgbClr val="2A3146"/>
              </a:solidFill>
              <a:latin typeface="Eurostile"/>
              <a:cs typeface="Eurostile"/>
            </a:endParaRPr>
          </a:p>
        </p:txBody>
      </p:sp>
      <p:graphicFrame>
        <p:nvGraphicFramePr>
          <p:cNvPr id="5" name="Diagram 4"/>
          <p:cNvGraphicFramePr/>
          <p:nvPr/>
        </p:nvGraphicFramePr>
        <p:xfrm>
          <a:off x="457200" y="1066800"/>
          <a:ext cx="8077200" cy="5410200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453749"/>
            <a:ext cx="2362200" cy="990600"/>
          </a:xfrm>
        </p:spPr>
        <p:txBody>
          <a:bodyPr/>
          <a:lstStyle/>
          <a:p>
            <a:pPr algn="ctr"/>
            <a:r>
              <a:rPr lang="en-US" dirty="0" smtClean="0">
                <a:latin typeface="Eurostile"/>
                <a:cs typeface="Eurostile"/>
              </a:rPr>
              <a:t>In your seismology class</a:t>
            </a:r>
            <a:endParaRPr lang="en-US" dirty="0">
              <a:latin typeface="Eurostile"/>
              <a:cs typeface="Eurostile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>
          <a:xfrm>
            <a:off x="238449" y="1444349"/>
            <a:ext cx="2504751" cy="4144963"/>
          </a:xfrm>
        </p:spPr>
        <p:txBody>
          <a:bodyPr/>
          <a:lstStyle/>
          <a:p>
            <a:r>
              <a:rPr lang="en-US" b="1" dirty="0" smtClean="0">
                <a:latin typeface="Eurostile"/>
                <a:cs typeface="Eurostile"/>
              </a:rPr>
              <a:t>Stress &amp; Strain</a:t>
            </a:r>
          </a:p>
          <a:p>
            <a:r>
              <a:rPr lang="en-US" b="1" dirty="0" smtClean="0">
                <a:latin typeface="Eurostile"/>
                <a:cs typeface="Eurostile"/>
              </a:rPr>
              <a:t>Seismic Wave Equation</a:t>
            </a:r>
          </a:p>
          <a:p>
            <a:r>
              <a:rPr lang="en-US" b="1" dirty="0" smtClean="0">
                <a:latin typeface="Eurostile"/>
                <a:cs typeface="Eurostile"/>
              </a:rPr>
              <a:t>Ray Theory</a:t>
            </a:r>
          </a:p>
          <a:p>
            <a:r>
              <a:rPr lang="en-US" b="1" dirty="0" smtClean="0">
                <a:latin typeface="Eurostile"/>
                <a:cs typeface="Eurostile"/>
              </a:rPr>
              <a:t>Media properties</a:t>
            </a:r>
          </a:p>
          <a:p>
            <a:r>
              <a:rPr lang="en-US" b="1" dirty="0" smtClean="0">
                <a:latin typeface="Eurostile"/>
                <a:cs typeface="Eurostile"/>
              </a:rPr>
              <a:t>Energy loss</a:t>
            </a:r>
          </a:p>
          <a:p>
            <a:r>
              <a:rPr lang="en-US" b="1" dirty="0" smtClean="0">
                <a:latin typeface="Eurostile"/>
                <a:cs typeface="Eurostile"/>
              </a:rPr>
              <a:t>Attenuation</a:t>
            </a:r>
          </a:p>
          <a:p>
            <a:r>
              <a:rPr lang="en-US" b="1" dirty="0" smtClean="0">
                <a:latin typeface="Eurostile"/>
                <a:cs typeface="Eurostile"/>
              </a:rPr>
              <a:t>Resolution and ……</a:t>
            </a:r>
          </a:p>
          <a:p>
            <a:endParaRPr lang="en-US" b="1" dirty="0">
              <a:latin typeface="Eurostile"/>
              <a:cs typeface="Eurostile"/>
            </a:endParaRPr>
          </a:p>
        </p:txBody>
      </p:sp>
      <p:pic>
        <p:nvPicPr>
          <p:cNvPr id="5" name="Picture 4" descr="Screen shot 2011-08-13 at 8.18.47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449" y="4365037"/>
            <a:ext cx="2504751" cy="1874015"/>
          </a:xfrm>
          <a:prstGeom prst="rect">
            <a:avLst/>
          </a:prstGeom>
        </p:spPr>
      </p:pic>
      <p:pic>
        <p:nvPicPr>
          <p:cNvPr id="7" name="Picture 6" descr="Screen shot 2011-08-13 at 8.24.14 A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8594" y="611356"/>
            <a:ext cx="3837776" cy="562769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2295" y="6406447"/>
            <a:ext cx="89088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  <a:latin typeface="Eurostile"/>
                <a:cs typeface="Eurostile"/>
              </a:rPr>
              <a:t>Travel time curves and seismic trace Turkey event (from http://www.ifg.tu-clausthal.de/</a:t>
            </a:r>
            <a:endParaRPr lang="en-US" sz="1200" dirty="0">
              <a:solidFill>
                <a:schemeClr val="bg1"/>
              </a:solidFill>
              <a:latin typeface="Eurostile"/>
              <a:cs typeface="Eurostile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Eurostile"/>
                <a:cs typeface="Eurostile"/>
              </a:rPr>
              <a:t>Passive source</a:t>
            </a:r>
            <a:endParaRPr lang="en-US" b="1" dirty="0">
              <a:latin typeface="Eurostile"/>
              <a:cs typeface="Eurostile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1038" y="1197652"/>
            <a:ext cx="3589787" cy="506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" b="1" dirty="0" smtClean="0">
                <a:solidFill>
                  <a:schemeClr val="tx2"/>
                </a:solidFill>
                <a:latin typeface="Eurostile"/>
                <a:cs typeface="Eurostile"/>
              </a:rPr>
              <a:t>Tomography</a:t>
            </a:r>
          </a:p>
          <a:p>
            <a:pPr lvl="1">
              <a:buFont typeface="Arial"/>
              <a:buChar char="•"/>
            </a:pPr>
            <a:r>
              <a:rPr lang="en-US" sz="1700" dirty="0" smtClean="0">
                <a:solidFill>
                  <a:schemeClr val="tx2"/>
                </a:solidFill>
                <a:latin typeface="Eurostile"/>
                <a:cs typeface="Eurostile"/>
              </a:rPr>
              <a:t>Regional and Global Scale</a:t>
            </a:r>
          </a:p>
          <a:p>
            <a:pPr lvl="1">
              <a:buFont typeface="Arial"/>
              <a:buChar char="•"/>
            </a:pPr>
            <a:r>
              <a:rPr lang="en-US" sz="1700" dirty="0" smtClean="0">
                <a:solidFill>
                  <a:schemeClr val="tx2"/>
                </a:solidFill>
                <a:latin typeface="Eurostile"/>
                <a:cs typeface="Eurostile"/>
              </a:rPr>
              <a:t>Surface Wave </a:t>
            </a:r>
          </a:p>
          <a:p>
            <a:pPr lvl="1">
              <a:buFont typeface="Arial"/>
              <a:buChar char="•"/>
            </a:pPr>
            <a:r>
              <a:rPr lang="en-US" sz="1700" dirty="0" smtClean="0">
                <a:solidFill>
                  <a:schemeClr val="tx2"/>
                </a:solidFill>
                <a:latin typeface="Eurostile"/>
                <a:cs typeface="Eurostile"/>
              </a:rPr>
              <a:t>Ambient Noise Tomography</a:t>
            </a:r>
          </a:p>
          <a:p>
            <a:pPr lvl="1"/>
            <a:endParaRPr lang="en-US" sz="1700" dirty="0" smtClean="0">
              <a:solidFill>
                <a:schemeClr val="tx2"/>
              </a:solidFill>
              <a:latin typeface="Eurostile"/>
              <a:cs typeface="Eurostile"/>
            </a:endParaRPr>
          </a:p>
          <a:p>
            <a:r>
              <a:rPr lang="en-US" sz="1700" b="1" dirty="0" smtClean="0">
                <a:solidFill>
                  <a:schemeClr val="tx2"/>
                </a:solidFill>
                <a:latin typeface="Eurostile"/>
                <a:cs typeface="Eurostile"/>
              </a:rPr>
              <a:t>Inverse problem </a:t>
            </a:r>
            <a:r>
              <a:rPr lang="en-US" sz="1700" dirty="0" smtClean="0">
                <a:solidFill>
                  <a:schemeClr val="tx2"/>
                </a:solidFill>
                <a:latin typeface="Eurostile"/>
                <a:cs typeface="Eurostile"/>
              </a:rPr>
              <a:t>:Measure earthquake body-wave travel times and compare to those predicted from standard models.</a:t>
            </a:r>
          </a:p>
          <a:p>
            <a:endParaRPr lang="en-US" sz="1700" dirty="0" smtClean="0">
              <a:solidFill>
                <a:schemeClr val="tx2"/>
              </a:solidFill>
              <a:latin typeface="Eurostile"/>
              <a:cs typeface="Eurostile"/>
            </a:endParaRPr>
          </a:p>
          <a:p>
            <a:r>
              <a:rPr lang="en-US" sz="1700" b="1" dirty="0" smtClean="0">
                <a:solidFill>
                  <a:schemeClr val="tx2"/>
                </a:solidFill>
                <a:latin typeface="Eurostile"/>
                <a:cs typeface="Eurostile"/>
              </a:rPr>
              <a:t>Forward Problem: </a:t>
            </a:r>
            <a:r>
              <a:rPr lang="en-US" sz="1700" dirty="0" smtClean="0">
                <a:solidFill>
                  <a:schemeClr val="tx2"/>
                </a:solidFill>
                <a:latin typeface="Eurostile"/>
                <a:cs typeface="Eurostile"/>
              </a:rPr>
              <a:t>Given velocity structure, calculate travel times</a:t>
            </a:r>
          </a:p>
          <a:p>
            <a:endParaRPr lang="en-US" sz="1700" dirty="0" smtClean="0">
              <a:solidFill>
                <a:schemeClr val="tx2"/>
              </a:solidFill>
              <a:latin typeface="Eurostile"/>
              <a:cs typeface="Eurostile"/>
            </a:endParaRPr>
          </a:p>
          <a:p>
            <a:r>
              <a:rPr lang="en-US" sz="1700" dirty="0" smtClean="0">
                <a:solidFill>
                  <a:schemeClr val="tx2"/>
                </a:solidFill>
                <a:latin typeface="Eurostile"/>
                <a:cs typeface="Eurostile"/>
              </a:rPr>
              <a:t>Tomography </a:t>
            </a:r>
          </a:p>
          <a:p>
            <a:pPr>
              <a:buFont typeface="Arial"/>
              <a:buChar char="•"/>
            </a:pPr>
            <a:r>
              <a:rPr lang="en-US" sz="1700" dirty="0" smtClean="0">
                <a:solidFill>
                  <a:schemeClr val="tx2"/>
                </a:solidFill>
                <a:latin typeface="Eurostile"/>
                <a:cs typeface="Eurostile"/>
              </a:rPr>
              <a:t>Requires multiple crossing ray paths (3D) from multiple sources to effectively resolve properties of anomalies. </a:t>
            </a:r>
          </a:p>
          <a:p>
            <a:pPr>
              <a:buFont typeface="Arial"/>
              <a:buChar char="•"/>
            </a:pPr>
            <a:r>
              <a:rPr lang="en-US" sz="1700" dirty="0" smtClean="0">
                <a:solidFill>
                  <a:schemeClr val="tx2"/>
                </a:solidFill>
                <a:latin typeface="Eurostile"/>
                <a:cs typeface="Eurostile"/>
                <a:hlinkClick r:id="rId2"/>
              </a:rPr>
              <a:t>Receiver Functions</a:t>
            </a:r>
            <a:r>
              <a:rPr lang="en-US" sz="1700" dirty="0" smtClean="0">
                <a:solidFill>
                  <a:schemeClr val="tx2"/>
                </a:solidFill>
                <a:latin typeface="Eurostile"/>
                <a:cs typeface="Eurostile"/>
              </a:rPr>
              <a:t> </a:t>
            </a:r>
          </a:p>
        </p:txBody>
      </p:sp>
      <p:pic>
        <p:nvPicPr>
          <p:cNvPr id="37" name="Picture 36" descr="Screen shot 2011-08-13 at 8.55.27 AM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0826" y="1511129"/>
            <a:ext cx="4782020" cy="4567442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25918" y="6378246"/>
            <a:ext cx="914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smtClean="0">
                <a:solidFill>
                  <a:schemeClr val="tx2"/>
                </a:solidFill>
                <a:latin typeface="Eurostile"/>
                <a:cs typeface="Eurostile"/>
              </a:rPr>
              <a:t>Data Collection Centers now offer the option of large availability of seismic data for all types of analysis </a:t>
            </a:r>
            <a:r>
              <a:rPr lang="en-US" sz="1400" b="1" dirty="0" smtClean="0">
                <a:solidFill>
                  <a:schemeClr val="tx2"/>
                </a:solidFill>
                <a:latin typeface="Eurostile"/>
                <a:cs typeface="Eurostile"/>
              </a:rPr>
              <a:t>and  </a:t>
            </a:r>
            <a:r>
              <a:rPr lang="en-US" sz="1400" b="1" dirty="0" smtClean="0">
                <a:solidFill>
                  <a:schemeClr val="tx2"/>
                </a:solidFill>
                <a:latin typeface="Eurostile"/>
                <a:cs typeface="Eurostile"/>
              </a:rPr>
              <a:t>studies.</a:t>
            </a:r>
            <a:endParaRPr lang="en-US" sz="1400" b="1" dirty="0">
              <a:solidFill>
                <a:schemeClr val="tx2"/>
              </a:solidFill>
              <a:latin typeface="Eurostile"/>
              <a:cs typeface="Eurostil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1752" y="1304173"/>
            <a:ext cx="2852646" cy="5632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tx2"/>
                </a:solidFill>
                <a:latin typeface="Eurostile"/>
                <a:cs typeface="Eurostile"/>
              </a:rPr>
              <a:t>Reflection</a:t>
            </a:r>
          </a:p>
          <a:p>
            <a:r>
              <a:rPr lang="en-US" dirty="0" smtClean="0">
                <a:solidFill>
                  <a:schemeClr val="tx2"/>
                </a:solidFill>
                <a:latin typeface="Eurostile"/>
                <a:cs typeface="Eurostile"/>
              </a:rPr>
              <a:t>wave being bounced back by a boundary. The angles of the incident ray and the reflected ray are the same. </a:t>
            </a:r>
          </a:p>
          <a:p>
            <a:endParaRPr lang="en-US" dirty="0" smtClean="0">
              <a:solidFill>
                <a:schemeClr val="tx2"/>
              </a:solidFill>
              <a:latin typeface="Eurostile"/>
              <a:cs typeface="Eurostile"/>
            </a:endParaRPr>
          </a:p>
          <a:p>
            <a:pPr>
              <a:buFont typeface="Arial"/>
              <a:buChar char="•"/>
            </a:pPr>
            <a:r>
              <a:rPr lang="en-US" dirty="0" smtClean="0">
                <a:solidFill>
                  <a:schemeClr val="tx2"/>
                </a:solidFill>
                <a:latin typeface="Eurostile"/>
                <a:cs typeface="Eurostile"/>
              </a:rPr>
              <a:t>Aimed at detailed sub-surface structural information </a:t>
            </a:r>
          </a:p>
          <a:p>
            <a:pPr>
              <a:buFont typeface="Arial"/>
              <a:buChar char="•"/>
            </a:pPr>
            <a:endParaRPr lang="en-US" dirty="0" smtClean="0">
              <a:solidFill>
                <a:schemeClr val="tx2"/>
              </a:solidFill>
              <a:latin typeface="Eurostile"/>
              <a:cs typeface="Eurostile"/>
            </a:endParaRPr>
          </a:p>
          <a:p>
            <a:pPr>
              <a:buFont typeface="Arial"/>
              <a:buChar char="•"/>
            </a:pPr>
            <a:r>
              <a:rPr lang="en-US" dirty="0" smtClean="0">
                <a:solidFill>
                  <a:schemeClr val="tx2"/>
                </a:solidFill>
                <a:latin typeface="Eurostile"/>
                <a:cs typeface="Eurostile"/>
              </a:rPr>
              <a:t>Sources and recorders usually located close together</a:t>
            </a:r>
          </a:p>
          <a:p>
            <a:pPr>
              <a:buFont typeface="Arial"/>
              <a:buChar char="•"/>
            </a:pPr>
            <a:endParaRPr lang="en-US" dirty="0" smtClean="0">
              <a:solidFill>
                <a:schemeClr val="tx2"/>
              </a:solidFill>
              <a:latin typeface="Eurostile"/>
              <a:cs typeface="Eurostile"/>
            </a:endParaRPr>
          </a:p>
          <a:p>
            <a:pPr>
              <a:buFont typeface="Arial"/>
              <a:buChar char="•"/>
            </a:pPr>
            <a:r>
              <a:rPr lang="en-US" dirty="0" smtClean="0">
                <a:solidFill>
                  <a:schemeClr val="tx2"/>
                </a:solidFill>
                <a:latin typeface="Eurostile"/>
                <a:cs typeface="Eurostile"/>
              </a:rPr>
              <a:t>Signals may need to be enhanced by stacking them coherently</a:t>
            </a:r>
          </a:p>
          <a:p>
            <a:endParaRPr lang="en-US" dirty="0" smtClean="0">
              <a:solidFill>
                <a:schemeClr val="tx2"/>
              </a:solidFill>
              <a:latin typeface="Eurostile"/>
              <a:cs typeface="Eurostile"/>
            </a:endParaRPr>
          </a:p>
          <a:p>
            <a:endParaRPr lang="en-US" dirty="0" smtClean="0">
              <a:solidFill>
                <a:schemeClr val="tx2"/>
              </a:solidFill>
              <a:latin typeface="Eurostile"/>
              <a:cs typeface="Eurostile"/>
            </a:endParaRPr>
          </a:p>
          <a:p>
            <a:endParaRPr lang="en-US" dirty="0" smtClean="0">
              <a:solidFill>
                <a:schemeClr val="tx2"/>
              </a:solidFill>
              <a:latin typeface="Eurostile"/>
              <a:cs typeface="Eurostile"/>
            </a:endParaRPr>
          </a:p>
        </p:txBody>
      </p:sp>
      <p:pic>
        <p:nvPicPr>
          <p:cNvPr id="3" name="Picture 2" descr="Screen shot 2011-08-11 at 11.44.50 A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4398" y="1502187"/>
            <a:ext cx="2538864" cy="17658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3154398" y="3646220"/>
            <a:ext cx="25388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2"/>
                </a:solidFill>
                <a:latin typeface="Eurostile"/>
                <a:cs typeface="Eurostile"/>
              </a:rPr>
              <a:t>The angles follow </a:t>
            </a:r>
            <a:r>
              <a:rPr lang="en-US" b="1" dirty="0" smtClean="0">
                <a:solidFill>
                  <a:schemeClr val="tx2"/>
                </a:solidFill>
                <a:latin typeface="Eurostile"/>
                <a:cs typeface="Eurostile"/>
              </a:rPr>
              <a:t>Snell’s Law</a:t>
            </a:r>
          </a:p>
          <a:p>
            <a:pPr algn="ctr"/>
            <a:endParaRPr lang="en-US" dirty="0" smtClean="0">
              <a:solidFill>
                <a:srgbClr val="646B86"/>
              </a:solidFill>
              <a:latin typeface="Eurostile"/>
              <a:cs typeface="Eurostile"/>
            </a:endParaRPr>
          </a:p>
          <a:p>
            <a:pPr algn="ctr"/>
            <a:endParaRPr lang="en-US" dirty="0">
              <a:solidFill>
                <a:srgbClr val="646B86"/>
              </a:solidFill>
              <a:latin typeface="Eurostile"/>
              <a:cs typeface="Eurostile"/>
            </a:endParaRPr>
          </a:p>
          <a:p>
            <a:pPr algn="ctr"/>
            <a:r>
              <a:rPr lang="en-US" sz="1600" dirty="0" smtClean="0">
                <a:solidFill>
                  <a:srgbClr val="646B86"/>
                </a:solidFill>
                <a:latin typeface="Eurostile"/>
                <a:cs typeface="Eurostile"/>
              </a:rPr>
              <a:t>p=sinθ</a:t>
            </a:r>
            <a:r>
              <a:rPr lang="en-US" sz="1600" baseline="-25000" dirty="0" smtClean="0">
                <a:solidFill>
                  <a:srgbClr val="646B86"/>
                </a:solidFill>
                <a:latin typeface="Eurostile"/>
                <a:cs typeface="Eurostile"/>
              </a:rPr>
              <a:t>1</a:t>
            </a:r>
            <a:r>
              <a:rPr lang="en-US" sz="1600" dirty="0" smtClean="0">
                <a:solidFill>
                  <a:srgbClr val="646B86"/>
                </a:solidFill>
                <a:latin typeface="Eurostile"/>
                <a:cs typeface="Eurostile"/>
              </a:rPr>
              <a:t>/V</a:t>
            </a:r>
            <a:r>
              <a:rPr lang="en-US" sz="1600" baseline="-25000" dirty="0" smtClean="0">
                <a:solidFill>
                  <a:srgbClr val="646B86"/>
                </a:solidFill>
                <a:latin typeface="Eurostile"/>
                <a:cs typeface="Eurostile"/>
              </a:rPr>
              <a:t>1</a:t>
            </a:r>
            <a:r>
              <a:rPr lang="en-US" sz="1600" dirty="0" smtClean="0">
                <a:solidFill>
                  <a:srgbClr val="646B86"/>
                </a:solidFill>
                <a:latin typeface="Eurostile"/>
                <a:cs typeface="Eurostile"/>
              </a:rPr>
              <a:t>= sinθ</a:t>
            </a:r>
            <a:r>
              <a:rPr lang="en-US" sz="1600" baseline="-25000" dirty="0" smtClean="0">
                <a:solidFill>
                  <a:srgbClr val="646B86"/>
                </a:solidFill>
                <a:latin typeface="Eurostile"/>
                <a:cs typeface="Eurostile"/>
              </a:rPr>
              <a:t>2</a:t>
            </a:r>
            <a:r>
              <a:rPr lang="en-US" sz="1600" dirty="0" smtClean="0">
                <a:solidFill>
                  <a:srgbClr val="646B86"/>
                </a:solidFill>
                <a:latin typeface="Eurostile"/>
                <a:cs typeface="Eurostile"/>
              </a:rPr>
              <a:t>/V</a:t>
            </a:r>
            <a:r>
              <a:rPr lang="en-US" sz="1600" baseline="-25000" dirty="0" smtClean="0">
                <a:solidFill>
                  <a:srgbClr val="646B86"/>
                </a:solidFill>
                <a:latin typeface="Eurostile"/>
                <a:cs typeface="Eurostile"/>
              </a:rPr>
              <a:t>2</a:t>
            </a:r>
          </a:p>
          <a:p>
            <a:pPr algn="ctr"/>
            <a:endParaRPr lang="en-US" sz="1200" u="sng" dirty="0" smtClean="0">
              <a:solidFill>
                <a:srgbClr val="646B86"/>
              </a:solidFill>
              <a:latin typeface="Eurostile"/>
              <a:cs typeface="Eurostile"/>
            </a:endParaRPr>
          </a:p>
          <a:p>
            <a:pPr algn="ctr"/>
            <a:r>
              <a:rPr lang="en-US" sz="1200" u="sng" dirty="0" smtClean="0">
                <a:solidFill>
                  <a:srgbClr val="646B86"/>
                </a:solidFill>
                <a:latin typeface="Eurostile"/>
                <a:cs typeface="Eurostile"/>
              </a:rPr>
              <a:t>For a flat earth</a:t>
            </a:r>
            <a:endParaRPr lang="en-US" baseline="-25000" dirty="0" smtClean="0">
              <a:solidFill>
                <a:srgbClr val="646B86"/>
              </a:solidFill>
              <a:latin typeface="Eurostile"/>
              <a:cs typeface="Eurostile"/>
            </a:endParaRPr>
          </a:p>
          <a:p>
            <a:pPr algn="ctr"/>
            <a:endParaRPr lang="en-US" baseline="-25000" dirty="0" smtClean="0">
              <a:solidFill>
                <a:srgbClr val="646B86"/>
              </a:solidFill>
              <a:latin typeface="Eurostile"/>
              <a:cs typeface="Eurostile"/>
            </a:endParaRPr>
          </a:p>
          <a:p>
            <a:pPr algn="ctr"/>
            <a:r>
              <a:rPr lang="en-US" baseline="30000" dirty="0" smtClean="0">
                <a:solidFill>
                  <a:srgbClr val="646B86"/>
                </a:solidFill>
                <a:latin typeface="Eurostile"/>
                <a:cs typeface="Eurostile"/>
              </a:rPr>
              <a:t>Where p – ray parameter, which does not change along the ray path</a:t>
            </a:r>
          </a:p>
          <a:p>
            <a:pPr algn="ctr"/>
            <a:endParaRPr lang="en-US" baseline="30000" dirty="0">
              <a:solidFill>
                <a:srgbClr val="646B86"/>
              </a:solidFill>
              <a:latin typeface="Eurostile"/>
              <a:cs typeface="Eurostile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Eurostile"/>
                <a:cs typeface="Eurostile"/>
              </a:rPr>
              <a:t>Active source</a:t>
            </a:r>
            <a:endParaRPr lang="en-US" b="1" dirty="0">
              <a:latin typeface="Eurostile"/>
              <a:cs typeface="Eurostile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849705" y="1276861"/>
            <a:ext cx="2874463" cy="4801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chemeClr val="tx2"/>
                </a:solidFill>
                <a:latin typeface="Eurostile"/>
                <a:cs typeface="Eurostile"/>
              </a:rPr>
              <a:t>Refraction </a:t>
            </a:r>
          </a:p>
          <a:p>
            <a:endParaRPr lang="en-US" dirty="0" smtClean="0">
              <a:solidFill>
                <a:schemeClr val="tx2"/>
              </a:solidFill>
              <a:latin typeface="Eurostile"/>
              <a:cs typeface="Eurostile"/>
            </a:endParaRPr>
          </a:p>
          <a:p>
            <a:r>
              <a:rPr lang="en-US" dirty="0" smtClean="0">
                <a:solidFill>
                  <a:schemeClr val="tx2"/>
                </a:solidFill>
                <a:latin typeface="Eurostile"/>
                <a:cs typeface="Eurostile"/>
              </a:rPr>
              <a:t>Change of propagation direction caused by change of velocity in the medium. </a:t>
            </a:r>
          </a:p>
          <a:p>
            <a:endParaRPr lang="en-US" dirty="0" smtClean="0">
              <a:solidFill>
                <a:schemeClr val="tx2"/>
              </a:solidFill>
              <a:latin typeface="Eurostile"/>
              <a:cs typeface="Eurostile"/>
            </a:endParaRPr>
          </a:p>
          <a:p>
            <a:pPr>
              <a:buFont typeface="Arial"/>
              <a:buChar char="•"/>
            </a:pPr>
            <a:r>
              <a:rPr lang="en-US" dirty="0" smtClean="0">
                <a:solidFill>
                  <a:schemeClr val="tx2"/>
                </a:solidFill>
                <a:latin typeface="Eurostile"/>
                <a:cs typeface="Eurostile"/>
              </a:rPr>
              <a:t>The objective is to measure the arrival times of the head waves as a function of the source-receiver distance, so that the depth to the refractors in which they traveled can be calculated.</a:t>
            </a:r>
          </a:p>
          <a:p>
            <a:endParaRPr lang="en-US" dirty="0" smtClean="0">
              <a:solidFill>
                <a:schemeClr val="tx2"/>
              </a:solidFill>
              <a:latin typeface="Eurostile"/>
              <a:cs typeface="Eurostile"/>
            </a:endParaRPr>
          </a:p>
          <a:p>
            <a:pPr>
              <a:buFont typeface="Arial"/>
              <a:buChar char="•"/>
            </a:pPr>
            <a:r>
              <a:rPr lang="en-US" dirty="0" smtClean="0">
                <a:solidFill>
                  <a:schemeClr val="tx2"/>
                </a:solidFill>
                <a:latin typeface="Eurostile"/>
                <a:cs typeface="Eurostile"/>
              </a:rPr>
              <a:t>Lateral resolution ~1/2 the geophone spacing</a:t>
            </a:r>
          </a:p>
          <a:p>
            <a:pPr>
              <a:buFont typeface="Arial"/>
              <a:buChar char="•"/>
            </a:pPr>
            <a:endParaRPr lang="en-US" dirty="0" smtClean="0">
              <a:solidFill>
                <a:schemeClr val="tx2"/>
              </a:solidFill>
              <a:latin typeface="Eurostile"/>
              <a:cs typeface="Eurostile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Civic.thmx</Template>
  <TotalTime>5953</TotalTime>
  <Words>1715</Words>
  <Application>Microsoft Macintosh PowerPoint</Application>
  <PresentationFormat>On-screen Show (4:3)</PresentationFormat>
  <Paragraphs>348</Paragraphs>
  <Slides>34</Slides>
  <Notes>4</Notes>
  <HiddenSlides>2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Civic</vt:lpstr>
      <vt:lpstr>DATA  - USArray/PASSCAL</vt:lpstr>
      <vt:lpstr>Instrument Pools at PASSCAL</vt:lpstr>
      <vt:lpstr>Transportable Array</vt:lpstr>
      <vt:lpstr>Slide 4</vt:lpstr>
      <vt:lpstr>Data Sources</vt:lpstr>
      <vt:lpstr>Slide 6</vt:lpstr>
      <vt:lpstr>In your seismology class</vt:lpstr>
      <vt:lpstr>Passive source</vt:lpstr>
      <vt:lpstr>Active source</vt:lpstr>
      <vt:lpstr>INSTRUMENTATION</vt:lpstr>
      <vt:lpstr>Instrumentation</vt:lpstr>
      <vt:lpstr>Transportable Array</vt:lpstr>
      <vt:lpstr>Flexible Array Installations  - (Passive source)</vt:lpstr>
      <vt:lpstr>Flex Array Passive Source Components</vt:lpstr>
      <vt:lpstr>Instrumentation</vt:lpstr>
      <vt:lpstr>Instrumentation</vt:lpstr>
      <vt:lpstr>Passive Source Sensors</vt:lpstr>
      <vt:lpstr>Instrumentation – Sensors Active source</vt:lpstr>
      <vt:lpstr>Passive source - Testing and seismic Station Installation – Field work involves evaluation of all equipment before deployment </vt:lpstr>
      <vt:lpstr>Slide 20</vt:lpstr>
      <vt:lpstr>Implications of installations &amp; resources used</vt:lpstr>
      <vt:lpstr>Digital Waveform Data</vt:lpstr>
      <vt:lpstr>Slide 23</vt:lpstr>
      <vt:lpstr>Data formats used for Usarray Archiving</vt:lpstr>
      <vt:lpstr>More on data formats</vt:lpstr>
      <vt:lpstr>Waveform Data - Conversion</vt:lpstr>
      <vt:lpstr>Slide 27</vt:lpstr>
      <vt:lpstr>Archival: requires full description and information about the station, channel's) and structure of the data</vt:lpstr>
      <vt:lpstr>Metadata or Dataless </vt:lpstr>
      <vt:lpstr>BASE Map (ZH, ZI and XV network)</vt:lpstr>
      <vt:lpstr>PH5 data</vt:lpstr>
      <vt:lpstr>Refraction data from Flexible Array –Bighorn Seismic Experiment </vt:lpstr>
      <vt:lpstr>Active Source</vt:lpstr>
      <vt:lpstr>Curious about those formats? Explore</vt:lpstr>
    </vt:vector>
  </TitlesOfParts>
  <Company>IRIS/PASSCAL NMT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Data Fundamentals</dc:title>
  <dc:creator>Office 2004 Test Drive User</dc:creator>
  <cp:lastModifiedBy>Eliana Arias-Dotson</cp:lastModifiedBy>
  <cp:revision>64</cp:revision>
  <cp:lastPrinted>2011-08-12T17:29:00Z</cp:lastPrinted>
  <dcterms:created xsi:type="dcterms:W3CDTF">2011-08-15T02:30:34Z</dcterms:created>
  <dcterms:modified xsi:type="dcterms:W3CDTF">2011-08-15T13:38:36Z</dcterms:modified>
</cp:coreProperties>
</file>