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Default Extension="jpeg" ContentType="image/jpeg"/>
  <Default Extension="xml" ContentType="application/xml"/>
  <Override PartName="/ppt/slides/slide9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Default Extension="emf" ContentType="image/x-emf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notesSlides/notesSlide1.xml" ContentType="application/vnd.openxmlformats-officedocument.presentationml.notes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theme/theme2.xml" ContentType="application/vnd.openxmlformats-officedocument.them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Override PartName="/ppt/slides/slide12.xml" ContentType="application/vnd.openxmlformats-officedocument.presentationml.slide+xml"/>
  <Override PartName="/ppt/theme/themeOverride1.xml" ContentType="application/vnd.openxmlformats-officedocument.themeOverride+xml"/>
  <Default Extension="bin" ContentType="application/vnd.openxmlformats-officedocument.presentationml.printerSettings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  <Override PartName="/ppt/slides/slide13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>
  <p:sldMasterIdLst>
    <p:sldMasterId id="2147483948" r:id="rId1"/>
  </p:sldMasterIdLst>
  <p:notesMasterIdLst>
    <p:notesMasterId r:id="rId15"/>
  </p:notesMasterIdLst>
  <p:sldIdLst>
    <p:sldId id="256" r:id="rId2"/>
    <p:sldId id="263" r:id="rId3"/>
    <p:sldId id="265" r:id="rId4"/>
    <p:sldId id="282" r:id="rId5"/>
    <p:sldId id="273" r:id="rId6"/>
    <p:sldId id="274" r:id="rId7"/>
    <p:sldId id="275" r:id="rId8"/>
    <p:sldId id="277" r:id="rId9"/>
    <p:sldId id="257" r:id="rId10"/>
    <p:sldId id="279" r:id="rId11"/>
    <p:sldId id="281" r:id="rId12"/>
    <p:sldId id="272" r:id="rId13"/>
    <p:sldId id="271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FF33CC"/>
    <a:srgbClr val="33CC3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6912" autoAdjust="0"/>
    <p:restoredTop sz="94660"/>
  </p:normalViewPr>
  <p:slideViewPr>
    <p:cSldViewPr>
      <p:cViewPr>
        <p:scale>
          <a:sx n="100" d="100"/>
          <a:sy n="100" d="100"/>
        </p:scale>
        <p:origin x="-1760" y="-7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notesMaster" Target="notesMasters/notesMaster1.xml"/><Relationship Id="rId16" Type="http://schemas.openxmlformats.org/officeDocument/2006/relationships/printerSettings" Target="printerSettings/printerSettings1.bin"/><Relationship Id="rId17" Type="http://schemas.openxmlformats.org/officeDocument/2006/relationships/presProps" Target="presProps.xml"/><Relationship Id="rId18" Type="http://schemas.openxmlformats.org/officeDocument/2006/relationships/viewProps" Target="viewProps.xml"/><Relationship Id="rId1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608249C-F840-4389-8E79-7FD67461E3B4}" type="datetimeFigureOut">
              <a:rPr lang="en-US" smtClean="0"/>
              <a:pPr/>
              <a:t>8/19/11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EDEE824-D444-4932-9BB0-E16FA721D6D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DEE824-D444-4932-9BB0-E16FA721D6D4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82DF9A-79A3-4DD1-8BB4-93EEF1CDF59B}" type="datetimeFigureOut">
              <a:rPr lang="en-US" smtClean="0"/>
              <a:pPr/>
              <a:t>8/19/11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0E2E36-4E33-4325-91C8-AFD952C3372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82DF9A-79A3-4DD1-8BB4-93EEF1CDF59B}" type="datetimeFigureOut">
              <a:rPr lang="en-US" smtClean="0"/>
              <a:pPr/>
              <a:t>8/19/11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0E2E36-4E33-4325-91C8-AFD952C3372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82DF9A-79A3-4DD1-8BB4-93EEF1CDF59B}" type="datetimeFigureOut">
              <a:rPr lang="en-US" smtClean="0"/>
              <a:pPr/>
              <a:t>8/19/11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0E2E36-4E33-4325-91C8-AFD952C3372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82DF9A-79A3-4DD1-8BB4-93EEF1CDF59B}" type="datetimeFigureOut">
              <a:rPr lang="en-US" smtClean="0"/>
              <a:pPr/>
              <a:t>8/19/11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0E2E36-4E33-4325-91C8-AFD952C3372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82DF9A-79A3-4DD1-8BB4-93EEF1CDF59B}" type="datetimeFigureOut">
              <a:rPr lang="en-US" smtClean="0"/>
              <a:pPr/>
              <a:t>8/19/11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040E2E36-4E33-4325-91C8-AFD952C3372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82DF9A-79A3-4DD1-8BB4-93EEF1CDF59B}" type="datetimeFigureOut">
              <a:rPr lang="en-US" smtClean="0"/>
              <a:pPr/>
              <a:t>8/19/11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0E2E36-4E33-4325-91C8-AFD952C3372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82DF9A-79A3-4DD1-8BB4-93EEF1CDF59B}" type="datetimeFigureOut">
              <a:rPr lang="en-US" smtClean="0"/>
              <a:pPr/>
              <a:t>8/19/11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0E2E36-4E33-4325-91C8-AFD952C3372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82DF9A-79A3-4DD1-8BB4-93EEF1CDF59B}" type="datetimeFigureOut">
              <a:rPr lang="en-US" smtClean="0"/>
              <a:pPr/>
              <a:t>8/19/11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0E2E36-4E33-4325-91C8-AFD952C3372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82DF9A-79A3-4DD1-8BB4-93EEF1CDF59B}" type="datetimeFigureOut">
              <a:rPr lang="en-US" smtClean="0"/>
              <a:pPr/>
              <a:t>8/19/11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0E2E36-4E33-4325-91C8-AFD952C3372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82DF9A-79A3-4DD1-8BB4-93EEF1CDF59B}" type="datetimeFigureOut">
              <a:rPr lang="en-US" smtClean="0"/>
              <a:pPr/>
              <a:t>8/19/11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0E2E36-4E33-4325-91C8-AFD952C3372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82DF9A-79A3-4DD1-8BB4-93EEF1CDF59B}" type="datetimeFigureOut">
              <a:rPr lang="en-US" smtClean="0"/>
              <a:pPr/>
              <a:t>8/19/11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0E2E36-4E33-4325-91C8-AFD952C3372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3D82DF9A-79A3-4DD1-8BB4-93EEF1CDF59B}" type="datetimeFigureOut">
              <a:rPr lang="en-US" smtClean="0"/>
              <a:pPr/>
              <a:t>8/19/11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040E2E36-4E33-4325-91C8-AFD952C3372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949" r:id="rId1"/>
    <p:sldLayoutId id="2147483950" r:id="rId2"/>
    <p:sldLayoutId id="2147483951" r:id="rId3"/>
    <p:sldLayoutId id="2147483952" r:id="rId4"/>
    <p:sldLayoutId id="2147483953" r:id="rId5"/>
    <p:sldLayoutId id="2147483954" r:id="rId6"/>
    <p:sldLayoutId id="2147483955" r:id="rId7"/>
    <p:sldLayoutId id="2147483956" r:id="rId8"/>
    <p:sldLayoutId id="2147483957" r:id="rId9"/>
    <p:sldLayoutId id="2147483958" r:id="rId10"/>
    <p:sldLayoutId id="2147483959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10.png"/><Relationship Id="rId1" Type="http://schemas.openxmlformats.org/officeDocument/2006/relationships/themeOverride" Target="../theme/themeOverride1.xml"/><Relationship Id="rId2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e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066800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Automated INSPECTION OF </a:t>
            </a:r>
            <a:r>
              <a:rPr lang="en-US" dirty="0" smtClean="0">
                <a:solidFill>
                  <a:schemeClr val="bg1"/>
                </a:solidFill>
              </a:rPr>
              <a:t>Seismograms </a:t>
            </a:r>
            <a:r>
              <a:rPr lang="en-US" dirty="0" smtClean="0">
                <a:solidFill>
                  <a:schemeClr val="bg1"/>
                </a:solidFill>
              </a:rPr>
              <a:t/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dirty="0" smtClean="0">
                <a:solidFill>
                  <a:schemeClr val="bg1"/>
                </a:solidFill>
              </a:rPr>
              <a:t>(Quality Control) 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95400" y="3048000"/>
            <a:ext cx="6400800" cy="2438400"/>
          </a:xfrm>
        </p:spPr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Maya El Hariri</a:t>
            </a:r>
          </a:p>
          <a:p>
            <a:r>
              <a:rPr lang="en-US" dirty="0" err="1" smtClean="0">
                <a:solidFill>
                  <a:srgbClr val="FFFF00"/>
                </a:solidFill>
              </a:rPr>
              <a:t>Ayda</a:t>
            </a:r>
            <a:r>
              <a:rPr lang="en-US" dirty="0" smtClean="0">
                <a:solidFill>
                  <a:srgbClr val="FFFF00"/>
                </a:solidFill>
              </a:rPr>
              <a:t> S. </a:t>
            </a:r>
            <a:r>
              <a:rPr lang="en-US" dirty="0" err="1" smtClean="0">
                <a:solidFill>
                  <a:srgbClr val="FFFF00"/>
                </a:solidFill>
              </a:rPr>
              <a:t>Razi</a:t>
            </a:r>
            <a:endParaRPr lang="en-US" dirty="0" smtClean="0">
              <a:solidFill>
                <a:srgbClr val="FFFF00"/>
              </a:solidFill>
            </a:endParaRPr>
          </a:p>
          <a:p>
            <a:r>
              <a:rPr lang="en-US" dirty="0" smtClean="0">
                <a:solidFill>
                  <a:srgbClr val="FFFF00"/>
                </a:solidFill>
              </a:rPr>
              <a:t>Chen </a:t>
            </a:r>
            <a:r>
              <a:rPr lang="en-US" dirty="0" err="1" smtClean="0">
                <a:solidFill>
                  <a:srgbClr val="FFFF00"/>
                </a:solidFill>
              </a:rPr>
              <a:t>Chen</a:t>
            </a:r>
            <a:endParaRPr lang="en-US" dirty="0" smtClean="0">
              <a:solidFill>
                <a:srgbClr val="FFFF00"/>
              </a:solidFill>
            </a:endParaRPr>
          </a:p>
          <a:p>
            <a:r>
              <a:rPr lang="en-US" dirty="0" smtClean="0">
                <a:solidFill>
                  <a:srgbClr val="FFFF00"/>
                </a:solidFill>
              </a:rPr>
              <a:t>Musa Hussein</a:t>
            </a:r>
          </a:p>
          <a:p>
            <a:endParaRPr lang="en-US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dirty="0" smtClean="0">
                <a:solidFill>
                  <a:schemeClr val="bg1"/>
                </a:solidFill>
              </a:rPr>
              <a:t>RF- Analysis</a:t>
            </a:r>
            <a:endParaRPr lang="en-US" sz="4800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/>
            <a:r>
              <a:rPr lang="en-US" sz="4000" dirty="0" smtClean="0">
                <a:solidFill>
                  <a:srgbClr val="FFFF00"/>
                </a:solidFill>
              </a:rPr>
              <a:t>Collect data (SOD)</a:t>
            </a:r>
          </a:p>
          <a:p>
            <a:pPr lvl="1"/>
            <a:r>
              <a:rPr lang="en-US" sz="4000" dirty="0" smtClean="0">
                <a:solidFill>
                  <a:srgbClr val="FFFF00"/>
                </a:solidFill>
              </a:rPr>
              <a:t>Travel time computing.</a:t>
            </a:r>
          </a:p>
          <a:p>
            <a:pPr lvl="1"/>
            <a:r>
              <a:rPr lang="en-US" sz="4000" dirty="0" smtClean="0">
                <a:solidFill>
                  <a:srgbClr val="FFFF00"/>
                </a:solidFill>
              </a:rPr>
              <a:t>Ray parameters determination.</a:t>
            </a:r>
          </a:p>
          <a:p>
            <a:pPr lvl="1"/>
            <a:r>
              <a:rPr lang="en-US" sz="4000" dirty="0" smtClean="0">
                <a:solidFill>
                  <a:srgbClr val="FFFF00"/>
                </a:solidFill>
              </a:rPr>
              <a:t>Sorting of seismograms.</a:t>
            </a:r>
          </a:p>
          <a:p>
            <a:pPr lvl="1"/>
            <a:r>
              <a:rPr lang="en-US" sz="4000" dirty="0" smtClean="0">
                <a:solidFill>
                  <a:srgbClr val="FFFF00"/>
                </a:solidFill>
              </a:rPr>
              <a:t>Stacking</a:t>
            </a:r>
            <a:r>
              <a:rPr lang="en-US" sz="4000" dirty="0" smtClean="0"/>
              <a:t>.</a:t>
            </a:r>
            <a:endParaRPr lang="en-US" sz="4000" dirty="0"/>
          </a:p>
        </p:txBody>
      </p:sp>
      <p:sp>
        <p:nvSpPr>
          <p:cNvPr id="4" name="Rectangle 3"/>
          <p:cNvSpPr/>
          <p:nvPr/>
        </p:nvSpPr>
        <p:spPr>
          <a:xfrm>
            <a:off x="838200" y="3886200"/>
            <a:ext cx="6400800" cy="6858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36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r>
              <a:rPr lang="en-US" sz="4800" dirty="0" smtClean="0">
                <a:solidFill>
                  <a:schemeClr val="bg1"/>
                </a:solidFill>
              </a:rPr>
              <a:t>Results</a:t>
            </a:r>
            <a:endParaRPr lang="en-US" sz="4800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143000"/>
            <a:ext cx="8229600" cy="4709160"/>
          </a:xfrm>
        </p:spPr>
        <p:txBody>
          <a:bodyPr/>
          <a:lstStyle/>
          <a:p>
            <a:r>
              <a:rPr lang="en-US" sz="3600" dirty="0" smtClean="0">
                <a:solidFill>
                  <a:srgbClr val="FFFF00"/>
                </a:solidFill>
              </a:rPr>
              <a:t>We expect applying the codes reduce processing time and produce better results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19458" name="AutoShape 2" descr="data:image/jpg;base64,/9j/4AAQSkZJRgABAQAAAQABAAD/2wCEAAkGBhAQERUUExMWFRQWFhkWGBYYGBwaGxcYFBQVHBcaHBwcHyYhGBwlGhcXHy8gJScpLC0sFx4xNTAqNSYsLCkBCQoKBQUFDQUFDSkYEhgpKSkpKSkpKSkpKSkpKSkpKSkpKSkpKSkpKSkpKSkpKSkpKSkpKSkpKSkpKSkpKSkpKf/AABEIAFQAoAMBIgACEQEDEQH/xAAbAAABBQEBAAAAAAAAAAAAAAAEAAECAwUGB//EAEEQAAEDAQQFBwgIBgMAAAAAAAEAAhEDBBIhMQVBUWGBEyJTcZHS8AYUMkKSscHRIzNDYnKCoeEHUmOisvEVJHP/xAAUAQEAAAAAAAAAAAAAAAAAAAAA/8QAFBEBAAAAAAAAAAAAAAAAAAAAAP/aAAwDAQACEQMRAD8A9rtbHFhDDDtRmIx2wfcgqzKwFNvKc4vdJgGRdeQMRGEAZBHWqkXMLWuuk5OGregxQew0Q55eQ92Jwmab0C83rDOueDGfJTZZqp+2d2M+DUZB29iQACAXzOr07/ZZ3U/mlTpn+yzuonlAomr1dvyQUeZ1Onf7LO6l5pU6Z3ss7qt5WdZPUFB9pY3F5uje74BBA2Z4+3d2M7qGtxqsY5zarzDScWsjDbzVJ+nKQ9EOd1BZ+k9MVX03gUroLTJJxjXsQGaaq1waYougkunAGQGzr3qmnRtvrVg38jT8PijrXTmrSxPr6/uoplGP2QB0bJX11yfys+XxVvmdSPr3+yzuooABMaoQUeaVOmd7LO6m8zqdM/2Wd1W+cbB44KqpbAM3AdgQLzSp0z/ZZ3U3mzxnXdxDO6s+0eU1mZN+pwGKxbX/ABAoD6unUeez3IOhtr6jGkiq4xGbWRmPuompQqmoCHwwRInOL04XcMxkdS4Gt5XWmsQ0UQxri0EkgEAvbMb13taxVDUa4VC1oiW6nRPzj/SAi1UL7C2SJ1jMdW9Bus/JmiJLoe7M/wAzXlVU6PKG0NcXNaXATN0gXcYPWptsjGciGkuAe7EmfUeDlggOJO0DqxKaPBVoaoveGhBC54/2oVXBokkAeNqyNKeU1OkDNRjeIK5W0+WNlcYvl7t2KDrbVpmkNZdxwQX/ACpd6LQB1T71laOeKuLWEcJK3rLoYnE9koAnWlxOLiOske7NTrWZppPPOPMOogZLZp2G76LGjeVXpNlQ0amIi47L8JQE2lsVaUY+mM/uq59SM3AIHTDTepXTBl4ndcKzq1IZucXINOrpWk3Ilx3fNBVdLvd6DQN5xKz7TbGsHogbzj78FzGlfKsNmKjW9WJ/ZB01rt7/AF6sDsXP2/T1kB5zi89ZXH2nSnLO9J7uK2dD+TRqQbsdYlBd/wAwx5+jpDsn9SiKFGpU3DxsXS2DyUDRJYT1+MFpHRj2gXWNG86u1BzFLRjQJ5ziIywA5w2Lvquj71Rr7xERgJxu3s8cfSPjFYVs0ZWLHEnACczqI6ltV9G03VW1C9wcIAbewwJjDbn+qCiGvNobVJDJaMXRgWjLZj2pWipSpCkWwW8oYjHFzXzHFRoBn/YdUF2mXQZESBgScBMnrzVgbRHIinF3lHR1ta8HPZEcEA1p0zWcDyVPHqJ+ELm9J6G0pajBqFjdgwXfOfGQlMCczgg82sn8IbxvV6xO3GV1OifIaxWcSGA7yuhIlPdAx/UoK6VFrcGtDR1KyAMZ4qIJPzUgwcUELk448fgFRpJkUaskn6N/V6JRiD0q8cjV1/Rv/wASgzPKe1toik4DG84CBJg03ZbsFyNs0van/Vsx2ldppy0UmmkXAOEugfkdHBc1adOF5imyerADjCDkrToLSFoPPeRulaGif4VB5mrUXXaP0a+pi7AeMl0jKIaMMhuxlBi6J8ibHZwCGAnetZ9po0sOa339iorOe8wMBt/dNZtENbie0/v70BVK1zi1pI2nBWhhOPvPuTsaBkOJTk7TwHiUAuk2gUqkmeac/kmq2egaocSOUF2Be2XrsDV62WeKbSlZoo1Pwn3JVxZzVbejlObd6iTdjcS09iAm21abWE1DDdfEoQV6b+RNP0S87ceY4z+sou3V2MYXPEtESInMjUhOXY7kbjYHKOERGTXj9c0Gg52zNNlvPjsS5PeVICEDMbATATik92oZqQEIHTEwmc5NlicT4yQKJzy2fNDaUeOQqx0b8vwlEkbcBsQulKg5Cr/5v/wKDO8pwHCiDre45f03JtG6Hbgbu/FGaSqC/RkGLzjl/TcpPtkDAFAVLWdfjsTUawdhntKDpUS84lHNYG4DigkxgzU3NlICEznwgYtAz96pfWaMP7R8U7sfHuUmUQN3jWUAekINGoY9R3DAqVa22cVQ1x+kwgY68v1j+3cp6UqAUKmH2bt3qlQrW6iKoaWy/m43crxwx3YdUhBoIO3sd9GWNm6+SBAwuuGvDWjEJbKFV03H3ZbA1wb0z2YIH86qdC72md5RNrqH7F/tM7yLCHo2d4ILnkxewnA3nS3DcMEEBaqg+wf7TO8l55Uj6h/tM7yIrscRzTBkHgCJHESFXY2PaDffeN5x6mkyBwGCCptqqa6L8fvMw/uURaa3Qu67zO8p2uz1H3rlS7LQAc4ILpO/MdiMQAC0VOhf2s7yrtbqj6b2ii6XNc2S5nrAj+bJW2WzVg4Fz5ABBbMyS5xzIGogfl3o5ADpGm4uplrb11xJGGtjhrwzKz7SLW84UoH4m5dq0rXZ6ribj7vo6pi65xd2gtHBGIMuz8oM6T/aZ+nORPnTwPqX9rO8ns9neCC55MNIOOBl0gxtAw4q2uxxAumIIPWBmEFJtdToXe0zvKItNToX4/eZs/ErbGx7WkPfeMkzsBJIHAYcFXarPUfNypdkNg5wQXXjvkEDggiLRW6E9d5h+KQrVOif2s7yOQVks1VrgXPkXSLszjJMyQOrggrtZqPpvaKLpc1zZLmesCP5sloXU6SBJJJIEkkkgSDraOY95JnEGcc5AbjwCZJAVSpBogZfNTSSQJJJJAkkkkCSSSQBVNGU3PJM4gyJwN7AztwAjYiqdMNEDL5lJJBNJJJAkkkkH//Z"/>
          <p:cNvSpPr>
            <a:spLocks noChangeAspect="1" noChangeArrowheads="1"/>
          </p:cNvSpPr>
          <p:nvPr/>
        </p:nvSpPr>
        <p:spPr bwMode="auto">
          <a:xfrm>
            <a:off x="117475" y="-393700"/>
            <a:ext cx="1524000" cy="8001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460" name="AutoShape 4" descr="data:image/jpg;base64,/9j/4AAQSkZJRgABAQAAAQABAAD/2wCEAAkGBhAQERUUExMWFRQWFhkWGBYYGBwaGxcYFBQVHBcaHBwcHyYhGBwlGhcXHy8gJScpLC0sFx4xNTAqNSYsLCkBCQoKBQUFDQUFDSkYEhgpKSkpKSkpKSkpKSkpKSkpKSkpKSkpKSkpKSkpKSkpKSkpKSkpKSkpKSkpKSkpKSkpKf/AABEIAFQAoAMBIgACEQEDEQH/xAAbAAABBQEBAAAAAAAAAAAAAAAEAAECAwUGB//EAEEQAAEDAQQFBwgIBgMAAAAAAAEAAhEDBBIhMQVBUWGBEyJTcZHS8AYUMkKSscHRIzNDYnKCoeEHUmOisvEVJHP/xAAUAQEAAAAAAAAAAAAAAAAAAAAA/8QAFBEBAAAAAAAAAAAAAAAAAAAAAP/aAAwDAQACEQMRAD8A9rtbHFhDDDtRmIx2wfcgqzKwFNvKc4vdJgGRdeQMRGEAZBHWqkXMLWuuk5OGregxQew0Q55eQ92Jwmab0C83rDOueDGfJTZZqp+2d2M+DUZB29iQACAXzOr07/ZZ3U/mlTpn+yzuonlAomr1dvyQUeZ1Onf7LO6l5pU6Z3ss7qt5WdZPUFB9pY3F5uje74BBA2Z4+3d2M7qGtxqsY5zarzDScWsjDbzVJ+nKQ9EOd1BZ+k9MVX03gUroLTJJxjXsQGaaq1waYougkunAGQGzr3qmnRtvrVg38jT8PijrXTmrSxPr6/uoplGP2QB0bJX11yfys+XxVvmdSPr3+yzuooABMaoQUeaVOmd7LO6m8zqdM/2Wd1W+cbB44KqpbAM3AdgQLzSp0z/ZZ3U3mzxnXdxDO6s+0eU1mZN+pwGKxbX/ABAoD6unUeez3IOhtr6jGkiq4xGbWRmPuompQqmoCHwwRInOL04XcMxkdS4Gt5XWmsQ0UQxri0EkgEAvbMb13taxVDUa4VC1oiW6nRPzj/SAi1UL7C2SJ1jMdW9Bus/JmiJLoe7M/wAzXlVU6PKG0NcXNaXATN0gXcYPWptsjGciGkuAe7EmfUeDlggOJO0DqxKaPBVoaoveGhBC54/2oVXBokkAeNqyNKeU1OkDNRjeIK5W0+WNlcYvl7t2KDrbVpmkNZdxwQX/ACpd6LQB1T71laOeKuLWEcJK3rLoYnE9koAnWlxOLiOske7NTrWZppPPOPMOogZLZp2G76LGjeVXpNlQ0amIi47L8JQE2lsVaUY+mM/uq59SM3AIHTDTepXTBl4ndcKzq1IZucXINOrpWk3Ilx3fNBVdLvd6DQN5xKz7TbGsHogbzj78FzGlfKsNmKjW9WJ/ZB01rt7/AF6sDsXP2/T1kB5zi89ZXH2nSnLO9J7uK2dD+TRqQbsdYlBd/wAwx5+jpDsn9SiKFGpU3DxsXS2DyUDRJYT1+MFpHRj2gXWNG86u1BzFLRjQJ5ziIywA5w2Lvquj71Rr7xERgJxu3s8cfSPjFYVs0ZWLHEnACczqI6ltV9G03VW1C9wcIAbewwJjDbn+qCiGvNobVJDJaMXRgWjLZj2pWipSpCkWwW8oYjHFzXzHFRoBn/YdUF2mXQZESBgScBMnrzVgbRHIinF3lHR1ta8HPZEcEA1p0zWcDyVPHqJ+ELm9J6G0pajBqFjdgwXfOfGQlMCczgg82sn8IbxvV6xO3GV1OifIaxWcSGA7yuhIlPdAx/UoK6VFrcGtDR1KyAMZ4qIJPzUgwcUELk448fgFRpJkUaskn6N/V6JRiD0q8cjV1/Rv/wASgzPKe1toik4DG84CBJg03ZbsFyNs0van/Vsx2ldppy0UmmkXAOEugfkdHBc1adOF5imyerADjCDkrToLSFoPPeRulaGif4VB5mrUXXaP0a+pi7AeMl0jKIaMMhuxlBi6J8ibHZwCGAnetZ9po0sOa339iorOe8wMBt/dNZtENbie0/v70BVK1zi1pI2nBWhhOPvPuTsaBkOJTk7TwHiUAuk2gUqkmeac/kmq2egaocSOUF2Be2XrsDV62WeKbSlZoo1Pwn3JVxZzVbejlObd6iTdjcS09iAm21abWE1DDdfEoQV6b+RNP0S87ceY4z+sou3V2MYXPEtESInMjUhOXY7kbjYHKOERGTXj9c0Gg52zNNlvPjsS5PeVICEDMbATATik92oZqQEIHTEwmc5NlicT4yQKJzy2fNDaUeOQqx0b8vwlEkbcBsQulKg5Cr/5v/wKDO8pwHCiDre45f03JtG6Hbgbu/FGaSqC/RkGLzjl/TcpPtkDAFAVLWdfjsTUawdhntKDpUS84lHNYG4DigkxgzU3NlICEznwgYtAz96pfWaMP7R8U7sfHuUmUQN3jWUAekINGoY9R3DAqVa22cVQ1x+kwgY68v1j+3cp6UqAUKmH2bt3qlQrW6iKoaWy/m43crxwx3YdUhBoIO3sd9GWNm6+SBAwuuGvDWjEJbKFV03H3ZbA1wb0z2YIH86qdC72md5RNrqH7F/tM7yLCHo2d4ILnkxewnA3nS3DcMEEBaqg+wf7TO8l55Uj6h/tM7yIrscRzTBkHgCJHESFXY2PaDffeN5x6mkyBwGCCptqqa6L8fvMw/uURaa3Qu67zO8p2uz1H3rlS7LQAc4ILpO/MdiMQAC0VOhf2s7yrtbqj6b2ii6XNc2S5nrAj+bJW2WzVg4Fz5ABBbMyS5xzIGogfl3o5ADpGm4uplrb11xJGGtjhrwzKz7SLW84UoH4m5dq0rXZ6ribj7vo6pi65xd2gtHBGIMuz8oM6T/aZ+nORPnTwPqX9rO8ns9neCC55MNIOOBl0gxtAw4q2uxxAumIIPWBmEFJtdToXe0zvKItNToX4/eZs/ErbGx7WkPfeMkzsBJIHAYcFXarPUfNypdkNg5wQXXjvkEDggiLRW6E9d5h+KQrVOif2s7yOQVks1VrgXPkXSLszjJMyQOrggrtZqPpvaKLpc1zZLmesCP5sloXU6SBJJJIEkkkgSDraOY95JnEGcc5AbjwCZJAVSpBogZfNTSSQJJJJAkkkkCSSSQBVNGU3PJM4gyJwN7AztwAjYiqdMNEDL5lJJBNJJJAkkkkH//Z"/>
          <p:cNvSpPr>
            <a:spLocks noChangeAspect="1" noChangeArrowheads="1"/>
          </p:cNvSpPr>
          <p:nvPr/>
        </p:nvSpPr>
        <p:spPr bwMode="auto">
          <a:xfrm>
            <a:off x="117475" y="-393700"/>
            <a:ext cx="1524000" cy="8001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7" name="Picture 6" descr="untitled.bmp"/>
          <p:cNvPicPr>
            <a:picLocks noChangeAspect="1"/>
          </p:cNvPicPr>
          <p:nvPr/>
        </p:nvPicPr>
        <p:blipFill>
          <a:blip r:embed="rId3" cstate="print"/>
          <a:srcRect l="48623" b="-1299"/>
          <a:stretch>
            <a:fillRect/>
          </a:stretch>
        </p:blipFill>
        <p:spPr>
          <a:xfrm>
            <a:off x="381000" y="2953059"/>
            <a:ext cx="3338477" cy="3219141"/>
          </a:xfrm>
          <a:prstGeom prst="rect">
            <a:avLst/>
          </a:prstGeom>
        </p:spPr>
      </p:pic>
      <p:pic>
        <p:nvPicPr>
          <p:cNvPr id="19461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191000" y="3200400"/>
            <a:ext cx="4754653" cy="295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304800"/>
            <a:ext cx="8229600" cy="4709160"/>
          </a:xfrm>
        </p:spPr>
        <p:txBody>
          <a:bodyPr/>
          <a:lstStyle/>
          <a:p>
            <a:r>
              <a:rPr lang="en-US" sz="3100" dirty="0" smtClean="0">
                <a:solidFill>
                  <a:srgbClr val="FFFF00"/>
                </a:solidFill>
              </a:rPr>
              <a:t>Receiver function can be used to determine crustal thickness. </a:t>
            </a:r>
            <a:r>
              <a:rPr lang="en-US" sz="3100" i="1" dirty="0" err="1" smtClean="0">
                <a:solidFill>
                  <a:srgbClr val="FFFF00"/>
                </a:solidFill>
              </a:rPr>
              <a:t>Vp</a:t>
            </a:r>
            <a:r>
              <a:rPr lang="en-US" sz="3100" i="1" dirty="0" smtClean="0">
                <a:solidFill>
                  <a:srgbClr val="FFFF00"/>
                </a:solidFill>
              </a:rPr>
              <a:t>/Vs</a:t>
            </a:r>
            <a:r>
              <a:rPr lang="en-US" sz="3100" dirty="0" smtClean="0">
                <a:solidFill>
                  <a:srgbClr val="FFFF00"/>
                </a:solidFill>
              </a:rPr>
              <a:t> ratios, and determine the lateral variation of the </a:t>
            </a:r>
            <a:r>
              <a:rPr lang="en-US" sz="3100" dirty="0" err="1" smtClean="0">
                <a:solidFill>
                  <a:srgbClr val="FFFF00"/>
                </a:solidFill>
              </a:rPr>
              <a:t>Moho</a:t>
            </a:r>
            <a:r>
              <a:rPr lang="en-US" sz="3100" dirty="0" smtClean="0">
                <a:solidFill>
                  <a:srgbClr val="FFFF00"/>
                </a:solidFill>
              </a:rPr>
              <a:t> depth.</a:t>
            </a: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5733" y="2590801"/>
            <a:ext cx="8074787" cy="39578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33CC"/>
                </a:solidFill>
                <a:latin typeface="Wide Latin" pitchFamily="18" charset="0"/>
              </a:rPr>
              <a:t>Thank You</a:t>
            </a:r>
            <a:endParaRPr lang="en-US" dirty="0">
              <a:solidFill>
                <a:srgbClr val="FF33CC"/>
              </a:solidFill>
              <a:latin typeface="Wide Latin" pitchFamily="18" charset="0"/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17737" y="1600200"/>
            <a:ext cx="4708525" cy="470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sz="5400" dirty="0" smtClean="0">
                <a:solidFill>
                  <a:schemeClr val="bg1"/>
                </a:solidFill>
              </a:rPr>
              <a:t>Outline</a:t>
            </a:r>
            <a:endParaRPr lang="en-US" sz="5400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600200"/>
            <a:ext cx="8763000" cy="4709160"/>
          </a:xfrm>
        </p:spPr>
        <p:txBody>
          <a:bodyPr>
            <a:normAutofit/>
          </a:bodyPr>
          <a:lstStyle/>
          <a:p>
            <a:r>
              <a:rPr lang="en-US" sz="4800" dirty="0" smtClean="0">
                <a:solidFill>
                  <a:srgbClr val="FFFF00"/>
                </a:solidFill>
              </a:rPr>
              <a:t>Objectives</a:t>
            </a:r>
            <a:endParaRPr lang="en-US" sz="4800" dirty="0" smtClean="0">
              <a:solidFill>
                <a:srgbClr val="FFFF00"/>
              </a:solidFill>
            </a:endParaRPr>
          </a:p>
          <a:p>
            <a:r>
              <a:rPr lang="en-US" sz="4800" dirty="0" smtClean="0">
                <a:solidFill>
                  <a:srgbClr val="FFFF00"/>
                </a:solidFill>
              </a:rPr>
              <a:t>Demo and Codes </a:t>
            </a:r>
            <a:r>
              <a:rPr lang="en-US" sz="4800" dirty="0" smtClean="0">
                <a:solidFill>
                  <a:srgbClr val="FFFF00"/>
                </a:solidFill>
              </a:rPr>
              <a:t>Application</a:t>
            </a:r>
          </a:p>
          <a:p>
            <a:r>
              <a:rPr lang="en-US" sz="4800" dirty="0" smtClean="0">
                <a:solidFill>
                  <a:srgbClr val="FFFF00"/>
                </a:solidFill>
              </a:rPr>
              <a:t>Example</a:t>
            </a:r>
          </a:p>
          <a:p>
            <a:pPr>
              <a:buNone/>
            </a:pPr>
            <a:endParaRPr lang="en-US" sz="4400" dirty="0" smtClean="0">
              <a:solidFill>
                <a:srgbClr val="FFFF00"/>
              </a:solidFill>
            </a:endParaRPr>
          </a:p>
          <a:p>
            <a:endParaRPr lang="en-US" sz="4400" dirty="0" smtClean="0">
              <a:solidFill>
                <a:srgbClr val="FFFF00"/>
              </a:solidFill>
            </a:endParaRPr>
          </a:p>
          <a:p>
            <a:endParaRPr lang="en-US" sz="4400" dirty="0" smtClean="0">
              <a:solidFill>
                <a:srgbClr val="FFFF00"/>
              </a:solidFill>
            </a:endParaRPr>
          </a:p>
          <a:p>
            <a:endParaRPr lang="en-US" sz="44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>
            <a:normAutofit/>
          </a:bodyPr>
          <a:lstStyle/>
          <a:p>
            <a:r>
              <a:rPr lang="en-US" sz="5400" dirty="0" smtClean="0">
                <a:solidFill>
                  <a:schemeClr val="bg1"/>
                </a:solidFill>
              </a:rPr>
              <a:t>Objectives</a:t>
            </a:r>
            <a:endParaRPr lang="en-US" sz="5400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143000"/>
            <a:ext cx="8991600" cy="5105400"/>
          </a:xfrm>
        </p:spPr>
        <p:txBody>
          <a:bodyPr>
            <a:noAutofit/>
          </a:bodyPr>
          <a:lstStyle/>
          <a:p>
            <a:pPr marL="174625" lvl="1" indent="-38100">
              <a:buClr>
                <a:schemeClr val="tx1">
                  <a:shade val="95000"/>
                </a:schemeClr>
              </a:buClr>
              <a:buSzPct val="65000"/>
              <a:buNone/>
            </a:pPr>
            <a:r>
              <a:rPr lang="en-US" sz="2800" dirty="0" smtClean="0">
                <a:solidFill>
                  <a:srgbClr val="FFFF00"/>
                </a:solidFill>
              </a:rPr>
              <a:t>Seismograms are manually inspected for geophysical research which consume more time and may reduce the quality of the data.</a:t>
            </a:r>
          </a:p>
          <a:p>
            <a:endParaRPr lang="en-US" sz="4000" dirty="0" smtClean="0">
              <a:solidFill>
                <a:srgbClr val="FFFF00"/>
              </a:solidFill>
            </a:endParaRPr>
          </a:p>
          <a:p>
            <a:r>
              <a:rPr lang="en-US" sz="4000" dirty="0" smtClean="0">
                <a:solidFill>
                  <a:srgbClr val="FFFF00"/>
                </a:solidFill>
              </a:rPr>
              <a:t>Eliminate poor quality seismograms </a:t>
            </a:r>
          </a:p>
          <a:p>
            <a:pPr marL="813816" lvl="2" indent="-411480">
              <a:buClr>
                <a:schemeClr val="tx1">
                  <a:shade val="95000"/>
                </a:schemeClr>
              </a:buClr>
              <a:buSzPct val="65000"/>
              <a:buFont typeface="Wingdings 2"/>
              <a:buChar char=""/>
            </a:pPr>
            <a:r>
              <a:rPr lang="en-US" sz="3800" dirty="0" smtClean="0">
                <a:solidFill>
                  <a:srgbClr val="FFFF00"/>
                </a:solidFill>
              </a:rPr>
              <a:t>3-Components</a:t>
            </a:r>
          </a:p>
          <a:p>
            <a:pPr marL="813816" lvl="2" indent="-411480">
              <a:buClr>
                <a:schemeClr val="tx1">
                  <a:shade val="95000"/>
                </a:schemeClr>
              </a:buClr>
              <a:buSzPct val="65000"/>
              <a:buFont typeface="Wingdings 2"/>
              <a:buChar char=""/>
            </a:pPr>
            <a:r>
              <a:rPr lang="en-US" sz="3800" dirty="0" smtClean="0">
                <a:solidFill>
                  <a:srgbClr val="FFFF00"/>
                </a:solidFill>
              </a:rPr>
              <a:t>High S/N ratio</a:t>
            </a:r>
          </a:p>
          <a:p>
            <a:pPr lvl="2"/>
            <a:endParaRPr lang="en-US" sz="4000" dirty="0" smtClean="0"/>
          </a:p>
          <a:p>
            <a:pPr lvl="1"/>
            <a:endParaRPr lang="en-US" sz="4000" dirty="0" smtClean="0"/>
          </a:p>
          <a:p>
            <a:pPr lvl="1">
              <a:buNone/>
            </a:pPr>
            <a:endParaRPr lang="en-US" sz="4000" dirty="0" smtClean="0"/>
          </a:p>
          <a:p>
            <a:endParaRPr lang="en-US" sz="4000" dirty="0"/>
          </a:p>
        </p:txBody>
      </p:sp>
      <p:pic>
        <p:nvPicPr>
          <p:cNvPr id="1843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81600" y="4648200"/>
            <a:ext cx="3170756" cy="17782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DEMO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52800" y="1600200"/>
            <a:ext cx="3200400" cy="480060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>
            <a:noAutofit/>
          </a:bodyPr>
          <a:lstStyle/>
          <a:p>
            <a:r>
              <a:rPr lang="en-US" sz="5400" dirty="0" smtClean="0">
                <a:solidFill>
                  <a:schemeClr val="bg1"/>
                </a:solidFill>
              </a:rPr>
              <a:t>Codes Application: </a:t>
            </a:r>
            <a:br>
              <a:rPr lang="en-US" sz="5400" dirty="0" smtClean="0">
                <a:solidFill>
                  <a:schemeClr val="bg1"/>
                </a:solidFill>
              </a:rPr>
            </a:br>
            <a:r>
              <a:rPr lang="en-US" sz="5400" dirty="0" smtClean="0">
                <a:solidFill>
                  <a:schemeClr val="bg1"/>
                </a:solidFill>
              </a:rPr>
              <a:t>Initial Stage</a:t>
            </a:r>
            <a:endParaRPr lang="en-US" sz="5400" dirty="0">
              <a:solidFill>
                <a:schemeClr val="bg1"/>
              </a:solidFill>
            </a:endParaRPr>
          </a:p>
        </p:txBody>
      </p:sp>
      <p:pic>
        <p:nvPicPr>
          <p:cNvPr id="4" name="Content Placeholder 3" descr="Initial Num seiemograms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5550" y="1600200"/>
            <a:ext cx="9012250" cy="51816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>
            <a:normAutofit/>
          </a:bodyPr>
          <a:lstStyle/>
          <a:p>
            <a:r>
              <a:rPr lang="en-US" sz="4800" dirty="0" smtClean="0">
                <a:solidFill>
                  <a:schemeClr val="bg1"/>
                </a:solidFill>
              </a:rPr>
              <a:t>3-Components selection</a:t>
            </a:r>
            <a:endParaRPr lang="en-US" sz="4800" dirty="0">
              <a:solidFill>
                <a:schemeClr val="bg1"/>
              </a:solidFill>
            </a:endParaRPr>
          </a:p>
        </p:txBody>
      </p:sp>
      <p:pic>
        <p:nvPicPr>
          <p:cNvPr id="4" name="Content Placeholder 3" descr="3-comp-seismograms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1371600"/>
            <a:ext cx="8991600" cy="499146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dirty="0" smtClean="0">
                <a:solidFill>
                  <a:schemeClr val="bg1"/>
                </a:solidFill>
              </a:rPr>
              <a:t>Applying S/N </a:t>
            </a:r>
            <a:endParaRPr lang="en-US" sz="4800" dirty="0">
              <a:solidFill>
                <a:schemeClr val="bg1"/>
              </a:solidFill>
            </a:endParaRPr>
          </a:p>
        </p:txBody>
      </p:sp>
      <p:pic>
        <p:nvPicPr>
          <p:cNvPr id="4" name="Content Placeholder 3" descr="SNR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81000" y="1600200"/>
            <a:ext cx="8229600" cy="444864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dirty="0" smtClean="0">
                <a:solidFill>
                  <a:schemeClr val="bg1"/>
                </a:solidFill>
              </a:rPr>
              <a:t>Visual Inspection</a:t>
            </a:r>
            <a:endParaRPr lang="en-US" sz="4800" dirty="0">
              <a:solidFill>
                <a:schemeClr val="bg1"/>
              </a:solidFill>
            </a:endParaRPr>
          </a:p>
        </p:txBody>
      </p:sp>
      <p:pic>
        <p:nvPicPr>
          <p:cNvPr id="6" name="Content Placeholder 5" descr="sacmacro.png"/>
          <p:cNvPicPr>
            <a:picLocks noGrp="1" noChangeAspect="1"/>
          </p:cNvPicPr>
          <p:nvPr>
            <p:ph idx="1"/>
          </p:nvPr>
        </p:nvPicPr>
        <p:blipFill>
          <a:blip r:embed="rId2"/>
          <a:srcRect t="-9124" b="-9124"/>
          <a:stretch>
            <a:fillRect/>
          </a:stretch>
        </p:blipFill>
        <p:spPr>
          <a:xfrm>
            <a:off x="152400" y="1295400"/>
            <a:ext cx="8839200" cy="51816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183880" cy="1051560"/>
          </a:xfrm>
        </p:spPr>
        <p:txBody>
          <a:bodyPr>
            <a:normAutofit/>
          </a:bodyPr>
          <a:lstStyle/>
          <a:p>
            <a:r>
              <a:rPr lang="en-US" sz="4800" dirty="0" smtClean="0">
                <a:solidFill>
                  <a:schemeClr val="bg1"/>
                </a:solidFill>
              </a:rPr>
              <a:t>Example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143000"/>
            <a:ext cx="8229600" cy="4709160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en-US" sz="3600" b="1" dirty="0" smtClean="0">
                <a:solidFill>
                  <a:srgbClr val="FFFF00"/>
                </a:solidFill>
              </a:rPr>
              <a:t>Receiver Function </a:t>
            </a:r>
          </a:p>
          <a:p>
            <a:pPr marL="548640" lvl="1" indent="-411480">
              <a:lnSpc>
                <a:spcPct val="80000"/>
              </a:lnSpc>
              <a:buClr>
                <a:schemeClr val="tx1">
                  <a:shade val="95000"/>
                </a:schemeClr>
              </a:buClr>
              <a:buSzPct val="65000"/>
              <a:buFont typeface="Wingdings 2"/>
              <a:buChar char=""/>
            </a:pPr>
            <a:r>
              <a:rPr lang="en-US" sz="3100" dirty="0" smtClean="0">
                <a:solidFill>
                  <a:srgbClr val="FFFF00"/>
                </a:solidFill>
              </a:rPr>
              <a:t>A </a:t>
            </a:r>
            <a:r>
              <a:rPr lang="en-US" sz="3100" dirty="0">
                <a:solidFill>
                  <a:srgbClr val="FFFF00"/>
                </a:solidFill>
              </a:rPr>
              <a:t>receiver function is the seismic response of the earth beneath a seismic station to an incoming </a:t>
            </a:r>
            <a:r>
              <a:rPr lang="en-US" sz="3100" dirty="0" smtClean="0">
                <a:solidFill>
                  <a:srgbClr val="FFFF00"/>
                </a:solidFill>
              </a:rPr>
              <a:t>P-wave .</a:t>
            </a:r>
          </a:p>
          <a:p>
            <a:endParaRPr lang="en-US" sz="2400" dirty="0" smtClean="0"/>
          </a:p>
          <a:p>
            <a:endParaRPr lang="en-US" sz="24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3200400"/>
            <a:ext cx="5518484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Flow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369</TotalTime>
  <Words>165</Words>
  <Application>Microsoft Macintosh PowerPoint</Application>
  <PresentationFormat>On-screen Show (4:3)</PresentationFormat>
  <Paragraphs>38</Paragraphs>
  <Slides>13</Slides>
  <Notes>1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Apex</vt:lpstr>
      <vt:lpstr>Automated INSPECTION OF Seismograms  (Quality Control) </vt:lpstr>
      <vt:lpstr>Outline</vt:lpstr>
      <vt:lpstr>Objectives</vt:lpstr>
      <vt:lpstr>DEMO</vt:lpstr>
      <vt:lpstr>Codes Application:  Initial Stage</vt:lpstr>
      <vt:lpstr>3-Components selection</vt:lpstr>
      <vt:lpstr>Applying S/N </vt:lpstr>
      <vt:lpstr>Visual Inspection</vt:lpstr>
      <vt:lpstr>Example </vt:lpstr>
      <vt:lpstr>RF- Analysis</vt:lpstr>
      <vt:lpstr>Results</vt:lpstr>
      <vt:lpstr>Slide 12</vt:lpstr>
      <vt:lpstr>Thank You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Sorting of Receiver Function</dc:title>
  <dc:creator>musa</dc:creator>
  <cp:lastModifiedBy>University Library</cp:lastModifiedBy>
  <cp:revision>46</cp:revision>
  <dcterms:created xsi:type="dcterms:W3CDTF">2011-08-19T15:11:24Z</dcterms:created>
  <dcterms:modified xsi:type="dcterms:W3CDTF">2011-08-19T15:30:45Z</dcterms:modified>
</cp:coreProperties>
</file>