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1" r:id="rId1"/>
  </p:sldMasterIdLst>
  <p:sldIdLst>
    <p:sldId id="256" r:id="rId2"/>
    <p:sldId id="258" r:id="rId3"/>
    <p:sldId id="259" r:id="rId4"/>
    <p:sldId id="260" r:id="rId5"/>
    <p:sldId id="267" r:id="rId6"/>
    <p:sldId id="264" r:id="rId7"/>
    <p:sldId id="268" r:id="rId8"/>
    <p:sldId id="269" r:id="rId9"/>
    <p:sldId id="265" r:id="rId10"/>
    <p:sldId id="270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332" autoAdjust="0"/>
    <p:restoredTop sz="94632" autoAdjust="0"/>
  </p:normalViewPr>
  <p:slideViewPr>
    <p:cSldViewPr snapToGrid="0" snapToObjects="1">
      <p:cViewPr varScale="1">
        <p:scale>
          <a:sx n="135" d="100"/>
          <a:sy n="135" d="100"/>
        </p:scale>
        <p:origin x="-88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6E5129-F46F-5444-8072-66ACE8627D93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42FA48A8-9192-CB46-B252-5A74BF5AB498}">
      <dgm:prSet phldrT="[Text]"/>
      <dgm:spPr/>
      <dgm:t>
        <a:bodyPr/>
        <a:lstStyle/>
        <a:p>
          <a:pPr algn="ctr"/>
          <a:r>
            <a:rPr lang="en-US" dirty="0" smtClean="0"/>
            <a:t>Specify an event</a:t>
          </a:r>
          <a:endParaRPr lang="en-US" dirty="0"/>
        </a:p>
      </dgm:t>
    </dgm:pt>
    <dgm:pt modelId="{A0987AA6-0538-2C45-A3FF-CCE4D1EC166C}" type="parTrans" cxnId="{C920E269-EC90-D94F-8130-F5692F5B039B}">
      <dgm:prSet/>
      <dgm:spPr/>
      <dgm:t>
        <a:bodyPr/>
        <a:lstStyle/>
        <a:p>
          <a:endParaRPr lang="en-US"/>
        </a:p>
      </dgm:t>
    </dgm:pt>
    <dgm:pt modelId="{C3255974-897C-1F42-BCA2-4A8979816F61}" type="sibTrans" cxnId="{C920E269-EC90-D94F-8130-F5692F5B039B}">
      <dgm:prSet/>
      <dgm:spPr/>
      <dgm:t>
        <a:bodyPr/>
        <a:lstStyle/>
        <a:p>
          <a:endParaRPr lang="en-US"/>
        </a:p>
      </dgm:t>
    </dgm:pt>
    <dgm:pt modelId="{6EBDB6F8-6AF4-6543-947C-5402D7B14660}">
      <dgm:prSet/>
      <dgm:spPr/>
      <dgm:t>
        <a:bodyPr/>
        <a:lstStyle/>
        <a:p>
          <a:pPr algn="ctr"/>
          <a:r>
            <a:rPr lang="en-US" dirty="0" smtClean="0"/>
            <a:t>Future products can select events from a user generated catalog</a:t>
          </a:r>
        </a:p>
      </dgm:t>
    </dgm:pt>
    <dgm:pt modelId="{728F82A7-ADC1-8E46-9E5A-B9A42691381F}" type="parTrans" cxnId="{03C02F1F-33BE-434A-A91C-0ED48D53B887}">
      <dgm:prSet/>
      <dgm:spPr/>
      <dgm:t>
        <a:bodyPr/>
        <a:lstStyle/>
        <a:p>
          <a:endParaRPr lang="en-US"/>
        </a:p>
      </dgm:t>
    </dgm:pt>
    <dgm:pt modelId="{39E27ADF-E114-C444-AE46-7D9462E28BEE}" type="sibTrans" cxnId="{03C02F1F-33BE-434A-A91C-0ED48D53B887}">
      <dgm:prSet/>
      <dgm:spPr/>
      <dgm:t>
        <a:bodyPr/>
        <a:lstStyle/>
        <a:p>
          <a:endParaRPr lang="en-US"/>
        </a:p>
      </dgm:t>
    </dgm:pt>
    <dgm:pt modelId="{58F77D43-3247-9840-A5C1-E78831CC37D2}">
      <dgm:prSet/>
      <dgm:spPr/>
      <dgm:t>
        <a:bodyPr/>
        <a:lstStyle/>
        <a:p>
          <a:r>
            <a:rPr lang="en-US" dirty="0" smtClean="0"/>
            <a:t>Request TA data from IRIS DMC through SOD GUI</a:t>
          </a:r>
        </a:p>
      </dgm:t>
    </dgm:pt>
    <dgm:pt modelId="{AEEDCA38-D33F-8C4C-805C-97FF0AE67EA9}" type="parTrans" cxnId="{714F81B0-0A1F-5945-BD6A-837FE3E2EFFA}">
      <dgm:prSet/>
      <dgm:spPr/>
      <dgm:t>
        <a:bodyPr/>
        <a:lstStyle/>
        <a:p>
          <a:endParaRPr lang="en-US"/>
        </a:p>
      </dgm:t>
    </dgm:pt>
    <dgm:pt modelId="{C5309D0B-2511-9642-BE02-DB8617C25448}" type="sibTrans" cxnId="{714F81B0-0A1F-5945-BD6A-837FE3E2EFFA}">
      <dgm:prSet/>
      <dgm:spPr/>
      <dgm:t>
        <a:bodyPr/>
        <a:lstStyle/>
        <a:p>
          <a:endParaRPr lang="en-US"/>
        </a:p>
      </dgm:t>
    </dgm:pt>
    <dgm:pt modelId="{3977D692-384F-8D4A-8CE7-945CA5D07CEE}">
      <dgm:prSet/>
      <dgm:spPr/>
      <dgm:t>
        <a:bodyPr/>
        <a:lstStyle/>
        <a:p>
          <a:r>
            <a:rPr lang="en-US" dirty="0" smtClean="0"/>
            <a:t>Extract data using </a:t>
          </a:r>
          <a:r>
            <a:rPr lang="en-US" dirty="0" err="1" smtClean="0"/>
            <a:t>rdseed</a:t>
          </a:r>
          <a:endParaRPr lang="en-US" dirty="0" smtClean="0"/>
        </a:p>
      </dgm:t>
    </dgm:pt>
    <dgm:pt modelId="{A7C687A6-8B7D-5A4A-9D6B-7F2CF2312E7E}" type="parTrans" cxnId="{F5FF4D64-E5B9-0845-ADE9-CD8E82EAB584}">
      <dgm:prSet/>
      <dgm:spPr/>
      <dgm:t>
        <a:bodyPr/>
        <a:lstStyle/>
        <a:p>
          <a:endParaRPr lang="en-US"/>
        </a:p>
      </dgm:t>
    </dgm:pt>
    <dgm:pt modelId="{02C226E4-6F1B-A14E-A183-12F3873993D9}" type="sibTrans" cxnId="{F5FF4D64-E5B9-0845-ADE9-CD8E82EAB584}">
      <dgm:prSet/>
      <dgm:spPr/>
      <dgm:t>
        <a:bodyPr/>
        <a:lstStyle/>
        <a:p>
          <a:endParaRPr lang="en-US"/>
        </a:p>
      </dgm:t>
    </dgm:pt>
    <dgm:pt modelId="{405FFD66-0B72-874B-91EE-05ADE8820EA5}">
      <dgm:prSet/>
      <dgm:spPr/>
      <dgm:t>
        <a:bodyPr/>
        <a:lstStyle/>
        <a:p>
          <a:r>
            <a:rPr lang="en-US" dirty="0" smtClean="0"/>
            <a:t>Run MATLAB code to create interactive 3D plots</a:t>
          </a:r>
        </a:p>
      </dgm:t>
    </dgm:pt>
    <dgm:pt modelId="{0666BF4D-D508-504B-96BB-86727CD80D6D}" type="parTrans" cxnId="{12035003-F690-E94B-B6D0-0F78A688BFCC}">
      <dgm:prSet/>
      <dgm:spPr/>
      <dgm:t>
        <a:bodyPr/>
        <a:lstStyle/>
        <a:p>
          <a:endParaRPr lang="en-US"/>
        </a:p>
      </dgm:t>
    </dgm:pt>
    <dgm:pt modelId="{98CE25EF-F4E8-194E-9F74-281107B3BC47}" type="sibTrans" cxnId="{12035003-F690-E94B-B6D0-0F78A688BFCC}">
      <dgm:prSet/>
      <dgm:spPr/>
      <dgm:t>
        <a:bodyPr/>
        <a:lstStyle/>
        <a:p>
          <a:endParaRPr lang="en-US"/>
        </a:p>
      </dgm:t>
    </dgm:pt>
    <dgm:pt modelId="{6ED2E807-D0AF-2A44-A570-CDB27B2B2FB4}" type="pres">
      <dgm:prSet presAssocID="{F46E5129-F46F-5444-8072-66ACE8627D93}" presName="Name0" presStyleCnt="0">
        <dgm:presLayoutVars>
          <dgm:dir/>
          <dgm:resizeHandles val="exact"/>
        </dgm:presLayoutVars>
      </dgm:prSet>
      <dgm:spPr/>
    </dgm:pt>
    <dgm:pt modelId="{BF10B895-B0F7-A043-A7AC-22EE559EC107}" type="pres">
      <dgm:prSet presAssocID="{42FA48A8-9192-CB46-B252-5A74BF5AB49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2A5C2-9231-C647-9AD3-181535AF9130}" type="pres">
      <dgm:prSet presAssocID="{C3255974-897C-1F42-BCA2-4A8979816F6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8273A084-B5B8-F144-AE37-A0F0E593F3F4}" type="pres">
      <dgm:prSet presAssocID="{C3255974-897C-1F42-BCA2-4A8979816F6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43D3C2A-E03C-3040-BE62-2AD03C5828A0}" type="pres">
      <dgm:prSet presAssocID="{58F77D43-3247-9840-A5C1-E78831CC37D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5C8926-E706-B343-BDD1-DD31B9826012}" type="pres">
      <dgm:prSet presAssocID="{C5309D0B-2511-9642-BE02-DB8617C2544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A0D3DE87-848C-2048-B6EA-BB885B3F2423}" type="pres">
      <dgm:prSet presAssocID="{C5309D0B-2511-9642-BE02-DB8617C2544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69C2966E-57D6-3F4B-BA45-A3C3E9502C9D}" type="pres">
      <dgm:prSet presAssocID="{3977D692-384F-8D4A-8CE7-945CA5D07C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24563E-4C99-284D-A965-456F1753EB5C}" type="pres">
      <dgm:prSet presAssocID="{02C226E4-6F1B-A14E-A183-12F3873993D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7CDFFE9-7278-964C-B723-7817926007C4}" type="pres">
      <dgm:prSet presAssocID="{02C226E4-6F1B-A14E-A183-12F3873993D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A7B5CC75-89D8-364E-8D68-53C3F944F6A5}" type="pres">
      <dgm:prSet presAssocID="{405FFD66-0B72-874B-91EE-05ADE8820EA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7588F5-15E8-5A44-8734-B46BB0EB13F7}" type="presOf" srcId="{3977D692-384F-8D4A-8CE7-945CA5D07CEE}" destId="{69C2966E-57D6-3F4B-BA45-A3C3E9502C9D}" srcOrd="0" destOrd="0" presId="urn:microsoft.com/office/officeart/2005/8/layout/process1"/>
    <dgm:cxn modelId="{644C73C0-C965-AF41-B083-4C1EB05C0FCC}" type="presOf" srcId="{C5309D0B-2511-9642-BE02-DB8617C25448}" destId="{A0D3DE87-848C-2048-B6EA-BB885B3F2423}" srcOrd="1" destOrd="0" presId="urn:microsoft.com/office/officeart/2005/8/layout/process1"/>
    <dgm:cxn modelId="{12DB7966-36C3-7541-9794-5E50CFC29B16}" type="presOf" srcId="{C3255974-897C-1F42-BCA2-4A8979816F61}" destId="{D0F2A5C2-9231-C647-9AD3-181535AF9130}" srcOrd="0" destOrd="0" presId="urn:microsoft.com/office/officeart/2005/8/layout/process1"/>
    <dgm:cxn modelId="{C920E269-EC90-D94F-8130-F5692F5B039B}" srcId="{F46E5129-F46F-5444-8072-66ACE8627D93}" destId="{42FA48A8-9192-CB46-B252-5A74BF5AB498}" srcOrd="0" destOrd="0" parTransId="{A0987AA6-0538-2C45-A3FF-CCE4D1EC166C}" sibTransId="{C3255974-897C-1F42-BCA2-4A8979816F61}"/>
    <dgm:cxn modelId="{5514B154-26BD-2F4F-BDDC-F3E5E1A260D6}" type="presOf" srcId="{02C226E4-6F1B-A14E-A183-12F3873993D9}" destId="{9D24563E-4C99-284D-A965-456F1753EB5C}" srcOrd="0" destOrd="0" presId="urn:microsoft.com/office/officeart/2005/8/layout/process1"/>
    <dgm:cxn modelId="{808B5BF7-92B6-F543-B8ED-8C41D1D09A3D}" type="presOf" srcId="{42FA48A8-9192-CB46-B252-5A74BF5AB498}" destId="{BF10B895-B0F7-A043-A7AC-22EE559EC107}" srcOrd="0" destOrd="0" presId="urn:microsoft.com/office/officeart/2005/8/layout/process1"/>
    <dgm:cxn modelId="{D802D9FB-2B8E-7A42-96C8-3B188106B329}" type="presOf" srcId="{58F77D43-3247-9840-A5C1-E78831CC37D2}" destId="{D43D3C2A-E03C-3040-BE62-2AD03C5828A0}" srcOrd="0" destOrd="0" presId="urn:microsoft.com/office/officeart/2005/8/layout/process1"/>
    <dgm:cxn modelId="{B8D968C8-9820-9843-BCC3-41E39C857841}" type="presOf" srcId="{C5309D0B-2511-9642-BE02-DB8617C25448}" destId="{715C8926-E706-B343-BDD1-DD31B9826012}" srcOrd="0" destOrd="0" presId="urn:microsoft.com/office/officeart/2005/8/layout/process1"/>
    <dgm:cxn modelId="{92BCAE3A-239D-A240-9A7E-95901AB3FBCD}" type="presOf" srcId="{F46E5129-F46F-5444-8072-66ACE8627D93}" destId="{6ED2E807-D0AF-2A44-A570-CDB27B2B2FB4}" srcOrd="0" destOrd="0" presId="urn:microsoft.com/office/officeart/2005/8/layout/process1"/>
    <dgm:cxn modelId="{714F81B0-0A1F-5945-BD6A-837FE3E2EFFA}" srcId="{F46E5129-F46F-5444-8072-66ACE8627D93}" destId="{58F77D43-3247-9840-A5C1-E78831CC37D2}" srcOrd="1" destOrd="0" parTransId="{AEEDCA38-D33F-8C4C-805C-97FF0AE67EA9}" sibTransId="{C5309D0B-2511-9642-BE02-DB8617C25448}"/>
    <dgm:cxn modelId="{2479C86B-73BC-AC4E-B3D0-79392CEB828E}" type="presOf" srcId="{6EBDB6F8-6AF4-6543-947C-5402D7B14660}" destId="{BF10B895-B0F7-A043-A7AC-22EE559EC107}" srcOrd="0" destOrd="1" presId="urn:microsoft.com/office/officeart/2005/8/layout/process1"/>
    <dgm:cxn modelId="{7739CEC8-9982-384F-A3C4-3E51F5A6FA34}" type="presOf" srcId="{02C226E4-6F1B-A14E-A183-12F3873993D9}" destId="{27CDFFE9-7278-964C-B723-7817926007C4}" srcOrd="1" destOrd="0" presId="urn:microsoft.com/office/officeart/2005/8/layout/process1"/>
    <dgm:cxn modelId="{03C02F1F-33BE-434A-A91C-0ED48D53B887}" srcId="{42FA48A8-9192-CB46-B252-5A74BF5AB498}" destId="{6EBDB6F8-6AF4-6543-947C-5402D7B14660}" srcOrd="0" destOrd="0" parTransId="{728F82A7-ADC1-8E46-9E5A-B9A42691381F}" sibTransId="{39E27ADF-E114-C444-AE46-7D9462E28BEE}"/>
    <dgm:cxn modelId="{E42EE4C9-FE5B-104A-8051-F9D56476E424}" type="presOf" srcId="{405FFD66-0B72-874B-91EE-05ADE8820EA5}" destId="{A7B5CC75-89D8-364E-8D68-53C3F944F6A5}" srcOrd="0" destOrd="0" presId="urn:microsoft.com/office/officeart/2005/8/layout/process1"/>
    <dgm:cxn modelId="{F5FF4D64-E5B9-0845-ADE9-CD8E82EAB584}" srcId="{F46E5129-F46F-5444-8072-66ACE8627D93}" destId="{3977D692-384F-8D4A-8CE7-945CA5D07CEE}" srcOrd="2" destOrd="0" parTransId="{A7C687A6-8B7D-5A4A-9D6B-7F2CF2312E7E}" sibTransId="{02C226E4-6F1B-A14E-A183-12F3873993D9}"/>
    <dgm:cxn modelId="{5D5BFA18-351D-EF4C-8EA1-4E34359081F6}" type="presOf" srcId="{C3255974-897C-1F42-BCA2-4A8979816F61}" destId="{8273A084-B5B8-F144-AE37-A0F0E593F3F4}" srcOrd="1" destOrd="0" presId="urn:microsoft.com/office/officeart/2005/8/layout/process1"/>
    <dgm:cxn modelId="{12035003-F690-E94B-B6D0-0F78A688BFCC}" srcId="{F46E5129-F46F-5444-8072-66ACE8627D93}" destId="{405FFD66-0B72-874B-91EE-05ADE8820EA5}" srcOrd="3" destOrd="0" parTransId="{0666BF4D-D508-504B-96BB-86727CD80D6D}" sibTransId="{98CE25EF-F4E8-194E-9F74-281107B3BC47}"/>
    <dgm:cxn modelId="{9A7E60EC-878B-FA48-ADCF-4D6B53DAE057}" type="presParOf" srcId="{6ED2E807-D0AF-2A44-A570-CDB27B2B2FB4}" destId="{BF10B895-B0F7-A043-A7AC-22EE559EC107}" srcOrd="0" destOrd="0" presId="urn:microsoft.com/office/officeart/2005/8/layout/process1"/>
    <dgm:cxn modelId="{431A3053-DA99-864D-AB7D-0E9E1F72109E}" type="presParOf" srcId="{6ED2E807-D0AF-2A44-A570-CDB27B2B2FB4}" destId="{D0F2A5C2-9231-C647-9AD3-181535AF9130}" srcOrd="1" destOrd="0" presId="urn:microsoft.com/office/officeart/2005/8/layout/process1"/>
    <dgm:cxn modelId="{49A45EB1-EFED-304E-A4F1-D8F25CDC44E0}" type="presParOf" srcId="{D0F2A5C2-9231-C647-9AD3-181535AF9130}" destId="{8273A084-B5B8-F144-AE37-A0F0E593F3F4}" srcOrd="0" destOrd="0" presId="urn:microsoft.com/office/officeart/2005/8/layout/process1"/>
    <dgm:cxn modelId="{E01E4B26-738C-8E48-986F-6D7258A17095}" type="presParOf" srcId="{6ED2E807-D0AF-2A44-A570-CDB27B2B2FB4}" destId="{D43D3C2A-E03C-3040-BE62-2AD03C5828A0}" srcOrd="2" destOrd="0" presId="urn:microsoft.com/office/officeart/2005/8/layout/process1"/>
    <dgm:cxn modelId="{1A38268E-63EC-AD47-8FF7-0B9B4574117A}" type="presParOf" srcId="{6ED2E807-D0AF-2A44-A570-CDB27B2B2FB4}" destId="{715C8926-E706-B343-BDD1-DD31B9826012}" srcOrd="3" destOrd="0" presId="urn:microsoft.com/office/officeart/2005/8/layout/process1"/>
    <dgm:cxn modelId="{BD690ABB-1DD4-6349-9707-70CB2BEE5059}" type="presParOf" srcId="{715C8926-E706-B343-BDD1-DD31B9826012}" destId="{A0D3DE87-848C-2048-B6EA-BB885B3F2423}" srcOrd="0" destOrd="0" presId="urn:microsoft.com/office/officeart/2005/8/layout/process1"/>
    <dgm:cxn modelId="{7C5C8B67-BA08-AF4E-B518-7DD8663ADC10}" type="presParOf" srcId="{6ED2E807-D0AF-2A44-A570-CDB27B2B2FB4}" destId="{69C2966E-57D6-3F4B-BA45-A3C3E9502C9D}" srcOrd="4" destOrd="0" presId="urn:microsoft.com/office/officeart/2005/8/layout/process1"/>
    <dgm:cxn modelId="{2BA51FE4-7B1D-2F40-9F25-6576E5DE5931}" type="presParOf" srcId="{6ED2E807-D0AF-2A44-A570-CDB27B2B2FB4}" destId="{9D24563E-4C99-284D-A965-456F1753EB5C}" srcOrd="5" destOrd="0" presId="urn:microsoft.com/office/officeart/2005/8/layout/process1"/>
    <dgm:cxn modelId="{6384B06D-DD8B-A844-BE56-A8FA18F150D9}" type="presParOf" srcId="{9D24563E-4C99-284D-A965-456F1753EB5C}" destId="{27CDFFE9-7278-964C-B723-7817926007C4}" srcOrd="0" destOrd="0" presId="urn:microsoft.com/office/officeart/2005/8/layout/process1"/>
    <dgm:cxn modelId="{A871486C-A924-244E-A249-56BE5DD4F96A}" type="presParOf" srcId="{6ED2E807-D0AF-2A44-A570-CDB27B2B2FB4}" destId="{A7B5CC75-89D8-364E-8D68-53C3F944F6A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10B895-B0F7-A043-A7AC-22EE559EC107}">
      <dsp:nvSpPr>
        <dsp:cNvPr id="0" name=""/>
        <dsp:cNvSpPr/>
      </dsp:nvSpPr>
      <dsp:spPr>
        <a:xfrm>
          <a:off x="3616" y="503764"/>
          <a:ext cx="1581224" cy="1793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Specify an event</a:t>
          </a:r>
          <a:endParaRPr lang="en-US" sz="1800" kern="120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Future products can select events from a user generated catalog</a:t>
          </a:r>
        </a:p>
      </dsp:txBody>
      <dsp:txXfrm>
        <a:off x="3616" y="503764"/>
        <a:ext cx="1581224" cy="1793701"/>
      </dsp:txXfrm>
    </dsp:sp>
    <dsp:sp modelId="{D0F2A5C2-9231-C647-9AD3-181535AF9130}">
      <dsp:nvSpPr>
        <dsp:cNvPr id="0" name=""/>
        <dsp:cNvSpPr/>
      </dsp:nvSpPr>
      <dsp:spPr>
        <a:xfrm>
          <a:off x="1742963" y="1204543"/>
          <a:ext cx="335219" cy="3921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742963" y="1204543"/>
        <a:ext cx="335219" cy="392143"/>
      </dsp:txXfrm>
    </dsp:sp>
    <dsp:sp modelId="{D43D3C2A-E03C-3040-BE62-2AD03C5828A0}">
      <dsp:nvSpPr>
        <dsp:cNvPr id="0" name=""/>
        <dsp:cNvSpPr/>
      </dsp:nvSpPr>
      <dsp:spPr>
        <a:xfrm>
          <a:off x="2217330" y="503764"/>
          <a:ext cx="1581224" cy="1793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Request TA data from IRIS DMC through SOD GUI</a:t>
          </a:r>
        </a:p>
      </dsp:txBody>
      <dsp:txXfrm>
        <a:off x="2217330" y="503764"/>
        <a:ext cx="1581224" cy="1793701"/>
      </dsp:txXfrm>
    </dsp:sp>
    <dsp:sp modelId="{715C8926-E706-B343-BDD1-DD31B9826012}">
      <dsp:nvSpPr>
        <dsp:cNvPr id="0" name=""/>
        <dsp:cNvSpPr/>
      </dsp:nvSpPr>
      <dsp:spPr>
        <a:xfrm>
          <a:off x="3956677" y="1204543"/>
          <a:ext cx="335219" cy="3921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956677" y="1204543"/>
        <a:ext cx="335219" cy="392143"/>
      </dsp:txXfrm>
    </dsp:sp>
    <dsp:sp modelId="{69C2966E-57D6-3F4B-BA45-A3C3E9502C9D}">
      <dsp:nvSpPr>
        <dsp:cNvPr id="0" name=""/>
        <dsp:cNvSpPr/>
      </dsp:nvSpPr>
      <dsp:spPr>
        <a:xfrm>
          <a:off x="4431044" y="503764"/>
          <a:ext cx="1581224" cy="1793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Extract data using </a:t>
          </a:r>
          <a:r>
            <a:rPr lang="en-US" sz="1800" kern="1200" dirty="0" err="1" smtClean="0"/>
            <a:t>rdseed</a:t>
          </a:r>
          <a:endParaRPr lang="en-US" sz="1800" kern="1200" dirty="0" smtClean="0"/>
        </a:p>
      </dsp:txBody>
      <dsp:txXfrm>
        <a:off x="4431044" y="503764"/>
        <a:ext cx="1581224" cy="1793701"/>
      </dsp:txXfrm>
    </dsp:sp>
    <dsp:sp modelId="{9D24563E-4C99-284D-A965-456F1753EB5C}">
      <dsp:nvSpPr>
        <dsp:cNvPr id="0" name=""/>
        <dsp:cNvSpPr/>
      </dsp:nvSpPr>
      <dsp:spPr>
        <a:xfrm>
          <a:off x="6170391" y="1204543"/>
          <a:ext cx="335219" cy="3921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170391" y="1204543"/>
        <a:ext cx="335219" cy="392143"/>
      </dsp:txXfrm>
    </dsp:sp>
    <dsp:sp modelId="{A7B5CC75-89D8-364E-8D68-53C3F944F6A5}">
      <dsp:nvSpPr>
        <dsp:cNvPr id="0" name=""/>
        <dsp:cNvSpPr/>
      </dsp:nvSpPr>
      <dsp:spPr>
        <a:xfrm>
          <a:off x="6644759" y="503764"/>
          <a:ext cx="1581224" cy="1793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Run MATLAB code to create interactive 3D plots</a:t>
          </a:r>
        </a:p>
      </dsp:txBody>
      <dsp:txXfrm>
        <a:off x="6644759" y="503764"/>
        <a:ext cx="1581224" cy="1793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0BF27E-7E55-AC47-B52A-4FC98783234C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1EB023-2193-8E44-B7E2-93B354D127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pdf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d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d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d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d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2447225" y="3377023"/>
            <a:ext cx="2728025" cy="2484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3D SAC</a:t>
            </a:r>
            <a:br>
              <a:rPr lang="en-US" dirty="0" smtClean="0"/>
            </a:br>
            <a:r>
              <a:rPr lang="en-US" sz="3600" dirty="0" smtClean="0"/>
              <a:t>Extra Terrestrials</a:t>
            </a:r>
            <a:r>
              <a:rPr lang="en-US" sz="3600" baseline="30000" dirty="0" smtClean="0"/>
              <a:t>2</a:t>
            </a:r>
            <a:endParaRPr lang="en-US" sz="3600" baseline="30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Emily </a:t>
            </a:r>
            <a:r>
              <a:rPr lang="en-US" dirty="0" err="1"/>
              <a:t>W</a:t>
            </a:r>
            <a:r>
              <a:rPr lang="en-US" dirty="0" err="1" smtClean="0"/>
              <a:t>olin</a:t>
            </a:r>
            <a:endParaRPr lang="en-US" dirty="0" smtClean="0"/>
          </a:p>
          <a:p>
            <a:r>
              <a:rPr lang="en-US" dirty="0" smtClean="0"/>
              <a:t>Esther Raymond</a:t>
            </a:r>
          </a:p>
          <a:p>
            <a:r>
              <a:rPr lang="en-US" dirty="0" smtClean="0"/>
              <a:t>Tiffany Leonard</a:t>
            </a:r>
          </a:p>
          <a:p>
            <a:r>
              <a:rPr lang="en-US" dirty="0" err="1" smtClean="0"/>
              <a:t>Tenille</a:t>
            </a:r>
            <a:r>
              <a:rPr lang="en-US" dirty="0" smtClean="0"/>
              <a:t> Medley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48862" y="5163494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August 19,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8370"/>
            <a:ext cx="8229600" cy="2286000"/>
          </a:xfrm>
        </p:spPr>
        <p:txBody>
          <a:bodyPr/>
          <a:lstStyle/>
          <a:p>
            <a:r>
              <a:rPr lang="en-US" dirty="0" smtClean="0"/>
              <a:t>This is a good addition to preexisting software because it allows the user to have a 3D view of seismograms in Transportable Array</a:t>
            </a:r>
          </a:p>
          <a:p>
            <a:r>
              <a:rPr lang="en-US" dirty="0" smtClean="0"/>
              <a:t>As of now, there is no known software product that does this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>
            <a:normAutofit/>
          </a:bodyPr>
          <a:lstStyle/>
          <a:p>
            <a:pPr algn="ctr">
              <a:buNone/>
            </a:pPr>
            <a:r>
              <a:rPr lang="en-US" sz="4000" dirty="0" smtClean="0"/>
              <a:t>Emily Wolin</a:t>
            </a:r>
          </a:p>
          <a:p>
            <a:pPr algn="ctr">
              <a:buNone/>
            </a:pPr>
            <a:r>
              <a:rPr lang="en-US" sz="4000" dirty="0" smtClean="0"/>
              <a:t>Esther Raymond</a:t>
            </a:r>
          </a:p>
          <a:p>
            <a:pPr algn="ctr">
              <a:buNone/>
            </a:pPr>
            <a:r>
              <a:rPr lang="en-US" sz="4000" dirty="0" smtClean="0"/>
              <a:t>Tiffany Leonard</a:t>
            </a:r>
          </a:p>
          <a:p>
            <a:pPr algn="ctr">
              <a:buNone/>
            </a:pPr>
            <a:r>
              <a:rPr lang="en-US" sz="4000" dirty="0" err="1" smtClean="0"/>
              <a:t>Tenille</a:t>
            </a:r>
            <a:r>
              <a:rPr lang="en-US" sz="4000" dirty="0" smtClean="0"/>
              <a:t> Medley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83633" y="5659200"/>
            <a:ext cx="7278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all of the course instructors, organizers, and participants!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tool will allow researchers and students to  explore 3D relationships between waveforms in a user-friendly interface.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Researchers interested in exploring waveform data</a:t>
            </a:r>
          </a:p>
          <a:p>
            <a:r>
              <a:rPr lang="en-US" dirty="0" smtClean="0"/>
              <a:t>High school and undergraduate classrooms</a:t>
            </a:r>
          </a:p>
          <a:p>
            <a:r>
              <a:rPr lang="en-US" dirty="0" smtClean="0"/>
              <a:t>General public, as a visual tool to inform and educate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847089"/>
          <a:ext cx="8229600" cy="280123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711527" y="1034647"/>
            <a:ext cx="7470980" cy="5648537"/>
            <a:chOff x="1359502" y="1034647"/>
            <a:chExt cx="7470980" cy="5648537"/>
          </a:xfrm>
        </p:grpSpPr>
        <p:pic>
          <p:nvPicPr>
            <p:cNvPr id="7" name="Picture 6" descr="raypaths_crop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1359502" y="1034647"/>
              <a:ext cx="5560866" cy="564853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756214" y="5365440"/>
              <a:ext cx="207426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Kuril Islands</a:t>
              </a:r>
            </a:p>
            <a:p>
              <a:r>
                <a:rPr lang="en-US" dirty="0" smtClean="0"/>
                <a:t>November 15, 2006</a:t>
              </a:r>
            </a:p>
            <a:p>
              <a:r>
                <a:rPr lang="en-US" dirty="0" smtClean="0"/>
                <a:t>M</a:t>
              </a:r>
              <a:r>
                <a:rPr lang="en-US" baseline="-25000" dirty="0" smtClean="0"/>
                <a:t>w</a:t>
              </a:r>
              <a:r>
                <a:rPr lang="en-US" dirty="0" smtClean="0"/>
                <a:t>=8.3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pic>
        <p:nvPicPr>
          <p:cNvPr id="4" name="Picture 3" descr="kuril_lookingeastdown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697" y="2700866"/>
            <a:ext cx="5197386" cy="362373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User chooses to </a:t>
            </a:r>
            <a:r>
              <a:rPr lang="en-US" b="1" dirty="0" smtClean="0"/>
              <a:t>display all data…</a:t>
            </a:r>
          </a:p>
          <a:p>
            <a:endParaRPr lang="en-US" dirty="0"/>
          </a:p>
        </p:txBody>
      </p:sp>
      <p:pic>
        <p:nvPicPr>
          <p:cNvPr id="9" name="Picture 8" descr="raypaths_cro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234284" y="-4344"/>
            <a:ext cx="1909716" cy="1939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User chooses to display all data </a:t>
            </a:r>
            <a:r>
              <a:rPr lang="en-US" b="1" dirty="0" smtClean="0"/>
              <a:t>or select “slices”</a:t>
            </a:r>
          </a:p>
          <a:p>
            <a:endParaRPr lang="en-US" dirty="0"/>
          </a:p>
        </p:txBody>
      </p:sp>
      <p:pic>
        <p:nvPicPr>
          <p:cNvPr id="6" name="Picture 5" descr="kurils_northslice.tif"/>
          <p:cNvPicPr>
            <a:picLocks noChangeAspect="1"/>
          </p:cNvPicPr>
          <p:nvPr/>
        </p:nvPicPr>
        <p:blipFill>
          <a:blip r:embed="rId2"/>
          <a:srcRect l="3955" t="7417"/>
          <a:stretch>
            <a:fillRect/>
          </a:stretch>
        </p:blipFill>
        <p:spPr>
          <a:xfrm>
            <a:off x="1735527" y="2511039"/>
            <a:ext cx="5809471" cy="4321041"/>
          </a:xfrm>
          <a:prstGeom prst="rect">
            <a:avLst/>
          </a:prstGeom>
        </p:spPr>
      </p:pic>
      <p:pic>
        <p:nvPicPr>
          <p:cNvPr id="8" name="Picture 7" descr="raypaths_cro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234284" y="-4344"/>
            <a:ext cx="1909716" cy="1939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User chooses to display all data </a:t>
            </a:r>
            <a:r>
              <a:rPr lang="en-US" b="1" dirty="0" smtClean="0"/>
              <a:t>or select “slices”</a:t>
            </a:r>
          </a:p>
          <a:p>
            <a:endParaRPr lang="en-US" dirty="0"/>
          </a:p>
        </p:txBody>
      </p:sp>
      <p:pic>
        <p:nvPicPr>
          <p:cNvPr id="7" name="Picture 6" descr="kurils_corner.tif"/>
          <p:cNvPicPr>
            <a:picLocks noChangeAspect="1"/>
          </p:cNvPicPr>
          <p:nvPr/>
        </p:nvPicPr>
        <p:blipFill>
          <a:blip r:embed="rId2"/>
          <a:srcRect l="4482" t="11302" r="4510"/>
          <a:stretch>
            <a:fillRect/>
          </a:stretch>
        </p:blipFill>
        <p:spPr>
          <a:xfrm>
            <a:off x="1668255" y="2583360"/>
            <a:ext cx="5951926" cy="4145040"/>
          </a:xfrm>
          <a:prstGeom prst="rect">
            <a:avLst/>
          </a:prstGeom>
        </p:spPr>
      </p:pic>
      <p:pic>
        <p:nvPicPr>
          <p:cNvPr id="9" name="Picture 8" descr="raypaths_cro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234284" y="-4344"/>
            <a:ext cx="1909716" cy="1939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User chooses to display all data </a:t>
            </a:r>
            <a:r>
              <a:rPr lang="en-US" b="1" dirty="0" smtClean="0"/>
              <a:t>or select “slices”</a:t>
            </a:r>
          </a:p>
          <a:p>
            <a:endParaRPr lang="en-US" dirty="0"/>
          </a:p>
        </p:txBody>
      </p:sp>
      <p:pic>
        <p:nvPicPr>
          <p:cNvPr id="6" name="Picture 5" descr="kurils_looking_gc.tif"/>
          <p:cNvPicPr>
            <a:picLocks noChangeAspect="1"/>
          </p:cNvPicPr>
          <p:nvPr/>
        </p:nvPicPr>
        <p:blipFill>
          <a:blip r:embed="rId2"/>
          <a:srcRect l="5590" t="6713" r="5701"/>
          <a:stretch>
            <a:fillRect/>
          </a:stretch>
        </p:blipFill>
        <p:spPr>
          <a:xfrm>
            <a:off x="1481787" y="2539918"/>
            <a:ext cx="5803426" cy="4115241"/>
          </a:xfrm>
          <a:prstGeom prst="rect">
            <a:avLst/>
          </a:prstGeom>
        </p:spPr>
      </p:pic>
      <p:pic>
        <p:nvPicPr>
          <p:cNvPr id="8" name="Picture 7" descr="raypaths_cro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234284" y="-4344"/>
            <a:ext cx="1909716" cy="1939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Automate entire process from data request to display</a:t>
            </a:r>
          </a:p>
          <a:p>
            <a:r>
              <a:rPr lang="en-US" dirty="0" smtClean="0"/>
              <a:t>Allow user to select component (Z, R, T)</a:t>
            </a:r>
          </a:p>
          <a:p>
            <a:r>
              <a:rPr lang="en-US" dirty="0" smtClean="0"/>
              <a:t>Allow user to slice by distance or azimuth from event, or along user-specified path</a:t>
            </a:r>
          </a:p>
          <a:p>
            <a:r>
              <a:rPr lang="en-US" dirty="0" smtClean="0"/>
              <a:t>Automatically regenerate MATLAB plots so that seismograms always face the user</a:t>
            </a:r>
          </a:p>
          <a:p>
            <a:r>
              <a:rPr lang="en-US" dirty="0" smtClean="0"/>
              <a:t>Allow user to select a particular station from 3D plot and view seismogram from event, as well as associated metadata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620</TotalTime>
  <Words>282</Words>
  <Application>Microsoft Macintosh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3D SAC Extra Terrestrials2</vt:lpstr>
      <vt:lpstr>Objective</vt:lpstr>
      <vt:lpstr>Target</vt:lpstr>
      <vt:lpstr>Process</vt:lpstr>
      <vt:lpstr>Features</vt:lpstr>
      <vt:lpstr>Features</vt:lpstr>
      <vt:lpstr>Features</vt:lpstr>
      <vt:lpstr>Features</vt:lpstr>
      <vt:lpstr>Future Development</vt:lpstr>
      <vt:lpstr>Conclusion</vt:lpstr>
      <vt:lpstr>Questions ???</vt:lpstr>
    </vt:vector>
  </TitlesOfParts>
  <Company>Northwestern University Library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 Terrestrials2</dc:title>
  <dc:creator>University Library</dc:creator>
  <cp:lastModifiedBy>University Library</cp:lastModifiedBy>
  <cp:revision>39</cp:revision>
  <dcterms:created xsi:type="dcterms:W3CDTF">2011-08-19T13:41:05Z</dcterms:created>
  <dcterms:modified xsi:type="dcterms:W3CDTF">2011-08-19T13:43:52Z</dcterms:modified>
</cp:coreProperties>
</file>