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notesSlides/notesSlide38.xml" ContentType="application/vnd.openxmlformats-officedocument.presentationml.notesSlide+xml"/>
  <Override PartName="/ppt/slideMasters/slideMaster19.xml" ContentType="application/vnd.openxmlformats-officedocument.presentationml.slideMaster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18.xml" ContentType="application/vnd.openxmlformats-officedocument.theme+xml"/>
  <Override PartName="/ppt/slideLayouts/slideLayout24.xml" ContentType="application/vnd.openxmlformats-officedocument.presentationml.slideLayout+xml"/>
  <Override PartName="/ppt/theme/theme29.xml" ContentType="application/vnd.openxmlformats-officedocument.theme+xml"/>
  <Override PartName="/ppt/notesSlides/notesSlide16.xml" ContentType="application/vnd.openxmlformats-officedocument.presentationml.notesSlide+xml"/>
  <Override PartName="/ppt/slideMasters/slideMaster33.xml" ContentType="application/vnd.openxmlformats-officedocument.presentationml.slideMaster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22.xml" ContentType="application/vnd.openxmlformats-officedocument.presentationml.slideMaster+xml"/>
  <Override PartName="/ppt/notesSlides/notesSlide30.xml" ContentType="application/vnd.openxmlformats-officedocument.presentationml.notesSlide+xml"/>
  <Override PartName="/ppt/theme/theme21.xml" ContentType="application/vnd.openxmlformats-officedocument.theme+xml"/>
  <Override PartName="/ppt/theme/theme32.xml" ContentType="application/vnd.openxmlformats-officedocument.theme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36.xml" ContentType="application/vnd.openxmlformats-officedocument.presentationml.slideLayout+xml"/>
  <Override PartName="/ppt/notesSlides/notesSlide39.xml" ContentType="application/vnd.openxmlformats-officedocument.presentationml.notesSlide+xml"/>
  <Override PartName="/ppt/slideMasters/slideMaster2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theme/theme19.xml" ContentType="application/vnd.openxmlformats-officedocument.theme+xml"/>
  <Override PartName="/ppt/slideLayouts/slideLayout32.xml" ContentType="application/vnd.openxmlformats-officedocument.presentationml.slideLayout+xml"/>
  <Override PartName="/ppt/theme/theme37.xml" ContentType="application/vnd.openxmlformats-officedocument.them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Masters/slideMaster23.xml" ContentType="application/vnd.openxmlformats-officedocument.presentationml.slideMaster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theme/theme26.xml" ContentType="application/vnd.openxmlformats-officedocument.them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theme/theme33.xml" ContentType="application/vnd.openxmlformats-officedocument.theme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Default Extension="vml" ContentType="application/vnd.openxmlformats-officedocument.vmlDrawing"/>
  <Override PartName="/ppt/notesSlides/notesSlide31.xml" ContentType="application/vnd.openxmlformats-officedocument.presentationml.notesSlide+xml"/>
  <Override PartName="/ppt/theme/theme22.xml" ContentType="application/vnd.openxmlformats-officedocument.theme+xml"/>
  <Override PartName="/ppt/theme/theme40.xml" ContentType="application/vnd.openxmlformats-officedocument.theme+xml"/>
  <Override PartName="/ppt/slideMasters/slideMaster5.xml" ContentType="application/vnd.openxmlformats-officedocument.presentationml.slideMaster+xml"/>
  <Override PartName="/ppt/theme/theme7.xml" ContentType="application/vnd.openxmlformats-officedocument.theme+xml"/>
  <Override PartName="/ppt/theme/theme11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s/slide27.xml" ContentType="application/vnd.openxmlformats-officedocument.presentationml.slid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Masters/slideMaster28.xml" ContentType="application/vnd.openxmlformats-officedocument.presentationml.slideMaster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8.xml" ContentType="application/vnd.openxmlformats-officedocument.them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Masters/slideMaster24.xml" ContentType="application/vnd.openxmlformats-officedocument.presentationml.slideMaster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6.xml" ContentType="application/vnd.openxmlformats-officedocument.theme+xml"/>
  <Override PartName="/ppt/theme/theme27.xml" ContentType="application/vnd.openxmlformats-officedocument.theme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slideMasters/slideMaster13.xml" ContentType="application/vnd.openxmlformats-officedocument.presentationml.slideMaster+xml"/>
  <Override PartName="/ppt/slideMasters/slideMaster31.xml" ContentType="application/vnd.openxmlformats-officedocument.presentationml.slideMaster+xml"/>
  <Override PartName="/ppt/theme/theme23.xml" ContentType="application/vnd.openxmlformats-officedocument.theme+xml"/>
  <Override PartName="/ppt/theme/theme34.xml" ContentType="application/vnd.openxmlformats-officedocument.them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Masters/slideMaster6.xml" ContentType="application/vnd.openxmlformats-officedocument.presentationml.slideMaster+xml"/>
  <Override PartName="/ppt/slideMasters/slideMaster20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  <Override PartName="/ppt/theme/theme41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heme/theme30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29.xml" ContentType="application/vnd.openxmlformats-officedocument.presentationml.slideMaster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Masters/slideMaster18.xml" ContentType="application/vnd.openxmlformats-officedocument.presentationml.slideMaster+xml"/>
  <Override PartName="/ppt/slides/slide24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9.xml" ContentType="application/vnd.openxmlformats-officedocument.theme+xml"/>
  <Override PartName="/ppt/notesSlides/notesSlide37.xml" ContentType="application/vnd.openxmlformats-officedocument.presentationml.notesSlide+xml"/>
  <Override PartName="/ppt/slideMasters/slideMaster2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8.xml" ContentType="application/vnd.openxmlformats-officedocument.theme+xml"/>
  <Override PartName="/ppt/slideLayouts/slideLayout4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slideMasters/slideMaster14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17.xml" ContentType="application/vnd.openxmlformats-officedocument.theme+xml"/>
  <Override PartName="/ppt/slideLayouts/slideLayout30.xml" ContentType="application/vnd.openxmlformats-officedocument.presentationml.slideLayout+xml"/>
  <Override PartName="/ppt/theme/theme35.xml" ContentType="application/vnd.openxmlformats-officedocument.them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Masters/slideMaster21.xml" ContentType="application/vnd.openxmlformats-officedocument.presentationml.slideMaster+xml"/>
  <Override PartName="/ppt/theme/theme24.xml" ContentType="application/vnd.openxmlformats-officedocument.theme+xml"/>
  <Override PartName="/ppt/theme/theme42.xml" ContentType="application/vnd.openxmlformats-officedocument.them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theme/theme31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theme/theme20.xml" ContentType="application/vnd.openxmlformats-officedocument.theme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Default Extension="pdf" ContentType="application/pdf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Masters/slideMaster37.xml" ContentType="application/vnd.openxmlformats-officedocument.presentationml.slideMaster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Masters/slideMaster26.xml" ContentType="application/vnd.openxmlformats-officedocument.presentationml.slideMaster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notesSlides/notesSlide34.xml" ContentType="application/vnd.openxmlformats-officedocument.presentationml.notesSlide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6.xml" ContentType="application/vnd.openxmlformats-officedocument.theme+xml"/>
  <Override PartName="/ppt/notesSlides/notesSlide23.xml" ContentType="application/vnd.openxmlformats-officedocument.presentationml.notesSlide+xml"/>
  <Override PartName="/ppt/slideMasters/slideMaster40.xml" ContentType="application/vnd.openxmlformats-officedocument.presentationml.slideMaster+xml"/>
  <Override PartName="/ppt/theme/theme14.xml" ContentType="application/vnd.openxmlformats-officedocument.theme+xml"/>
  <Override PartName="/ppt/theme/theme25.xml" ContentType="application/vnd.openxmlformats-officedocument.theme+xml"/>
  <Override PartName="/ppt/notesSlides/notesSlide1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  <p:sldMasterId id="2147483698" r:id="rId2"/>
    <p:sldMasterId id="2147483700" r:id="rId3"/>
    <p:sldMasterId id="2147483702" r:id="rId4"/>
    <p:sldMasterId id="2147483704" r:id="rId5"/>
    <p:sldMasterId id="2147483706" r:id="rId6"/>
    <p:sldMasterId id="2147483708" r:id="rId7"/>
    <p:sldMasterId id="2147483710" r:id="rId8"/>
    <p:sldMasterId id="2147483712" r:id="rId9"/>
    <p:sldMasterId id="2147483714" r:id="rId10"/>
    <p:sldMasterId id="2147483716" r:id="rId11"/>
    <p:sldMasterId id="2147483718" r:id="rId12"/>
    <p:sldMasterId id="2147483721" r:id="rId13"/>
    <p:sldMasterId id="2147483723" r:id="rId14"/>
    <p:sldMasterId id="2147483725" r:id="rId15"/>
    <p:sldMasterId id="2147483727" r:id="rId16"/>
    <p:sldMasterId id="2147483729" r:id="rId17"/>
    <p:sldMasterId id="2147483731" r:id="rId18"/>
    <p:sldMasterId id="2147483733" r:id="rId19"/>
    <p:sldMasterId id="2147483735" r:id="rId20"/>
    <p:sldMasterId id="2147483737" r:id="rId21"/>
    <p:sldMasterId id="2147483739" r:id="rId22"/>
    <p:sldMasterId id="2147483741" r:id="rId23"/>
    <p:sldMasterId id="2147483743" r:id="rId24"/>
    <p:sldMasterId id="2147483745" r:id="rId25"/>
    <p:sldMasterId id="2147483747" r:id="rId26"/>
    <p:sldMasterId id="2147483749" r:id="rId27"/>
    <p:sldMasterId id="2147483751" r:id="rId28"/>
    <p:sldMasterId id="2147483753" r:id="rId29"/>
    <p:sldMasterId id="2147483755" r:id="rId30"/>
    <p:sldMasterId id="2147483757" r:id="rId31"/>
    <p:sldMasterId id="2147483759" r:id="rId32"/>
    <p:sldMasterId id="2147483761" r:id="rId33"/>
    <p:sldMasterId id="2147483763" r:id="rId34"/>
    <p:sldMasterId id="2147483765" r:id="rId35"/>
    <p:sldMasterId id="2147483767" r:id="rId36"/>
    <p:sldMasterId id="2147483769" r:id="rId37"/>
    <p:sldMasterId id="2147483771" r:id="rId38"/>
    <p:sldMasterId id="2147483773" r:id="rId39"/>
    <p:sldMasterId id="2147483775" r:id="rId40"/>
    <p:sldMasterId id="2147483777" r:id="rId41"/>
  </p:sldMasterIdLst>
  <p:notesMasterIdLst>
    <p:notesMasterId r:id="rId86"/>
  </p:notesMasterIdLst>
  <p:sldIdLst>
    <p:sldId id="258" r:id="rId42"/>
    <p:sldId id="259" r:id="rId43"/>
    <p:sldId id="260" r:id="rId44"/>
    <p:sldId id="261" r:id="rId45"/>
    <p:sldId id="262" r:id="rId46"/>
    <p:sldId id="263" r:id="rId47"/>
    <p:sldId id="264" r:id="rId48"/>
    <p:sldId id="265" r:id="rId49"/>
    <p:sldId id="266" r:id="rId50"/>
    <p:sldId id="267" r:id="rId51"/>
    <p:sldId id="268" r:id="rId52"/>
    <p:sldId id="269" r:id="rId53"/>
    <p:sldId id="270" r:id="rId54"/>
    <p:sldId id="271" r:id="rId55"/>
    <p:sldId id="272" r:id="rId56"/>
    <p:sldId id="273" r:id="rId57"/>
    <p:sldId id="274" r:id="rId58"/>
    <p:sldId id="300" r:id="rId59"/>
    <p:sldId id="276" r:id="rId60"/>
    <p:sldId id="277" r:id="rId61"/>
    <p:sldId id="278" r:id="rId62"/>
    <p:sldId id="279" r:id="rId63"/>
    <p:sldId id="280" r:id="rId64"/>
    <p:sldId id="281" r:id="rId65"/>
    <p:sldId id="282" r:id="rId66"/>
    <p:sldId id="283" r:id="rId67"/>
    <p:sldId id="284" r:id="rId68"/>
    <p:sldId id="285" r:id="rId69"/>
    <p:sldId id="286" r:id="rId70"/>
    <p:sldId id="287" r:id="rId71"/>
    <p:sldId id="301" r:id="rId72"/>
    <p:sldId id="302" r:id="rId73"/>
    <p:sldId id="288" r:id="rId74"/>
    <p:sldId id="289" r:id="rId75"/>
    <p:sldId id="290" r:id="rId76"/>
    <p:sldId id="291" r:id="rId77"/>
    <p:sldId id="292" r:id="rId78"/>
    <p:sldId id="293" r:id="rId79"/>
    <p:sldId id="294" r:id="rId80"/>
    <p:sldId id="295" r:id="rId81"/>
    <p:sldId id="296" r:id="rId82"/>
    <p:sldId id="297" r:id="rId83"/>
    <p:sldId id="298" r:id="rId84"/>
    <p:sldId id="299" r:id="rId85"/>
  </p:sldIdLst>
  <p:sldSz cx="9144000" cy="6858000" type="screen4x3"/>
  <p:notesSz cx="6858000" cy="9144000"/>
  <p:defaultTextStyle>
    <a:defPPr>
      <a:defRPr lang="en-US"/>
    </a:defPPr>
    <a:lvl1pPr marL="0" algn="l" defTabSz="4567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6772" algn="l" defTabSz="4567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3548" algn="l" defTabSz="4567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0322" algn="l" defTabSz="4567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7094" algn="l" defTabSz="4567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3868" algn="l" defTabSz="4567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0642" algn="l" defTabSz="4567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7412" algn="l" defTabSz="4567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4188" algn="l" defTabSz="4567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82746" autoAdjust="0"/>
  </p:normalViewPr>
  <p:slideViewPr>
    <p:cSldViewPr snapToObjects="1">
      <p:cViewPr varScale="1">
        <p:scale>
          <a:sx n="65" d="100"/>
          <a:sy n="65" d="100"/>
        </p:scale>
        <p:origin x="-130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Master" Target="slideMasters/slideMaster26.xml"/><Relationship Id="rId39" Type="http://schemas.openxmlformats.org/officeDocument/2006/relationships/slideMaster" Target="slideMasters/slideMaster39.xml"/><Relationship Id="rId21" Type="http://schemas.openxmlformats.org/officeDocument/2006/relationships/slideMaster" Target="slideMasters/slideMaster21.xml"/><Relationship Id="rId34" Type="http://schemas.openxmlformats.org/officeDocument/2006/relationships/slideMaster" Target="slideMasters/slideMaster34.xml"/><Relationship Id="rId42" Type="http://schemas.openxmlformats.org/officeDocument/2006/relationships/slide" Target="slides/slide1.xml"/><Relationship Id="rId47" Type="http://schemas.openxmlformats.org/officeDocument/2006/relationships/slide" Target="slides/slide6.xml"/><Relationship Id="rId50" Type="http://schemas.openxmlformats.org/officeDocument/2006/relationships/slide" Target="slides/slide9.xml"/><Relationship Id="rId55" Type="http://schemas.openxmlformats.org/officeDocument/2006/relationships/slide" Target="slides/slide14.xml"/><Relationship Id="rId63" Type="http://schemas.openxmlformats.org/officeDocument/2006/relationships/slide" Target="slides/slide22.xml"/><Relationship Id="rId68" Type="http://schemas.openxmlformats.org/officeDocument/2006/relationships/slide" Target="slides/slide27.xml"/><Relationship Id="rId76" Type="http://schemas.openxmlformats.org/officeDocument/2006/relationships/slide" Target="slides/slide35.xml"/><Relationship Id="rId84" Type="http://schemas.openxmlformats.org/officeDocument/2006/relationships/slide" Target="slides/slide43.xml"/><Relationship Id="rId89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30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Master" Target="slideMasters/slideMaster40.xml"/><Relationship Id="rId45" Type="http://schemas.openxmlformats.org/officeDocument/2006/relationships/slide" Target="slides/slide4.xml"/><Relationship Id="rId53" Type="http://schemas.openxmlformats.org/officeDocument/2006/relationships/slide" Target="slides/slide12.xml"/><Relationship Id="rId58" Type="http://schemas.openxmlformats.org/officeDocument/2006/relationships/slide" Target="slides/slide17.xml"/><Relationship Id="rId66" Type="http://schemas.openxmlformats.org/officeDocument/2006/relationships/slide" Target="slides/slide25.xml"/><Relationship Id="rId74" Type="http://schemas.openxmlformats.org/officeDocument/2006/relationships/slide" Target="slides/slide33.xml"/><Relationship Id="rId79" Type="http://schemas.openxmlformats.org/officeDocument/2006/relationships/slide" Target="slides/slide38.xml"/><Relationship Id="rId87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20.xml"/><Relationship Id="rId82" Type="http://schemas.openxmlformats.org/officeDocument/2006/relationships/slide" Target="slides/slide41.xml"/><Relationship Id="rId90" Type="http://schemas.openxmlformats.org/officeDocument/2006/relationships/tableStyles" Target="tableStyles.xml"/><Relationship Id="rId19" Type="http://schemas.openxmlformats.org/officeDocument/2006/relationships/slideMaster" Target="slideMasters/slideMaster1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" Target="slides/slide2.xml"/><Relationship Id="rId48" Type="http://schemas.openxmlformats.org/officeDocument/2006/relationships/slide" Target="slides/slide7.xml"/><Relationship Id="rId56" Type="http://schemas.openxmlformats.org/officeDocument/2006/relationships/slide" Target="slides/slide15.xml"/><Relationship Id="rId64" Type="http://schemas.openxmlformats.org/officeDocument/2006/relationships/slide" Target="slides/slide23.xml"/><Relationship Id="rId69" Type="http://schemas.openxmlformats.org/officeDocument/2006/relationships/slide" Target="slides/slide28.xml"/><Relationship Id="rId77" Type="http://schemas.openxmlformats.org/officeDocument/2006/relationships/slide" Target="slides/slide36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10.xml"/><Relationship Id="rId72" Type="http://schemas.openxmlformats.org/officeDocument/2006/relationships/slide" Target="slides/slide31.xml"/><Relationship Id="rId80" Type="http://schemas.openxmlformats.org/officeDocument/2006/relationships/slide" Target="slides/slide39.xml"/><Relationship Id="rId85" Type="http://schemas.openxmlformats.org/officeDocument/2006/relationships/slide" Target="slides/slide44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" Target="slides/slide5.xml"/><Relationship Id="rId59" Type="http://schemas.openxmlformats.org/officeDocument/2006/relationships/slide" Target="slides/slide18.xml"/><Relationship Id="rId67" Type="http://schemas.openxmlformats.org/officeDocument/2006/relationships/slide" Target="slides/slide26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54" Type="http://schemas.openxmlformats.org/officeDocument/2006/relationships/slide" Target="slides/slide13.xml"/><Relationship Id="rId62" Type="http://schemas.openxmlformats.org/officeDocument/2006/relationships/slide" Target="slides/slide21.xml"/><Relationship Id="rId70" Type="http://schemas.openxmlformats.org/officeDocument/2006/relationships/slide" Target="slides/slide29.xml"/><Relationship Id="rId75" Type="http://schemas.openxmlformats.org/officeDocument/2006/relationships/slide" Target="slides/slide34.xml"/><Relationship Id="rId83" Type="http://schemas.openxmlformats.org/officeDocument/2006/relationships/slide" Target="slides/slide42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" Target="slides/slide8.xml"/><Relationship Id="rId57" Type="http://schemas.openxmlformats.org/officeDocument/2006/relationships/slide" Target="slides/slide16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" Target="slides/slide3.xml"/><Relationship Id="rId52" Type="http://schemas.openxmlformats.org/officeDocument/2006/relationships/slide" Target="slides/slide11.xml"/><Relationship Id="rId60" Type="http://schemas.openxmlformats.org/officeDocument/2006/relationships/slide" Target="slides/slide19.xml"/><Relationship Id="rId65" Type="http://schemas.openxmlformats.org/officeDocument/2006/relationships/slide" Target="slides/slide24.xml"/><Relationship Id="rId73" Type="http://schemas.openxmlformats.org/officeDocument/2006/relationships/slide" Target="slides/slide32.xml"/><Relationship Id="rId78" Type="http://schemas.openxmlformats.org/officeDocument/2006/relationships/slide" Target="slides/slide37.xml"/><Relationship Id="rId81" Type="http://schemas.openxmlformats.org/officeDocument/2006/relationships/slide" Target="slides/slide40.xml"/><Relationship Id="rId86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99D289-1D38-456A-A4A0-E943E5A2B17D}" type="datetimeFigureOut">
              <a:rPr lang="en-US" smtClean="0"/>
              <a:pPr/>
              <a:t>8/27/2010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5D2937-ADAB-4B10-B8C5-8736CF6D146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354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6772" algn="l" defTabSz="91354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548" algn="l" defTabSz="91354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322" algn="l" defTabSz="91354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094" algn="l" defTabSz="91354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3868" algn="l" defTabSz="91354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0642" algn="l" defTabSz="91354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7412" algn="l" defTabSz="91354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4188" algn="l" defTabSz="91354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D2937-ADAB-4B10-B8C5-8736CF6D1465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D2937-ADAB-4B10-B8C5-8736CF6D1465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D2937-ADAB-4B10-B8C5-8736CF6D1465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D2937-ADAB-4B10-B8C5-8736CF6D1465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D2937-ADAB-4B10-B8C5-8736CF6D1465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CD6A6-3297-C942-B457-BF47A286CC1B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CD6A6-3297-C942-B457-BF47A286CC1B}" type="slidenum">
              <a:rPr lang="en-US" smtClean="0">
                <a:solidFill>
                  <a:prstClr val="black"/>
                </a:solidFill>
              </a:rPr>
              <a:pPr/>
              <a:t>16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D2937-ADAB-4B10-B8C5-8736CF6D1465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A6C94-03DD-4440-8008-DEEEEA1151CF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D2937-ADAB-4B10-B8C5-8736CF6D1465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4227175" y="-11796713"/>
            <a:ext cx="16656050" cy="124920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D2937-ADAB-4B10-B8C5-8736CF6D1465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060450" y="652463"/>
            <a:ext cx="4170363" cy="31273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22146" y="4170805"/>
            <a:ext cx="5112537" cy="319055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060450" y="652463"/>
            <a:ext cx="4170363" cy="31273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22146" y="4170805"/>
            <a:ext cx="5112537" cy="319055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D2937-ADAB-4B10-B8C5-8736CF6D1465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D2937-ADAB-4B10-B8C5-8736CF6D1465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D2937-ADAB-4B10-B8C5-8736CF6D1465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D2937-ADAB-4B10-B8C5-8736CF6D1465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D2937-ADAB-4B10-B8C5-8736CF6D1465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D2937-ADAB-4B10-B8C5-8736CF6D1465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01DAC1D-C2AB-4459-937C-BDD418F729C3}" type="slidenum">
              <a:rPr lang="en-US">
                <a:solidFill>
                  <a:srgbClr val="000000"/>
                </a:solidFill>
              </a:rPr>
              <a:pPr/>
              <a:t>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839202A-C62A-4640-A195-5F87CC9A5B02}" type="slidenum">
              <a:rPr lang="en-US"/>
              <a:pPr/>
              <a:t>31</a:t>
            </a:fld>
            <a:endParaRPr lang="en-US"/>
          </a:p>
        </p:txBody>
      </p:sp>
      <p:sp>
        <p:nvSpPr>
          <p:cNvPr id="51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3738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6360" y="4342535"/>
            <a:ext cx="5486681" cy="4114511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E1CD668-91C9-4569-AE1E-C0B6BC467B13}" type="slidenum">
              <a:rPr lang="en-US"/>
              <a:pPr/>
              <a:t>32</a:t>
            </a:fld>
            <a:endParaRPr lang="en-US"/>
          </a:p>
        </p:txBody>
      </p:sp>
      <p:sp>
        <p:nvSpPr>
          <p:cNvPr id="61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3738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6360" y="4342535"/>
            <a:ext cx="5486681" cy="403225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D2937-ADAB-4B10-B8C5-8736CF6D1465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D2937-ADAB-4B10-B8C5-8736CF6D1465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F1A23F0-D355-4D45-BF0A-556896107397}" type="slidenum">
              <a:rPr lang="en-US">
                <a:solidFill>
                  <a:prstClr val="black"/>
                </a:solidFill>
              </a:rPr>
              <a:pPr/>
              <a:t>35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D2937-ADAB-4B10-B8C5-8736CF6D1465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D2937-ADAB-4B10-B8C5-8736CF6D1465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D2937-ADAB-4B10-B8C5-8736CF6D1465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D2937-ADAB-4B10-B8C5-8736CF6D1465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6463B5-B5B2-4102-8E9E-5C29F9715FCA}" type="slidenum">
              <a:rPr lang="en-US">
                <a:solidFill>
                  <a:srgbClr val="000000"/>
                </a:solidFill>
              </a:rPr>
              <a:pPr/>
              <a:t>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D2937-ADAB-4B10-B8C5-8736CF6D1465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D2937-ADAB-4B10-B8C5-8736CF6D1465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D2937-ADAB-4B10-B8C5-8736CF6D1465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D2937-ADAB-4B10-B8C5-8736CF6D1465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D2937-ADAB-4B10-B8C5-8736CF6D1465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D2937-ADAB-4B10-B8C5-8736CF6D146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D2937-ADAB-4B10-B8C5-8736CF6D1465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D2937-ADAB-4B10-B8C5-8736CF6D1465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D2937-ADAB-4B10-B8C5-8736CF6D1465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D2937-ADAB-4B10-B8C5-8736CF6D1465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1"/>
            <a:ext cx="7767638" cy="11382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>
          <a:xfrm>
            <a:off x="685800" y="6248402"/>
            <a:ext cx="1900238" cy="458788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>
          <a:xfrm>
            <a:off x="3124200" y="6248402"/>
            <a:ext cx="2890838" cy="458788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6553200" y="6248402"/>
            <a:ext cx="1900238" cy="458788"/>
          </a:xfrm>
        </p:spPr>
        <p:txBody>
          <a:bodyPr/>
          <a:lstStyle>
            <a:lvl1pPr>
              <a:defRPr/>
            </a:lvl1pPr>
          </a:lstStyle>
          <a:p>
            <a:fld id="{FA2D4E3A-04B8-44D7-87D2-F64CF0D4C7C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8BF38F-5FF3-4BE3-9D44-21E9F44E64D7}" type="datetime1">
              <a:rPr lang="en-US"/>
              <a:pPr/>
              <a:t>8/27/2010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35FD7F-7961-4A2A-8752-B6AB708B7FA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-6346" y="20642"/>
            <a:ext cx="9144000" cy="6858000"/>
            <a:chOff x="0" y="0"/>
            <a:chExt cx="5760" cy="4320"/>
          </a:xfrm>
        </p:grpSpPr>
        <p:sp>
          <p:nvSpPr>
            <p:cNvPr id="5123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3548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FFFFFF"/>
                </a:solidFill>
              </a:endParaRPr>
            </a:p>
          </p:txBody>
        </p:sp>
        <p:sp>
          <p:nvSpPr>
            <p:cNvPr id="512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3548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5125" name="Freeform 5"/>
          <p:cNvSpPr>
            <a:spLocks/>
          </p:cNvSpPr>
          <p:nvPr/>
        </p:nvSpPr>
        <p:spPr bwMode="hidden">
          <a:xfrm>
            <a:off x="6242050" y="6269043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 lIns="91350" tIns="45677" rIns="91350" bIns="45677"/>
          <a:lstStyle/>
          <a:p>
            <a:pPr defTabSz="913548"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FFFFFF"/>
              </a:solidFill>
            </a:endParaRPr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-1583" y="6034088"/>
            <a:ext cx="7845426" cy="850900"/>
            <a:chOff x="0" y="3792"/>
            <a:chExt cx="4942" cy="536"/>
          </a:xfrm>
        </p:grpSpPr>
        <p:sp>
          <p:nvSpPr>
            <p:cNvPr id="512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3548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FFFFFF"/>
                </a:solidFill>
              </a:endParaRPr>
            </a:p>
          </p:txBody>
        </p:sp>
        <p:grpSp>
          <p:nvGrpSpPr>
            <p:cNvPr id="4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5129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3548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dirty="0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5130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3548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dirty="0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5131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3548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dirty="0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5132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3548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dirty="0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5133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3548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dirty="0" smtClean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513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3548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627064" y="6021388"/>
            <a:ext cx="5684837" cy="849312"/>
            <a:chOff x="395" y="3793"/>
            <a:chExt cx="3581" cy="535"/>
          </a:xfrm>
        </p:grpSpPr>
        <p:sp>
          <p:nvSpPr>
            <p:cNvPr id="5136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3548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FFFFFF"/>
                </a:solidFill>
              </a:endParaRPr>
            </a:p>
          </p:txBody>
        </p:sp>
        <p:sp>
          <p:nvSpPr>
            <p:cNvPr id="5137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3548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FFFFFF"/>
                </a:solidFill>
              </a:endParaRPr>
            </a:p>
          </p:txBody>
        </p:sp>
        <p:sp>
          <p:nvSpPr>
            <p:cNvPr id="5138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3548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FFFFFF"/>
                </a:solidFill>
              </a:endParaRPr>
            </a:p>
          </p:txBody>
        </p:sp>
        <p:sp>
          <p:nvSpPr>
            <p:cNvPr id="5139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3548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FFFFFF"/>
                </a:solidFill>
              </a:endParaRPr>
            </a:p>
          </p:txBody>
        </p:sp>
        <p:sp>
          <p:nvSpPr>
            <p:cNvPr id="5140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3548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FFFFFF"/>
                </a:solidFill>
              </a:endParaRPr>
            </a:p>
          </p:txBody>
        </p:sp>
        <p:sp>
          <p:nvSpPr>
            <p:cNvPr id="5141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3548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5142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3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5143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  <p:sp>
        <p:nvSpPr>
          <p:cNvPr id="5144" name="Rectangle 2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145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C10632E-4E77-4AD7-AADC-BCF93E6C3A9B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146" name="Rectangle 2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C9A79C-B127-4CB3-B78A-09C5AFC7B983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en-US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7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5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8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6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7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4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B58CC1-0249-476F-A069-AAA457423566}" type="datetime1">
              <a:rPr lang="fr-FR"/>
              <a:pPr/>
              <a:t>27/08/2010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1FFAB7-FE16-4BF7-B928-14CFC01B76AF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7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5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8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6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7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4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03743-BEA4-A546-9A26-B382E0B45F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9"/>
            <a:ext cx="3474720" cy="365125"/>
          </a:xfrm>
          <a:prstGeom prst="rect">
            <a:avLst/>
          </a:prstGeom>
        </p:spPr>
        <p:txBody>
          <a:bodyPr lIns="91350" tIns="45677" rIns="91350" bIns="45677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4E6A2-194A-8345-AD08-C98717285D4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84B3B-622E-2144-85D1-6E2B2E13CFF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9"/>
            <a:ext cx="3474720" cy="365125"/>
          </a:xfrm>
          <a:prstGeom prst="rect">
            <a:avLst/>
          </a:prstGeom>
        </p:spPr>
        <p:txBody>
          <a:bodyPr lIns="91350" tIns="45677" rIns="91350" bIns="45677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4E6A2-194A-8345-AD08-C98717285D4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4" y="273059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772" indent="0">
              <a:buNone/>
              <a:defRPr sz="1200"/>
            </a:lvl2pPr>
            <a:lvl3pPr marL="913548" indent="0">
              <a:buNone/>
              <a:defRPr sz="1000"/>
            </a:lvl3pPr>
            <a:lvl4pPr marL="1370322" indent="0">
              <a:buNone/>
              <a:defRPr sz="900"/>
            </a:lvl4pPr>
            <a:lvl5pPr marL="1827094" indent="0">
              <a:buNone/>
              <a:defRPr sz="900"/>
            </a:lvl5pPr>
            <a:lvl6pPr marL="2283868" indent="0">
              <a:buNone/>
              <a:defRPr sz="900"/>
            </a:lvl6pPr>
            <a:lvl7pPr marL="2740642" indent="0">
              <a:buNone/>
              <a:defRPr sz="900"/>
            </a:lvl7pPr>
            <a:lvl8pPr marL="3197412" indent="0">
              <a:buNone/>
              <a:defRPr sz="900"/>
            </a:lvl8pPr>
            <a:lvl9pPr marL="3654188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BC8D-CDA4-C247-BA69-9F19F7CE0C3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CAA7D-F847-224F-9C53-FE68029F652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BC8D-CDA4-C247-BA69-9F19F7CE0C3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CAA7D-F847-224F-9C53-FE68029F652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6A312A1-0D61-450C-8308-A11164685276}" type="datetimeFigureOut">
              <a:rPr lang="en-US"/>
              <a:pPr/>
              <a:t>8/27/2010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DD9BD4-E7E1-4CB2-9F3A-00B45DE8DDD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325" y="152656"/>
            <a:ext cx="8072640" cy="757520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1"/>
            <a:ext cx="7767638" cy="11382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>
          <a:xfrm>
            <a:off x="685800" y="6248402"/>
            <a:ext cx="1900238" cy="458788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>
          <a:xfrm>
            <a:off x="3124200" y="6248402"/>
            <a:ext cx="2890838" cy="458788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6553200" y="6248402"/>
            <a:ext cx="1900238" cy="458788"/>
          </a:xfrm>
        </p:spPr>
        <p:txBody>
          <a:bodyPr/>
          <a:lstStyle>
            <a:lvl1pPr>
              <a:defRPr/>
            </a:lvl1pPr>
          </a:lstStyle>
          <a:p>
            <a:fld id="{FA2D4E3A-04B8-44D7-87D2-F64CF0D4C7C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8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7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4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4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056C7-1E2F-4529-903D-3DB149DF021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BD011-482B-4B6C-9A96-521AA46DD81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056C7-1E2F-4529-903D-3DB149DF021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BD011-482B-4B6C-9A96-521AA46DD81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BEBD75-86D3-44FF-AE09-2FA7F73BE87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2FCCC7-9FAF-4631-8D0D-BE9F63349E7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6915" indent="0" algn="ctr">
              <a:buNone/>
              <a:defRPr/>
            </a:lvl2pPr>
            <a:lvl3pPr marL="913832" indent="0" algn="ctr">
              <a:buNone/>
              <a:defRPr/>
            </a:lvl3pPr>
            <a:lvl4pPr marL="1370748" indent="0" algn="ctr">
              <a:buNone/>
              <a:defRPr/>
            </a:lvl4pPr>
            <a:lvl5pPr marL="1827662" indent="0" algn="ctr">
              <a:buNone/>
              <a:defRPr/>
            </a:lvl5pPr>
            <a:lvl6pPr marL="2284579" indent="0" algn="ctr">
              <a:buNone/>
              <a:defRPr/>
            </a:lvl6pPr>
            <a:lvl7pPr marL="2741494" indent="0" algn="ctr">
              <a:buNone/>
              <a:defRPr/>
            </a:lvl7pPr>
            <a:lvl8pPr marL="3198408" indent="0" algn="ctr">
              <a:buNone/>
              <a:defRPr/>
            </a:lvl8pPr>
            <a:lvl9pPr marL="365532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157E23-D2A0-473E-BBC8-8806F8AD3B9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1F2698-4B96-40A2-85D8-4745A4CE09B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A0E40-B3C3-4CDA-8929-DF30037B7B9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8/27/2010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53CE5-A94A-4875-8F43-0140004E4ED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8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7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4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4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2D4895-7B17-491F-B829-73CEBEA8034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8/27/2010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0B90AF-5EA9-43EA-B902-760DD2C2C7B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0C28373-6D99-4576-902B-D5140F2B5A11}" type="datetime1">
              <a:rPr lang="en-US"/>
              <a:pPr/>
              <a:t>8/27/2010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C50367-2C68-49DD-882D-B8CDF788DC4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60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DD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DD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F7A3CCF-8F6F-42DC-8022-F76BA215B87E}" type="slidenum">
              <a:rPr lang="en-US">
                <a:solidFill>
                  <a:srgbClr val="FFFDD0"/>
                </a:solidFill>
              </a:rPr>
              <a:pPr/>
              <a:t>‹#›</a:t>
            </a:fld>
            <a:endParaRPr lang="en-US">
              <a:solidFill>
                <a:srgbClr val="FFFDD0"/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8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7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4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4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7535F8D-6A03-45F0-92A6-E9EC399F4A5A}" type="datetime1">
              <a:rPr lang="en-US"/>
              <a:pPr/>
              <a:t>8/27/2010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40494C-FEF5-4D47-966F-F1EB8236029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3B4FA3-1704-4E27-9108-7A5C7332AAF4}" type="datetime1">
              <a:rPr lang="en-US"/>
              <a:pPr/>
              <a:t>8/27/2010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977D74-455E-4921-ADE8-48C85332724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5A2EAC-5BF1-49E0-9CC0-9F3A9A55C559}" type="datetime1">
              <a:rPr lang="en-US"/>
              <a:pPr/>
              <a:t>8/27/2010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5782A2-768A-4D46-81F2-07815F772CF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8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7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4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4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CA0CB-8BB1-4814-BE1E-3128BCAA85B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CFCED-E152-4CA1-B693-709CAD29F29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CA0CB-8BB1-4814-BE1E-3128BCAA85B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CFCED-E152-4CA1-B693-709CAD29F29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8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7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4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4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F135-F82A-4771-BF59-BFD59C33B1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7DE85-0040-442E-8C1C-41BE51BE04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F135-F82A-4771-BF59-BFD59C33B1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7DE85-0040-442E-8C1C-41BE51BE04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3BADD8-8FCE-4C93-A965-EE5F9A14C3C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3BADD8-8FCE-4C93-A965-EE5F9A14C3C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8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7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4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4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6BC6036-515D-48B9-A2DD-F106A06A43AB}" type="datetime1">
              <a:rPr lang="en-US"/>
              <a:pPr/>
              <a:t>8/27/2010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D8847A-C4EF-4514-A412-475EF98C21B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D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D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2B282F0-76C2-48C9-BF1C-F47951ED2CBD}" type="slidenum">
              <a:rPr lang="en-US">
                <a:solidFill>
                  <a:srgbClr val="FFFDD0"/>
                </a:solidFill>
              </a:rPr>
              <a:pPr/>
              <a:t>‹#›</a:t>
            </a:fld>
            <a:endParaRPr lang="en-US">
              <a:solidFill>
                <a:srgbClr val="FFFDD0"/>
              </a:solidFill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50BBE1-FF45-40A5-A43C-B5C1B15A1805}" type="datetime1">
              <a:rPr lang="en-US"/>
              <a:pPr/>
              <a:t>8/27/2010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BB8C01-B24D-4BAD-91B0-3E3B5CAA09F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45A4215-ED67-4253-B398-17576B0E4A2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45A4215-ED67-4253-B398-17576B0E4A2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7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5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8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6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7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4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55E27-053B-4FA0-B1AA-DFAC2A49DA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69828-C02F-4168-B2F0-8560892425B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55E27-053B-4FA0-B1AA-DFAC2A49DA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69828-C02F-4168-B2F0-8560892425B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12217-E142-4650-B2BB-B9DB0CA9583D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12217-E142-4650-B2BB-B9DB0CA9583D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8BF38F-5FF3-4BE3-9D44-21E9F44E64D7}" type="datetime1">
              <a:rPr lang="en-US"/>
              <a:pPr/>
              <a:t>8/27/2010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35FD7F-7961-4A2A-8752-B6AB708B7FA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1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theme" Target="../theme/theme1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14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15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16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17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18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19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20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21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22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23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24.xml"/></Relationships>
</file>

<file path=ppt/slideMasters/_rels/slideMaster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25.xml"/></Relationships>
</file>

<file path=ppt/slideMasters/_rels/slideMaster25.xml.rels><?xml version="1.0" encoding="UTF-8" standalone="yes"?>
<Relationships xmlns="http://schemas.openxmlformats.org/package/2006/relationships"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26.xml"/></Relationships>
</file>

<file path=ppt/slideMasters/_rels/slideMaster26.xml.rels><?xml version="1.0" encoding="UTF-8" standalone="yes"?>
<Relationships xmlns="http://schemas.openxmlformats.org/package/2006/relationships"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27.xml"/></Relationships>
</file>

<file path=ppt/slideMasters/_rels/slideMaster27.xml.rels><?xml version="1.0" encoding="UTF-8" standalone="yes"?>
<Relationships xmlns="http://schemas.openxmlformats.org/package/2006/relationships"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28.xml"/></Relationships>
</file>

<file path=ppt/slideMasters/_rels/slideMaster28.xml.rels><?xml version="1.0" encoding="UTF-8" standalone="yes"?>
<Relationships xmlns="http://schemas.openxmlformats.org/package/2006/relationships"><Relationship Id="rId2" Type="http://schemas.openxmlformats.org/officeDocument/2006/relationships/theme" Target="../theme/theme28.xml"/><Relationship Id="rId1" Type="http://schemas.openxmlformats.org/officeDocument/2006/relationships/slideLayout" Target="../slideLayouts/slideLayout29.xml"/></Relationships>
</file>

<file path=ppt/slideMasters/_rels/slideMaster29.xml.rels><?xml version="1.0" encoding="UTF-8" standalone="yes"?>
<Relationships xmlns="http://schemas.openxmlformats.org/package/2006/relationships"><Relationship Id="rId2" Type="http://schemas.openxmlformats.org/officeDocument/2006/relationships/theme" Target="../theme/theme29.xml"/><Relationship Id="rId1" Type="http://schemas.openxmlformats.org/officeDocument/2006/relationships/slideLayout" Target="../slideLayouts/slideLayout30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30.xml.rels><?xml version="1.0" encoding="UTF-8" standalone="yes"?>
<Relationships xmlns="http://schemas.openxmlformats.org/package/2006/relationships"><Relationship Id="rId2" Type="http://schemas.openxmlformats.org/officeDocument/2006/relationships/theme" Target="../theme/theme30.xml"/><Relationship Id="rId1" Type="http://schemas.openxmlformats.org/officeDocument/2006/relationships/slideLayout" Target="../slideLayouts/slideLayout31.xml"/></Relationships>
</file>

<file path=ppt/slideMasters/_rels/slideMaster3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1.xml"/><Relationship Id="rId1" Type="http://schemas.openxmlformats.org/officeDocument/2006/relationships/slideLayout" Target="../slideLayouts/slideLayout32.xml"/></Relationships>
</file>

<file path=ppt/slideMasters/_rels/slideMaster32.xml.rels><?xml version="1.0" encoding="UTF-8" standalone="yes"?>
<Relationships xmlns="http://schemas.openxmlformats.org/package/2006/relationships"><Relationship Id="rId2" Type="http://schemas.openxmlformats.org/officeDocument/2006/relationships/theme" Target="../theme/theme32.xml"/><Relationship Id="rId1" Type="http://schemas.openxmlformats.org/officeDocument/2006/relationships/slideLayout" Target="../slideLayouts/slideLayout33.xml"/></Relationships>
</file>

<file path=ppt/slideMasters/_rels/slideMaster3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3.xml"/><Relationship Id="rId1" Type="http://schemas.openxmlformats.org/officeDocument/2006/relationships/slideLayout" Target="../slideLayouts/slideLayout34.xml"/></Relationships>
</file>

<file path=ppt/slideMasters/_rels/slideMaster34.xml.rels><?xml version="1.0" encoding="UTF-8" standalone="yes"?>
<Relationships xmlns="http://schemas.openxmlformats.org/package/2006/relationships"><Relationship Id="rId2" Type="http://schemas.openxmlformats.org/officeDocument/2006/relationships/theme" Target="../theme/theme34.xml"/><Relationship Id="rId1" Type="http://schemas.openxmlformats.org/officeDocument/2006/relationships/slideLayout" Target="../slideLayouts/slideLayout35.xml"/></Relationships>
</file>

<file path=ppt/slideMasters/_rels/slideMaster35.xml.rels><?xml version="1.0" encoding="UTF-8" standalone="yes"?>
<Relationships xmlns="http://schemas.openxmlformats.org/package/2006/relationships"><Relationship Id="rId2" Type="http://schemas.openxmlformats.org/officeDocument/2006/relationships/theme" Target="../theme/theme35.xml"/><Relationship Id="rId1" Type="http://schemas.openxmlformats.org/officeDocument/2006/relationships/slideLayout" Target="../slideLayouts/slideLayout36.xml"/></Relationships>
</file>

<file path=ppt/slideMasters/_rels/slideMaster36.xml.rels><?xml version="1.0" encoding="UTF-8" standalone="yes"?>
<Relationships xmlns="http://schemas.openxmlformats.org/package/2006/relationships"><Relationship Id="rId2" Type="http://schemas.openxmlformats.org/officeDocument/2006/relationships/theme" Target="../theme/theme36.xml"/><Relationship Id="rId1" Type="http://schemas.openxmlformats.org/officeDocument/2006/relationships/slideLayout" Target="../slideLayouts/slideLayout37.xml"/></Relationships>
</file>

<file path=ppt/slideMasters/_rels/slideMaster37.xml.rels><?xml version="1.0" encoding="UTF-8" standalone="yes"?>
<Relationships xmlns="http://schemas.openxmlformats.org/package/2006/relationships"><Relationship Id="rId2" Type="http://schemas.openxmlformats.org/officeDocument/2006/relationships/theme" Target="../theme/theme37.xml"/><Relationship Id="rId1" Type="http://schemas.openxmlformats.org/officeDocument/2006/relationships/slideLayout" Target="../slideLayouts/slideLayout38.xml"/></Relationships>
</file>

<file path=ppt/slideMasters/_rels/slideMaster38.xml.rels><?xml version="1.0" encoding="UTF-8" standalone="yes"?>
<Relationships xmlns="http://schemas.openxmlformats.org/package/2006/relationships"><Relationship Id="rId2" Type="http://schemas.openxmlformats.org/officeDocument/2006/relationships/theme" Target="../theme/theme38.xml"/><Relationship Id="rId1" Type="http://schemas.openxmlformats.org/officeDocument/2006/relationships/slideLayout" Target="../slideLayouts/slideLayout39.xml"/></Relationships>
</file>

<file path=ppt/slideMasters/_rels/slideMaster39.xml.rels><?xml version="1.0" encoding="UTF-8" standalone="yes"?>
<Relationships xmlns="http://schemas.openxmlformats.org/package/2006/relationships"><Relationship Id="rId2" Type="http://schemas.openxmlformats.org/officeDocument/2006/relationships/theme" Target="../theme/theme39.xml"/><Relationship Id="rId1" Type="http://schemas.openxmlformats.org/officeDocument/2006/relationships/slideLayout" Target="../slideLayouts/slideLayout40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40.xml.rels><?xml version="1.0" encoding="UTF-8" standalone="yes"?>
<Relationships xmlns="http://schemas.openxmlformats.org/package/2006/relationships"><Relationship Id="rId2" Type="http://schemas.openxmlformats.org/officeDocument/2006/relationships/theme" Target="../theme/theme40.xml"/><Relationship Id="rId1" Type="http://schemas.openxmlformats.org/officeDocument/2006/relationships/slideLayout" Target="../slideLayouts/slideLayout41.xml"/></Relationships>
</file>

<file path=ppt/slideMasters/_rels/slideMaster41.xml.rels><?xml version="1.0" encoding="UTF-8" standalone="yes"?>
<Relationships xmlns="http://schemas.openxmlformats.org/package/2006/relationships"><Relationship Id="rId2" Type="http://schemas.openxmlformats.org/officeDocument/2006/relationships/theme" Target="../theme/theme41.xml"/><Relationship Id="rId1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1"/>
            <a:ext cx="7767638" cy="1138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89914" tIns="46756" rIns="89914" bIns="4675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67638" cy="41100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89914" tIns="46756" rIns="89914" bIns="4675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685800" y="6248402"/>
            <a:ext cx="1900238" cy="4587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89914" tIns="46756" rIns="89914" bIns="46756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56772" algn="l"/>
                <a:tab pos="913548" algn="l"/>
                <a:tab pos="1370322" algn="l"/>
                <a:tab pos="1827094" algn="l"/>
                <a:tab pos="2283868" algn="l"/>
                <a:tab pos="2740642" algn="l"/>
                <a:tab pos="3197412" algn="l"/>
                <a:tab pos="3654188" algn="l"/>
                <a:tab pos="4110962" algn="l"/>
                <a:tab pos="4567737" algn="l"/>
                <a:tab pos="5024508" algn="l"/>
                <a:tab pos="5481283" algn="l"/>
                <a:tab pos="5938056" algn="l"/>
                <a:tab pos="6394827" algn="l"/>
                <a:tab pos="6851603" algn="l"/>
                <a:tab pos="7308378" algn="l"/>
                <a:tab pos="7765153" algn="l"/>
                <a:tab pos="8221924" algn="l"/>
                <a:tab pos="8678699" algn="l"/>
                <a:tab pos="9135469" algn="l"/>
              </a:tabLst>
              <a:defRPr>
                <a:solidFill>
                  <a:srgbClr val="000000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en-US" sz="2400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8402"/>
            <a:ext cx="2890838" cy="4587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89914" tIns="46756" rIns="89914" bIns="46756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56772" algn="l"/>
                <a:tab pos="913548" algn="l"/>
                <a:tab pos="1370322" algn="l"/>
                <a:tab pos="1827094" algn="l"/>
                <a:tab pos="2283868" algn="l"/>
                <a:tab pos="2740642" algn="l"/>
                <a:tab pos="3197412" algn="l"/>
                <a:tab pos="3654188" algn="l"/>
                <a:tab pos="4110962" algn="l"/>
                <a:tab pos="4567737" algn="l"/>
                <a:tab pos="5024508" algn="l"/>
                <a:tab pos="5481283" algn="l"/>
                <a:tab pos="5938056" algn="l"/>
                <a:tab pos="6394827" algn="l"/>
                <a:tab pos="6851603" algn="l"/>
                <a:tab pos="7308378" algn="l"/>
                <a:tab pos="7765153" algn="l"/>
                <a:tab pos="8221924" algn="l"/>
                <a:tab pos="8678699" algn="l"/>
                <a:tab pos="9135469" algn="l"/>
              </a:tabLst>
              <a:defRPr>
                <a:solidFill>
                  <a:srgbClr val="000000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en-US" sz="2400" dirty="0" smtClean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8402"/>
            <a:ext cx="1900238" cy="4587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89914" tIns="46756" rIns="89914" bIns="46756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56772" algn="l"/>
                <a:tab pos="913548" algn="l"/>
                <a:tab pos="1370322" algn="l"/>
                <a:tab pos="1827094" algn="l"/>
                <a:tab pos="2283868" algn="l"/>
                <a:tab pos="2740642" algn="l"/>
                <a:tab pos="3197412" algn="l"/>
                <a:tab pos="3654188" algn="l"/>
                <a:tab pos="4110962" algn="l"/>
                <a:tab pos="4567737" algn="l"/>
                <a:tab pos="5024508" algn="l"/>
                <a:tab pos="5481283" algn="l"/>
                <a:tab pos="5938056" algn="l"/>
                <a:tab pos="6394827" algn="l"/>
                <a:tab pos="6851603" algn="l"/>
                <a:tab pos="7308378" algn="l"/>
                <a:tab pos="7765153" algn="l"/>
                <a:tab pos="8221924" algn="l"/>
                <a:tab pos="8678699" algn="l"/>
                <a:tab pos="9135469" algn="l"/>
              </a:tabLst>
              <a:defRPr>
                <a:solidFill>
                  <a:srgbClr val="000000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SzPct val="100000"/>
            </a:pPr>
            <a:fld id="{32A965DE-D072-47FC-BD37-5D9BD3D422AC}" type="slidenum">
              <a:rPr lang="en-US" sz="2400" smtClean="0"/>
              <a:pPr fontAlgn="base">
                <a:spcBef>
                  <a:spcPct val="0"/>
                </a:spcBef>
                <a:spcAft>
                  <a:spcPct val="0"/>
                </a:spcAft>
                <a:buSzPct val="100000"/>
              </a:pPr>
              <a:t>‹#›</a:t>
            </a:fld>
            <a:endParaRPr lang="en-US" sz="2400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xStyles>
    <p:titleStyle>
      <a:lvl1pPr algn="ctr" defTabSz="456772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-32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257" indent="-285483" algn="ctr" defTabSz="456772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-32" charset="0"/>
        <a:defRPr sz="4400">
          <a:solidFill>
            <a:srgbClr val="000000"/>
          </a:solidFill>
          <a:latin typeface="Times New Roman" pitchFamily="-32" charset="0"/>
          <a:cs typeface="Times New Roman" pitchFamily="-32" charset="0"/>
        </a:defRPr>
      </a:lvl2pPr>
      <a:lvl3pPr marL="1141935" indent="-228387" algn="ctr" defTabSz="456772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-32" charset="0"/>
        <a:defRPr sz="4400">
          <a:solidFill>
            <a:srgbClr val="000000"/>
          </a:solidFill>
          <a:latin typeface="Times New Roman" pitchFamily="-32" charset="0"/>
          <a:cs typeface="Times New Roman" pitchFamily="-32" charset="0"/>
        </a:defRPr>
      </a:lvl3pPr>
      <a:lvl4pPr marL="1598708" indent="-228387" algn="ctr" defTabSz="456772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-32" charset="0"/>
        <a:defRPr sz="4400">
          <a:solidFill>
            <a:srgbClr val="000000"/>
          </a:solidFill>
          <a:latin typeface="Times New Roman" pitchFamily="-32" charset="0"/>
          <a:cs typeface="Times New Roman" pitchFamily="-32" charset="0"/>
        </a:defRPr>
      </a:lvl4pPr>
      <a:lvl5pPr marL="2055482" indent="-228387" algn="ctr" defTabSz="456772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-32" charset="0"/>
        <a:defRPr sz="4400">
          <a:solidFill>
            <a:srgbClr val="000000"/>
          </a:solidFill>
          <a:latin typeface="Times New Roman" pitchFamily="-32" charset="0"/>
          <a:cs typeface="Times New Roman" pitchFamily="-32" charset="0"/>
        </a:defRPr>
      </a:lvl5pPr>
      <a:lvl6pPr marL="2512255" indent="-228387" algn="ctr" defTabSz="456772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-32" charset="0"/>
        <a:defRPr sz="4400">
          <a:solidFill>
            <a:srgbClr val="000000"/>
          </a:solidFill>
          <a:latin typeface="Times New Roman" pitchFamily="-32" charset="0"/>
          <a:cs typeface="Times New Roman" pitchFamily="-32" charset="0"/>
        </a:defRPr>
      </a:lvl6pPr>
      <a:lvl7pPr marL="2969029" indent="-228387" algn="ctr" defTabSz="456772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-32" charset="0"/>
        <a:defRPr sz="4400">
          <a:solidFill>
            <a:srgbClr val="000000"/>
          </a:solidFill>
          <a:latin typeface="Times New Roman" pitchFamily="-32" charset="0"/>
          <a:cs typeface="Times New Roman" pitchFamily="-32" charset="0"/>
        </a:defRPr>
      </a:lvl7pPr>
      <a:lvl8pPr marL="3425803" indent="-228387" algn="ctr" defTabSz="456772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-32" charset="0"/>
        <a:defRPr sz="4400">
          <a:solidFill>
            <a:srgbClr val="000000"/>
          </a:solidFill>
          <a:latin typeface="Times New Roman" pitchFamily="-32" charset="0"/>
          <a:cs typeface="Times New Roman" pitchFamily="-32" charset="0"/>
        </a:defRPr>
      </a:lvl8pPr>
      <a:lvl9pPr marL="3882576" indent="-228387" algn="ctr" defTabSz="456772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-32" charset="0"/>
        <a:defRPr sz="4400">
          <a:solidFill>
            <a:srgbClr val="000000"/>
          </a:solidFill>
          <a:latin typeface="Times New Roman" pitchFamily="-32" charset="0"/>
          <a:cs typeface="Times New Roman" pitchFamily="-32" charset="0"/>
        </a:defRPr>
      </a:lvl9pPr>
    </p:titleStyle>
    <p:bodyStyle>
      <a:lvl1pPr marL="342580" indent="-342580" algn="l" defTabSz="456772" rtl="0" fontAlgn="base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-32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257" indent="-285483" algn="l" defTabSz="456772" rtl="0" fontAlgn="base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-32" charset="0"/>
        <a:defRPr sz="2800">
          <a:solidFill>
            <a:srgbClr val="000000"/>
          </a:solidFill>
          <a:latin typeface="+mn-lt"/>
          <a:cs typeface="+mn-cs"/>
        </a:defRPr>
      </a:lvl2pPr>
      <a:lvl3pPr marL="1141935" indent="-228387" algn="l" defTabSz="456772" rtl="0" fontAlgn="base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-32" charset="0"/>
        <a:defRPr sz="2400">
          <a:solidFill>
            <a:srgbClr val="000000"/>
          </a:solidFill>
          <a:latin typeface="+mn-lt"/>
          <a:cs typeface="+mn-cs"/>
        </a:defRPr>
      </a:lvl3pPr>
      <a:lvl4pPr marL="1598708" indent="-228387" algn="l" defTabSz="456772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-32" charset="0"/>
        <a:defRPr sz="2000">
          <a:solidFill>
            <a:srgbClr val="000000"/>
          </a:solidFill>
          <a:latin typeface="+mn-lt"/>
          <a:cs typeface="+mn-cs"/>
        </a:defRPr>
      </a:lvl4pPr>
      <a:lvl5pPr marL="2055482" indent="-228387" algn="l" defTabSz="456772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-32" charset="0"/>
        <a:defRPr sz="2000">
          <a:solidFill>
            <a:srgbClr val="000000"/>
          </a:solidFill>
          <a:latin typeface="+mn-lt"/>
          <a:cs typeface="+mn-cs"/>
        </a:defRPr>
      </a:lvl5pPr>
      <a:lvl6pPr marL="2512255" indent="-228387" algn="l" defTabSz="456772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-32" charset="0"/>
        <a:defRPr sz="2000">
          <a:solidFill>
            <a:srgbClr val="000000"/>
          </a:solidFill>
          <a:latin typeface="+mn-lt"/>
          <a:cs typeface="+mn-cs"/>
        </a:defRPr>
      </a:lvl6pPr>
      <a:lvl7pPr marL="2969029" indent="-228387" algn="l" defTabSz="456772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-32" charset="0"/>
        <a:defRPr sz="2000">
          <a:solidFill>
            <a:srgbClr val="000000"/>
          </a:solidFill>
          <a:latin typeface="+mn-lt"/>
          <a:cs typeface="+mn-cs"/>
        </a:defRPr>
      </a:lvl7pPr>
      <a:lvl8pPr marL="3425803" indent="-228387" algn="l" defTabSz="456772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-32" charset="0"/>
        <a:defRPr sz="2000">
          <a:solidFill>
            <a:srgbClr val="000000"/>
          </a:solidFill>
          <a:latin typeface="+mn-lt"/>
          <a:cs typeface="+mn-cs"/>
        </a:defRPr>
      </a:lvl8pPr>
      <a:lvl9pPr marL="3882576" indent="-228387" algn="l" defTabSz="456772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-32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72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48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322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094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868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642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412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188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50" tIns="45677" rIns="91350" bIns="4567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3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50" tIns="45677" rIns="91350" bIns="456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9"/>
            <a:ext cx="2133600" cy="365125"/>
          </a:xfrm>
          <a:prstGeom prst="rect">
            <a:avLst/>
          </a:prstGeom>
        </p:spPr>
        <p:txBody>
          <a:bodyPr vert="horz" wrap="square" lIns="91350" tIns="45677" rIns="91350" bIns="45677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29179C4-A7AF-45CD-9704-8B2AEBC2D0D9}" type="datetime1">
              <a:rPr lang="en-US" smtClean="0">
                <a:ea typeface="ＭＳ Ｐゴシック" pitchFamily="-16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8/27/2010</a:t>
            </a:fld>
            <a:endParaRPr lang="en-US" smtClean="0">
              <a:ea typeface="ＭＳ Ｐゴシック" pitchFamily="-16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9"/>
            <a:ext cx="2895600" cy="365125"/>
          </a:xfrm>
          <a:prstGeom prst="rect">
            <a:avLst/>
          </a:prstGeom>
        </p:spPr>
        <p:txBody>
          <a:bodyPr vert="horz" lIns="91350" tIns="45677" rIns="91350" bIns="45677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9"/>
            <a:ext cx="2133600" cy="365125"/>
          </a:xfrm>
          <a:prstGeom prst="rect">
            <a:avLst/>
          </a:prstGeom>
        </p:spPr>
        <p:txBody>
          <a:bodyPr vert="horz" wrap="square" lIns="91350" tIns="45677" rIns="91350" bIns="45677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601FE44-F638-465F-8A73-38E992895D2B}" type="slidenum">
              <a:rPr lang="en-US" smtClean="0">
                <a:ea typeface="ＭＳ Ｐゴシック" pitchFamily="-16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ea typeface="ＭＳ Ｐゴシック" pitchFamily="-16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</p:sldLayoutIdLst>
  <p:txStyles>
    <p:titleStyle>
      <a:lvl1pPr algn="ctr" defTabSz="456772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6772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6772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6772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6772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6772" algn="ctr" defTabSz="456772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3548" algn="ctr" defTabSz="456772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0322" algn="ctr" defTabSz="456772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7094" algn="ctr" defTabSz="456772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580" indent="-342580" algn="l" defTabSz="456772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257" indent="-285483" algn="l" defTabSz="456772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1935" indent="-228387" algn="l" defTabSz="456772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598708" indent="-228387" algn="l" defTabSz="456772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5482" indent="-228387" algn="l" defTabSz="456772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2255" indent="-228387" algn="l" defTabSz="45677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029" indent="-228387" algn="l" defTabSz="45677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5803" indent="-228387" algn="l" defTabSz="45677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2576" indent="-228387" algn="l" defTabSz="45677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72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48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322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094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868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642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412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188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4099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3548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FFFFFF"/>
                </a:solidFill>
              </a:endParaRPr>
            </a:p>
          </p:txBody>
        </p:sp>
        <p:sp>
          <p:nvSpPr>
            <p:cNvPr id="4100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3548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4101" name="Freeform 5"/>
          <p:cNvSpPr>
            <a:spLocks/>
          </p:cNvSpPr>
          <p:nvPr/>
        </p:nvSpPr>
        <p:spPr bwMode="hidden">
          <a:xfrm>
            <a:off x="6248400" y="6262690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 lIns="91350" tIns="45677" rIns="91350" bIns="45677"/>
          <a:lstStyle/>
          <a:p>
            <a:pPr defTabSz="913548"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FFFFFF"/>
              </a:solidFill>
            </a:endParaRPr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0" y="6019801"/>
            <a:ext cx="7848600" cy="857250"/>
            <a:chOff x="0" y="3792"/>
            <a:chExt cx="4944" cy="540"/>
          </a:xfrm>
        </p:grpSpPr>
        <p:sp>
          <p:nvSpPr>
            <p:cNvPr id="4103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3548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FFFFFF"/>
                </a:solidFill>
              </a:endParaRPr>
            </a:p>
          </p:txBody>
        </p:sp>
        <p:grpSp>
          <p:nvGrpSpPr>
            <p:cNvPr id="4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4105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3548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dirty="0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6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3548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dirty="0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7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3548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dirty="0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8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3548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dirty="0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9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3548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dirty="0" smtClean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110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3548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627064" y="6021388"/>
            <a:ext cx="5684837" cy="849312"/>
            <a:chOff x="395" y="3793"/>
            <a:chExt cx="3581" cy="535"/>
          </a:xfrm>
        </p:grpSpPr>
        <p:sp>
          <p:nvSpPr>
            <p:cNvPr id="4112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3548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FFFFFF"/>
                </a:solidFill>
              </a:endParaRPr>
            </a:p>
          </p:txBody>
        </p:sp>
        <p:sp>
          <p:nvSpPr>
            <p:cNvPr id="4113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3548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FFFFFF"/>
                </a:solidFill>
              </a:endParaRPr>
            </a:p>
          </p:txBody>
        </p:sp>
        <p:sp>
          <p:nvSpPr>
            <p:cNvPr id="4114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3548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FFFFFF"/>
                </a:solidFill>
              </a:endParaRPr>
            </a:p>
          </p:txBody>
        </p:sp>
        <p:sp>
          <p:nvSpPr>
            <p:cNvPr id="4115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3548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FFFFFF"/>
                </a:solidFill>
              </a:endParaRPr>
            </a:p>
          </p:txBody>
        </p:sp>
        <p:sp>
          <p:nvSpPr>
            <p:cNvPr id="4116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3548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FFFFFF"/>
                </a:solidFill>
              </a:endParaRPr>
            </a:p>
          </p:txBody>
        </p:sp>
        <p:sp>
          <p:nvSpPr>
            <p:cNvPr id="4117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3548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4118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0" tIns="45677" rIns="91350" bIns="4567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4119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0" tIns="45677" rIns="91350" bIns="456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120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0" tIns="45677" rIns="91350" bIns="45677" numCol="1" anchor="b" anchorCtr="0" compatLnSpc="1">
            <a:prstTxWarp prst="textNoShape">
              <a:avLst/>
            </a:prstTxWarp>
          </a:bodyPr>
          <a:lstStyle>
            <a:lvl1pPr defTabSz="913548" fontAlgn="base">
              <a:spcBef>
                <a:spcPct val="0"/>
              </a:spcBef>
              <a:spcAft>
                <a:spcPct val="0"/>
              </a:spcAft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n-US" altLang="zh-CN" dirty="0" smtClean="0">
              <a:solidFill>
                <a:srgbClr val="FFFFFF"/>
              </a:solidFill>
            </a:endParaRPr>
          </a:p>
        </p:txBody>
      </p:sp>
      <p:sp>
        <p:nvSpPr>
          <p:cNvPr id="4121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0" tIns="45677" rIns="91350" bIns="45677" numCol="1" anchor="b" anchorCtr="0" compatLnSpc="1">
            <a:prstTxWarp prst="textNoShape">
              <a:avLst/>
            </a:prstTxWarp>
          </a:bodyPr>
          <a:lstStyle>
            <a:lvl1pPr algn="ctr" defTabSz="913548" fontAlgn="base">
              <a:spcBef>
                <a:spcPct val="0"/>
              </a:spcBef>
              <a:spcAft>
                <a:spcPct val="0"/>
              </a:spcAft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n-US" altLang="zh-CN" dirty="0" smtClean="0">
              <a:solidFill>
                <a:srgbClr val="FFFFFF"/>
              </a:solidFill>
            </a:endParaRPr>
          </a:p>
        </p:txBody>
      </p:sp>
      <p:sp>
        <p:nvSpPr>
          <p:cNvPr id="4122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0" tIns="45677" rIns="91350" bIns="45677" numCol="1" anchor="b" anchorCtr="0" compatLnSpc="1">
            <a:prstTxWarp prst="textNoShape">
              <a:avLst/>
            </a:prstTxWarp>
          </a:bodyPr>
          <a:lstStyle>
            <a:lvl1pPr algn="r" defTabSz="913548" fontAlgn="base">
              <a:spcBef>
                <a:spcPct val="0"/>
              </a:spcBef>
              <a:spcAft>
                <a:spcPct val="0"/>
              </a:spcAft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013E0BC8-5551-4CE3-A109-F9449CBE71B1}" type="slidenum">
              <a:rPr lang="en-US" altLang="zh-CN" smtClean="0">
                <a:solidFill>
                  <a:srgbClr val="FFFFFF"/>
                </a:solidFill>
              </a:rPr>
              <a:pPr/>
              <a:t>‹#›</a:t>
            </a:fld>
            <a:endParaRPr lang="en-US" altLang="zh-CN" dirty="0" smtClean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7" r:id="rId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-3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-3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-3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-32" charset="-122"/>
        </a:defRPr>
      </a:lvl5pPr>
      <a:lvl6pPr marL="456772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-32" charset="-122"/>
        </a:defRPr>
      </a:lvl6pPr>
      <a:lvl7pPr marL="913548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-32" charset="-122"/>
        </a:defRPr>
      </a:lvl7pPr>
      <a:lvl8pPr marL="1370322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-32" charset="-122"/>
        </a:defRPr>
      </a:lvl8pPr>
      <a:lvl9pPr marL="1827094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-32" charset="-122"/>
        </a:defRPr>
      </a:lvl9pPr>
    </p:titleStyle>
    <p:bodyStyle>
      <a:lvl1pPr marL="342580" indent="-34258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257" indent="-285483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1935" indent="-228387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598708" indent="-228387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5482" indent="-228387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2255" indent="-228387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69029" indent="-228387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5803" indent="-228387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2576" indent="-228387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72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48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322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094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868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642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412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188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4099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3548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FFFFFF"/>
                </a:solidFill>
              </a:endParaRPr>
            </a:p>
          </p:txBody>
        </p:sp>
        <p:sp>
          <p:nvSpPr>
            <p:cNvPr id="4100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3548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4101" name="Freeform 5"/>
          <p:cNvSpPr>
            <a:spLocks/>
          </p:cNvSpPr>
          <p:nvPr/>
        </p:nvSpPr>
        <p:spPr bwMode="hidden">
          <a:xfrm>
            <a:off x="6248400" y="6262690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 lIns="91350" tIns="45677" rIns="91350" bIns="45677"/>
          <a:lstStyle/>
          <a:p>
            <a:pPr defTabSz="913548"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FFFFFF"/>
              </a:solidFill>
            </a:endParaRPr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0" y="6019801"/>
            <a:ext cx="7848600" cy="857250"/>
            <a:chOff x="0" y="3792"/>
            <a:chExt cx="4944" cy="540"/>
          </a:xfrm>
        </p:grpSpPr>
        <p:sp>
          <p:nvSpPr>
            <p:cNvPr id="4103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3548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FFFFFF"/>
                </a:solidFill>
              </a:endParaRPr>
            </a:p>
          </p:txBody>
        </p:sp>
        <p:grpSp>
          <p:nvGrpSpPr>
            <p:cNvPr id="4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4105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3548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dirty="0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6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3548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dirty="0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7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3548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dirty="0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8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3548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dirty="0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9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3548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dirty="0" smtClean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110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3548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627064" y="6021388"/>
            <a:ext cx="5684837" cy="849312"/>
            <a:chOff x="395" y="3793"/>
            <a:chExt cx="3581" cy="535"/>
          </a:xfrm>
        </p:grpSpPr>
        <p:sp>
          <p:nvSpPr>
            <p:cNvPr id="4112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3548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FFFFFF"/>
                </a:solidFill>
              </a:endParaRPr>
            </a:p>
          </p:txBody>
        </p:sp>
        <p:sp>
          <p:nvSpPr>
            <p:cNvPr id="4113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3548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FFFFFF"/>
                </a:solidFill>
              </a:endParaRPr>
            </a:p>
          </p:txBody>
        </p:sp>
        <p:sp>
          <p:nvSpPr>
            <p:cNvPr id="4114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3548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FFFFFF"/>
                </a:solidFill>
              </a:endParaRPr>
            </a:p>
          </p:txBody>
        </p:sp>
        <p:sp>
          <p:nvSpPr>
            <p:cNvPr id="4115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3548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FFFFFF"/>
                </a:solidFill>
              </a:endParaRPr>
            </a:p>
          </p:txBody>
        </p:sp>
        <p:sp>
          <p:nvSpPr>
            <p:cNvPr id="4116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3548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FFFFFF"/>
                </a:solidFill>
              </a:endParaRPr>
            </a:p>
          </p:txBody>
        </p:sp>
        <p:sp>
          <p:nvSpPr>
            <p:cNvPr id="4117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3548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4118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0" tIns="45677" rIns="91350" bIns="4567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4119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0" tIns="45677" rIns="91350" bIns="456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120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0" tIns="45677" rIns="91350" bIns="45677" numCol="1" anchor="b" anchorCtr="0" compatLnSpc="1">
            <a:prstTxWarp prst="textNoShape">
              <a:avLst/>
            </a:prstTxWarp>
          </a:bodyPr>
          <a:lstStyle>
            <a:lvl1pPr defTabSz="913548" fontAlgn="base">
              <a:spcBef>
                <a:spcPct val="0"/>
              </a:spcBef>
              <a:spcAft>
                <a:spcPct val="0"/>
              </a:spcAft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n-US" altLang="zh-CN" dirty="0" smtClean="0">
              <a:solidFill>
                <a:srgbClr val="FFFFFF"/>
              </a:solidFill>
            </a:endParaRPr>
          </a:p>
        </p:txBody>
      </p:sp>
      <p:sp>
        <p:nvSpPr>
          <p:cNvPr id="4121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0" tIns="45677" rIns="91350" bIns="45677" numCol="1" anchor="b" anchorCtr="0" compatLnSpc="1">
            <a:prstTxWarp prst="textNoShape">
              <a:avLst/>
            </a:prstTxWarp>
          </a:bodyPr>
          <a:lstStyle>
            <a:lvl1pPr algn="ctr" defTabSz="913548" fontAlgn="base">
              <a:spcBef>
                <a:spcPct val="0"/>
              </a:spcBef>
              <a:spcAft>
                <a:spcPct val="0"/>
              </a:spcAft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n-US" altLang="zh-CN" dirty="0" smtClean="0">
              <a:solidFill>
                <a:srgbClr val="FFFFFF"/>
              </a:solidFill>
            </a:endParaRPr>
          </a:p>
        </p:txBody>
      </p:sp>
      <p:sp>
        <p:nvSpPr>
          <p:cNvPr id="4122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0" tIns="45677" rIns="91350" bIns="45677" numCol="1" anchor="b" anchorCtr="0" compatLnSpc="1">
            <a:prstTxWarp prst="textNoShape">
              <a:avLst/>
            </a:prstTxWarp>
          </a:bodyPr>
          <a:lstStyle>
            <a:lvl1pPr algn="r" defTabSz="913548" fontAlgn="base">
              <a:spcBef>
                <a:spcPct val="0"/>
              </a:spcBef>
              <a:spcAft>
                <a:spcPct val="0"/>
              </a:spcAft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013E0BC8-5551-4CE3-A109-F9449CBE71B1}" type="slidenum">
              <a:rPr lang="en-US" altLang="zh-CN" smtClean="0">
                <a:solidFill>
                  <a:srgbClr val="FFFFFF"/>
                </a:solidFill>
              </a:rPr>
              <a:pPr/>
              <a:t>‹#›</a:t>
            </a:fld>
            <a:endParaRPr lang="en-US" altLang="zh-CN" dirty="0" smtClean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9" r:id="rId1"/>
    <p:sldLayoutId id="2147483720" r:id="rId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-3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-3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-3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-32" charset="-122"/>
        </a:defRPr>
      </a:lvl5pPr>
      <a:lvl6pPr marL="456772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-32" charset="-122"/>
        </a:defRPr>
      </a:lvl6pPr>
      <a:lvl7pPr marL="913548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-32" charset="-122"/>
        </a:defRPr>
      </a:lvl7pPr>
      <a:lvl8pPr marL="1370322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-32" charset="-122"/>
        </a:defRPr>
      </a:lvl8pPr>
      <a:lvl9pPr marL="1827094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-32" charset="-122"/>
        </a:defRPr>
      </a:lvl9pPr>
    </p:titleStyle>
    <p:bodyStyle>
      <a:lvl1pPr marL="342580" indent="-34258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257" indent="-285483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1935" indent="-228387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598708" indent="-228387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5482" indent="-228387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2255" indent="-228387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69029" indent="-228387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5803" indent="-228387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2576" indent="-228387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72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48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322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094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868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642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412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188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350" tIns="45677" rIns="91350" bIns="45677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350" tIns="45677" rIns="91350" bIns="45677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9"/>
            <a:ext cx="2133600" cy="365125"/>
          </a:xfrm>
          <a:prstGeom prst="rect">
            <a:avLst/>
          </a:prstGeom>
        </p:spPr>
        <p:txBody>
          <a:bodyPr vert="horz" lIns="91350" tIns="45677" rIns="91350" bIns="4567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D90CF5-551C-A148-8F33-F6F6F852E4F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9"/>
            <a:ext cx="2133600" cy="365125"/>
          </a:xfrm>
          <a:prstGeom prst="rect">
            <a:avLst/>
          </a:prstGeom>
        </p:spPr>
        <p:txBody>
          <a:bodyPr vert="horz" lIns="91350" tIns="45677" rIns="91350" bIns="4567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84E6A2-194A-8345-AD08-C98717285D4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</p:sldLayoutIdLst>
  <p:hf hdr="0" ftr="0" dt="0"/>
  <p:txStyles>
    <p:titleStyle>
      <a:lvl1pPr algn="ctr" defTabSz="45677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580" indent="-342580" algn="l" defTabSz="456772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257" indent="-285483" algn="l" defTabSz="456772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935" indent="-228387" algn="l" defTabSz="456772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708" indent="-228387" algn="l" defTabSz="456772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482" indent="-228387" algn="l" defTabSz="456772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2255" indent="-228387" algn="l" defTabSz="45677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029" indent="-228387" algn="l" defTabSz="45677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5803" indent="-228387" algn="l" defTabSz="45677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2576" indent="-228387" algn="l" defTabSz="45677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72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48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322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094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868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642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412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188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350" tIns="45677" rIns="91350" bIns="45677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350" tIns="45677" rIns="91350" bIns="45677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9"/>
            <a:ext cx="2133600" cy="365125"/>
          </a:xfrm>
          <a:prstGeom prst="rect">
            <a:avLst/>
          </a:prstGeom>
        </p:spPr>
        <p:txBody>
          <a:bodyPr vert="horz" lIns="91350" tIns="45677" rIns="91350" bIns="4567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D90CF5-551C-A148-8F33-F6F6F852E4F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9"/>
            <a:ext cx="2133600" cy="365125"/>
          </a:xfrm>
          <a:prstGeom prst="rect">
            <a:avLst/>
          </a:prstGeom>
        </p:spPr>
        <p:txBody>
          <a:bodyPr vert="horz" lIns="91350" tIns="45677" rIns="91350" bIns="4567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84E6A2-194A-8345-AD08-C98717285D4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</p:sldLayoutIdLst>
  <p:hf hdr="0" ftr="0" dt="0"/>
  <p:txStyles>
    <p:titleStyle>
      <a:lvl1pPr algn="ctr" defTabSz="45677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580" indent="-342580" algn="l" defTabSz="456772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257" indent="-285483" algn="l" defTabSz="456772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935" indent="-228387" algn="l" defTabSz="456772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708" indent="-228387" algn="l" defTabSz="456772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482" indent="-228387" algn="l" defTabSz="456772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2255" indent="-228387" algn="l" defTabSz="45677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029" indent="-228387" algn="l" defTabSz="45677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5803" indent="-228387" algn="l" defTabSz="45677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2576" indent="-228387" algn="l" defTabSz="45677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72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48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322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094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868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642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412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188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350" tIns="45677" rIns="91350" bIns="45677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350" tIns="45677" rIns="91350" bIns="45677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9"/>
            <a:ext cx="2133600" cy="365125"/>
          </a:xfrm>
          <a:prstGeom prst="rect">
            <a:avLst/>
          </a:prstGeom>
        </p:spPr>
        <p:txBody>
          <a:bodyPr vert="horz" lIns="91350" tIns="45677" rIns="91350" bIns="4567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05BC8D-CDA4-C247-BA69-9F19F7CE0C3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9"/>
            <a:ext cx="2895600" cy="365125"/>
          </a:xfrm>
          <a:prstGeom prst="rect">
            <a:avLst/>
          </a:prstGeom>
        </p:spPr>
        <p:txBody>
          <a:bodyPr vert="horz" lIns="91350" tIns="45677" rIns="91350" bIns="4567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9"/>
            <a:ext cx="2133600" cy="365125"/>
          </a:xfrm>
          <a:prstGeom prst="rect">
            <a:avLst/>
          </a:prstGeom>
        </p:spPr>
        <p:txBody>
          <a:bodyPr vert="horz" lIns="91350" tIns="45677" rIns="91350" bIns="4567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9CAA7D-F847-224F-9C53-FE68029F652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</p:sldLayoutIdLst>
  <p:txStyles>
    <p:titleStyle>
      <a:lvl1pPr algn="ctr" defTabSz="45677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580" indent="-342580" algn="l" defTabSz="456772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257" indent="-285483" algn="l" defTabSz="456772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935" indent="-228387" algn="l" defTabSz="456772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708" indent="-228387" algn="l" defTabSz="456772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482" indent="-228387" algn="l" defTabSz="456772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2255" indent="-228387" algn="l" defTabSz="45677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029" indent="-228387" algn="l" defTabSz="45677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5803" indent="-228387" algn="l" defTabSz="45677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2576" indent="-228387" algn="l" defTabSz="45677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72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48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322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094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868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642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412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188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350" tIns="45677" rIns="91350" bIns="45677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350" tIns="45677" rIns="91350" bIns="45677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9"/>
            <a:ext cx="2133600" cy="365125"/>
          </a:xfrm>
          <a:prstGeom prst="rect">
            <a:avLst/>
          </a:prstGeom>
        </p:spPr>
        <p:txBody>
          <a:bodyPr vert="horz" lIns="91350" tIns="45677" rIns="91350" bIns="4567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05BC8D-CDA4-C247-BA69-9F19F7CE0C3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9"/>
            <a:ext cx="2895600" cy="365125"/>
          </a:xfrm>
          <a:prstGeom prst="rect">
            <a:avLst/>
          </a:prstGeom>
        </p:spPr>
        <p:txBody>
          <a:bodyPr vert="horz" lIns="91350" tIns="45677" rIns="91350" bIns="4567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9"/>
            <a:ext cx="2133600" cy="365125"/>
          </a:xfrm>
          <a:prstGeom prst="rect">
            <a:avLst/>
          </a:prstGeom>
        </p:spPr>
        <p:txBody>
          <a:bodyPr vert="horz" lIns="91350" tIns="45677" rIns="91350" bIns="4567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9CAA7D-F847-224F-9C53-FE68029F652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</p:sldLayoutIdLst>
  <p:txStyles>
    <p:titleStyle>
      <a:lvl1pPr algn="ctr" defTabSz="45677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580" indent="-342580" algn="l" defTabSz="456772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257" indent="-285483" algn="l" defTabSz="456772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935" indent="-228387" algn="l" defTabSz="456772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708" indent="-228387" algn="l" defTabSz="456772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482" indent="-228387" algn="l" defTabSz="456772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2255" indent="-228387" algn="l" defTabSz="45677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029" indent="-228387" algn="l" defTabSz="45677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5803" indent="-228387" algn="l" defTabSz="45677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2576" indent="-228387" algn="l" defTabSz="45677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72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48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322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094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868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642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412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188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50" tIns="45677" rIns="91350" bIns="4567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3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50" tIns="45677" rIns="91350" bIns="456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9"/>
            <a:ext cx="2133600" cy="365125"/>
          </a:xfrm>
          <a:prstGeom prst="rect">
            <a:avLst/>
          </a:prstGeom>
        </p:spPr>
        <p:txBody>
          <a:bodyPr vert="horz" wrap="square" lIns="91350" tIns="45677" rIns="91350" bIns="45677" numCol="1" anchor="ctr" anchorCtr="0" compatLnSpc="1">
            <a:prstTxWarp prst="textNoShape">
              <a:avLst/>
            </a:prstTxWarp>
          </a:bodyPr>
          <a:lstStyle>
            <a:lvl1pPr defTabSz="913548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4BBEAAA3-2B70-4B0F-A7A0-B63B5240DDA1}" type="datetimeFigureOut">
              <a:rPr lang="en-US" smtClean="0">
                <a:cs typeface="Arial" charset="0"/>
              </a:rPr>
              <a:pPr/>
              <a:t>8/27/2010</a:t>
            </a:fld>
            <a:endParaRPr lang="en-US" dirty="0" smtClean="0">
              <a:cs typeface="Arial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9"/>
            <a:ext cx="2895600" cy="365125"/>
          </a:xfrm>
          <a:prstGeom prst="rect">
            <a:avLst/>
          </a:prstGeom>
        </p:spPr>
        <p:txBody>
          <a:bodyPr vert="horz" wrap="square" lIns="91350" tIns="45677" rIns="91350" bIns="45677" numCol="1" anchor="ctr" anchorCtr="0" compatLnSpc="1">
            <a:prstTxWarp prst="textNoShape">
              <a:avLst/>
            </a:prstTxWarp>
          </a:bodyPr>
          <a:lstStyle>
            <a:lvl1pPr algn="ctr" defTabSz="913548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endParaRPr lang="en-US" dirty="0" smtClean="0">
              <a:cs typeface="Arial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9"/>
            <a:ext cx="2133600" cy="365125"/>
          </a:xfrm>
          <a:prstGeom prst="rect">
            <a:avLst/>
          </a:prstGeom>
        </p:spPr>
        <p:txBody>
          <a:bodyPr vert="horz" wrap="square" lIns="91350" tIns="45677" rIns="91350" bIns="45677" numCol="1" anchor="ctr" anchorCtr="0" compatLnSpc="1">
            <a:prstTxWarp prst="textNoShape">
              <a:avLst/>
            </a:prstTxWarp>
          </a:bodyPr>
          <a:lstStyle>
            <a:lvl1pPr algn="r" defTabSz="913548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941D1267-D210-442B-AABE-1167CD91CBE0}" type="slidenum">
              <a:rPr lang="en-US" smtClean="0">
                <a:cs typeface="Arial" charset="0"/>
              </a:rPr>
              <a:pPr/>
              <a:t>‹#›</a:t>
            </a:fld>
            <a:endParaRPr lang="en-US" dirty="0" smtClean="0"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5pPr>
      <a:lvl6pPr marL="456772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6pPr>
      <a:lvl7pPr marL="91354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7pPr>
      <a:lvl8pPr marL="1370322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8pPr>
      <a:lvl9pPr marL="1827094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9pPr>
    </p:titleStyle>
    <p:bodyStyle>
      <a:lvl1pPr marL="342580" indent="-34258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257" indent="-285483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935" indent="-228387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708" indent="-228387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482" indent="-228387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2255" indent="-228387" algn="l" defTabSz="91354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029" indent="-228387" algn="l" defTabSz="91354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5803" indent="-228387" algn="l" defTabSz="91354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2576" indent="-228387" algn="l" defTabSz="91354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72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48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322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094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868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642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412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188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73F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AutoShape 1"/>
          <p:cNvSpPr>
            <a:spLocks noChangeArrowheads="1"/>
          </p:cNvSpPr>
          <p:nvPr/>
        </p:nvSpPr>
        <p:spPr bwMode="auto">
          <a:xfrm rot="5400000">
            <a:off x="5831712" y="3162633"/>
            <a:ext cx="5486976" cy="1143360"/>
          </a:xfrm>
          <a:prstGeom prst="roundRect">
            <a:avLst>
              <a:gd name="adj" fmla="val 125"/>
            </a:avLst>
          </a:prstGeom>
          <a:gradFill rotWithShape="0">
            <a:gsLst>
              <a:gs pos="0">
                <a:srgbClr val="141F28"/>
              </a:gs>
              <a:gs pos="100000">
                <a:srgbClr val="273F4F"/>
              </a:gs>
            </a:gsLst>
            <a:lin ang="108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82867" tIns="41434" rIns="82867" bIns="41434" anchor="ctr"/>
          <a:lstStyle/>
          <a:p>
            <a:pPr defTabSz="41433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50" name="AutoShape 2"/>
          <p:cNvSpPr>
            <a:spLocks noChangeArrowheads="1"/>
          </p:cNvSpPr>
          <p:nvPr/>
        </p:nvSpPr>
        <p:spPr bwMode="auto">
          <a:xfrm rot="5400000">
            <a:off x="4393421" y="2107421"/>
            <a:ext cx="362918" cy="9144000"/>
          </a:xfrm>
          <a:prstGeom prst="roundRect">
            <a:avLst>
              <a:gd name="adj" fmla="val 394"/>
            </a:avLst>
          </a:prstGeom>
          <a:gradFill rotWithShape="0">
            <a:gsLst>
              <a:gs pos="0">
                <a:srgbClr val="273F4F"/>
              </a:gs>
              <a:gs pos="100000">
                <a:srgbClr val="2A69AE"/>
              </a:gs>
            </a:gsLst>
            <a:lin ang="108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82867" tIns="41434" rIns="82867" bIns="41434" anchor="ctr"/>
          <a:lstStyle/>
          <a:p>
            <a:pPr defTabSz="41433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51" name="AutoShape 3"/>
          <p:cNvSpPr>
            <a:spLocks noChangeArrowheads="1"/>
          </p:cNvSpPr>
          <p:nvPr/>
        </p:nvSpPr>
        <p:spPr bwMode="auto">
          <a:xfrm rot="5400000">
            <a:off x="4079468" y="-4072263"/>
            <a:ext cx="990824" cy="9144000"/>
          </a:xfrm>
          <a:prstGeom prst="roundRect">
            <a:avLst>
              <a:gd name="adj" fmla="val 144"/>
            </a:avLst>
          </a:prstGeom>
          <a:gradFill rotWithShape="0">
            <a:gsLst>
              <a:gs pos="0">
                <a:srgbClr val="273F4F"/>
              </a:gs>
              <a:gs pos="100000">
                <a:srgbClr val="2A69AE"/>
              </a:gs>
            </a:gsLst>
            <a:lin ang="108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82867" tIns="41434" rIns="82867" bIns="41434" anchor="ctr"/>
          <a:lstStyle/>
          <a:p>
            <a:pPr defTabSz="41433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508325" y="152656"/>
            <a:ext cx="8072640" cy="75752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Click to edit the title text format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440" y="1371033"/>
            <a:ext cx="7767360" cy="452495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14681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Click to edit the outline text format</a:t>
            </a:r>
          </a:p>
          <a:p>
            <a:pPr lvl="1"/>
            <a:r>
              <a:rPr lang="en-GB" altLang="zh-CN" smtClean="0"/>
              <a:t>Second Outline Level</a:t>
            </a:r>
          </a:p>
          <a:p>
            <a:pPr lvl="2"/>
            <a:r>
              <a:rPr lang="en-GB" altLang="zh-CN" smtClean="0"/>
              <a:t>Third Outline Level</a:t>
            </a:r>
          </a:p>
          <a:p>
            <a:pPr lvl="3"/>
            <a:r>
              <a:rPr lang="en-GB" altLang="zh-CN" smtClean="0"/>
              <a:t>Fourth Outline Level</a:t>
            </a:r>
          </a:p>
          <a:p>
            <a:pPr lvl="4"/>
            <a:r>
              <a:rPr lang="en-GB" altLang="zh-CN" smtClean="0"/>
              <a:t>Fifth Outline Level</a:t>
            </a:r>
          </a:p>
          <a:p>
            <a:pPr lvl="4"/>
            <a:r>
              <a:rPr lang="en-GB" altLang="zh-CN" smtClean="0"/>
              <a:t>Sixth Outline Level</a:t>
            </a:r>
          </a:p>
          <a:p>
            <a:pPr lvl="4"/>
            <a:r>
              <a:rPr lang="en-GB" altLang="zh-CN" smtClean="0"/>
              <a:t>Seventh Outline Level</a:t>
            </a:r>
          </a:p>
          <a:p>
            <a:pPr lvl="4"/>
            <a:r>
              <a:rPr lang="en-GB" altLang="zh-CN" smtClean="0"/>
              <a:t>Eighth Outline Level</a:t>
            </a:r>
          </a:p>
          <a:p>
            <a:pPr lvl="4"/>
            <a:r>
              <a:rPr lang="en-GB" altLang="zh-CN" smtClean="0"/>
              <a:t>Ninth Outline Level</a:t>
            </a: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685442" y="6381310"/>
            <a:ext cx="1905120" cy="44212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82867" tIns="41434" rIns="82867" bIns="41434" anchor="ctr"/>
          <a:lstStyle/>
          <a:p>
            <a:pPr defTabSz="41433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0" y="1067152"/>
            <a:ext cx="7597440" cy="17282"/>
          </a:xfrm>
          <a:prstGeom prst="roundRect">
            <a:avLst>
              <a:gd name="adj" fmla="val 8333"/>
            </a:avLst>
          </a:prstGeom>
          <a:gradFill rotWithShape="0">
            <a:gsLst>
              <a:gs pos="0">
                <a:srgbClr val="273F4F"/>
              </a:gs>
              <a:gs pos="100000">
                <a:srgbClr val="16528E"/>
              </a:gs>
            </a:gsLst>
            <a:lin ang="108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82867" tIns="41434" rIns="82867" bIns="41434" anchor="ctr"/>
          <a:lstStyle/>
          <a:p>
            <a:pPr defTabSz="41433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0" y="1142040"/>
            <a:ext cx="7597440" cy="17282"/>
          </a:xfrm>
          <a:prstGeom prst="roundRect">
            <a:avLst>
              <a:gd name="adj" fmla="val 8333"/>
            </a:avLst>
          </a:prstGeom>
          <a:gradFill rotWithShape="0">
            <a:gsLst>
              <a:gs pos="0">
                <a:srgbClr val="273F4F"/>
              </a:gs>
              <a:gs pos="100000">
                <a:srgbClr val="16528E"/>
              </a:gs>
            </a:gsLst>
            <a:lin ang="108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82867" tIns="41434" rIns="82867" bIns="41434" anchor="ctr"/>
          <a:lstStyle/>
          <a:p>
            <a:pPr defTabSz="41433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0" y="1219808"/>
            <a:ext cx="7597440" cy="17282"/>
          </a:xfrm>
          <a:prstGeom prst="roundRect">
            <a:avLst>
              <a:gd name="adj" fmla="val 8333"/>
            </a:avLst>
          </a:prstGeom>
          <a:gradFill rotWithShape="0">
            <a:gsLst>
              <a:gs pos="0">
                <a:srgbClr val="273F4F"/>
              </a:gs>
              <a:gs pos="100000">
                <a:srgbClr val="16528E"/>
              </a:gs>
            </a:gsLst>
            <a:lin ang="108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82867" tIns="41434" rIns="82867" bIns="41434" anchor="ctr"/>
          <a:lstStyle/>
          <a:p>
            <a:pPr defTabSz="41433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58" name="AutoShape 10"/>
          <p:cNvSpPr>
            <a:spLocks noChangeArrowheads="1"/>
          </p:cNvSpPr>
          <p:nvPr/>
        </p:nvSpPr>
        <p:spPr bwMode="auto">
          <a:xfrm>
            <a:off x="-1441" y="3296510"/>
            <a:ext cx="9144001" cy="1440"/>
          </a:xfrm>
          <a:prstGeom prst="roundRect">
            <a:avLst>
              <a:gd name="adj" fmla="val 50000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82867" tIns="41434" rIns="82867" bIns="41434" anchor="ctr"/>
          <a:lstStyle/>
          <a:p>
            <a:pPr defTabSz="41433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59" name="AutoShape 11"/>
          <p:cNvSpPr>
            <a:spLocks noChangeArrowheads="1"/>
          </p:cNvSpPr>
          <p:nvPr/>
        </p:nvSpPr>
        <p:spPr bwMode="auto">
          <a:xfrm>
            <a:off x="0" y="6400032"/>
            <a:ext cx="7597440" cy="17282"/>
          </a:xfrm>
          <a:prstGeom prst="roundRect">
            <a:avLst>
              <a:gd name="adj" fmla="val 8333"/>
            </a:avLst>
          </a:prstGeom>
          <a:gradFill rotWithShape="0">
            <a:gsLst>
              <a:gs pos="0">
                <a:srgbClr val="273F4F"/>
              </a:gs>
              <a:gs pos="100000">
                <a:srgbClr val="16528E"/>
              </a:gs>
            </a:gsLst>
            <a:lin ang="108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82867" tIns="41434" rIns="82867" bIns="41434" anchor="ctr"/>
          <a:lstStyle/>
          <a:p>
            <a:pPr defTabSz="41433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60" name="AutoShape 12"/>
          <p:cNvSpPr>
            <a:spLocks noChangeArrowheads="1"/>
          </p:cNvSpPr>
          <p:nvPr/>
        </p:nvSpPr>
        <p:spPr bwMode="auto">
          <a:xfrm rot="16200000">
            <a:off x="7983359" y="-152536"/>
            <a:ext cx="17282" cy="2292480"/>
          </a:xfrm>
          <a:prstGeom prst="roundRect">
            <a:avLst>
              <a:gd name="adj" fmla="val 8333"/>
            </a:avLst>
          </a:prstGeom>
          <a:gradFill rotWithShape="0">
            <a:gsLst>
              <a:gs pos="0">
                <a:srgbClr val="16528E"/>
              </a:gs>
              <a:gs pos="100000">
                <a:srgbClr val="273F4F"/>
              </a:gs>
            </a:gsLst>
            <a:lin ang="108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82867" tIns="41434" rIns="82867" bIns="41434" anchor="ctr"/>
          <a:lstStyle/>
          <a:p>
            <a:pPr defTabSz="41433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61" name="AutoShape 13"/>
          <p:cNvSpPr>
            <a:spLocks noChangeArrowheads="1"/>
          </p:cNvSpPr>
          <p:nvPr/>
        </p:nvSpPr>
        <p:spPr bwMode="auto">
          <a:xfrm rot="16200000">
            <a:off x="7983359" y="305432"/>
            <a:ext cx="17282" cy="2292480"/>
          </a:xfrm>
          <a:prstGeom prst="roundRect">
            <a:avLst>
              <a:gd name="adj" fmla="val 8333"/>
            </a:avLst>
          </a:prstGeom>
          <a:gradFill rotWithShape="0">
            <a:gsLst>
              <a:gs pos="0">
                <a:srgbClr val="16528E"/>
              </a:gs>
              <a:gs pos="100000">
                <a:srgbClr val="273F4F"/>
              </a:gs>
            </a:gsLst>
            <a:lin ang="108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82867" tIns="41434" rIns="82867" bIns="41434" anchor="ctr"/>
          <a:lstStyle/>
          <a:p>
            <a:pPr defTabSz="41433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62" name="AutoShape 14"/>
          <p:cNvSpPr>
            <a:spLocks noChangeArrowheads="1"/>
          </p:cNvSpPr>
          <p:nvPr/>
        </p:nvSpPr>
        <p:spPr bwMode="auto">
          <a:xfrm rot="16200000">
            <a:off x="7983359" y="761961"/>
            <a:ext cx="17282" cy="2292480"/>
          </a:xfrm>
          <a:prstGeom prst="roundRect">
            <a:avLst>
              <a:gd name="adj" fmla="val 8333"/>
            </a:avLst>
          </a:prstGeom>
          <a:gradFill rotWithShape="0">
            <a:gsLst>
              <a:gs pos="0">
                <a:srgbClr val="16528E"/>
              </a:gs>
              <a:gs pos="100000">
                <a:srgbClr val="273F4F"/>
              </a:gs>
            </a:gsLst>
            <a:lin ang="108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82867" tIns="41434" rIns="82867" bIns="41434" anchor="ctr"/>
          <a:lstStyle/>
          <a:p>
            <a:pPr defTabSz="41433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63" name="AutoShape 15"/>
          <p:cNvSpPr>
            <a:spLocks noChangeArrowheads="1"/>
          </p:cNvSpPr>
          <p:nvPr/>
        </p:nvSpPr>
        <p:spPr bwMode="auto">
          <a:xfrm rot="16200000">
            <a:off x="7983359" y="1219929"/>
            <a:ext cx="17282" cy="2292480"/>
          </a:xfrm>
          <a:prstGeom prst="roundRect">
            <a:avLst>
              <a:gd name="adj" fmla="val 8333"/>
            </a:avLst>
          </a:prstGeom>
          <a:gradFill rotWithShape="0">
            <a:gsLst>
              <a:gs pos="0">
                <a:srgbClr val="16528E"/>
              </a:gs>
              <a:gs pos="100000">
                <a:srgbClr val="273F4F"/>
              </a:gs>
            </a:gsLst>
            <a:lin ang="108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82867" tIns="41434" rIns="82867" bIns="41434" anchor="ctr"/>
          <a:lstStyle/>
          <a:p>
            <a:pPr defTabSz="41433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64" name="AutoShape 16"/>
          <p:cNvSpPr>
            <a:spLocks noChangeArrowheads="1"/>
          </p:cNvSpPr>
          <p:nvPr/>
        </p:nvSpPr>
        <p:spPr bwMode="auto">
          <a:xfrm rot="16200000">
            <a:off x="7983359" y="1676456"/>
            <a:ext cx="17282" cy="2292480"/>
          </a:xfrm>
          <a:prstGeom prst="roundRect">
            <a:avLst>
              <a:gd name="adj" fmla="val 8333"/>
            </a:avLst>
          </a:prstGeom>
          <a:gradFill rotWithShape="0">
            <a:gsLst>
              <a:gs pos="0">
                <a:srgbClr val="16528E"/>
              </a:gs>
              <a:gs pos="100000">
                <a:srgbClr val="273F4F"/>
              </a:gs>
            </a:gsLst>
            <a:lin ang="108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82867" tIns="41434" rIns="82867" bIns="41434" anchor="ctr"/>
          <a:lstStyle/>
          <a:p>
            <a:pPr defTabSz="41433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65" name="AutoShape 17"/>
          <p:cNvSpPr>
            <a:spLocks noChangeArrowheads="1"/>
          </p:cNvSpPr>
          <p:nvPr/>
        </p:nvSpPr>
        <p:spPr bwMode="auto">
          <a:xfrm rot="16200000">
            <a:off x="7983359" y="2134424"/>
            <a:ext cx="17282" cy="2292480"/>
          </a:xfrm>
          <a:prstGeom prst="roundRect">
            <a:avLst>
              <a:gd name="adj" fmla="val 8333"/>
            </a:avLst>
          </a:prstGeom>
          <a:gradFill rotWithShape="0">
            <a:gsLst>
              <a:gs pos="0">
                <a:srgbClr val="16528E"/>
              </a:gs>
              <a:gs pos="100000">
                <a:srgbClr val="273F4F"/>
              </a:gs>
            </a:gsLst>
            <a:lin ang="108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82867" tIns="41434" rIns="82867" bIns="41434" anchor="ctr"/>
          <a:lstStyle/>
          <a:p>
            <a:pPr defTabSz="41433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66" name="AutoShape 18"/>
          <p:cNvSpPr>
            <a:spLocks noChangeArrowheads="1"/>
          </p:cNvSpPr>
          <p:nvPr/>
        </p:nvSpPr>
        <p:spPr bwMode="auto">
          <a:xfrm rot="16200000">
            <a:off x="7983359" y="2590953"/>
            <a:ext cx="17282" cy="2292480"/>
          </a:xfrm>
          <a:prstGeom prst="roundRect">
            <a:avLst>
              <a:gd name="adj" fmla="val 8333"/>
            </a:avLst>
          </a:prstGeom>
          <a:gradFill rotWithShape="0">
            <a:gsLst>
              <a:gs pos="0">
                <a:srgbClr val="16528E"/>
              </a:gs>
              <a:gs pos="100000">
                <a:srgbClr val="273F4F"/>
              </a:gs>
            </a:gsLst>
            <a:lin ang="108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82867" tIns="41434" rIns="82867" bIns="41434" anchor="ctr"/>
          <a:lstStyle/>
          <a:p>
            <a:pPr defTabSz="41433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67" name="AutoShape 19"/>
          <p:cNvSpPr>
            <a:spLocks noChangeArrowheads="1"/>
          </p:cNvSpPr>
          <p:nvPr/>
        </p:nvSpPr>
        <p:spPr bwMode="auto">
          <a:xfrm rot="16200000">
            <a:off x="7983359" y="3048921"/>
            <a:ext cx="17282" cy="2292480"/>
          </a:xfrm>
          <a:prstGeom prst="roundRect">
            <a:avLst>
              <a:gd name="adj" fmla="val 8333"/>
            </a:avLst>
          </a:prstGeom>
          <a:gradFill rotWithShape="0">
            <a:gsLst>
              <a:gs pos="0">
                <a:srgbClr val="16528E"/>
              </a:gs>
              <a:gs pos="100000">
                <a:srgbClr val="273F4F"/>
              </a:gs>
            </a:gsLst>
            <a:lin ang="108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82867" tIns="41434" rIns="82867" bIns="41434" anchor="ctr"/>
          <a:lstStyle/>
          <a:p>
            <a:pPr defTabSz="41433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68" name="AutoShape 20"/>
          <p:cNvSpPr>
            <a:spLocks noChangeArrowheads="1"/>
          </p:cNvSpPr>
          <p:nvPr/>
        </p:nvSpPr>
        <p:spPr bwMode="auto">
          <a:xfrm rot="16200000">
            <a:off x="7983359" y="3505448"/>
            <a:ext cx="17282" cy="2292480"/>
          </a:xfrm>
          <a:prstGeom prst="roundRect">
            <a:avLst>
              <a:gd name="adj" fmla="val 8333"/>
            </a:avLst>
          </a:prstGeom>
          <a:gradFill rotWithShape="0">
            <a:gsLst>
              <a:gs pos="0">
                <a:srgbClr val="16528E"/>
              </a:gs>
              <a:gs pos="100000">
                <a:srgbClr val="273F4F"/>
              </a:gs>
            </a:gsLst>
            <a:lin ang="108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82867" tIns="41434" rIns="82867" bIns="41434" anchor="ctr"/>
          <a:lstStyle/>
          <a:p>
            <a:pPr defTabSz="41433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69" name="AutoShape 21"/>
          <p:cNvSpPr>
            <a:spLocks noChangeArrowheads="1"/>
          </p:cNvSpPr>
          <p:nvPr/>
        </p:nvSpPr>
        <p:spPr bwMode="auto">
          <a:xfrm rot="16200000">
            <a:off x="7983359" y="3963416"/>
            <a:ext cx="17282" cy="2292480"/>
          </a:xfrm>
          <a:prstGeom prst="roundRect">
            <a:avLst>
              <a:gd name="adj" fmla="val 8333"/>
            </a:avLst>
          </a:prstGeom>
          <a:gradFill rotWithShape="0">
            <a:gsLst>
              <a:gs pos="0">
                <a:srgbClr val="16528E"/>
              </a:gs>
              <a:gs pos="100000">
                <a:srgbClr val="273F4F"/>
              </a:gs>
            </a:gsLst>
            <a:lin ang="108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82867" tIns="41434" rIns="82867" bIns="41434" anchor="ctr"/>
          <a:lstStyle/>
          <a:p>
            <a:pPr defTabSz="41433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70" name="AutoShape 22"/>
          <p:cNvSpPr>
            <a:spLocks noChangeArrowheads="1"/>
          </p:cNvSpPr>
          <p:nvPr/>
        </p:nvSpPr>
        <p:spPr bwMode="auto">
          <a:xfrm rot="16200000">
            <a:off x="7983359" y="4419945"/>
            <a:ext cx="17282" cy="2292480"/>
          </a:xfrm>
          <a:prstGeom prst="roundRect">
            <a:avLst>
              <a:gd name="adj" fmla="val 8333"/>
            </a:avLst>
          </a:prstGeom>
          <a:gradFill rotWithShape="0">
            <a:gsLst>
              <a:gs pos="0">
                <a:srgbClr val="16528E"/>
              </a:gs>
              <a:gs pos="100000">
                <a:srgbClr val="273F4F"/>
              </a:gs>
            </a:gsLst>
            <a:lin ang="108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82867" tIns="41434" rIns="82867" bIns="41434" anchor="ctr"/>
          <a:lstStyle/>
          <a:p>
            <a:pPr defTabSz="41433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71" name="AutoShape 23"/>
          <p:cNvSpPr>
            <a:spLocks noChangeArrowheads="1"/>
          </p:cNvSpPr>
          <p:nvPr/>
        </p:nvSpPr>
        <p:spPr bwMode="auto">
          <a:xfrm rot="16200000">
            <a:off x="7983359" y="4877913"/>
            <a:ext cx="17282" cy="2292480"/>
          </a:xfrm>
          <a:prstGeom prst="roundRect">
            <a:avLst>
              <a:gd name="adj" fmla="val 8333"/>
            </a:avLst>
          </a:prstGeom>
          <a:gradFill rotWithShape="0">
            <a:gsLst>
              <a:gs pos="0">
                <a:srgbClr val="16528E"/>
              </a:gs>
              <a:gs pos="100000">
                <a:srgbClr val="273F4F"/>
              </a:gs>
            </a:gsLst>
            <a:lin ang="108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82867" tIns="41434" rIns="82867" bIns="41434" anchor="ctr"/>
          <a:lstStyle/>
          <a:p>
            <a:pPr defTabSz="41433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72" name="AutoShape 24"/>
          <p:cNvSpPr>
            <a:spLocks noChangeArrowheads="1"/>
          </p:cNvSpPr>
          <p:nvPr/>
        </p:nvSpPr>
        <p:spPr bwMode="auto">
          <a:xfrm rot="16200000">
            <a:off x="7983359" y="5334440"/>
            <a:ext cx="17282" cy="2292480"/>
          </a:xfrm>
          <a:prstGeom prst="roundRect">
            <a:avLst>
              <a:gd name="adj" fmla="val 8333"/>
            </a:avLst>
          </a:prstGeom>
          <a:gradFill rotWithShape="0">
            <a:gsLst>
              <a:gs pos="0">
                <a:srgbClr val="16528E"/>
              </a:gs>
              <a:gs pos="100000">
                <a:srgbClr val="273F4F"/>
              </a:gs>
            </a:gsLst>
            <a:lin ang="108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82867" tIns="41434" rIns="82867" bIns="41434" anchor="ctr"/>
          <a:lstStyle/>
          <a:p>
            <a:pPr defTabSz="41433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</p:sldLayoutIdLst>
  <p:txStyles>
    <p:titleStyle>
      <a:lvl1pPr algn="ctr" defTabSz="414339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300" b="1">
          <a:solidFill>
            <a:srgbClr val="FEEB9A"/>
          </a:solidFill>
          <a:latin typeface="+mj-lt"/>
          <a:ea typeface="+mj-ea"/>
          <a:cs typeface="+mj-cs"/>
        </a:defRPr>
      </a:lvl1pPr>
      <a:lvl2pPr marL="673301" indent="-258963" algn="ctr" defTabSz="414339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300" b="1">
          <a:solidFill>
            <a:srgbClr val="FEEB9A"/>
          </a:solidFill>
          <a:latin typeface="Arial" charset="0"/>
          <a:ea typeface="msmincho" charset="0"/>
          <a:cs typeface="msmincho" charset="0"/>
        </a:defRPr>
      </a:lvl2pPr>
      <a:lvl3pPr marL="1035847" indent="-207171" algn="ctr" defTabSz="414339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300" b="1">
          <a:solidFill>
            <a:srgbClr val="FEEB9A"/>
          </a:solidFill>
          <a:latin typeface="Arial" charset="0"/>
          <a:ea typeface="msmincho" charset="0"/>
          <a:cs typeface="msmincho" charset="0"/>
        </a:defRPr>
      </a:lvl3pPr>
      <a:lvl4pPr marL="1450188" indent="-207171" algn="ctr" defTabSz="414339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300" b="1">
          <a:solidFill>
            <a:srgbClr val="FEEB9A"/>
          </a:solidFill>
          <a:latin typeface="Arial" charset="0"/>
          <a:ea typeface="msmincho" charset="0"/>
          <a:cs typeface="msmincho" charset="0"/>
        </a:defRPr>
      </a:lvl4pPr>
      <a:lvl5pPr marL="1864527" indent="-207171" algn="ctr" defTabSz="414339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300" b="1">
          <a:solidFill>
            <a:srgbClr val="FEEB9A"/>
          </a:solidFill>
          <a:latin typeface="Arial" charset="0"/>
          <a:ea typeface="msmincho" charset="0"/>
          <a:cs typeface="msmincho" charset="0"/>
        </a:defRPr>
      </a:lvl5pPr>
      <a:lvl6pPr marL="2278867" indent="-207171" algn="ctr" defTabSz="414339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300" b="1">
          <a:solidFill>
            <a:srgbClr val="FEEB9A"/>
          </a:solidFill>
          <a:latin typeface="Arial" charset="0"/>
          <a:ea typeface="msmincho" charset="0"/>
          <a:cs typeface="msmincho" charset="0"/>
        </a:defRPr>
      </a:lvl6pPr>
      <a:lvl7pPr marL="2693206" indent="-207171" algn="ctr" defTabSz="414339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300" b="1">
          <a:solidFill>
            <a:srgbClr val="FEEB9A"/>
          </a:solidFill>
          <a:latin typeface="Arial" charset="0"/>
          <a:ea typeface="msmincho" charset="0"/>
          <a:cs typeface="msmincho" charset="0"/>
        </a:defRPr>
      </a:lvl7pPr>
      <a:lvl8pPr marL="3107548" indent="-207171" algn="ctr" defTabSz="414339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300" b="1">
          <a:solidFill>
            <a:srgbClr val="FEEB9A"/>
          </a:solidFill>
          <a:latin typeface="Arial" charset="0"/>
          <a:ea typeface="msmincho" charset="0"/>
          <a:cs typeface="msmincho" charset="0"/>
        </a:defRPr>
      </a:lvl8pPr>
      <a:lvl9pPr marL="3521885" indent="-207171" algn="ctr" defTabSz="414339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300" b="1">
          <a:solidFill>
            <a:srgbClr val="FEEB9A"/>
          </a:solidFill>
          <a:latin typeface="Arial" charset="0"/>
          <a:ea typeface="msmincho" charset="0"/>
          <a:cs typeface="msmincho" charset="0"/>
        </a:defRPr>
      </a:lvl9pPr>
    </p:titleStyle>
    <p:bodyStyle>
      <a:lvl1pPr marL="310755" indent="-310755" algn="l" defTabSz="414339" rtl="0" fontAlgn="base">
        <a:lnSpc>
          <a:spcPct val="96000"/>
        </a:lnSpc>
        <a:spcBef>
          <a:spcPts val="726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900">
          <a:solidFill>
            <a:srgbClr val="EAEAEA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673301" indent="-258963" algn="l" defTabSz="414339" rtl="0" fontAlgn="base">
        <a:lnSpc>
          <a:spcPct val="96000"/>
        </a:lnSpc>
        <a:spcBef>
          <a:spcPts val="635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500">
          <a:solidFill>
            <a:srgbClr val="EAEAEA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035847" indent="-207171" algn="l" defTabSz="414339" rtl="0" fontAlgn="base">
        <a:lnSpc>
          <a:spcPct val="96000"/>
        </a:lnSpc>
        <a:spcBef>
          <a:spcPts val="544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EAEAEA"/>
          </a:solidFill>
          <a:latin typeface="+mn-lt"/>
          <a:ea typeface="+mn-ea"/>
          <a:cs typeface="+mn-cs"/>
        </a:defRPr>
      </a:lvl3pPr>
      <a:lvl4pPr marL="1450188" indent="-207171" algn="l" defTabSz="414339" rtl="0" fontAlgn="base">
        <a:lnSpc>
          <a:spcPct val="96000"/>
        </a:lnSpc>
        <a:spcBef>
          <a:spcPts val="454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EAEAEA"/>
          </a:solidFill>
          <a:latin typeface="+mn-lt"/>
          <a:ea typeface="+mn-ea"/>
          <a:cs typeface="+mn-cs"/>
        </a:defRPr>
      </a:lvl4pPr>
      <a:lvl5pPr marL="1864527" indent="-207171" algn="l" defTabSz="414339" rtl="0" fontAlgn="base">
        <a:lnSpc>
          <a:spcPct val="96000"/>
        </a:lnSpc>
        <a:spcBef>
          <a:spcPts val="454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EAEAEA"/>
          </a:solidFill>
          <a:latin typeface="+mn-lt"/>
          <a:ea typeface="+mn-ea"/>
          <a:cs typeface="+mn-cs"/>
        </a:defRPr>
      </a:lvl5pPr>
      <a:lvl6pPr marL="2278867" indent="-207171" algn="l" defTabSz="414339" rtl="0" fontAlgn="base">
        <a:lnSpc>
          <a:spcPct val="96000"/>
        </a:lnSpc>
        <a:spcBef>
          <a:spcPts val="454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EAEAEA"/>
          </a:solidFill>
          <a:latin typeface="+mn-lt"/>
          <a:ea typeface="+mn-ea"/>
          <a:cs typeface="+mn-cs"/>
        </a:defRPr>
      </a:lvl6pPr>
      <a:lvl7pPr marL="2693206" indent="-207171" algn="l" defTabSz="414339" rtl="0" fontAlgn="base">
        <a:lnSpc>
          <a:spcPct val="96000"/>
        </a:lnSpc>
        <a:spcBef>
          <a:spcPts val="454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EAEAEA"/>
          </a:solidFill>
          <a:latin typeface="+mn-lt"/>
          <a:ea typeface="+mn-ea"/>
          <a:cs typeface="+mn-cs"/>
        </a:defRPr>
      </a:lvl7pPr>
      <a:lvl8pPr marL="3107548" indent="-207171" algn="l" defTabSz="414339" rtl="0" fontAlgn="base">
        <a:lnSpc>
          <a:spcPct val="96000"/>
        </a:lnSpc>
        <a:spcBef>
          <a:spcPts val="454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EAEAEA"/>
          </a:solidFill>
          <a:latin typeface="+mn-lt"/>
          <a:ea typeface="+mn-ea"/>
          <a:cs typeface="+mn-cs"/>
        </a:defRPr>
      </a:lvl8pPr>
      <a:lvl9pPr marL="3521885" indent="-207171" algn="l" defTabSz="414339" rtl="0" fontAlgn="base">
        <a:lnSpc>
          <a:spcPct val="96000"/>
        </a:lnSpc>
        <a:spcBef>
          <a:spcPts val="454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EAEAEA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2867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4339" algn="l" defTabSz="82867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8678" algn="l" defTabSz="82867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43017" algn="l" defTabSz="82867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57356" algn="l" defTabSz="82867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71696" algn="l" defTabSz="82867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86036" algn="l" defTabSz="82867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900375" algn="l" defTabSz="82867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314716" algn="l" defTabSz="82867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73F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AutoShape 1"/>
          <p:cNvSpPr>
            <a:spLocks noChangeArrowheads="1"/>
          </p:cNvSpPr>
          <p:nvPr/>
        </p:nvSpPr>
        <p:spPr bwMode="auto">
          <a:xfrm rot="5400000">
            <a:off x="5831712" y="3162633"/>
            <a:ext cx="5486976" cy="1143360"/>
          </a:xfrm>
          <a:prstGeom prst="roundRect">
            <a:avLst>
              <a:gd name="adj" fmla="val 125"/>
            </a:avLst>
          </a:prstGeom>
          <a:gradFill rotWithShape="0">
            <a:gsLst>
              <a:gs pos="0">
                <a:srgbClr val="141F28"/>
              </a:gs>
              <a:gs pos="100000">
                <a:srgbClr val="273F4F"/>
              </a:gs>
            </a:gsLst>
            <a:lin ang="108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82867" tIns="41434" rIns="82867" bIns="41434" anchor="ctr"/>
          <a:lstStyle/>
          <a:p>
            <a:pPr defTabSz="41433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50" name="AutoShape 2"/>
          <p:cNvSpPr>
            <a:spLocks noChangeArrowheads="1"/>
          </p:cNvSpPr>
          <p:nvPr/>
        </p:nvSpPr>
        <p:spPr bwMode="auto">
          <a:xfrm rot="5400000">
            <a:off x="4393421" y="2107421"/>
            <a:ext cx="362918" cy="9144000"/>
          </a:xfrm>
          <a:prstGeom prst="roundRect">
            <a:avLst>
              <a:gd name="adj" fmla="val 394"/>
            </a:avLst>
          </a:prstGeom>
          <a:gradFill rotWithShape="0">
            <a:gsLst>
              <a:gs pos="0">
                <a:srgbClr val="273F4F"/>
              </a:gs>
              <a:gs pos="100000">
                <a:srgbClr val="2A69AE"/>
              </a:gs>
            </a:gsLst>
            <a:lin ang="108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82867" tIns="41434" rIns="82867" bIns="41434" anchor="ctr"/>
          <a:lstStyle/>
          <a:p>
            <a:pPr defTabSz="41433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51" name="AutoShape 3"/>
          <p:cNvSpPr>
            <a:spLocks noChangeArrowheads="1"/>
          </p:cNvSpPr>
          <p:nvPr/>
        </p:nvSpPr>
        <p:spPr bwMode="auto">
          <a:xfrm rot="5400000">
            <a:off x="4079468" y="-4072263"/>
            <a:ext cx="990824" cy="9144000"/>
          </a:xfrm>
          <a:prstGeom prst="roundRect">
            <a:avLst>
              <a:gd name="adj" fmla="val 144"/>
            </a:avLst>
          </a:prstGeom>
          <a:gradFill rotWithShape="0">
            <a:gsLst>
              <a:gs pos="0">
                <a:srgbClr val="273F4F"/>
              </a:gs>
              <a:gs pos="100000">
                <a:srgbClr val="2A69AE"/>
              </a:gs>
            </a:gsLst>
            <a:lin ang="108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82867" tIns="41434" rIns="82867" bIns="41434" anchor="ctr"/>
          <a:lstStyle/>
          <a:p>
            <a:pPr defTabSz="41433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508325" y="152656"/>
            <a:ext cx="8072640" cy="75752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Click to edit the title text format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440" y="1371033"/>
            <a:ext cx="7767360" cy="452495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14681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Click to edit the outline text format</a:t>
            </a:r>
          </a:p>
          <a:p>
            <a:pPr lvl="1"/>
            <a:r>
              <a:rPr lang="en-GB" altLang="zh-CN" smtClean="0"/>
              <a:t>Second Outline Level</a:t>
            </a:r>
          </a:p>
          <a:p>
            <a:pPr lvl="2"/>
            <a:r>
              <a:rPr lang="en-GB" altLang="zh-CN" smtClean="0"/>
              <a:t>Third Outline Level</a:t>
            </a:r>
          </a:p>
          <a:p>
            <a:pPr lvl="3"/>
            <a:r>
              <a:rPr lang="en-GB" altLang="zh-CN" smtClean="0"/>
              <a:t>Fourth Outline Level</a:t>
            </a:r>
          </a:p>
          <a:p>
            <a:pPr lvl="4"/>
            <a:r>
              <a:rPr lang="en-GB" altLang="zh-CN" smtClean="0"/>
              <a:t>Fifth Outline Level</a:t>
            </a:r>
          </a:p>
          <a:p>
            <a:pPr lvl="4"/>
            <a:r>
              <a:rPr lang="en-GB" altLang="zh-CN" smtClean="0"/>
              <a:t>Sixth Outline Level</a:t>
            </a:r>
          </a:p>
          <a:p>
            <a:pPr lvl="4"/>
            <a:r>
              <a:rPr lang="en-GB" altLang="zh-CN" smtClean="0"/>
              <a:t>Seventh Outline Level</a:t>
            </a:r>
          </a:p>
          <a:p>
            <a:pPr lvl="4"/>
            <a:r>
              <a:rPr lang="en-GB" altLang="zh-CN" smtClean="0"/>
              <a:t>Eighth Outline Level</a:t>
            </a:r>
          </a:p>
          <a:p>
            <a:pPr lvl="4"/>
            <a:r>
              <a:rPr lang="en-GB" altLang="zh-CN" smtClean="0"/>
              <a:t>Ninth Outline Level</a:t>
            </a: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685442" y="6381310"/>
            <a:ext cx="1905120" cy="44212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82867" tIns="41434" rIns="82867" bIns="41434" anchor="ctr"/>
          <a:lstStyle/>
          <a:p>
            <a:pPr defTabSz="41433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0" y="1067152"/>
            <a:ext cx="7597440" cy="17282"/>
          </a:xfrm>
          <a:prstGeom prst="roundRect">
            <a:avLst>
              <a:gd name="adj" fmla="val 8333"/>
            </a:avLst>
          </a:prstGeom>
          <a:gradFill rotWithShape="0">
            <a:gsLst>
              <a:gs pos="0">
                <a:srgbClr val="273F4F"/>
              </a:gs>
              <a:gs pos="100000">
                <a:srgbClr val="16528E"/>
              </a:gs>
            </a:gsLst>
            <a:lin ang="108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82867" tIns="41434" rIns="82867" bIns="41434" anchor="ctr"/>
          <a:lstStyle/>
          <a:p>
            <a:pPr defTabSz="41433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0" y="1142040"/>
            <a:ext cx="7597440" cy="17282"/>
          </a:xfrm>
          <a:prstGeom prst="roundRect">
            <a:avLst>
              <a:gd name="adj" fmla="val 8333"/>
            </a:avLst>
          </a:prstGeom>
          <a:gradFill rotWithShape="0">
            <a:gsLst>
              <a:gs pos="0">
                <a:srgbClr val="273F4F"/>
              </a:gs>
              <a:gs pos="100000">
                <a:srgbClr val="16528E"/>
              </a:gs>
            </a:gsLst>
            <a:lin ang="108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82867" tIns="41434" rIns="82867" bIns="41434" anchor="ctr"/>
          <a:lstStyle/>
          <a:p>
            <a:pPr defTabSz="41433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0" y="1219808"/>
            <a:ext cx="7597440" cy="17282"/>
          </a:xfrm>
          <a:prstGeom prst="roundRect">
            <a:avLst>
              <a:gd name="adj" fmla="val 8333"/>
            </a:avLst>
          </a:prstGeom>
          <a:gradFill rotWithShape="0">
            <a:gsLst>
              <a:gs pos="0">
                <a:srgbClr val="273F4F"/>
              </a:gs>
              <a:gs pos="100000">
                <a:srgbClr val="16528E"/>
              </a:gs>
            </a:gsLst>
            <a:lin ang="108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82867" tIns="41434" rIns="82867" bIns="41434" anchor="ctr"/>
          <a:lstStyle/>
          <a:p>
            <a:pPr defTabSz="41433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58" name="AutoShape 10"/>
          <p:cNvSpPr>
            <a:spLocks noChangeArrowheads="1"/>
          </p:cNvSpPr>
          <p:nvPr/>
        </p:nvSpPr>
        <p:spPr bwMode="auto">
          <a:xfrm>
            <a:off x="-1441" y="3296510"/>
            <a:ext cx="9144001" cy="1440"/>
          </a:xfrm>
          <a:prstGeom prst="roundRect">
            <a:avLst>
              <a:gd name="adj" fmla="val 50000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82867" tIns="41434" rIns="82867" bIns="41434" anchor="ctr"/>
          <a:lstStyle/>
          <a:p>
            <a:pPr defTabSz="41433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59" name="AutoShape 11"/>
          <p:cNvSpPr>
            <a:spLocks noChangeArrowheads="1"/>
          </p:cNvSpPr>
          <p:nvPr/>
        </p:nvSpPr>
        <p:spPr bwMode="auto">
          <a:xfrm>
            <a:off x="0" y="6400032"/>
            <a:ext cx="7597440" cy="17282"/>
          </a:xfrm>
          <a:prstGeom prst="roundRect">
            <a:avLst>
              <a:gd name="adj" fmla="val 8333"/>
            </a:avLst>
          </a:prstGeom>
          <a:gradFill rotWithShape="0">
            <a:gsLst>
              <a:gs pos="0">
                <a:srgbClr val="273F4F"/>
              </a:gs>
              <a:gs pos="100000">
                <a:srgbClr val="16528E"/>
              </a:gs>
            </a:gsLst>
            <a:lin ang="108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82867" tIns="41434" rIns="82867" bIns="41434" anchor="ctr"/>
          <a:lstStyle/>
          <a:p>
            <a:pPr defTabSz="41433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60" name="AutoShape 12"/>
          <p:cNvSpPr>
            <a:spLocks noChangeArrowheads="1"/>
          </p:cNvSpPr>
          <p:nvPr/>
        </p:nvSpPr>
        <p:spPr bwMode="auto">
          <a:xfrm rot="16200000">
            <a:off x="7983359" y="-152536"/>
            <a:ext cx="17282" cy="2292480"/>
          </a:xfrm>
          <a:prstGeom prst="roundRect">
            <a:avLst>
              <a:gd name="adj" fmla="val 8333"/>
            </a:avLst>
          </a:prstGeom>
          <a:gradFill rotWithShape="0">
            <a:gsLst>
              <a:gs pos="0">
                <a:srgbClr val="16528E"/>
              </a:gs>
              <a:gs pos="100000">
                <a:srgbClr val="273F4F"/>
              </a:gs>
            </a:gsLst>
            <a:lin ang="108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82867" tIns="41434" rIns="82867" bIns="41434" anchor="ctr"/>
          <a:lstStyle/>
          <a:p>
            <a:pPr defTabSz="41433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61" name="AutoShape 13"/>
          <p:cNvSpPr>
            <a:spLocks noChangeArrowheads="1"/>
          </p:cNvSpPr>
          <p:nvPr/>
        </p:nvSpPr>
        <p:spPr bwMode="auto">
          <a:xfrm rot="16200000">
            <a:off x="7983359" y="305432"/>
            <a:ext cx="17282" cy="2292480"/>
          </a:xfrm>
          <a:prstGeom prst="roundRect">
            <a:avLst>
              <a:gd name="adj" fmla="val 8333"/>
            </a:avLst>
          </a:prstGeom>
          <a:gradFill rotWithShape="0">
            <a:gsLst>
              <a:gs pos="0">
                <a:srgbClr val="16528E"/>
              </a:gs>
              <a:gs pos="100000">
                <a:srgbClr val="273F4F"/>
              </a:gs>
            </a:gsLst>
            <a:lin ang="108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82867" tIns="41434" rIns="82867" bIns="41434" anchor="ctr"/>
          <a:lstStyle/>
          <a:p>
            <a:pPr defTabSz="41433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62" name="AutoShape 14"/>
          <p:cNvSpPr>
            <a:spLocks noChangeArrowheads="1"/>
          </p:cNvSpPr>
          <p:nvPr/>
        </p:nvSpPr>
        <p:spPr bwMode="auto">
          <a:xfrm rot="16200000">
            <a:off x="7983359" y="761961"/>
            <a:ext cx="17282" cy="2292480"/>
          </a:xfrm>
          <a:prstGeom prst="roundRect">
            <a:avLst>
              <a:gd name="adj" fmla="val 8333"/>
            </a:avLst>
          </a:prstGeom>
          <a:gradFill rotWithShape="0">
            <a:gsLst>
              <a:gs pos="0">
                <a:srgbClr val="16528E"/>
              </a:gs>
              <a:gs pos="100000">
                <a:srgbClr val="273F4F"/>
              </a:gs>
            </a:gsLst>
            <a:lin ang="108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82867" tIns="41434" rIns="82867" bIns="41434" anchor="ctr"/>
          <a:lstStyle/>
          <a:p>
            <a:pPr defTabSz="41433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63" name="AutoShape 15"/>
          <p:cNvSpPr>
            <a:spLocks noChangeArrowheads="1"/>
          </p:cNvSpPr>
          <p:nvPr/>
        </p:nvSpPr>
        <p:spPr bwMode="auto">
          <a:xfrm rot="16200000">
            <a:off x="7983359" y="1219929"/>
            <a:ext cx="17282" cy="2292480"/>
          </a:xfrm>
          <a:prstGeom prst="roundRect">
            <a:avLst>
              <a:gd name="adj" fmla="val 8333"/>
            </a:avLst>
          </a:prstGeom>
          <a:gradFill rotWithShape="0">
            <a:gsLst>
              <a:gs pos="0">
                <a:srgbClr val="16528E"/>
              </a:gs>
              <a:gs pos="100000">
                <a:srgbClr val="273F4F"/>
              </a:gs>
            </a:gsLst>
            <a:lin ang="108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82867" tIns="41434" rIns="82867" bIns="41434" anchor="ctr"/>
          <a:lstStyle/>
          <a:p>
            <a:pPr defTabSz="41433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64" name="AutoShape 16"/>
          <p:cNvSpPr>
            <a:spLocks noChangeArrowheads="1"/>
          </p:cNvSpPr>
          <p:nvPr/>
        </p:nvSpPr>
        <p:spPr bwMode="auto">
          <a:xfrm rot="16200000">
            <a:off x="7983359" y="1676456"/>
            <a:ext cx="17282" cy="2292480"/>
          </a:xfrm>
          <a:prstGeom prst="roundRect">
            <a:avLst>
              <a:gd name="adj" fmla="val 8333"/>
            </a:avLst>
          </a:prstGeom>
          <a:gradFill rotWithShape="0">
            <a:gsLst>
              <a:gs pos="0">
                <a:srgbClr val="16528E"/>
              </a:gs>
              <a:gs pos="100000">
                <a:srgbClr val="273F4F"/>
              </a:gs>
            </a:gsLst>
            <a:lin ang="108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82867" tIns="41434" rIns="82867" bIns="41434" anchor="ctr"/>
          <a:lstStyle/>
          <a:p>
            <a:pPr defTabSz="41433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65" name="AutoShape 17"/>
          <p:cNvSpPr>
            <a:spLocks noChangeArrowheads="1"/>
          </p:cNvSpPr>
          <p:nvPr/>
        </p:nvSpPr>
        <p:spPr bwMode="auto">
          <a:xfrm rot="16200000">
            <a:off x="7983359" y="2134424"/>
            <a:ext cx="17282" cy="2292480"/>
          </a:xfrm>
          <a:prstGeom prst="roundRect">
            <a:avLst>
              <a:gd name="adj" fmla="val 8333"/>
            </a:avLst>
          </a:prstGeom>
          <a:gradFill rotWithShape="0">
            <a:gsLst>
              <a:gs pos="0">
                <a:srgbClr val="16528E"/>
              </a:gs>
              <a:gs pos="100000">
                <a:srgbClr val="273F4F"/>
              </a:gs>
            </a:gsLst>
            <a:lin ang="108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82867" tIns="41434" rIns="82867" bIns="41434" anchor="ctr"/>
          <a:lstStyle/>
          <a:p>
            <a:pPr defTabSz="41433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66" name="AutoShape 18"/>
          <p:cNvSpPr>
            <a:spLocks noChangeArrowheads="1"/>
          </p:cNvSpPr>
          <p:nvPr/>
        </p:nvSpPr>
        <p:spPr bwMode="auto">
          <a:xfrm rot="16200000">
            <a:off x="7983359" y="2590953"/>
            <a:ext cx="17282" cy="2292480"/>
          </a:xfrm>
          <a:prstGeom prst="roundRect">
            <a:avLst>
              <a:gd name="adj" fmla="val 8333"/>
            </a:avLst>
          </a:prstGeom>
          <a:gradFill rotWithShape="0">
            <a:gsLst>
              <a:gs pos="0">
                <a:srgbClr val="16528E"/>
              </a:gs>
              <a:gs pos="100000">
                <a:srgbClr val="273F4F"/>
              </a:gs>
            </a:gsLst>
            <a:lin ang="108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82867" tIns="41434" rIns="82867" bIns="41434" anchor="ctr"/>
          <a:lstStyle/>
          <a:p>
            <a:pPr defTabSz="41433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67" name="AutoShape 19"/>
          <p:cNvSpPr>
            <a:spLocks noChangeArrowheads="1"/>
          </p:cNvSpPr>
          <p:nvPr/>
        </p:nvSpPr>
        <p:spPr bwMode="auto">
          <a:xfrm rot="16200000">
            <a:off x="7983359" y="3048921"/>
            <a:ext cx="17282" cy="2292480"/>
          </a:xfrm>
          <a:prstGeom prst="roundRect">
            <a:avLst>
              <a:gd name="adj" fmla="val 8333"/>
            </a:avLst>
          </a:prstGeom>
          <a:gradFill rotWithShape="0">
            <a:gsLst>
              <a:gs pos="0">
                <a:srgbClr val="16528E"/>
              </a:gs>
              <a:gs pos="100000">
                <a:srgbClr val="273F4F"/>
              </a:gs>
            </a:gsLst>
            <a:lin ang="108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82867" tIns="41434" rIns="82867" bIns="41434" anchor="ctr"/>
          <a:lstStyle/>
          <a:p>
            <a:pPr defTabSz="41433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68" name="AutoShape 20"/>
          <p:cNvSpPr>
            <a:spLocks noChangeArrowheads="1"/>
          </p:cNvSpPr>
          <p:nvPr/>
        </p:nvSpPr>
        <p:spPr bwMode="auto">
          <a:xfrm rot="16200000">
            <a:off x="7983359" y="3505448"/>
            <a:ext cx="17282" cy="2292480"/>
          </a:xfrm>
          <a:prstGeom prst="roundRect">
            <a:avLst>
              <a:gd name="adj" fmla="val 8333"/>
            </a:avLst>
          </a:prstGeom>
          <a:gradFill rotWithShape="0">
            <a:gsLst>
              <a:gs pos="0">
                <a:srgbClr val="16528E"/>
              </a:gs>
              <a:gs pos="100000">
                <a:srgbClr val="273F4F"/>
              </a:gs>
            </a:gsLst>
            <a:lin ang="108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82867" tIns="41434" rIns="82867" bIns="41434" anchor="ctr"/>
          <a:lstStyle/>
          <a:p>
            <a:pPr defTabSz="41433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69" name="AutoShape 21"/>
          <p:cNvSpPr>
            <a:spLocks noChangeArrowheads="1"/>
          </p:cNvSpPr>
          <p:nvPr/>
        </p:nvSpPr>
        <p:spPr bwMode="auto">
          <a:xfrm rot="16200000">
            <a:off x="7983359" y="3963416"/>
            <a:ext cx="17282" cy="2292480"/>
          </a:xfrm>
          <a:prstGeom prst="roundRect">
            <a:avLst>
              <a:gd name="adj" fmla="val 8333"/>
            </a:avLst>
          </a:prstGeom>
          <a:gradFill rotWithShape="0">
            <a:gsLst>
              <a:gs pos="0">
                <a:srgbClr val="16528E"/>
              </a:gs>
              <a:gs pos="100000">
                <a:srgbClr val="273F4F"/>
              </a:gs>
            </a:gsLst>
            <a:lin ang="108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82867" tIns="41434" rIns="82867" bIns="41434" anchor="ctr"/>
          <a:lstStyle/>
          <a:p>
            <a:pPr defTabSz="41433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70" name="AutoShape 22"/>
          <p:cNvSpPr>
            <a:spLocks noChangeArrowheads="1"/>
          </p:cNvSpPr>
          <p:nvPr/>
        </p:nvSpPr>
        <p:spPr bwMode="auto">
          <a:xfrm rot="16200000">
            <a:off x="7983359" y="4419945"/>
            <a:ext cx="17282" cy="2292480"/>
          </a:xfrm>
          <a:prstGeom prst="roundRect">
            <a:avLst>
              <a:gd name="adj" fmla="val 8333"/>
            </a:avLst>
          </a:prstGeom>
          <a:gradFill rotWithShape="0">
            <a:gsLst>
              <a:gs pos="0">
                <a:srgbClr val="16528E"/>
              </a:gs>
              <a:gs pos="100000">
                <a:srgbClr val="273F4F"/>
              </a:gs>
            </a:gsLst>
            <a:lin ang="108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82867" tIns="41434" rIns="82867" bIns="41434" anchor="ctr"/>
          <a:lstStyle/>
          <a:p>
            <a:pPr defTabSz="41433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71" name="AutoShape 23"/>
          <p:cNvSpPr>
            <a:spLocks noChangeArrowheads="1"/>
          </p:cNvSpPr>
          <p:nvPr/>
        </p:nvSpPr>
        <p:spPr bwMode="auto">
          <a:xfrm rot="16200000">
            <a:off x="7983359" y="4877913"/>
            <a:ext cx="17282" cy="2292480"/>
          </a:xfrm>
          <a:prstGeom prst="roundRect">
            <a:avLst>
              <a:gd name="adj" fmla="val 8333"/>
            </a:avLst>
          </a:prstGeom>
          <a:gradFill rotWithShape="0">
            <a:gsLst>
              <a:gs pos="0">
                <a:srgbClr val="16528E"/>
              </a:gs>
              <a:gs pos="100000">
                <a:srgbClr val="273F4F"/>
              </a:gs>
            </a:gsLst>
            <a:lin ang="108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82867" tIns="41434" rIns="82867" bIns="41434" anchor="ctr"/>
          <a:lstStyle/>
          <a:p>
            <a:pPr defTabSz="41433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72" name="AutoShape 24"/>
          <p:cNvSpPr>
            <a:spLocks noChangeArrowheads="1"/>
          </p:cNvSpPr>
          <p:nvPr/>
        </p:nvSpPr>
        <p:spPr bwMode="auto">
          <a:xfrm rot="16200000">
            <a:off x="7983359" y="5334440"/>
            <a:ext cx="17282" cy="2292480"/>
          </a:xfrm>
          <a:prstGeom prst="roundRect">
            <a:avLst>
              <a:gd name="adj" fmla="val 8333"/>
            </a:avLst>
          </a:prstGeom>
          <a:gradFill rotWithShape="0">
            <a:gsLst>
              <a:gs pos="0">
                <a:srgbClr val="16528E"/>
              </a:gs>
              <a:gs pos="100000">
                <a:srgbClr val="273F4F"/>
              </a:gs>
            </a:gsLst>
            <a:lin ang="108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82867" tIns="41434" rIns="82867" bIns="41434" anchor="ctr"/>
          <a:lstStyle/>
          <a:p>
            <a:pPr defTabSz="41433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</p:sldLayoutIdLst>
  <p:txStyles>
    <p:titleStyle>
      <a:lvl1pPr algn="ctr" defTabSz="414339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300" b="1">
          <a:solidFill>
            <a:srgbClr val="FEEB9A"/>
          </a:solidFill>
          <a:latin typeface="+mj-lt"/>
          <a:ea typeface="+mj-ea"/>
          <a:cs typeface="+mj-cs"/>
        </a:defRPr>
      </a:lvl1pPr>
      <a:lvl2pPr marL="673301" indent="-258963" algn="ctr" defTabSz="414339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300" b="1">
          <a:solidFill>
            <a:srgbClr val="FEEB9A"/>
          </a:solidFill>
          <a:latin typeface="Arial" charset="0"/>
          <a:ea typeface="msmincho" charset="0"/>
          <a:cs typeface="msmincho" charset="0"/>
        </a:defRPr>
      </a:lvl2pPr>
      <a:lvl3pPr marL="1035847" indent="-207171" algn="ctr" defTabSz="414339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300" b="1">
          <a:solidFill>
            <a:srgbClr val="FEEB9A"/>
          </a:solidFill>
          <a:latin typeface="Arial" charset="0"/>
          <a:ea typeface="msmincho" charset="0"/>
          <a:cs typeface="msmincho" charset="0"/>
        </a:defRPr>
      </a:lvl3pPr>
      <a:lvl4pPr marL="1450188" indent="-207171" algn="ctr" defTabSz="414339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300" b="1">
          <a:solidFill>
            <a:srgbClr val="FEEB9A"/>
          </a:solidFill>
          <a:latin typeface="Arial" charset="0"/>
          <a:ea typeface="msmincho" charset="0"/>
          <a:cs typeface="msmincho" charset="0"/>
        </a:defRPr>
      </a:lvl4pPr>
      <a:lvl5pPr marL="1864527" indent="-207171" algn="ctr" defTabSz="414339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300" b="1">
          <a:solidFill>
            <a:srgbClr val="FEEB9A"/>
          </a:solidFill>
          <a:latin typeface="Arial" charset="0"/>
          <a:ea typeface="msmincho" charset="0"/>
          <a:cs typeface="msmincho" charset="0"/>
        </a:defRPr>
      </a:lvl5pPr>
      <a:lvl6pPr marL="2278867" indent="-207171" algn="ctr" defTabSz="414339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300" b="1">
          <a:solidFill>
            <a:srgbClr val="FEEB9A"/>
          </a:solidFill>
          <a:latin typeface="Arial" charset="0"/>
          <a:ea typeface="msmincho" charset="0"/>
          <a:cs typeface="msmincho" charset="0"/>
        </a:defRPr>
      </a:lvl6pPr>
      <a:lvl7pPr marL="2693206" indent="-207171" algn="ctr" defTabSz="414339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300" b="1">
          <a:solidFill>
            <a:srgbClr val="FEEB9A"/>
          </a:solidFill>
          <a:latin typeface="Arial" charset="0"/>
          <a:ea typeface="msmincho" charset="0"/>
          <a:cs typeface="msmincho" charset="0"/>
        </a:defRPr>
      </a:lvl7pPr>
      <a:lvl8pPr marL="3107548" indent="-207171" algn="ctr" defTabSz="414339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300" b="1">
          <a:solidFill>
            <a:srgbClr val="FEEB9A"/>
          </a:solidFill>
          <a:latin typeface="Arial" charset="0"/>
          <a:ea typeface="msmincho" charset="0"/>
          <a:cs typeface="msmincho" charset="0"/>
        </a:defRPr>
      </a:lvl8pPr>
      <a:lvl9pPr marL="3521885" indent="-207171" algn="ctr" defTabSz="414339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300" b="1">
          <a:solidFill>
            <a:srgbClr val="FEEB9A"/>
          </a:solidFill>
          <a:latin typeface="Arial" charset="0"/>
          <a:ea typeface="msmincho" charset="0"/>
          <a:cs typeface="msmincho" charset="0"/>
        </a:defRPr>
      </a:lvl9pPr>
    </p:titleStyle>
    <p:bodyStyle>
      <a:lvl1pPr marL="310755" indent="-310755" algn="l" defTabSz="414339" rtl="0" fontAlgn="base">
        <a:lnSpc>
          <a:spcPct val="96000"/>
        </a:lnSpc>
        <a:spcBef>
          <a:spcPts val="726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900">
          <a:solidFill>
            <a:srgbClr val="EAEAEA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673301" indent="-258963" algn="l" defTabSz="414339" rtl="0" fontAlgn="base">
        <a:lnSpc>
          <a:spcPct val="96000"/>
        </a:lnSpc>
        <a:spcBef>
          <a:spcPts val="635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500">
          <a:solidFill>
            <a:srgbClr val="EAEAEA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035847" indent="-207171" algn="l" defTabSz="414339" rtl="0" fontAlgn="base">
        <a:lnSpc>
          <a:spcPct val="96000"/>
        </a:lnSpc>
        <a:spcBef>
          <a:spcPts val="544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EAEAEA"/>
          </a:solidFill>
          <a:latin typeface="+mn-lt"/>
          <a:ea typeface="+mn-ea"/>
          <a:cs typeface="+mn-cs"/>
        </a:defRPr>
      </a:lvl3pPr>
      <a:lvl4pPr marL="1450188" indent="-207171" algn="l" defTabSz="414339" rtl="0" fontAlgn="base">
        <a:lnSpc>
          <a:spcPct val="96000"/>
        </a:lnSpc>
        <a:spcBef>
          <a:spcPts val="454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EAEAEA"/>
          </a:solidFill>
          <a:latin typeface="+mn-lt"/>
          <a:ea typeface="+mn-ea"/>
          <a:cs typeface="+mn-cs"/>
        </a:defRPr>
      </a:lvl4pPr>
      <a:lvl5pPr marL="1864527" indent="-207171" algn="l" defTabSz="414339" rtl="0" fontAlgn="base">
        <a:lnSpc>
          <a:spcPct val="96000"/>
        </a:lnSpc>
        <a:spcBef>
          <a:spcPts val="454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EAEAEA"/>
          </a:solidFill>
          <a:latin typeface="+mn-lt"/>
          <a:ea typeface="+mn-ea"/>
          <a:cs typeface="+mn-cs"/>
        </a:defRPr>
      </a:lvl5pPr>
      <a:lvl6pPr marL="2278867" indent="-207171" algn="l" defTabSz="414339" rtl="0" fontAlgn="base">
        <a:lnSpc>
          <a:spcPct val="96000"/>
        </a:lnSpc>
        <a:spcBef>
          <a:spcPts val="454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EAEAEA"/>
          </a:solidFill>
          <a:latin typeface="+mn-lt"/>
          <a:ea typeface="+mn-ea"/>
          <a:cs typeface="+mn-cs"/>
        </a:defRPr>
      </a:lvl6pPr>
      <a:lvl7pPr marL="2693206" indent="-207171" algn="l" defTabSz="414339" rtl="0" fontAlgn="base">
        <a:lnSpc>
          <a:spcPct val="96000"/>
        </a:lnSpc>
        <a:spcBef>
          <a:spcPts val="454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EAEAEA"/>
          </a:solidFill>
          <a:latin typeface="+mn-lt"/>
          <a:ea typeface="+mn-ea"/>
          <a:cs typeface="+mn-cs"/>
        </a:defRPr>
      </a:lvl7pPr>
      <a:lvl8pPr marL="3107548" indent="-207171" algn="l" defTabSz="414339" rtl="0" fontAlgn="base">
        <a:lnSpc>
          <a:spcPct val="96000"/>
        </a:lnSpc>
        <a:spcBef>
          <a:spcPts val="454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EAEAEA"/>
          </a:solidFill>
          <a:latin typeface="+mn-lt"/>
          <a:ea typeface="+mn-ea"/>
          <a:cs typeface="+mn-cs"/>
        </a:defRPr>
      </a:lvl8pPr>
      <a:lvl9pPr marL="3521885" indent="-207171" algn="l" defTabSz="414339" rtl="0" fontAlgn="base">
        <a:lnSpc>
          <a:spcPct val="96000"/>
        </a:lnSpc>
        <a:spcBef>
          <a:spcPts val="454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EAEAEA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2867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4339" algn="l" defTabSz="82867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8678" algn="l" defTabSz="82867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43017" algn="l" defTabSz="82867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57356" algn="l" defTabSz="82867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71696" algn="l" defTabSz="82867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86036" algn="l" defTabSz="82867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900375" algn="l" defTabSz="82867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314716" algn="l" defTabSz="82867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1"/>
            <a:ext cx="7767638" cy="1138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89914" tIns="46756" rIns="89914" bIns="4675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67638" cy="41100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89914" tIns="46756" rIns="89914" bIns="4675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685800" y="6248402"/>
            <a:ext cx="1900238" cy="4587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89914" tIns="46756" rIns="89914" bIns="46756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56772" algn="l"/>
                <a:tab pos="913548" algn="l"/>
                <a:tab pos="1370322" algn="l"/>
                <a:tab pos="1827094" algn="l"/>
                <a:tab pos="2283868" algn="l"/>
                <a:tab pos="2740642" algn="l"/>
                <a:tab pos="3197412" algn="l"/>
                <a:tab pos="3654188" algn="l"/>
                <a:tab pos="4110962" algn="l"/>
                <a:tab pos="4567737" algn="l"/>
                <a:tab pos="5024508" algn="l"/>
                <a:tab pos="5481283" algn="l"/>
                <a:tab pos="5938056" algn="l"/>
                <a:tab pos="6394827" algn="l"/>
                <a:tab pos="6851603" algn="l"/>
                <a:tab pos="7308378" algn="l"/>
                <a:tab pos="7765153" algn="l"/>
                <a:tab pos="8221924" algn="l"/>
                <a:tab pos="8678699" algn="l"/>
                <a:tab pos="9135469" algn="l"/>
              </a:tabLst>
              <a:defRPr>
                <a:solidFill>
                  <a:srgbClr val="000000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en-US" sz="2400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8402"/>
            <a:ext cx="2890838" cy="4587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89914" tIns="46756" rIns="89914" bIns="46756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56772" algn="l"/>
                <a:tab pos="913548" algn="l"/>
                <a:tab pos="1370322" algn="l"/>
                <a:tab pos="1827094" algn="l"/>
                <a:tab pos="2283868" algn="l"/>
                <a:tab pos="2740642" algn="l"/>
                <a:tab pos="3197412" algn="l"/>
                <a:tab pos="3654188" algn="l"/>
                <a:tab pos="4110962" algn="l"/>
                <a:tab pos="4567737" algn="l"/>
                <a:tab pos="5024508" algn="l"/>
                <a:tab pos="5481283" algn="l"/>
                <a:tab pos="5938056" algn="l"/>
                <a:tab pos="6394827" algn="l"/>
                <a:tab pos="6851603" algn="l"/>
                <a:tab pos="7308378" algn="l"/>
                <a:tab pos="7765153" algn="l"/>
                <a:tab pos="8221924" algn="l"/>
                <a:tab pos="8678699" algn="l"/>
                <a:tab pos="9135469" algn="l"/>
              </a:tabLst>
              <a:defRPr>
                <a:solidFill>
                  <a:srgbClr val="000000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en-US" sz="2400" dirty="0" smtClean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8402"/>
            <a:ext cx="1900238" cy="4587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89914" tIns="46756" rIns="89914" bIns="46756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56772" algn="l"/>
                <a:tab pos="913548" algn="l"/>
                <a:tab pos="1370322" algn="l"/>
                <a:tab pos="1827094" algn="l"/>
                <a:tab pos="2283868" algn="l"/>
                <a:tab pos="2740642" algn="l"/>
                <a:tab pos="3197412" algn="l"/>
                <a:tab pos="3654188" algn="l"/>
                <a:tab pos="4110962" algn="l"/>
                <a:tab pos="4567737" algn="l"/>
                <a:tab pos="5024508" algn="l"/>
                <a:tab pos="5481283" algn="l"/>
                <a:tab pos="5938056" algn="l"/>
                <a:tab pos="6394827" algn="l"/>
                <a:tab pos="6851603" algn="l"/>
                <a:tab pos="7308378" algn="l"/>
                <a:tab pos="7765153" algn="l"/>
                <a:tab pos="8221924" algn="l"/>
                <a:tab pos="8678699" algn="l"/>
                <a:tab pos="9135469" algn="l"/>
              </a:tabLst>
              <a:defRPr>
                <a:solidFill>
                  <a:srgbClr val="000000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SzPct val="100000"/>
            </a:pPr>
            <a:fld id="{32A965DE-D072-47FC-BD37-5D9BD3D422AC}" type="slidenum">
              <a:rPr lang="en-US" sz="2400" smtClean="0"/>
              <a:pPr fontAlgn="base">
                <a:spcBef>
                  <a:spcPct val="0"/>
                </a:spcBef>
                <a:spcAft>
                  <a:spcPct val="0"/>
                </a:spcAft>
                <a:buSzPct val="100000"/>
              </a:pPr>
              <a:t>‹#›</a:t>
            </a:fld>
            <a:endParaRPr lang="en-US" sz="2400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</p:sldLayoutIdLst>
  <p:txStyles>
    <p:titleStyle>
      <a:lvl1pPr algn="ctr" defTabSz="456772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-32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257" indent="-285483" algn="ctr" defTabSz="456772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-32" charset="0"/>
        <a:defRPr sz="4400">
          <a:solidFill>
            <a:srgbClr val="000000"/>
          </a:solidFill>
          <a:latin typeface="Times New Roman" pitchFamily="-32" charset="0"/>
          <a:cs typeface="Times New Roman" pitchFamily="-32" charset="0"/>
        </a:defRPr>
      </a:lvl2pPr>
      <a:lvl3pPr marL="1141935" indent="-228387" algn="ctr" defTabSz="456772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-32" charset="0"/>
        <a:defRPr sz="4400">
          <a:solidFill>
            <a:srgbClr val="000000"/>
          </a:solidFill>
          <a:latin typeface="Times New Roman" pitchFamily="-32" charset="0"/>
          <a:cs typeface="Times New Roman" pitchFamily="-32" charset="0"/>
        </a:defRPr>
      </a:lvl3pPr>
      <a:lvl4pPr marL="1598708" indent="-228387" algn="ctr" defTabSz="456772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-32" charset="0"/>
        <a:defRPr sz="4400">
          <a:solidFill>
            <a:srgbClr val="000000"/>
          </a:solidFill>
          <a:latin typeface="Times New Roman" pitchFamily="-32" charset="0"/>
          <a:cs typeface="Times New Roman" pitchFamily="-32" charset="0"/>
        </a:defRPr>
      </a:lvl4pPr>
      <a:lvl5pPr marL="2055482" indent="-228387" algn="ctr" defTabSz="456772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-32" charset="0"/>
        <a:defRPr sz="4400">
          <a:solidFill>
            <a:srgbClr val="000000"/>
          </a:solidFill>
          <a:latin typeface="Times New Roman" pitchFamily="-32" charset="0"/>
          <a:cs typeface="Times New Roman" pitchFamily="-32" charset="0"/>
        </a:defRPr>
      </a:lvl5pPr>
      <a:lvl6pPr marL="2512255" indent="-228387" algn="ctr" defTabSz="456772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-32" charset="0"/>
        <a:defRPr sz="4400">
          <a:solidFill>
            <a:srgbClr val="000000"/>
          </a:solidFill>
          <a:latin typeface="Times New Roman" pitchFamily="-32" charset="0"/>
          <a:cs typeface="Times New Roman" pitchFamily="-32" charset="0"/>
        </a:defRPr>
      </a:lvl6pPr>
      <a:lvl7pPr marL="2969029" indent="-228387" algn="ctr" defTabSz="456772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-32" charset="0"/>
        <a:defRPr sz="4400">
          <a:solidFill>
            <a:srgbClr val="000000"/>
          </a:solidFill>
          <a:latin typeface="Times New Roman" pitchFamily="-32" charset="0"/>
          <a:cs typeface="Times New Roman" pitchFamily="-32" charset="0"/>
        </a:defRPr>
      </a:lvl7pPr>
      <a:lvl8pPr marL="3425803" indent="-228387" algn="ctr" defTabSz="456772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-32" charset="0"/>
        <a:defRPr sz="4400">
          <a:solidFill>
            <a:srgbClr val="000000"/>
          </a:solidFill>
          <a:latin typeface="Times New Roman" pitchFamily="-32" charset="0"/>
          <a:cs typeface="Times New Roman" pitchFamily="-32" charset="0"/>
        </a:defRPr>
      </a:lvl8pPr>
      <a:lvl9pPr marL="3882576" indent="-228387" algn="ctr" defTabSz="456772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-32" charset="0"/>
        <a:defRPr sz="4400">
          <a:solidFill>
            <a:srgbClr val="000000"/>
          </a:solidFill>
          <a:latin typeface="Times New Roman" pitchFamily="-32" charset="0"/>
          <a:cs typeface="Times New Roman" pitchFamily="-32" charset="0"/>
        </a:defRPr>
      </a:lvl9pPr>
    </p:titleStyle>
    <p:bodyStyle>
      <a:lvl1pPr marL="342580" indent="-342580" algn="l" defTabSz="456772" rtl="0" fontAlgn="base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-32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257" indent="-285483" algn="l" defTabSz="456772" rtl="0" fontAlgn="base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-32" charset="0"/>
        <a:defRPr sz="2800">
          <a:solidFill>
            <a:srgbClr val="000000"/>
          </a:solidFill>
          <a:latin typeface="+mn-lt"/>
          <a:cs typeface="+mn-cs"/>
        </a:defRPr>
      </a:lvl2pPr>
      <a:lvl3pPr marL="1141935" indent="-228387" algn="l" defTabSz="456772" rtl="0" fontAlgn="base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-32" charset="0"/>
        <a:defRPr sz="2400">
          <a:solidFill>
            <a:srgbClr val="000000"/>
          </a:solidFill>
          <a:latin typeface="+mn-lt"/>
          <a:cs typeface="+mn-cs"/>
        </a:defRPr>
      </a:lvl3pPr>
      <a:lvl4pPr marL="1598708" indent="-228387" algn="l" defTabSz="456772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-32" charset="0"/>
        <a:defRPr sz="2000">
          <a:solidFill>
            <a:srgbClr val="000000"/>
          </a:solidFill>
          <a:latin typeface="+mn-lt"/>
          <a:cs typeface="+mn-cs"/>
        </a:defRPr>
      </a:lvl4pPr>
      <a:lvl5pPr marL="2055482" indent="-228387" algn="l" defTabSz="456772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-32" charset="0"/>
        <a:defRPr sz="2000">
          <a:solidFill>
            <a:srgbClr val="000000"/>
          </a:solidFill>
          <a:latin typeface="+mn-lt"/>
          <a:cs typeface="+mn-cs"/>
        </a:defRPr>
      </a:lvl5pPr>
      <a:lvl6pPr marL="2512255" indent="-228387" algn="l" defTabSz="456772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-32" charset="0"/>
        <a:defRPr sz="2000">
          <a:solidFill>
            <a:srgbClr val="000000"/>
          </a:solidFill>
          <a:latin typeface="+mn-lt"/>
          <a:cs typeface="+mn-cs"/>
        </a:defRPr>
      </a:lvl6pPr>
      <a:lvl7pPr marL="2969029" indent="-228387" algn="l" defTabSz="456772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-32" charset="0"/>
        <a:defRPr sz="2000">
          <a:solidFill>
            <a:srgbClr val="000000"/>
          </a:solidFill>
          <a:latin typeface="+mn-lt"/>
          <a:cs typeface="+mn-cs"/>
        </a:defRPr>
      </a:lvl7pPr>
      <a:lvl8pPr marL="3425803" indent="-228387" algn="l" defTabSz="456772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-32" charset="0"/>
        <a:defRPr sz="2000">
          <a:solidFill>
            <a:srgbClr val="000000"/>
          </a:solidFill>
          <a:latin typeface="+mn-lt"/>
          <a:cs typeface="+mn-cs"/>
        </a:defRPr>
      </a:lvl8pPr>
      <a:lvl9pPr marL="3882576" indent="-228387" algn="l" defTabSz="456772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-32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72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48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322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094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868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642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412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188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380" tIns="45692" rIns="91380" bIns="4569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380" tIns="45692" rIns="91380" bIns="4569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lIns="91380" tIns="45692" rIns="91380" bIns="45692" rtlCol="0" anchor="ctr"/>
          <a:lstStyle>
            <a:lvl1pPr algn="l" defTabSz="913832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4056C7-1E2F-4529-903D-3DB149DF021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 vert="horz" lIns="91380" tIns="45692" rIns="91380" bIns="45692" rtlCol="0" anchor="ctr"/>
          <a:lstStyle>
            <a:lvl1pPr algn="ctr" defTabSz="913832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 vert="horz" lIns="91380" tIns="45692" rIns="91380" bIns="45692" rtlCol="0" anchor="ctr"/>
          <a:lstStyle>
            <a:lvl1pPr algn="r" defTabSz="913832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0BD011-482B-4B6C-9A96-521AA46DD81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xStyles>
    <p:titleStyle>
      <a:lvl1pPr algn="ctr" defTabSz="91383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686" indent="-342686" algn="l" defTabSz="91383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488" indent="-285571" algn="l" defTabSz="913832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292" indent="-228459" algn="l" defTabSz="91383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206" indent="-228459" algn="l" defTabSz="913832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21" indent="-228459" algn="l" defTabSz="913832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036" indent="-228459" algn="l" defTabSz="9138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952" indent="-228459" algn="l" defTabSz="9138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868" indent="-228459" algn="l" defTabSz="9138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783" indent="-228459" algn="l" defTabSz="9138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15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832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748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662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579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494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408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325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380" tIns="45692" rIns="91380" bIns="4569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380" tIns="45692" rIns="91380" bIns="4569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lIns="91380" tIns="45692" rIns="91380" bIns="45692" rtlCol="0" anchor="ctr"/>
          <a:lstStyle>
            <a:lvl1pPr algn="l" defTabSz="913832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4056C7-1E2F-4529-903D-3DB149DF021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 vert="horz" lIns="91380" tIns="45692" rIns="91380" bIns="45692" rtlCol="0" anchor="ctr"/>
          <a:lstStyle>
            <a:lvl1pPr algn="ctr" defTabSz="913832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 vert="horz" lIns="91380" tIns="45692" rIns="91380" bIns="45692" rtlCol="0" anchor="ctr"/>
          <a:lstStyle>
            <a:lvl1pPr algn="r" defTabSz="913832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0BD011-482B-4B6C-9A96-521AA46DD81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xStyles>
    <p:titleStyle>
      <a:lvl1pPr algn="ctr" defTabSz="91383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686" indent="-342686" algn="l" defTabSz="91383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488" indent="-285571" algn="l" defTabSz="913832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292" indent="-228459" algn="l" defTabSz="91383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206" indent="-228459" algn="l" defTabSz="913832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21" indent="-228459" algn="l" defTabSz="913832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036" indent="-228459" algn="l" defTabSz="9138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952" indent="-228459" algn="l" defTabSz="9138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868" indent="-228459" algn="l" defTabSz="9138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783" indent="-228459" algn="l" defTabSz="9138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15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832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748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662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579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494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408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325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380" tIns="45692" rIns="91380" bIns="45692"/>
          <a:lstStyle/>
          <a:p>
            <a:pPr defTabSz="913832" fontAlgn="base">
              <a:spcBef>
                <a:spcPct val="0"/>
              </a:spcBef>
              <a:spcAft>
                <a:spcPct val="0"/>
              </a:spcAft>
            </a:pPr>
            <a:endParaRPr lang="zh-CN" altLang="en-US" dirty="0" smtClean="0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6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380" tIns="45692" rIns="91380" bIns="45692"/>
          <a:lstStyle/>
          <a:p>
            <a:pPr defTabSz="913832" fontAlgn="base">
              <a:spcBef>
                <a:spcPct val="0"/>
              </a:spcBef>
              <a:spcAft>
                <a:spcPct val="0"/>
              </a:spcAft>
            </a:pPr>
            <a:endParaRPr lang="zh-CN" altLang="en-US" dirty="0" smtClean="0">
              <a:solidFill>
                <a:prstClr val="black"/>
              </a:solidFill>
            </a:endParaRPr>
          </a:p>
        </p:txBody>
      </p:sp>
      <p:sp>
        <p:nvSpPr>
          <p:cNvPr id="4100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692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4101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9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80" tIns="45692" rIns="91380" bIns="4569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defTabSz="913832" eaLnBrk="1" fontAlgn="base" hangingPunct="1">
              <a:spcBef>
                <a:spcPct val="0"/>
              </a:spcBef>
              <a:spcAft>
                <a:spcPct val="0"/>
              </a:spcAft>
              <a:defRPr sz="1200">
                <a:solidFill>
                  <a:srgbClr val="045C75"/>
                </a:solidFill>
              </a:defRPr>
            </a:lvl1pPr>
          </a:lstStyle>
          <a:p>
            <a:endParaRPr lang="zh-CN" altLang="en-US" dirty="0" smtClean="0">
              <a:latin typeface="Arial" charset="0"/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6"/>
            <a:ext cx="33528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defTabSz="913832" eaLnBrk="1" fontAlgn="base" hangingPunct="1">
              <a:spcBef>
                <a:spcPct val="0"/>
              </a:spcBef>
              <a:spcAft>
                <a:spcPct val="0"/>
              </a:spcAft>
              <a:defRPr sz="1200">
                <a:solidFill>
                  <a:srgbClr val="045C75"/>
                </a:solidFill>
              </a:defRPr>
            </a:lvl1pPr>
          </a:lstStyle>
          <a:p>
            <a:endParaRPr lang="zh-CN" altLang="en-US" dirty="0" smtClean="0">
              <a:latin typeface="Arial" charset="0"/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6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defTabSz="913832" eaLnBrk="1" fontAlgn="base" hangingPunct="1">
              <a:spcBef>
                <a:spcPct val="0"/>
              </a:spcBef>
              <a:spcAft>
                <a:spcPct val="0"/>
              </a:spcAft>
              <a:defRPr sz="1200">
                <a:solidFill>
                  <a:srgbClr val="045C75"/>
                </a:solidFill>
              </a:defRPr>
            </a:lvl1pPr>
          </a:lstStyle>
          <a:p>
            <a:fld id="{25CE7E5B-CCDB-4BCB-A172-F21621AE9320}" type="slidenum">
              <a:rPr lang="en-US" altLang="zh-CN" smtClean="0">
                <a:latin typeface="Arial" charset="0"/>
              </a:rPr>
              <a:pPr/>
              <a:t>‹#›</a:t>
            </a:fld>
            <a:endParaRPr lang="en-US" altLang="zh-CN" dirty="0" smtClean="0">
              <a:latin typeface="Arial" charset="0"/>
            </a:endParaRPr>
          </a:p>
        </p:txBody>
      </p:sp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-19050" y="203205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913832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dirty="0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913832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dirty="0" smtClean="0">
                <a:solidFill>
                  <a:prstClr val="black"/>
                </a:solidFill>
                <a:latin typeface="Arial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6915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3832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0748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7662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2878" indent="-272878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-16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365" indent="-245909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-16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3832" indent="-245909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-16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6712" indent="-20942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-16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1179" indent="-20942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-16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6280" indent="-21018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19046" indent="-182766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3195" indent="-182766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7344" indent="-182766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691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383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074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766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457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149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19840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532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380" tIns="45692" rIns="91380" bIns="45692"/>
          <a:lstStyle/>
          <a:p>
            <a:pPr defTabSz="913832" fontAlgn="base">
              <a:spcBef>
                <a:spcPct val="0"/>
              </a:spcBef>
              <a:spcAft>
                <a:spcPct val="0"/>
              </a:spcAft>
            </a:pPr>
            <a:endParaRPr lang="zh-CN" altLang="en-US" dirty="0" smtClean="0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6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380" tIns="45692" rIns="91380" bIns="45692"/>
          <a:lstStyle/>
          <a:p>
            <a:pPr defTabSz="913832" fontAlgn="base">
              <a:spcBef>
                <a:spcPct val="0"/>
              </a:spcBef>
              <a:spcAft>
                <a:spcPct val="0"/>
              </a:spcAft>
            </a:pPr>
            <a:endParaRPr lang="zh-CN" altLang="en-US" dirty="0" smtClean="0">
              <a:solidFill>
                <a:prstClr val="black"/>
              </a:solidFill>
            </a:endParaRPr>
          </a:p>
        </p:txBody>
      </p:sp>
      <p:sp>
        <p:nvSpPr>
          <p:cNvPr id="4100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692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4101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9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80" tIns="45692" rIns="91380" bIns="4569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defTabSz="913832" eaLnBrk="1" fontAlgn="base" hangingPunct="1">
              <a:spcBef>
                <a:spcPct val="0"/>
              </a:spcBef>
              <a:spcAft>
                <a:spcPct val="0"/>
              </a:spcAft>
              <a:defRPr sz="1200">
                <a:solidFill>
                  <a:srgbClr val="045C75"/>
                </a:solidFill>
              </a:defRPr>
            </a:lvl1pPr>
          </a:lstStyle>
          <a:p>
            <a:endParaRPr lang="zh-CN" altLang="en-US" dirty="0" smtClean="0">
              <a:latin typeface="Arial" charset="0"/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6"/>
            <a:ext cx="33528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defTabSz="913832" eaLnBrk="1" fontAlgn="base" hangingPunct="1">
              <a:spcBef>
                <a:spcPct val="0"/>
              </a:spcBef>
              <a:spcAft>
                <a:spcPct val="0"/>
              </a:spcAft>
              <a:defRPr sz="1200">
                <a:solidFill>
                  <a:srgbClr val="045C75"/>
                </a:solidFill>
              </a:defRPr>
            </a:lvl1pPr>
          </a:lstStyle>
          <a:p>
            <a:endParaRPr lang="zh-CN" altLang="en-US" dirty="0" smtClean="0">
              <a:latin typeface="Arial" charset="0"/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6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defTabSz="913832" eaLnBrk="1" fontAlgn="base" hangingPunct="1">
              <a:spcBef>
                <a:spcPct val="0"/>
              </a:spcBef>
              <a:spcAft>
                <a:spcPct val="0"/>
              </a:spcAft>
              <a:defRPr sz="1200">
                <a:solidFill>
                  <a:srgbClr val="045C75"/>
                </a:solidFill>
              </a:defRPr>
            </a:lvl1pPr>
          </a:lstStyle>
          <a:p>
            <a:fld id="{25CE7E5B-CCDB-4BCB-A172-F21621AE9320}" type="slidenum">
              <a:rPr lang="en-US" altLang="zh-CN" smtClean="0">
                <a:latin typeface="Arial" charset="0"/>
              </a:rPr>
              <a:pPr/>
              <a:t>‹#›</a:t>
            </a:fld>
            <a:endParaRPr lang="en-US" altLang="zh-CN" dirty="0" smtClean="0">
              <a:latin typeface="Arial" charset="0"/>
            </a:endParaRPr>
          </a:p>
        </p:txBody>
      </p:sp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-19050" y="203205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913832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dirty="0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913832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dirty="0" smtClean="0">
                <a:solidFill>
                  <a:prstClr val="black"/>
                </a:solidFill>
                <a:latin typeface="Arial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6915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3832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0748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7662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2878" indent="-272878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-16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365" indent="-245909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-16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3832" indent="-245909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-16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6712" indent="-20942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-16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1179" indent="-20942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-16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6280" indent="-21018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19046" indent="-182766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3195" indent="-182766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7344" indent="-182766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691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383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074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766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457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149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19840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532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80" tIns="45692" rIns="91380" bIns="4569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80" tIns="45692" rIns="91380" bIns="4569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80" tIns="45692" rIns="91380" bIns="45692" numCol="1" anchor="t" anchorCtr="0" compatLnSpc="1">
            <a:prstTxWarp prst="textNoShape">
              <a:avLst/>
            </a:prstTxWarp>
          </a:bodyPr>
          <a:lstStyle>
            <a:lvl1pPr defTabSz="913832" eaLnBrk="0" fontAlgn="base" hangingPunct="0">
              <a:spcBef>
                <a:spcPct val="0"/>
              </a:spcBef>
              <a:spcAft>
                <a:spcPct val="0"/>
              </a:spcAft>
              <a:defRPr sz="1400"/>
            </a:lvl1pPr>
          </a:lstStyle>
          <a:p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80" tIns="45692" rIns="91380" bIns="45692" numCol="1" anchor="t" anchorCtr="0" compatLnSpc="1">
            <a:prstTxWarp prst="textNoShape">
              <a:avLst/>
            </a:prstTxWarp>
          </a:bodyPr>
          <a:lstStyle>
            <a:lvl1pPr algn="ctr" defTabSz="913832" eaLnBrk="0" fontAlgn="base" hangingPunct="0">
              <a:spcBef>
                <a:spcPct val="0"/>
              </a:spcBef>
              <a:spcAft>
                <a:spcPct val="0"/>
              </a:spcAft>
              <a:defRPr sz="1400"/>
            </a:lvl1pPr>
          </a:lstStyle>
          <a:p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80" tIns="45692" rIns="91380" bIns="45692" numCol="1" anchor="t" anchorCtr="0" compatLnSpc="1">
            <a:prstTxWarp prst="textNoShape">
              <a:avLst/>
            </a:prstTxWarp>
          </a:bodyPr>
          <a:lstStyle>
            <a:lvl1pPr algn="r" defTabSz="913832" eaLnBrk="0" fontAlgn="base" hangingPunct="0">
              <a:spcBef>
                <a:spcPct val="0"/>
              </a:spcBef>
              <a:spcAft>
                <a:spcPct val="0"/>
              </a:spcAft>
              <a:defRPr sz="1400"/>
            </a:lvl1pPr>
          </a:lstStyle>
          <a:p>
            <a:fld id="{8137463A-233C-4771-AE84-3F8C1994EEC8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6" charset="-128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6" charset="-128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6" charset="-128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6" charset="-128"/>
        </a:defRPr>
      </a:lvl5pPr>
      <a:lvl6pPr marL="456915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6" charset="-128"/>
        </a:defRPr>
      </a:lvl6pPr>
      <a:lvl7pPr marL="913832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6" charset="-128"/>
        </a:defRPr>
      </a:lvl7pPr>
      <a:lvl8pPr marL="1370748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6" charset="-128"/>
        </a:defRPr>
      </a:lvl8pPr>
      <a:lvl9pPr marL="1827662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6" charset="-128"/>
        </a:defRPr>
      </a:lvl9pPr>
    </p:titleStyle>
    <p:bodyStyle>
      <a:lvl1pPr marL="342686" indent="-342686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488" indent="-285571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2292" indent="-228459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599206" indent="-228459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6121" indent="-22845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3036" indent="-22845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69952" indent="-22845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6868" indent="-22845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3783" indent="-22845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15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832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748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662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579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494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408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325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80" tIns="45692" rIns="91380" bIns="4569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80" tIns="45692" rIns="91380" bIns="4569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80" tIns="45692" rIns="91380" bIns="45692" numCol="1" anchor="t" anchorCtr="0" compatLnSpc="1">
            <a:prstTxWarp prst="textNoShape">
              <a:avLst/>
            </a:prstTxWarp>
          </a:bodyPr>
          <a:lstStyle>
            <a:lvl1pPr defTabSz="913832" eaLnBrk="0" fontAlgn="base" hangingPunct="0">
              <a:spcBef>
                <a:spcPct val="0"/>
              </a:spcBef>
              <a:spcAft>
                <a:spcPct val="0"/>
              </a:spcAft>
              <a:defRPr sz="1400"/>
            </a:lvl1pPr>
          </a:lstStyle>
          <a:p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80" tIns="45692" rIns="91380" bIns="45692" numCol="1" anchor="t" anchorCtr="0" compatLnSpc="1">
            <a:prstTxWarp prst="textNoShape">
              <a:avLst/>
            </a:prstTxWarp>
          </a:bodyPr>
          <a:lstStyle>
            <a:lvl1pPr algn="ctr" defTabSz="913832" eaLnBrk="0" fontAlgn="base" hangingPunct="0">
              <a:spcBef>
                <a:spcPct val="0"/>
              </a:spcBef>
              <a:spcAft>
                <a:spcPct val="0"/>
              </a:spcAft>
              <a:defRPr sz="1400"/>
            </a:lvl1pPr>
          </a:lstStyle>
          <a:p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80" tIns="45692" rIns="91380" bIns="45692" numCol="1" anchor="t" anchorCtr="0" compatLnSpc="1">
            <a:prstTxWarp prst="textNoShape">
              <a:avLst/>
            </a:prstTxWarp>
          </a:bodyPr>
          <a:lstStyle>
            <a:lvl1pPr algn="r" defTabSz="913832" eaLnBrk="0" fontAlgn="base" hangingPunct="0">
              <a:spcBef>
                <a:spcPct val="0"/>
              </a:spcBef>
              <a:spcAft>
                <a:spcPct val="0"/>
              </a:spcAft>
              <a:defRPr sz="1400"/>
            </a:lvl1pPr>
          </a:lstStyle>
          <a:p>
            <a:fld id="{8137463A-233C-4771-AE84-3F8C1994EEC8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6" charset="-128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6" charset="-128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6" charset="-128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6" charset="-128"/>
        </a:defRPr>
      </a:lvl5pPr>
      <a:lvl6pPr marL="456915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6" charset="-128"/>
        </a:defRPr>
      </a:lvl6pPr>
      <a:lvl7pPr marL="913832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6" charset="-128"/>
        </a:defRPr>
      </a:lvl7pPr>
      <a:lvl8pPr marL="1370748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6" charset="-128"/>
        </a:defRPr>
      </a:lvl8pPr>
      <a:lvl9pPr marL="1827662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6" charset="-128"/>
        </a:defRPr>
      </a:lvl9pPr>
    </p:titleStyle>
    <p:bodyStyle>
      <a:lvl1pPr marL="342686" indent="-342686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488" indent="-285571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2292" indent="-228459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599206" indent="-228459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6121" indent="-22845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3036" indent="-22845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69952" indent="-22845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6868" indent="-22845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3783" indent="-22845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15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832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748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662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579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494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408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325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80" tIns="45692" rIns="91380" bIns="4569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3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80" tIns="45692" rIns="91380" bIns="4569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lIns="91380" tIns="45692" rIns="91380" bIns="45692" rtlCol="0" anchor="ctr"/>
          <a:lstStyle>
            <a:lvl1pPr algn="l" defTabSz="913832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3B675B3-0C98-41C2-91B3-B2CFC6C49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8/27/2010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 vert="horz" lIns="91380" tIns="45692" rIns="91380" bIns="45692" rtlCol="0" anchor="ctr"/>
          <a:lstStyle>
            <a:lvl1pPr algn="ctr" defTabSz="913832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 vert="horz" lIns="91380" tIns="45692" rIns="91380" bIns="45692" rtlCol="0" anchor="ctr"/>
          <a:lstStyle>
            <a:lvl1pPr algn="r" defTabSz="913832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10FB22E-0A09-4BB1-AF00-E6DD8F7B4E0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</p:sldLayoutIdLst>
  <p:transition advClick="0" advTm="6000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5pPr>
      <a:lvl6pPr marL="4569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6pPr>
      <a:lvl7pPr marL="913832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7pPr>
      <a:lvl8pPr marL="137074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8pPr>
      <a:lvl9pPr marL="1827662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9pPr>
    </p:titleStyle>
    <p:bodyStyle>
      <a:lvl1pPr marL="342686" indent="-342686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488" indent="-285571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292" indent="-228459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206" indent="-228459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21" indent="-228459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036" indent="-228459" algn="l" defTabSz="9138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952" indent="-228459" algn="l" defTabSz="9138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868" indent="-228459" algn="l" defTabSz="9138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783" indent="-228459" algn="l" defTabSz="9138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15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832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748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662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579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494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408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325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80" tIns="45692" rIns="91380" bIns="4569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3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80" tIns="45692" rIns="91380" bIns="4569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lIns="91380" tIns="45692" rIns="91380" bIns="45692" rtlCol="0" anchor="ctr"/>
          <a:lstStyle>
            <a:lvl1pPr algn="l" defTabSz="913832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3B675B3-0C98-41C2-91B3-B2CFC6C492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8/27/2010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 vert="horz" lIns="91380" tIns="45692" rIns="91380" bIns="45692" rtlCol="0" anchor="ctr"/>
          <a:lstStyle>
            <a:lvl1pPr algn="ctr" defTabSz="913832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 vert="horz" lIns="91380" tIns="45692" rIns="91380" bIns="45692" rtlCol="0" anchor="ctr"/>
          <a:lstStyle>
            <a:lvl1pPr algn="r" defTabSz="913832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10FB22E-0A09-4BB1-AF00-E6DD8F7B4E0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</p:sldLayoutIdLst>
  <p:transition advClick="0" advTm="6000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5pPr>
      <a:lvl6pPr marL="4569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6pPr>
      <a:lvl7pPr marL="913832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7pPr>
      <a:lvl8pPr marL="137074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8pPr>
      <a:lvl9pPr marL="1827662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9pPr>
    </p:titleStyle>
    <p:bodyStyle>
      <a:lvl1pPr marL="342686" indent="-342686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488" indent="-285571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292" indent="-228459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206" indent="-228459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21" indent="-228459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036" indent="-228459" algn="l" defTabSz="9138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952" indent="-228459" algn="l" defTabSz="9138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868" indent="-228459" algn="l" defTabSz="9138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783" indent="-228459" algn="l" defTabSz="9138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15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832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748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662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579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494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408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325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80" tIns="45692" rIns="91380" bIns="4569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331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3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80" tIns="45692" rIns="91380" bIns="4569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wrap="square" lIns="91380" tIns="45692" rIns="91380" bIns="45692" numCol="1" anchor="ctr" anchorCtr="0" compatLnSpc="1">
            <a:prstTxWarp prst="textNoShape">
              <a:avLst/>
            </a:prstTxWarp>
          </a:bodyPr>
          <a:lstStyle>
            <a:lvl1pPr defTabSz="456915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rgbClr val="898989"/>
                </a:solidFill>
              </a:defRPr>
            </a:lvl1pPr>
          </a:lstStyle>
          <a:p>
            <a:fld id="{FAB6B486-863F-42DE-AB0E-38E335637C22}" type="datetime1">
              <a:rPr lang="en-US" smtClean="0">
                <a:latin typeface="Arial" pitchFamily="34" charset="0"/>
                <a:ea typeface="ＭＳ Ｐゴシック" pitchFamily="34" charset="-128"/>
              </a:rPr>
              <a:pPr/>
              <a:t>8/27/2010</a:t>
            </a:fld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 vert="horz" lIns="91380" tIns="45692" rIns="91380" bIns="45692" rtlCol="0" anchor="ctr"/>
          <a:lstStyle>
            <a:lvl1pPr algn="ctr" defTabSz="456915" fontAlgn="base">
              <a:spcBef>
                <a:spcPct val="0"/>
              </a:spcBef>
              <a:spcAft>
                <a:spcPct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Arial" pitchFamily="-107" charset="0"/>
                <a:ea typeface="ＭＳ Ｐゴシック" pitchFamily="-107" charset="-128"/>
                <a:cs typeface="ＭＳ Ｐゴシック" pitchFamily="-107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 vert="horz" wrap="square" lIns="91380" tIns="45692" rIns="91380" bIns="45692" numCol="1" anchor="ctr" anchorCtr="0" compatLnSpc="1">
            <a:prstTxWarp prst="textNoShape">
              <a:avLst/>
            </a:prstTxWarp>
          </a:bodyPr>
          <a:lstStyle>
            <a:lvl1pPr algn="r" defTabSz="456915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rgbClr val="898989"/>
                </a:solidFill>
              </a:defRPr>
            </a:lvl1pPr>
          </a:lstStyle>
          <a:p>
            <a:fld id="{B07E5F75-C25C-4447-BF7A-2F5658BE94FA}" type="slidenum">
              <a:rPr lang="en-US" smtClean="0"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</p:sldLayoutIdLst>
  <p:transition advTm="60000"/>
  <p:txStyles>
    <p:titleStyle>
      <a:lvl1pPr algn="ctr" defTabSz="456915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6915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6915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6915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6915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6915" algn="ctr" defTabSz="456915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3832" algn="ctr" defTabSz="456915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0748" algn="ctr" defTabSz="456915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7662" algn="ctr" defTabSz="456915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686" indent="-342686" algn="l" defTabSz="45691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488" indent="-285571" algn="l" defTabSz="45691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2292" indent="-228459" algn="l" defTabSz="45691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599206" indent="-228459" algn="l" defTabSz="45691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6121" indent="-228459" algn="l" defTabSz="45691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3036" indent="-228459" algn="l" defTabSz="45691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952" indent="-228459" algn="l" defTabSz="45691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868" indent="-228459" algn="l" defTabSz="45691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783" indent="-228459" algn="l" defTabSz="45691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69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15" algn="l" defTabSz="4569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832" algn="l" defTabSz="4569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748" algn="l" defTabSz="4569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662" algn="l" defTabSz="4569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579" algn="l" defTabSz="4569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494" algn="l" defTabSz="4569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408" algn="l" defTabSz="4569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325" algn="l" defTabSz="4569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80" tIns="45692" rIns="91380" bIns="4569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3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80" tIns="45692" rIns="91380" bIns="4569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wrap="square" lIns="91380" tIns="45692" rIns="91380" bIns="45692" numCol="1" anchor="ctr" anchorCtr="0" compatLnSpc="1">
            <a:prstTxWarp prst="textNoShape">
              <a:avLst/>
            </a:prstTxWarp>
          </a:bodyPr>
          <a:lstStyle>
            <a:lvl1pPr defTabSz="456915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B0A7C939-9136-4DC2-A7E8-75A2F9E16B27}" type="datetime1">
              <a:rPr lang="en-US" smtClean="0">
                <a:ea typeface="ＭＳ Ｐゴシック" pitchFamily="34" charset="-128"/>
              </a:rPr>
              <a:pPr/>
              <a:t>8/27/2010</a:t>
            </a:fld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 vert="horz" lIns="91380" tIns="45692" rIns="91380" bIns="45692" rtlCol="0" anchor="ctr"/>
          <a:lstStyle>
            <a:lvl1pPr algn="ctr" defTabSz="456915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 vert="horz" wrap="square" lIns="91380" tIns="45692" rIns="91380" bIns="45692" numCol="1" anchor="ctr" anchorCtr="0" compatLnSpc="1">
            <a:prstTxWarp prst="textNoShape">
              <a:avLst/>
            </a:prstTxWarp>
          </a:bodyPr>
          <a:lstStyle>
            <a:lvl1pPr algn="r" defTabSz="456915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A5423C32-DB4B-4179-A897-EE515717CBC4}" type="slidenum">
              <a:rPr lang="en-US" smtClean="0">
                <a:ea typeface="ＭＳ Ｐゴシック" pitchFamily="34" charset="-128"/>
              </a:rPr>
              <a:pPr/>
              <a:t>‹#›</a:t>
            </a:fld>
            <a:endParaRPr lang="en-US" dirty="0" smtClean="0">
              <a:ea typeface="ＭＳ Ｐゴシック" pitchFamily="34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</p:sldLayoutIdLst>
  <p:txStyles>
    <p:titleStyle>
      <a:lvl1pPr algn="ctr" defTabSz="456915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34" charset="-128"/>
          <a:cs typeface="+mj-cs"/>
        </a:defRPr>
      </a:lvl1pPr>
      <a:lvl2pPr algn="ctr" defTabSz="456915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2pPr>
      <a:lvl3pPr algn="ctr" defTabSz="456915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3pPr>
      <a:lvl4pPr algn="ctr" defTabSz="456915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4pPr>
      <a:lvl5pPr algn="ctr" defTabSz="456915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5pPr>
      <a:lvl6pPr marL="456915" algn="ctr" defTabSz="456915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6pPr>
      <a:lvl7pPr marL="913832" algn="ctr" defTabSz="456915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7pPr>
      <a:lvl8pPr marL="1370748" algn="ctr" defTabSz="456915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8pPr>
      <a:lvl9pPr marL="1827662" algn="ctr" defTabSz="456915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9pPr>
    </p:titleStyle>
    <p:bodyStyle>
      <a:lvl1pPr marL="342686" indent="-342686" algn="l" defTabSz="456915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1pPr>
      <a:lvl2pPr marL="742488" indent="-285571" algn="l" defTabSz="456915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1142292" indent="-228459" algn="l" defTabSz="456915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1599206" indent="-228459" algn="l" defTabSz="456915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2056121" indent="-228459" algn="l" defTabSz="456915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2513036" indent="-228459" algn="l" defTabSz="45691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952" indent="-228459" algn="l" defTabSz="45691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868" indent="-228459" algn="l" defTabSz="45691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783" indent="-228459" algn="l" defTabSz="45691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69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15" algn="l" defTabSz="4569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832" algn="l" defTabSz="4569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748" algn="l" defTabSz="4569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662" algn="l" defTabSz="4569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579" algn="l" defTabSz="4569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494" algn="l" defTabSz="4569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408" algn="l" defTabSz="4569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325" algn="l" defTabSz="4569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50" tIns="45677" rIns="91350" bIns="4567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50" tIns="45677" rIns="91350" bIns="456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50" tIns="45677" rIns="91350" bIns="45677" numCol="1" anchor="t" anchorCtr="0" compatLnSpc="1">
            <a:prstTxWarp prst="textNoShape">
              <a:avLst/>
            </a:prstTxWarp>
          </a:bodyPr>
          <a:lstStyle>
            <a:lvl1pPr defTabSz="913548" eaLnBrk="0" fontAlgn="base" hangingPunct="0">
              <a:spcBef>
                <a:spcPct val="0"/>
              </a:spcBef>
              <a:spcAft>
                <a:spcPct val="0"/>
              </a:spcAft>
              <a:defRPr sz="1400"/>
            </a:lvl1pPr>
          </a:lstStyle>
          <a:p>
            <a:endParaRPr lang="en-US" dirty="0" smtClean="0">
              <a:solidFill>
                <a:srgbClr val="FFFDD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50" tIns="45677" rIns="91350" bIns="45677" numCol="1" anchor="t" anchorCtr="0" compatLnSpc="1">
            <a:prstTxWarp prst="textNoShape">
              <a:avLst/>
            </a:prstTxWarp>
          </a:bodyPr>
          <a:lstStyle>
            <a:lvl1pPr algn="ctr" defTabSz="913548" eaLnBrk="0" fontAlgn="base" hangingPunct="0">
              <a:spcBef>
                <a:spcPct val="0"/>
              </a:spcBef>
              <a:spcAft>
                <a:spcPct val="0"/>
              </a:spcAft>
              <a:defRPr sz="1400"/>
            </a:lvl1pPr>
          </a:lstStyle>
          <a:p>
            <a:endParaRPr lang="en-US" dirty="0" smtClean="0">
              <a:solidFill>
                <a:srgbClr val="FFFDD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50" tIns="45677" rIns="91350" bIns="45677" numCol="1" anchor="t" anchorCtr="0" compatLnSpc="1">
            <a:prstTxWarp prst="textNoShape">
              <a:avLst/>
            </a:prstTxWarp>
          </a:bodyPr>
          <a:lstStyle>
            <a:lvl1pPr algn="r" defTabSz="913548" eaLnBrk="0" fontAlgn="base" hangingPunct="0">
              <a:spcBef>
                <a:spcPct val="0"/>
              </a:spcBef>
              <a:spcAft>
                <a:spcPct val="0"/>
              </a:spcAft>
              <a:defRPr sz="1400"/>
            </a:lvl1pPr>
          </a:lstStyle>
          <a:p>
            <a:fld id="{0A94869A-D6EB-4B18-9288-2ABBBAD0964B}" type="slidenum">
              <a:rPr lang="en-US" smtClean="0">
                <a:solidFill>
                  <a:srgbClr val="FFFDD0"/>
                </a:solidFill>
              </a:rPr>
              <a:pPr/>
              <a:t>‹#›</a:t>
            </a:fld>
            <a:endParaRPr lang="en-US" dirty="0" smtClean="0">
              <a:solidFill>
                <a:srgbClr val="FFFDD0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1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6" charset="-128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6" charset="-128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6" charset="-128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6" charset="-128"/>
        </a:defRPr>
      </a:lvl5pPr>
      <a:lvl6pPr marL="456772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6" charset="-128"/>
        </a:defRPr>
      </a:lvl6pPr>
      <a:lvl7pPr marL="913548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6" charset="-128"/>
        </a:defRPr>
      </a:lvl7pPr>
      <a:lvl8pPr marL="1370322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6" charset="-128"/>
        </a:defRPr>
      </a:lvl8pPr>
      <a:lvl9pPr marL="1827094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6" charset="-128"/>
        </a:defRPr>
      </a:lvl9pPr>
    </p:titleStyle>
    <p:bodyStyle>
      <a:lvl1pPr marL="342580" indent="-34258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257" indent="-285483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1935" indent="-228387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598708" indent="-228387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5482" indent="-228387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2255" indent="-228387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69029" indent="-228387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5803" indent="-228387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2576" indent="-228387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72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48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322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094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868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642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412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188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380" tIns="45692" rIns="91380" bIns="45692"/>
          <a:lstStyle/>
          <a:p>
            <a:pPr defTabSz="456915">
              <a:defRPr/>
            </a:pPr>
            <a:endParaRPr lang="en-US" dirty="0">
              <a:solidFill>
                <a:prstClr val="black"/>
              </a:solidFill>
              <a:ea typeface="ＭＳ Ｐゴシック" pitchFamily="34" charset="-128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6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380" tIns="45692" rIns="91380" bIns="45692"/>
          <a:lstStyle/>
          <a:p>
            <a:pPr defTabSz="456915">
              <a:defRPr/>
            </a:pPr>
            <a:endParaRPr lang="en-US" dirty="0">
              <a:solidFill>
                <a:prstClr val="black"/>
              </a:solidFill>
              <a:ea typeface="ＭＳ Ｐゴシック" pitchFamily="34" charset="-128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692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9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80" tIns="45692" rIns="91380" bIns="4569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defTabSz="456915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rgbClr val="045C75"/>
                </a:solidFill>
                <a:latin typeface="Constantia" pitchFamily="18" charset="0"/>
              </a:defRPr>
            </a:lvl1pPr>
          </a:lstStyle>
          <a:p>
            <a:fld id="{6615F7EF-E9A1-4027-AB54-EA2044C1DB0A}" type="datetime1">
              <a:rPr lang="en-US" smtClean="0">
                <a:ea typeface="ＭＳ Ｐゴシック" pitchFamily="34" charset="-128"/>
              </a:rPr>
              <a:pPr/>
              <a:t>8/27/2010</a:t>
            </a:fld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6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defTabSz="456915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6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defTabSz="456915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rgbClr val="045C75"/>
                </a:solidFill>
                <a:latin typeface="Constantia" pitchFamily="18" charset="0"/>
              </a:defRPr>
            </a:lvl1pPr>
          </a:lstStyle>
          <a:p>
            <a:fld id="{AB9530B2-8DAF-4904-A7E2-62751AA19F7C}" type="slidenum">
              <a:rPr lang="en-US" smtClean="0">
                <a:ea typeface="ＭＳ Ｐゴシック" pitchFamily="34" charset="-128"/>
              </a:rPr>
              <a:pPr/>
              <a:t>‹#›</a:t>
            </a:fld>
            <a:endParaRPr lang="en-US" dirty="0" smtClean="0">
              <a:ea typeface="ＭＳ Ｐゴシック" pitchFamily="34" charset="-128"/>
            </a:endParaRPr>
          </a:p>
        </p:txBody>
      </p:sp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-19050" y="203205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456915">
                <a:defRPr/>
              </a:pPr>
              <a:endParaRPr lang="en-US" dirty="0">
                <a:solidFill>
                  <a:prstClr val="black"/>
                </a:solidFill>
                <a:ea typeface="ＭＳ Ｐゴシック" pitchFamily="34" charset="-128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456915">
                <a:defRPr/>
              </a:pPr>
              <a:endParaRPr lang="en-US" dirty="0">
                <a:solidFill>
                  <a:prstClr val="black"/>
                </a:solidFill>
                <a:ea typeface="ＭＳ Ｐゴシック" pitchFamily="34" charset="-128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ＭＳ Ｐゴシック" pitchFamily="34" charset="-128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pitchFamily="34" charset="-128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pitchFamily="34" charset="-128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pitchFamily="34" charset="-128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pitchFamily="34" charset="-128"/>
        </a:defRPr>
      </a:lvl5pPr>
      <a:lvl6pPr marL="456915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pitchFamily="34" charset="-128"/>
        </a:defRPr>
      </a:lvl6pPr>
      <a:lvl7pPr marL="913832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pitchFamily="34" charset="-128"/>
        </a:defRPr>
      </a:lvl7pPr>
      <a:lvl8pPr marL="1370748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pitchFamily="34" charset="-128"/>
        </a:defRPr>
      </a:lvl8pPr>
      <a:lvl9pPr marL="1827662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pitchFamily="34" charset="-128"/>
        </a:defRPr>
      </a:lvl9pPr>
    </p:titleStyle>
    <p:bodyStyle>
      <a:lvl1pPr marL="272878" indent="-272878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1pPr>
      <a:lvl2pPr marL="639365" indent="-245909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913832" indent="-245909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1186712" indent="-20942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1461179" indent="-20942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1736280" indent="-21018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19046" indent="-182766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3195" indent="-182766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7344" indent="-182766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691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383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074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766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457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149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19840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532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380" tIns="45692" rIns="91380" bIns="45692"/>
          <a:lstStyle/>
          <a:p>
            <a:pPr defTabSz="456915">
              <a:defRPr/>
            </a:pPr>
            <a:endParaRPr lang="en-US" dirty="0">
              <a:solidFill>
                <a:prstClr val="black"/>
              </a:solidFill>
              <a:ea typeface="ＭＳ Ｐゴシック" pitchFamily="34" charset="-128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6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380" tIns="45692" rIns="91380" bIns="45692"/>
          <a:lstStyle/>
          <a:p>
            <a:pPr defTabSz="456915">
              <a:defRPr/>
            </a:pPr>
            <a:endParaRPr lang="en-US" dirty="0">
              <a:solidFill>
                <a:prstClr val="black"/>
              </a:solidFill>
              <a:ea typeface="ＭＳ Ｐゴシック" pitchFamily="34" charset="-128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692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9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80" tIns="45692" rIns="91380" bIns="4569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defTabSz="456915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rgbClr val="045C75"/>
                </a:solidFill>
                <a:latin typeface="Constantia" pitchFamily="18" charset="0"/>
              </a:defRPr>
            </a:lvl1pPr>
          </a:lstStyle>
          <a:p>
            <a:fld id="{6615F7EF-E9A1-4027-AB54-EA2044C1DB0A}" type="datetime1">
              <a:rPr lang="en-US" smtClean="0">
                <a:ea typeface="ＭＳ Ｐゴシック" pitchFamily="34" charset="-128"/>
              </a:rPr>
              <a:pPr/>
              <a:t>8/27/2010</a:t>
            </a:fld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6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defTabSz="456915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6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defTabSz="456915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rgbClr val="045C75"/>
                </a:solidFill>
                <a:latin typeface="Constantia" pitchFamily="18" charset="0"/>
              </a:defRPr>
            </a:lvl1pPr>
          </a:lstStyle>
          <a:p>
            <a:fld id="{AB9530B2-8DAF-4904-A7E2-62751AA19F7C}" type="slidenum">
              <a:rPr lang="en-US" smtClean="0">
                <a:ea typeface="ＭＳ Ｐゴシック" pitchFamily="34" charset="-128"/>
              </a:rPr>
              <a:pPr/>
              <a:t>‹#›</a:t>
            </a:fld>
            <a:endParaRPr lang="en-US" dirty="0" smtClean="0">
              <a:ea typeface="ＭＳ Ｐゴシック" pitchFamily="34" charset="-128"/>
            </a:endParaRPr>
          </a:p>
        </p:txBody>
      </p:sp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-19050" y="203205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456915">
                <a:defRPr/>
              </a:pPr>
              <a:endParaRPr lang="en-US" dirty="0">
                <a:solidFill>
                  <a:prstClr val="black"/>
                </a:solidFill>
                <a:ea typeface="ＭＳ Ｐゴシック" pitchFamily="34" charset="-128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456915">
                <a:defRPr/>
              </a:pPr>
              <a:endParaRPr lang="en-US" dirty="0">
                <a:solidFill>
                  <a:prstClr val="black"/>
                </a:solidFill>
                <a:ea typeface="ＭＳ Ｐゴシック" pitchFamily="34" charset="-128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ＭＳ Ｐゴシック" pitchFamily="34" charset="-128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pitchFamily="34" charset="-128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pitchFamily="34" charset="-128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pitchFamily="34" charset="-128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pitchFamily="34" charset="-128"/>
        </a:defRPr>
      </a:lvl5pPr>
      <a:lvl6pPr marL="456915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pitchFamily="34" charset="-128"/>
        </a:defRPr>
      </a:lvl6pPr>
      <a:lvl7pPr marL="913832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pitchFamily="34" charset="-128"/>
        </a:defRPr>
      </a:lvl7pPr>
      <a:lvl8pPr marL="1370748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pitchFamily="34" charset="-128"/>
        </a:defRPr>
      </a:lvl8pPr>
      <a:lvl9pPr marL="1827662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pitchFamily="34" charset="-128"/>
        </a:defRPr>
      </a:lvl9pPr>
    </p:titleStyle>
    <p:bodyStyle>
      <a:lvl1pPr marL="272878" indent="-272878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1pPr>
      <a:lvl2pPr marL="639365" indent="-245909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913832" indent="-245909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1186712" indent="-20942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1461179" indent="-20942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1736280" indent="-21018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19046" indent="-182766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3195" indent="-182766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7344" indent="-182766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691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383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074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766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457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149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19840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532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7FF97">
            <a:alpha val="5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380" tIns="45692" rIns="91380" bIns="4569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380" tIns="45692" rIns="91380" bIns="4569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lIns="91380" tIns="45692" rIns="91380" bIns="45692" rtlCol="0" anchor="ctr"/>
          <a:lstStyle>
            <a:lvl1pPr algn="l" defTabSz="913832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9CA0CB-8BB1-4814-BE1E-3128BCAA85B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 vert="horz" lIns="91380" tIns="45692" rIns="91380" bIns="45692" rtlCol="0" anchor="ctr"/>
          <a:lstStyle>
            <a:lvl1pPr algn="ctr" defTabSz="913832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 vert="horz" lIns="91380" tIns="45692" rIns="91380" bIns="45692" rtlCol="0" anchor="ctr"/>
          <a:lstStyle>
            <a:lvl1pPr algn="r" defTabSz="913832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0CFCED-E152-4CA1-B693-709CAD29F29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</p:sldLayoutIdLst>
  <p:txStyles>
    <p:titleStyle>
      <a:lvl1pPr algn="ctr" defTabSz="91383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686" indent="-342686" algn="l" defTabSz="91383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488" indent="-285571" algn="l" defTabSz="913832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292" indent="-228459" algn="l" defTabSz="91383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206" indent="-228459" algn="l" defTabSz="913832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21" indent="-228459" algn="l" defTabSz="913832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036" indent="-228459" algn="l" defTabSz="9138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952" indent="-228459" algn="l" defTabSz="9138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868" indent="-228459" algn="l" defTabSz="9138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783" indent="-228459" algn="l" defTabSz="9138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15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832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748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662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579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494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408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325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7FF97">
            <a:alpha val="5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380" tIns="45692" rIns="91380" bIns="4569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380" tIns="45692" rIns="91380" bIns="4569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lIns="91380" tIns="45692" rIns="91380" bIns="45692" rtlCol="0" anchor="ctr"/>
          <a:lstStyle>
            <a:lvl1pPr algn="l" defTabSz="913832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9CA0CB-8BB1-4814-BE1E-3128BCAA85B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 vert="horz" lIns="91380" tIns="45692" rIns="91380" bIns="45692" rtlCol="0" anchor="ctr"/>
          <a:lstStyle>
            <a:lvl1pPr algn="ctr" defTabSz="913832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 vert="horz" lIns="91380" tIns="45692" rIns="91380" bIns="45692" rtlCol="0" anchor="ctr"/>
          <a:lstStyle>
            <a:lvl1pPr algn="r" defTabSz="913832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0CFCED-E152-4CA1-B693-709CAD29F29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</p:sldLayoutIdLst>
  <p:txStyles>
    <p:titleStyle>
      <a:lvl1pPr algn="ctr" defTabSz="91383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686" indent="-342686" algn="l" defTabSz="91383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488" indent="-285571" algn="l" defTabSz="913832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292" indent="-228459" algn="l" defTabSz="91383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206" indent="-228459" algn="l" defTabSz="913832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21" indent="-228459" algn="l" defTabSz="913832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036" indent="-228459" algn="l" defTabSz="9138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952" indent="-228459" algn="l" defTabSz="9138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868" indent="-228459" algn="l" defTabSz="9138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783" indent="-228459" algn="l" defTabSz="9138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15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832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748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662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579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494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408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325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380" tIns="45692" rIns="91380" bIns="4569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380" tIns="45692" rIns="91380" bIns="4569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lIns="91380" tIns="45692" rIns="91380" bIns="45692" rtlCol="0" anchor="ctr"/>
          <a:lstStyle>
            <a:lvl1pPr algn="l" defTabSz="913832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EF135-F82A-4771-BF59-BFD59C33B1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 vert="horz" lIns="91380" tIns="45692" rIns="91380" bIns="45692" rtlCol="0" anchor="ctr"/>
          <a:lstStyle>
            <a:lvl1pPr algn="ctr" defTabSz="913832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 vert="horz" lIns="91380" tIns="45692" rIns="91380" bIns="45692" rtlCol="0" anchor="ctr"/>
          <a:lstStyle>
            <a:lvl1pPr algn="r" defTabSz="913832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47DE85-0040-442E-8C1C-41BE51BE04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</p:sldLayoutIdLst>
  <p:txStyles>
    <p:titleStyle>
      <a:lvl1pPr algn="ctr" defTabSz="91383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686" indent="-342686" algn="l" defTabSz="91383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488" indent="-285571" algn="l" defTabSz="913832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292" indent="-228459" algn="l" defTabSz="91383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206" indent="-228459" algn="l" defTabSz="913832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21" indent="-228459" algn="l" defTabSz="913832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036" indent="-228459" algn="l" defTabSz="9138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952" indent="-228459" algn="l" defTabSz="9138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868" indent="-228459" algn="l" defTabSz="9138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783" indent="-228459" algn="l" defTabSz="9138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15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832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748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662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579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494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408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325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380" tIns="45692" rIns="91380" bIns="4569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380" tIns="45692" rIns="91380" bIns="4569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lIns="91380" tIns="45692" rIns="91380" bIns="45692" rtlCol="0" anchor="ctr"/>
          <a:lstStyle>
            <a:lvl1pPr algn="l" defTabSz="913832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EF135-F82A-4771-BF59-BFD59C33B1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 vert="horz" lIns="91380" tIns="45692" rIns="91380" bIns="45692" rtlCol="0" anchor="ctr"/>
          <a:lstStyle>
            <a:lvl1pPr algn="ctr" defTabSz="913832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 vert="horz" lIns="91380" tIns="45692" rIns="91380" bIns="45692" rtlCol="0" anchor="ctr"/>
          <a:lstStyle>
            <a:lvl1pPr algn="r" defTabSz="913832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47DE85-0040-442E-8C1C-41BE51BE04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</p:sldLayoutIdLst>
  <p:txStyles>
    <p:titleStyle>
      <a:lvl1pPr algn="ctr" defTabSz="91383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686" indent="-342686" algn="l" defTabSz="91383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488" indent="-285571" algn="l" defTabSz="913832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292" indent="-228459" algn="l" defTabSz="91383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206" indent="-228459" algn="l" defTabSz="913832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21" indent="-228459" algn="l" defTabSz="913832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036" indent="-228459" algn="l" defTabSz="9138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952" indent="-228459" algn="l" defTabSz="9138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868" indent="-228459" algn="l" defTabSz="9138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783" indent="-228459" algn="l" defTabSz="9138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15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832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748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662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579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494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408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325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80" tIns="45692" rIns="91380" bIns="4569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3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80" tIns="45692" rIns="91380" bIns="4569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80" tIns="45692" rIns="91380" bIns="45692" numCol="1" anchor="t" anchorCtr="0" compatLnSpc="1">
            <a:prstTxWarp prst="textNoShape">
              <a:avLst/>
            </a:prstTxWarp>
          </a:bodyPr>
          <a:lstStyle>
            <a:lvl1pPr defTabSz="913832" fontAlgn="base">
              <a:spcBef>
                <a:spcPct val="0"/>
              </a:spcBef>
              <a:spcAft>
                <a:spcPct val="0"/>
              </a:spcAft>
              <a:defRPr sz="1400"/>
            </a:lvl1pPr>
          </a:lstStyle>
          <a:p>
            <a:endParaRPr lang="en-US" altLang="zh-CN" dirty="0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80" tIns="45692" rIns="91380" bIns="45692" numCol="1" anchor="t" anchorCtr="0" compatLnSpc="1">
            <a:prstTxWarp prst="textNoShape">
              <a:avLst/>
            </a:prstTxWarp>
          </a:bodyPr>
          <a:lstStyle>
            <a:lvl1pPr algn="ctr" defTabSz="913832" fontAlgn="base">
              <a:spcBef>
                <a:spcPct val="0"/>
              </a:spcBef>
              <a:spcAft>
                <a:spcPct val="0"/>
              </a:spcAft>
              <a:defRPr sz="1400"/>
            </a:lvl1pPr>
          </a:lstStyle>
          <a:p>
            <a:endParaRPr lang="en-US" altLang="zh-CN" dirty="0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80" tIns="45692" rIns="91380" bIns="45692" numCol="1" anchor="t" anchorCtr="0" compatLnSpc="1">
            <a:prstTxWarp prst="textNoShape">
              <a:avLst/>
            </a:prstTxWarp>
          </a:bodyPr>
          <a:lstStyle>
            <a:lvl1pPr algn="r" defTabSz="913832" fontAlgn="base">
              <a:spcBef>
                <a:spcPct val="0"/>
              </a:spcBef>
              <a:spcAft>
                <a:spcPct val="0"/>
              </a:spcAft>
              <a:defRPr sz="1400"/>
            </a:lvl1pPr>
          </a:lstStyle>
          <a:p>
            <a:fld id="{9093846E-FB1D-4743-82FB-140F782E8550}" type="slidenum">
              <a:rPr lang="en-US" altLang="zh-CN" smtClean="0">
                <a:solidFill>
                  <a:srgbClr val="000000"/>
                </a:solidFill>
              </a:rPr>
              <a:pPr/>
              <a:t>‹#›</a:t>
            </a:fld>
            <a:endParaRPr lang="en-US" altLang="zh-CN" dirty="0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6915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3832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0748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7662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686" indent="-342686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488" indent="-285571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2292" indent="-228459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599206" indent="-228459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6121" indent="-22845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3036" indent="-22845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69952" indent="-22845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6868" indent="-22845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3783" indent="-22845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15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832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748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662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579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494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408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325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80" tIns="45692" rIns="91380" bIns="4569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3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80" tIns="45692" rIns="91380" bIns="4569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80" tIns="45692" rIns="91380" bIns="45692" numCol="1" anchor="t" anchorCtr="0" compatLnSpc="1">
            <a:prstTxWarp prst="textNoShape">
              <a:avLst/>
            </a:prstTxWarp>
          </a:bodyPr>
          <a:lstStyle>
            <a:lvl1pPr defTabSz="913832" fontAlgn="base">
              <a:spcBef>
                <a:spcPct val="0"/>
              </a:spcBef>
              <a:spcAft>
                <a:spcPct val="0"/>
              </a:spcAft>
              <a:defRPr sz="1400"/>
            </a:lvl1pPr>
          </a:lstStyle>
          <a:p>
            <a:endParaRPr lang="en-US" altLang="zh-CN" dirty="0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80" tIns="45692" rIns="91380" bIns="45692" numCol="1" anchor="t" anchorCtr="0" compatLnSpc="1">
            <a:prstTxWarp prst="textNoShape">
              <a:avLst/>
            </a:prstTxWarp>
          </a:bodyPr>
          <a:lstStyle>
            <a:lvl1pPr algn="ctr" defTabSz="913832" fontAlgn="base">
              <a:spcBef>
                <a:spcPct val="0"/>
              </a:spcBef>
              <a:spcAft>
                <a:spcPct val="0"/>
              </a:spcAft>
              <a:defRPr sz="1400"/>
            </a:lvl1pPr>
          </a:lstStyle>
          <a:p>
            <a:endParaRPr lang="en-US" altLang="zh-CN" dirty="0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80" tIns="45692" rIns="91380" bIns="45692" numCol="1" anchor="t" anchorCtr="0" compatLnSpc="1">
            <a:prstTxWarp prst="textNoShape">
              <a:avLst/>
            </a:prstTxWarp>
          </a:bodyPr>
          <a:lstStyle>
            <a:lvl1pPr algn="r" defTabSz="913832" fontAlgn="base">
              <a:spcBef>
                <a:spcPct val="0"/>
              </a:spcBef>
              <a:spcAft>
                <a:spcPct val="0"/>
              </a:spcAft>
              <a:defRPr sz="1400"/>
            </a:lvl1pPr>
          </a:lstStyle>
          <a:p>
            <a:fld id="{9093846E-FB1D-4743-82FB-140F782E8550}" type="slidenum">
              <a:rPr lang="en-US" altLang="zh-CN" smtClean="0">
                <a:solidFill>
                  <a:srgbClr val="000000"/>
                </a:solidFill>
              </a:rPr>
              <a:pPr/>
              <a:t>‹#›</a:t>
            </a:fld>
            <a:endParaRPr lang="en-US" altLang="zh-CN" dirty="0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6915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3832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0748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7662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686" indent="-342686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488" indent="-285571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2292" indent="-228459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599206" indent="-228459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6121" indent="-22845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3036" indent="-22845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69952" indent="-22845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6868" indent="-22845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3783" indent="-22845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15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832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748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662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579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494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408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325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80" tIns="45692" rIns="91380" bIns="4569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3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80" tIns="45692" rIns="91380" bIns="4569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wrap="square" lIns="91380" tIns="45692" rIns="91380" bIns="45692" numCol="1" anchor="ctr" anchorCtr="0" compatLnSpc="1">
            <a:prstTxWarp prst="textNoShape">
              <a:avLst/>
            </a:prstTxWarp>
          </a:bodyPr>
          <a:lstStyle>
            <a:lvl1pPr defTabSz="456915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911E5100-70AC-4212-8FFA-6DB309F35D6D}" type="datetime1">
              <a:rPr lang="en-US" smtClean="0">
                <a:ea typeface="ＭＳ Ｐゴシック" pitchFamily="34" charset="-128"/>
              </a:rPr>
              <a:pPr/>
              <a:t>8/27/2010</a:t>
            </a:fld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 vert="horz" lIns="91380" tIns="45692" rIns="91380" bIns="45692" rtlCol="0" anchor="ctr"/>
          <a:lstStyle>
            <a:lvl1pPr algn="ctr" defTabSz="456915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 vert="horz" wrap="square" lIns="91380" tIns="45692" rIns="91380" bIns="45692" numCol="1" anchor="ctr" anchorCtr="0" compatLnSpc="1">
            <a:prstTxWarp prst="textNoShape">
              <a:avLst/>
            </a:prstTxWarp>
          </a:bodyPr>
          <a:lstStyle>
            <a:lvl1pPr algn="r" defTabSz="456915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CE82C48F-5F3A-4D38-A883-D7EFEFCA17A6}" type="slidenum">
              <a:rPr lang="en-US" smtClean="0">
                <a:ea typeface="ＭＳ Ｐゴシック" pitchFamily="34" charset="-128"/>
              </a:rPr>
              <a:pPr/>
              <a:t>‹#›</a:t>
            </a:fld>
            <a:endParaRPr lang="en-US" dirty="0" smtClean="0">
              <a:ea typeface="ＭＳ Ｐゴシック" pitchFamily="34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</p:sldLayoutIdLst>
  <p:txStyles>
    <p:titleStyle>
      <a:lvl1pPr algn="ctr" defTabSz="456915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6915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6915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6915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6915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6915" algn="ctr" defTabSz="456915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3832" algn="ctr" defTabSz="456915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0748" algn="ctr" defTabSz="456915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7662" algn="ctr" defTabSz="456915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686" indent="-342686" algn="l" defTabSz="45691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488" indent="-285571" algn="l" defTabSz="45691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2292" indent="-228459" algn="l" defTabSz="45691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599206" indent="-228459" algn="l" defTabSz="45691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6121" indent="-228459" algn="l" defTabSz="45691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3036" indent="-228459" algn="l" defTabSz="45691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952" indent="-228459" algn="l" defTabSz="45691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868" indent="-228459" algn="l" defTabSz="45691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783" indent="-228459" algn="l" defTabSz="45691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69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15" algn="l" defTabSz="4569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832" algn="l" defTabSz="4569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748" algn="l" defTabSz="4569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662" algn="l" defTabSz="4569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579" algn="l" defTabSz="4569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494" algn="l" defTabSz="4569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408" algn="l" defTabSz="4569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325" algn="l" defTabSz="4569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80" tIns="45692" rIns="91380" bIns="4569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3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80" tIns="45692" rIns="91380" bIns="4569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wrap="square" lIns="91380" tIns="45692" rIns="91380" bIns="45692" numCol="1" anchor="ctr" anchorCtr="0" compatLnSpc="1">
            <a:prstTxWarp prst="textNoShape">
              <a:avLst/>
            </a:prstTxWarp>
          </a:bodyPr>
          <a:lstStyle>
            <a:lvl1pPr defTabSz="456915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911E5100-70AC-4212-8FFA-6DB309F35D6D}" type="datetime1">
              <a:rPr lang="en-US" smtClean="0">
                <a:ea typeface="ＭＳ Ｐゴシック" pitchFamily="34" charset="-128"/>
              </a:rPr>
              <a:pPr/>
              <a:t>8/27/2010</a:t>
            </a:fld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 vert="horz" lIns="91380" tIns="45692" rIns="91380" bIns="45692" rtlCol="0" anchor="ctr"/>
          <a:lstStyle>
            <a:lvl1pPr algn="ctr" defTabSz="456915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 vert="horz" wrap="square" lIns="91380" tIns="45692" rIns="91380" bIns="45692" numCol="1" anchor="ctr" anchorCtr="0" compatLnSpc="1">
            <a:prstTxWarp prst="textNoShape">
              <a:avLst/>
            </a:prstTxWarp>
          </a:bodyPr>
          <a:lstStyle>
            <a:lvl1pPr algn="r" defTabSz="456915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CE82C48F-5F3A-4D38-A883-D7EFEFCA17A6}" type="slidenum">
              <a:rPr lang="en-US" smtClean="0">
                <a:ea typeface="ＭＳ Ｐゴシック" pitchFamily="34" charset="-128"/>
              </a:rPr>
              <a:pPr/>
              <a:t>‹#›</a:t>
            </a:fld>
            <a:endParaRPr lang="en-US" dirty="0" smtClean="0">
              <a:ea typeface="ＭＳ Ｐゴシック" pitchFamily="34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</p:sldLayoutIdLst>
  <p:txStyles>
    <p:titleStyle>
      <a:lvl1pPr algn="ctr" defTabSz="456915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6915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6915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6915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6915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6915" algn="ctr" defTabSz="456915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3832" algn="ctr" defTabSz="456915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0748" algn="ctr" defTabSz="456915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7662" algn="ctr" defTabSz="456915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686" indent="-342686" algn="l" defTabSz="45691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488" indent="-285571" algn="l" defTabSz="45691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2292" indent="-228459" algn="l" defTabSz="45691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599206" indent="-228459" algn="l" defTabSz="45691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6121" indent="-228459" algn="l" defTabSz="45691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3036" indent="-228459" algn="l" defTabSz="45691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952" indent="-228459" algn="l" defTabSz="45691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868" indent="-228459" algn="l" defTabSz="45691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783" indent="-228459" algn="l" defTabSz="45691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69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15" algn="l" defTabSz="4569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832" algn="l" defTabSz="4569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748" algn="l" defTabSz="4569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662" algn="l" defTabSz="4569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579" algn="l" defTabSz="4569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494" algn="l" defTabSz="4569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408" algn="l" defTabSz="4569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325" algn="l" defTabSz="4569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50" tIns="45677" rIns="91350" bIns="4567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50" tIns="45677" rIns="91350" bIns="456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50" tIns="45677" rIns="91350" bIns="45677" numCol="1" anchor="t" anchorCtr="0" compatLnSpc="1">
            <a:prstTxWarp prst="textNoShape">
              <a:avLst/>
            </a:prstTxWarp>
          </a:bodyPr>
          <a:lstStyle>
            <a:lvl1pPr defTabSz="913548" eaLnBrk="0" fontAlgn="base" hangingPunct="0">
              <a:spcBef>
                <a:spcPct val="0"/>
              </a:spcBef>
              <a:spcAft>
                <a:spcPct val="0"/>
              </a:spcAft>
              <a:defRPr sz="1400"/>
            </a:lvl1pPr>
          </a:lstStyle>
          <a:p>
            <a:endParaRPr lang="en-US" dirty="0" smtClean="0">
              <a:solidFill>
                <a:srgbClr val="FFFDD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50" tIns="45677" rIns="91350" bIns="45677" numCol="1" anchor="t" anchorCtr="0" compatLnSpc="1">
            <a:prstTxWarp prst="textNoShape">
              <a:avLst/>
            </a:prstTxWarp>
          </a:bodyPr>
          <a:lstStyle>
            <a:lvl1pPr algn="ctr" defTabSz="913548" eaLnBrk="0" fontAlgn="base" hangingPunct="0">
              <a:spcBef>
                <a:spcPct val="0"/>
              </a:spcBef>
              <a:spcAft>
                <a:spcPct val="0"/>
              </a:spcAft>
              <a:defRPr sz="1400"/>
            </a:lvl1pPr>
          </a:lstStyle>
          <a:p>
            <a:endParaRPr lang="en-US" dirty="0" smtClean="0">
              <a:solidFill>
                <a:srgbClr val="FFFDD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50" tIns="45677" rIns="91350" bIns="45677" numCol="1" anchor="t" anchorCtr="0" compatLnSpc="1">
            <a:prstTxWarp prst="textNoShape">
              <a:avLst/>
            </a:prstTxWarp>
          </a:bodyPr>
          <a:lstStyle>
            <a:lvl1pPr algn="r" defTabSz="913548" eaLnBrk="0" fontAlgn="base" hangingPunct="0">
              <a:spcBef>
                <a:spcPct val="0"/>
              </a:spcBef>
              <a:spcAft>
                <a:spcPct val="0"/>
              </a:spcAft>
              <a:defRPr sz="1400"/>
            </a:lvl1pPr>
          </a:lstStyle>
          <a:p>
            <a:fld id="{0A94869A-D6EB-4B18-9288-2ABBBAD0964B}" type="slidenum">
              <a:rPr lang="en-US" smtClean="0">
                <a:solidFill>
                  <a:srgbClr val="FFFDD0"/>
                </a:solidFill>
              </a:rPr>
              <a:pPr/>
              <a:t>‹#›</a:t>
            </a:fld>
            <a:endParaRPr lang="en-US" dirty="0" smtClean="0">
              <a:solidFill>
                <a:srgbClr val="FFFDD0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3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6" charset="-128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6" charset="-128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6" charset="-128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6" charset="-128"/>
        </a:defRPr>
      </a:lvl5pPr>
      <a:lvl6pPr marL="456772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6" charset="-128"/>
        </a:defRPr>
      </a:lvl6pPr>
      <a:lvl7pPr marL="913548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6" charset="-128"/>
        </a:defRPr>
      </a:lvl7pPr>
      <a:lvl8pPr marL="1370322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6" charset="-128"/>
        </a:defRPr>
      </a:lvl8pPr>
      <a:lvl9pPr marL="1827094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6" charset="-128"/>
        </a:defRPr>
      </a:lvl9pPr>
    </p:titleStyle>
    <p:bodyStyle>
      <a:lvl1pPr marL="342580" indent="-34258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257" indent="-285483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1935" indent="-228387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598708" indent="-228387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5482" indent="-228387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2255" indent="-228387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69029" indent="-228387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5803" indent="-228387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2576" indent="-228387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72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48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322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094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868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642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412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188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6481" y="273629"/>
            <a:ext cx="8226720" cy="114348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6481" y="1604335"/>
            <a:ext cx="8226720" cy="452495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25587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6485" y="6247376"/>
            <a:ext cx="2128320" cy="47093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414468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656242" algn="l"/>
                <a:tab pos="1312479" algn="l"/>
                <a:tab pos="1968724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ea typeface="+mn-ea"/>
                <a:cs typeface="+mn-cs"/>
              </a:defRPr>
            </a:lvl1pPr>
          </a:lstStyle>
          <a:p>
            <a:endParaRPr lang="en-US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7680" y="6247376"/>
            <a:ext cx="2897280" cy="47093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defTabSz="414468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656242" algn="l"/>
                <a:tab pos="1312479" algn="l"/>
                <a:tab pos="1968724" algn="l"/>
                <a:tab pos="2624965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ea typeface="+mn-ea"/>
                <a:cs typeface="+mn-cs"/>
              </a:defRPr>
            </a:lvl1pPr>
          </a:lstStyle>
          <a:p>
            <a:endParaRPr lang="en-US" dirty="0" smtClean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4880" y="6247376"/>
            <a:ext cx="2128320" cy="47093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defTabSz="414468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656242" algn="l"/>
                <a:tab pos="1312479" algn="l"/>
                <a:tab pos="1968724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ea typeface="+mn-ea"/>
                <a:cs typeface="+mn-cs"/>
              </a:defRPr>
            </a:lvl1pPr>
          </a:lstStyle>
          <a:p>
            <a:fld id="{E0EB11F4-A1F8-4B0A-B116-6AC91727F4BD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</p:sldLayoutIdLst>
  <p:txStyles>
    <p:titleStyle>
      <a:lvl1pPr algn="ctr" defTabSz="41446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+mj-lt"/>
          <a:ea typeface="+mj-ea"/>
          <a:cs typeface="+mj-cs"/>
        </a:defRPr>
      </a:lvl1pPr>
      <a:lvl2pPr marL="673511" indent="-259043" algn="ctr" defTabSz="41446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DejaVu Sans" charset="0"/>
          <a:cs typeface="DejaVu Sans" charset="0"/>
        </a:defRPr>
      </a:lvl2pPr>
      <a:lvl3pPr marL="1036169" indent="-207235" algn="ctr" defTabSz="41446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DejaVu Sans" charset="0"/>
          <a:cs typeface="DejaVu Sans" charset="0"/>
        </a:defRPr>
      </a:lvl3pPr>
      <a:lvl4pPr marL="1450639" indent="-207235" algn="ctr" defTabSz="41446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DejaVu Sans" charset="0"/>
          <a:cs typeface="DejaVu Sans" charset="0"/>
        </a:defRPr>
      </a:lvl4pPr>
      <a:lvl5pPr marL="1865107" indent="-207235" algn="ctr" defTabSz="41446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DejaVu Sans" charset="0"/>
          <a:cs typeface="DejaVu Sans" charset="0"/>
        </a:defRPr>
      </a:lvl5pPr>
      <a:lvl6pPr marL="2279576" indent="-207235" algn="ctr" defTabSz="41446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DejaVu Sans" charset="0"/>
          <a:cs typeface="DejaVu Sans" charset="0"/>
        </a:defRPr>
      </a:lvl6pPr>
      <a:lvl7pPr marL="2694043" indent="-207235" algn="ctr" defTabSz="41446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DejaVu Sans" charset="0"/>
          <a:cs typeface="DejaVu Sans" charset="0"/>
        </a:defRPr>
      </a:lvl7pPr>
      <a:lvl8pPr marL="3108514" indent="-207235" algn="ctr" defTabSz="41446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DejaVu Sans" charset="0"/>
          <a:cs typeface="DejaVu Sans" charset="0"/>
        </a:defRPr>
      </a:lvl8pPr>
      <a:lvl9pPr marL="3522980" indent="-207235" algn="ctr" defTabSz="41446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DejaVu Sans" charset="0"/>
          <a:cs typeface="DejaVu Sans" charset="0"/>
        </a:defRPr>
      </a:lvl9pPr>
    </p:titleStyle>
    <p:bodyStyle>
      <a:lvl1pPr marL="310851" indent="-310851" algn="l" defTabSz="414468" rtl="0" fontAlgn="base" hangingPunct="0">
        <a:lnSpc>
          <a:spcPct val="93000"/>
        </a:lnSpc>
        <a:spcBef>
          <a:spcPct val="0"/>
        </a:spcBef>
        <a:spcAft>
          <a:spcPts val="1293"/>
        </a:spcAft>
        <a:buClr>
          <a:srgbClr val="000000"/>
        </a:buClr>
        <a:buSzPct val="100000"/>
        <a:buFont typeface="Times New Roman" pitchFamily="16" charset="0"/>
        <a:defRPr sz="2900">
          <a:solidFill>
            <a:srgbClr val="000000"/>
          </a:solidFill>
          <a:latin typeface="+mn-lt"/>
          <a:ea typeface="+mn-ea"/>
          <a:cs typeface="+mn-cs"/>
        </a:defRPr>
      </a:lvl1pPr>
      <a:lvl2pPr marL="673511" indent="-259043" algn="l" defTabSz="414468" rtl="0" fontAlgn="base" hangingPunct="0">
        <a:lnSpc>
          <a:spcPct val="93000"/>
        </a:lnSpc>
        <a:spcBef>
          <a:spcPct val="0"/>
        </a:spcBef>
        <a:spcAft>
          <a:spcPts val="1032"/>
        </a:spcAft>
        <a:buClr>
          <a:srgbClr val="000000"/>
        </a:buClr>
        <a:buSzPct val="100000"/>
        <a:buFont typeface="Times New Roman" pitchFamily="16" charset="0"/>
        <a:defRPr sz="2500">
          <a:solidFill>
            <a:srgbClr val="000000"/>
          </a:solidFill>
          <a:latin typeface="+mn-lt"/>
          <a:ea typeface="+mn-ea"/>
          <a:cs typeface="+mn-cs"/>
        </a:defRPr>
      </a:lvl2pPr>
      <a:lvl3pPr marL="1036169" indent="-207235" algn="l" defTabSz="414468" rtl="0" fontAlgn="base" hangingPunct="0">
        <a:lnSpc>
          <a:spcPct val="93000"/>
        </a:lnSpc>
        <a:spcBef>
          <a:spcPct val="0"/>
        </a:spcBef>
        <a:spcAft>
          <a:spcPts val="771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000000"/>
          </a:solidFill>
          <a:latin typeface="+mn-lt"/>
          <a:ea typeface="+mn-ea"/>
          <a:cs typeface="+mn-cs"/>
        </a:defRPr>
      </a:lvl3pPr>
      <a:lvl4pPr marL="1450639" indent="-207235" algn="l" defTabSz="414468" rtl="0" fontAlgn="base" hangingPunct="0">
        <a:lnSpc>
          <a:spcPct val="93000"/>
        </a:lnSpc>
        <a:spcBef>
          <a:spcPct val="0"/>
        </a:spcBef>
        <a:spcAft>
          <a:spcPts val="522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4pPr>
      <a:lvl5pPr marL="1865107" indent="-207235" algn="l" defTabSz="414468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5pPr>
      <a:lvl6pPr marL="2279576" indent="-207235" algn="l" defTabSz="414468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6pPr>
      <a:lvl7pPr marL="2694043" indent="-207235" algn="l" defTabSz="414468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7pPr>
      <a:lvl8pPr marL="3108514" indent="-207235" algn="l" defTabSz="414468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8pPr>
      <a:lvl9pPr marL="3522980" indent="-207235" algn="l" defTabSz="414468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893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4468" algn="l" defTabSz="82893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8936" algn="l" defTabSz="82893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43404" algn="l" defTabSz="82893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57872" algn="l" defTabSz="82893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72341" algn="l" defTabSz="82893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86809" algn="l" defTabSz="82893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901277" algn="l" defTabSz="82893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315745" algn="l" defTabSz="82893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6481" y="273629"/>
            <a:ext cx="8226720" cy="114348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6481" y="1604335"/>
            <a:ext cx="8226720" cy="452495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25587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6485" y="6247376"/>
            <a:ext cx="2128320" cy="47093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414468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656242" algn="l"/>
                <a:tab pos="1312479" algn="l"/>
                <a:tab pos="1968724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ea typeface="+mn-ea"/>
                <a:cs typeface="+mn-cs"/>
              </a:defRPr>
            </a:lvl1pPr>
          </a:lstStyle>
          <a:p>
            <a:endParaRPr lang="en-US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7680" y="6247376"/>
            <a:ext cx="2897280" cy="47093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defTabSz="414468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656242" algn="l"/>
                <a:tab pos="1312479" algn="l"/>
                <a:tab pos="1968724" algn="l"/>
                <a:tab pos="2624965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ea typeface="+mn-ea"/>
                <a:cs typeface="+mn-cs"/>
              </a:defRPr>
            </a:lvl1pPr>
          </a:lstStyle>
          <a:p>
            <a:endParaRPr lang="en-US" dirty="0" smtClean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4880" y="6247376"/>
            <a:ext cx="2128320" cy="47093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defTabSz="414468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656242" algn="l"/>
                <a:tab pos="1312479" algn="l"/>
                <a:tab pos="1968724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ea typeface="+mn-ea"/>
                <a:cs typeface="+mn-cs"/>
              </a:defRPr>
            </a:lvl1pPr>
          </a:lstStyle>
          <a:p>
            <a:fld id="{E0EB11F4-A1F8-4B0A-B116-6AC91727F4BD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</p:sldLayoutIdLst>
  <p:txStyles>
    <p:titleStyle>
      <a:lvl1pPr algn="ctr" defTabSz="41446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+mj-lt"/>
          <a:ea typeface="+mj-ea"/>
          <a:cs typeface="+mj-cs"/>
        </a:defRPr>
      </a:lvl1pPr>
      <a:lvl2pPr marL="673511" indent="-259043" algn="ctr" defTabSz="41446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DejaVu Sans" charset="0"/>
          <a:cs typeface="DejaVu Sans" charset="0"/>
        </a:defRPr>
      </a:lvl2pPr>
      <a:lvl3pPr marL="1036169" indent="-207235" algn="ctr" defTabSz="41446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DejaVu Sans" charset="0"/>
          <a:cs typeface="DejaVu Sans" charset="0"/>
        </a:defRPr>
      </a:lvl3pPr>
      <a:lvl4pPr marL="1450639" indent="-207235" algn="ctr" defTabSz="41446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DejaVu Sans" charset="0"/>
          <a:cs typeface="DejaVu Sans" charset="0"/>
        </a:defRPr>
      </a:lvl4pPr>
      <a:lvl5pPr marL="1865107" indent="-207235" algn="ctr" defTabSz="41446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DejaVu Sans" charset="0"/>
          <a:cs typeface="DejaVu Sans" charset="0"/>
        </a:defRPr>
      </a:lvl5pPr>
      <a:lvl6pPr marL="2279576" indent="-207235" algn="ctr" defTabSz="41446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DejaVu Sans" charset="0"/>
          <a:cs typeface="DejaVu Sans" charset="0"/>
        </a:defRPr>
      </a:lvl6pPr>
      <a:lvl7pPr marL="2694043" indent="-207235" algn="ctr" defTabSz="41446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DejaVu Sans" charset="0"/>
          <a:cs typeface="DejaVu Sans" charset="0"/>
        </a:defRPr>
      </a:lvl7pPr>
      <a:lvl8pPr marL="3108514" indent="-207235" algn="ctr" defTabSz="41446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DejaVu Sans" charset="0"/>
          <a:cs typeface="DejaVu Sans" charset="0"/>
        </a:defRPr>
      </a:lvl8pPr>
      <a:lvl9pPr marL="3522980" indent="-207235" algn="ctr" defTabSz="41446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DejaVu Sans" charset="0"/>
          <a:cs typeface="DejaVu Sans" charset="0"/>
        </a:defRPr>
      </a:lvl9pPr>
    </p:titleStyle>
    <p:bodyStyle>
      <a:lvl1pPr marL="310851" indent="-310851" algn="l" defTabSz="414468" rtl="0" fontAlgn="base" hangingPunct="0">
        <a:lnSpc>
          <a:spcPct val="93000"/>
        </a:lnSpc>
        <a:spcBef>
          <a:spcPct val="0"/>
        </a:spcBef>
        <a:spcAft>
          <a:spcPts val="1293"/>
        </a:spcAft>
        <a:buClr>
          <a:srgbClr val="000000"/>
        </a:buClr>
        <a:buSzPct val="100000"/>
        <a:buFont typeface="Times New Roman" pitchFamily="16" charset="0"/>
        <a:defRPr sz="2900">
          <a:solidFill>
            <a:srgbClr val="000000"/>
          </a:solidFill>
          <a:latin typeface="+mn-lt"/>
          <a:ea typeface="+mn-ea"/>
          <a:cs typeface="+mn-cs"/>
        </a:defRPr>
      </a:lvl1pPr>
      <a:lvl2pPr marL="673511" indent="-259043" algn="l" defTabSz="414468" rtl="0" fontAlgn="base" hangingPunct="0">
        <a:lnSpc>
          <a:spcPct val="93000"/>
        </a:lnSpc>
        <a:spcBef>
          <a:spcPct val="0"/>
        </a:spcBef>
        <a:spcAft>
          <a:spcPts val="1032"/>
        </a:spcAft>
        <a:buClr>
          <a:srgbClr val="000000"/>
        </a:buClr>
        <a:buSzPct val="100000"/>
        <a:buFont typeface="Times New Roman" pitchFamily="16" charset="0"/>
        <a:defRPr sz="2500">
          <a:solidFill>
            <a:srgbClr val="000000"/>
          </a:solidFill>
          <a:latin typeface="+mn-lt"/>
          <a:ea typeface="+mn-ea"/>
          <a:cs typeface="+mn-cs"/>
        </a:defRPr>
      </a:lvl2pPr>
      <a:lvl3pPr marL="1036169" indent="-207235" algn="l" defTabSz="414468" rtl="0" fontAlgn="base" hangingPunct="0">
        <a:lnSpc>
          <a:spcPct val="93000"/>
        </a:lnSpc>
        <a:spcBef>
          <a:spcPct val="0"/>
        </a:spcBef>
        <a:spcAft>
          <a:spcPts val="771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000000"/>
          </a:solidFill>
          <a:latin typeface="+mn-lt"/>
          <a:ea typeface="+mn-ea"/>
          <a:cs typeface="+mn-cs"/>
        </a:defRPr>
      </a:lvl3pPr>
      <a:lvl4pPr marL="1450639" indent="-207235" algn="l" defTabSz="414468" rtl="0" fontAlgn="base" hangingPunct="0">
        <a:lnSpc>
          <a:spcPct val="93000"/>
        </a:lnSpc>
        <a:spcBef>
          <a:spcPct val="0"/>
        </a:spcBef>
        <a:spcAft>
          <a:spcPts val="522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4pPr>
      <a:lvl5pPr marL="1865107" indent="-207235" algn="l" defTabSz="414468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5pPr>
      <a:lvl6pPr marL="2279576" indent="-207235" algn="l" defTabSz="414468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6pPr>
      <a:lvl7pPr marL="2694043" indent="-207235" algn="l" defTabSz="414468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7pPr>
      <a:lvl8pPr marL="3108514" indent="-207235" algn="l" defTabSz="414468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8pPr>
      <a:lvl9pPr marL="3522980" indent="-207235" algn="l" defTabSz="414468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893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4468" algn="l" defTabSz="82893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8936" algn="l" defTabSz="82893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43404" algn="l" defTabSz="82893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57872" algn="l" defTabSz="82893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72341" algn="l" defTabSz="82893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86809" algn="l" defTabSz="82893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901277" algn="l" defTabSz="82893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315745" algn="l" defTabSz="82893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350" tIns="45677" rIns="91350" bIns="45677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350" tIns="45677" rIns="91350" bIns="45677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9"/>
            <a:ext cx="2133600" cy="365125"/>
          </a:xfrm>
          <a:prstGeom prst="rect">
            <a:avLst/>
          </a:prstGeom>
        </p:spPr>
        <p:txBody>
          <a:bodyPr vert="horz" lIns="91350" tIns="45677" rIns="91350" bIns="45677" rtlCol="0" anchor="ctr"/>
          <a:lstStyle>
            <a:lvl1pPr algn="l" defTabSz="913548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855E27-053B-4FA0-B1AA-DFAC2A49DA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9"/>
            <a:ext cx="2895600" cy="365125"/>
          </a:xfrm>
          <a:prstGeom prst="rect">
            <a:avLst/>
          </a:prstGeom>
        </p:spPr>
        <p:txBody>
          <a:bodyPr vert="horz" lIns="91350" tIns="45677" rIns="91350" bIns="45677" rtlCol="0" anchor="ctr"/>
          <a:lstStyle>
            <a:lvl1pPr algn="ctr" defTabSz="913548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9"/>
            <a:ext cx="2133600" cy="365125"/>
          </a:xfrm>
          <a:prstGeom prst="rect">
            <a:avLst/>
          </a:prstGeom>
        </p:spPr>
        <p:txBody>
          <a:bodyPr vert="horz" lIns="91350" tIns="45677" rIns="91350" bIns="45677" rtlCol="0" anchor="ctr"/>
          <a:lstStyle>
            <a:lvl1pPr algn="r" defTabSz="913548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69828-C02F-4168-B2F0-8560892425B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</p:sldLayoutIdLst>
  <p:txStyles>
    <p:titleStyle>
      <a:lvl1pPr algn="ctr" defTabSz="91354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580" indent="-342580" algn="l" defTabSz="91354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257" indent="-285483" algn="l" defTabSz="91354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935" indent="-228387" algn="l" defTabSz="91354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708" indent="-228387" algn="l" defTabSz="91354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482" indent="-228387" algn="l" defTabSz="91354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2255" indent="-228387" algn="l" defTabSz="91354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029" indent="-228387" algn="l" defTabSz="91354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5803" indent="-228387" algn="l" defTabSz="91354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2576" indent="-228387" algn="l" defTabSz="91354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72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48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322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094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868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642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412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188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350" tIns="45677" rIns="91350" bIns="45677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350" tIns="45677" rIns="91350" bIns="45677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9"/>
            <a:ext cx="2133600" cy="365125"/>
          </a:xfrm>
          <a:prstGeom prst="rect">
            <a:avLst/>
          </a:prstGeom>
        </p:spPr>
        <p:txBody>
          <a:bodyPr vert="horz" lIns="91350" tIns="45677" rIns="91350" bIns="45677" rtlCol="0" anchor="ctr"/>
          <a:lstStyle>
            <a:lvl1pPr algn="l" defTabSz="913548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855E27-053B-4FA0-B1AA-DFAC2A49DA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9"/>
            <a:ext cx="2895600" cy="365125"/>
          </a:xfrm>
          <a:prstGeom prst="rect">
            <a:avLst/>
          </a:prstGeom>
        </p:spPr>
        <p:txBody>
          <a:bodyPr vert="horz" lIns="91350" tIns="45677" rIns="91350" bIns="45677" rtlCol="0" anchor="ctr"/>
          <a:lstStyle>
            <a:lvl1pPr algn="ctr" defTabSz="913548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9"/>
            <a:ext cx="2133600" cy="365125"/>
          </a:xfrm>
          <a:prstGeom prst="rect">
            <a:avLst/>
          </a:prstGeom>
        </p:spPr>
        <p:txBody>
          <a:bodyPr vert="horz" lIns="91350" tIns="45677" rIns="91350" bIns="45677" rtlCol="0" anchor="ctr"/>
          <a:lstStyle>
            <a:lvl1pPr algn="r" defTabSz="913548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69828-C02F-4168-B2F0-8560892425B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</p:sldLayoutIdLst>
  <p:txStyles>
    <p:titleStyle>
      <a:lvl1pPr algn="ctr" defTabSz="91354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580" indent="-342580" algn="l" defTabSz="91354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257" indent="-285483" algn="l" defTabSz="91354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935" indent="-228387" algn="l" defTabSz="91354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708" indent="-228387" algn="l" defTabSz="91354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482" indent="-228387" algn="l" defTabSz="91354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2255" indent="-228387" algn="l" defTabSz="91354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029" indent="-228387" algn="l" defTabSz="91354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5803" indent="-228387" algn="l" defTabSz="91354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2576" indent="-228387" algn="l" defTabSz="91354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72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48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322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094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868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642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412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188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0" tIns="45677" rIns="91350" bIns="4567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34819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905009"/>
            <a:ext cx="8540750" cy="419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0" tIns="45677" rIns="91350" bIns="456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0" tIns="45677" rIns="91350" bIns="45677" numCol="1" anchor="t" anchorCtr="0" compatLnSpc="1">
            <a:prstTxWarp prst="textNoShape">
              <a:avLst/>
            </a:prstTxWarp>
          </a:bodyPr>
          <a:lstStyle>
            <a:lvl1pPr defTabSz="913548" fontAlgn="base">
              <a:spcBef>
                <a:spcPct val="0"/>
              </a:spcBef>
              <a:spcAft>
                <a:spcPct val="0"/>
              </a:spcAft>
              <a:defRPr sz="1400"/>
            </a:lvl1pPr>
          </a:lstStyle>
          <a:p>
            <a:endParaRPr lang="en-US" altLang="zh-CN" dirty="0" smtClean="0">
              <a:solidFill>
                <a:srgbClr val="007A77"/>
              </a:solidFill>
            </a:endParaRPr>
          </a:p>
        </p:txBody>
      </p:sp>
      <p:sp>
        <p:nvSpPr>
          <p:cNvPr id="348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0" tIns="45677" rIns="91350" bIns="45677" numCol="1" anchor="t" anchorCtr="0" compatLnSpc="1">
            <a:prstTxWarp prst="textNoShape">
              <a:avLst/>
            </a:prstTxWarp>
          </a:bodyPr>
          <a:lstStyle>
            <a:lvl1pPr algn="ctr" defTabSz="913548" fontAlgn="base">
              <a:spcBef>
                <a:spcPct val="0"/>
              </a:spcBef>
              <a:spcAft>
                <a:spcPct val="0"/>
              </a:spcAft>
              <a:defRPr sz="1400"/>
            </a:lvl1pPr>
          </a:lstStyle>
          <a:p>
            <a:endParaRPr lang="en-US" altLang="zh-CN" dirty="0" smtClean="0">
              <a:solidFill>
                <a:srgbClr val="007A77"/>
              </a:solidFill>
            </a:endParaRP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3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0" tIns="45677" rIns="91350" bIns="45677" numCol="1" anchor="t" anchorCtr="0" compatLnSpc="1">
            <a:prstTxWarp prst="textNoShape">
              <a:avLst/>
            </a:prstTxWarp>
          </a:bodyPr>
          <a:lstStyle>
            <a:lvl1pPr algn="r" defTabSz="913548" fontAlgn="base">
              <a:spcBef>
                <a:spcPct val="0"/>
              </a:spcBef>
              <a:spcAft>
                <a:spcPct val="0"/>
              </a:spcAft>
              <a:defRPr sz="1400"/>
            </a:lvl1pPr>
          </a:lstStyle>
          <a:p>
            <a:fld id="{0D828D6D-B136-4171-ACC0-8D1A6E7437D9}" type="slidenum">
              <a:rPr lang="en-US" altLang="zh-CN" smtClean="0">
                <a:solidFill>
                  <a:srgbClr val="007A77"/>
                </a:solidFill>
              </a:rPr>
              <a:pPr/>
              <a:t>‹#›</a:t>
            </a:fld>
            <a:endParaRPr lang="en-US" altLang="zh-CN" dirty="0" smtClean="0">
              <a:solidFill>
                <a:srgbClr val="007A77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-3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-3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-3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-32" charset="-122"/>
        </a:defRPr>
      </a:lvl5pPr>
      <a:lvl6pPr marL="456772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-32" charset="-122"/>
        </a:defRPr>
      </a:lvl6pPr>
      <a:lvl7pPr marL="913548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-32" charset="-122"/>
        </a:defRPr>
      </a:lvl7pPr>
      <a:lvl8pPr marL="1370322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-32" charset="-122"/>
        </a:defRPr>
      </a:lvl8pPr>
      <a:lvl9pPr marL="1827094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-32" charset="-122"/>
        </a:defRPr>
      </a:lvl9pPr>
    </p:titleStyle>
    <p:bodyStyle>
      <a:lvl1pPr marL="342580" indent="-34258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-3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257" indent="-285483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-3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1935" indent="-228387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-3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598708" indent="-228387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-3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5482" indent="-228387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-3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2255" indent="-228387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-3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69029" indent="-228387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-3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5803" indent="-228387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-3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2576" indent="-228387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-3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72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48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322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094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868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642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412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188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0" tIns="45677" rIns="91350" bIns="4567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34819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905009"/>
            <a:ext cx="8540750" cy="419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0" tIns="45677" rIns="91350" bIns="456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0" tIns="45677" rIns="91350" bIns="45677" numCol="1" anchor="t" anchorCtr="0" compatLnSpc="1">
            <a:prstTxWarp prst="textNoShape">
              <a:avLst/>
            </a:prstTxWarp>
          </a:bodyPr>
          <a:lstStyle>
            <a:lvl1pPr defTabSz="913548" fontAlgn="base">
              <a:spcBef>
                <a:spcPct val="0"/>
              </a:spcBef>
              <a:spcAft>
                <a:spcPct val="0"/>
              </a:spcAft>
              <a:defRPr sz="1400"/>
            </a:lvl1pPr>
          </a:lstStyle>
          <a:p>
            <a:endParaRPr lang="en-US" altLang="zh-CN" dirty="0" smtClean="0">
              <a:solidFill>
                <a:srgbClr val="007A77"/>
              </a:solidFill>
            </a:endParaRPr>
          </a:p>
        </p:txBody>
      </p:sp>
      <p:sp>
        <p:nvSpPr>
          <p:cNvPr id="348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0" tIns="45677" rIns="91350" bIns="45677" numCol="1" anchor="t" anchorCtr="0" compatLnSpc="1">
            <a:prstTxWarp prst="textNoShape">
              <a:avLst/>
            </a:prstTxWarp>
          </a:bodyPr>
          <a:lstStyle>
            <a:lvl1pPr algn="ctr" defTabSz="913548" fontAlgn="base">
              <a:spcBef>
                <a:spcPct val="0"/>
              </a:spcBef>
              <a:spcAft>
                <a:spcPct val="0"/>
              </a:spcAft>
              <a:defRPr sz="1400"/>
            </a:lvl1pPr>
          </a:lstStyle>
          <a:p>
            <a:endParaRPr lang="en-US" altLang="zh-CN" dirty="0" smtClean="0">
              <a:solidFill>
                <a:srgbClr val="007A77"/>
              </a:solidFill>
            </a:endParaRP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3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0" tIns="45677" rIns="91350" bIns="45677" numCol="1" anchor="t" anchorCtr="0" compatLnSpc="1">
            <a:prstTxWarp prst="textNoShape">
              <a:avLst/>
            </a:prstTxWarp>
          </a:bodyPr>
          <a:lstStyle>
            <a:lvl1pPr algn="r" defTabSz="913548" fontAlgn="base">
              <a:spcBef>
                <a:spcPct val="0"/>
              </a:spcBef>
              <a:spcAft>
                <a:spcPct val="0"/>
              </a:spcAft>
              <a:defRPr sz="1400"/>
            </a:lvl1pPr>
          </a:lstStyle>
          <a:p>
            <a:fld id="{0D828D6D-B136-4171-ACC0-8D1A6E7437D9}" type="slidenum">
              <a:rPr lang="en-US" altLang="zh-CN" smtClean="0">
                <a:solidFill>
                  <a:srgbClr val="007A77"/>
                </a:solidFill>
              </a:rPr>
              <a:pPr/>
              <a:t>‹#›</a:t>
            </a:fld>
            <a:endParaRPr lang="en-US" altLang="zh-CN" dirty="0" smtClean="0">
              <a:solidFill>
                <a:srgbClr val="007A77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-3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-3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-3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-32" charset="-122"/>
        </a:defRPr>
      </a:lvl5pPr>
      <a:lvl6pPr marL="456772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-32" charset="-122"/>
        </a:defRPr>
      </a:lvl6pPr>
      <a:lvl7pPr marL="913548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-32" charset="-122"/>
        </a:defRPr>
      </a:lvl7pPr>
      <a:lvl8pPr marL="1370322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-32" charset="-122"/>
        </a:defRPr>
      </a:lvl8pPr>
      <a:lvl9pPr marL="1827094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-32" charset="-122"/>
        </a:defRPr>
      </a:lvl9pPr>
    </p:titleStyle>
    <p:bodyStyle>
      <a:lvl1pPr marL="342580" indent="-34258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-3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257" indent="-285483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-3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1935" indent="-228387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-3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598708" indent="-228387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-3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5482" indent="-228387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-3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2255" indent="-228387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-3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69029" indent="-228387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-3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5803" indent="-228387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-3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2576" indent="-228387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-3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72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48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322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094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868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642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412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188" algn="l" defTabSz="9135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50" tIns="45677" rIns="91350" bIns="4567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3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50" tIns="45677" rIns="91350" bIns="456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9"/>
            <a:ext cx="2133600" cy="365125"/>
          </a:xfrm>
          <a:prstGeom prst="rect">
            <a:avLst/>
          </a:prstGeom>
        </p:spPr>
        <p:txBody>
          <a:bodyPr vert="horz" wrap="square" lIns="91350" tIns="45677" rIns="91350" bIns="45677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29179C4-A7AF-45CD-9704-8B2AEBC2D0D9}" type="datetime1">
              <a:rPr lang="en-US" smtClean="0">
                <a:ea typeface="ＭＳ Ｐゴシック" pitchFamily="-16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8/27/2010</a:t>
            </a:fld>
            <a:endParaRPr lang="en-US" smtClean="0">
              <a:ea typeface="ＭＳ Ｐゴシック" pitchFamily="-16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9"/>
            <a:ext cx="2895600" cy="365125"/>
          </a:xfrm>
          <a:prstGeom prst="rect">
            <a:avLst/>
          </a:prstGeom>
        </p:spPr>
        <p:txBody>
          <a:bodyPr vert="horz" lIns="91350" tIns="45677" rIns="91350" bIns="45677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9"/>
            <a:ext cx="2133600" cy="365125"/>
          </a:xfrm>
          <a:prstGeom prst="rect">
            <a:avLst/>
          </a:prstGeom>
        </p:spPr>
        <p:txBody>
          <a:bodyPr vert="horz" wrap="square" lIns="91350" tIns="45677" rIns="91350" bIns="45677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601FE44-F638-465F-8A73-38E992895D2B}" type="slidenum">
              <a:rPr lang="en-US" smtClean="0">
                <a:ea typeface="ＭＳ Ｐゴシック" pitchFamily="-16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ea typeface="ＭＳ Ｐゴシック" pitchFamily="-16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</p:sldLayoutIdLst>
  <p:txStyles>
    <p:titleStyle>
      <a:lvl1pPr algn="ctr" defTabSz="456772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6772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6772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6772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6772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6772" algn="ctr" defTabSz="456772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3548" algn="ctr" defTabSz="456772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0322" algn="ctr" defTabSz="456772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7094" algn="ctr" defTabSz="456772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580" indent="-342580" algn="l" defTabSz="456772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257" indent="-285483" algn="l" defTabSz="456772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1935" indent="-228387" algn="l" defTabSz="456772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598708" indent="-228387" algn="l" defTabSz="456772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5482" indent="-228387" algn="l" defTabSz="456772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2255" indent="-228387" algn="l" defTabSz="45677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029" indent="-228387" algn="l" defTabSz="45677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5803" indent="-228387" algn="l" defTabSz="45677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2576" indent="-228387" algn="l" defTabSz="45677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72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48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322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094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868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642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412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188" algn="l" defTabSz="4567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2.png"/><Relationship Id="rId5" Type="http://schemas.openxmlformats.org/officeDocument/2006/relationships/image" Target="../media/image3.pdf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5.pdf"/><Relationship Id="rId7" Type="http://schemas.openxmlformats.org/officeDocument/2006/relationships/image" Target="../media/image9.pd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5.png"/><Relationship Id="rId5" Type="http://schemas.openxmlformats.org/officeDocument/2006/relationships/image" Target="../media/image7.pdf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5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5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6.jpeg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5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60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68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7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7" Type="http://schemas.openxmlformats.org/officeDocument/2006/relationships/image" Target="../media/image76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80.jpe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83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" y="0"/>
            <a:ext cx="93726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50825"/>
            <a:ext cx="8610600" cy="1555750"/>
          </a:xfrm>
          <a:ln/>
        </p:spPr>
        <p:txBody>
          <a:bodyPr/>
          <a:lstStyle/>
          <a:p>
            <a:pPr algn="l">
              <a:buClrTx/>
              <a:tabLst>
                <a:tab pos="0" algn="l"/>
                <a:tab pos="456772" algn="l"/>
                <a:tab pos="913548" algn="l"/>
                <a:tab pos="1370322" algn="l"/>
                <a:tab pos="1827094" algn="l"/>
                <a:tab pos="2283868" algn="l"/>
                <a:tab pos="2740642" algn="l"/>
                <a:tab pos="3197412" algn="l"/>
                <a:tab pos="3654188" algn="l"/>
                <a:tab pos="4110962" algn="l"/>
                <a:tab pos="4567737" algn="l"/>
                <a:tab pos="5024508" algn="l"/>
                <a:tab pos="5481283" algn="l"/>
                <a:tab pos="5938056" algn="l"/>
                <a:tab pos="6394827" algn="l"/>
                <a:tab pos="6851603" algn="l"/>
                <a:tab pos="7308378" algn="l"/>
                <a:tab pos="7765153" algn="l"/>
                <a:tab pos="8221924" algn="l"/>
                <a:tab pos="8678699" algn="l"/>
                <a:tab pos="9135469" algn="l"/>
              </a:tabLst>
            </a:pPr>
            <a:r>
              <a:rPr lang="en-US" sz="3200" dirty="0" err="1"/>
              <a:t>Januka</a:t>
            </a:r>
            <a:r>
              <a:rPr lang="en-US" sz="3200" dirty="0"/>
              <a:t> </a:t>
            </a:r>
            <a:r>
              <a:rPr lang="en-US" sz="3200" dirty="0" err="1"/>
              <a:t>Attanayake</a:t>
            </a:r>
            <a:r>
              <a:rPr lang="en-US" sz="3200" dirty="0"/>
              <a:t> (Grad)</a:t>
            </a:r>
            <a:br>
              <a:rPr lang="en-US" sz="3200" dirty="0"/>
            </a:br>
            <a:r>
              <a:rPr lang="en-US" sz="3200" dirty="0"/>
              <a:t>The University of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Connecticut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2005 - present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228600" y="2438400"/>
            <a:ext cx="8686800" cy="4419600"/>
          </a:xfrm>
          <a:prstGeom prst="rect">
            <a:avLst/>
          </a:prstGeom>
          <a:noFill/>
          <a:ln/>
        </p:spPr>
        <p:txBody>
          <a:bodyPr lIns="89914" tIns="46756" rIns="89914" bIns="46756"/>
          <a:lstStyle/>
          <a:p>
            <a:pPr marL="0" indent="0">
              <a:spcBef>
                <a:spcPts val="700"/>
              </a:spcBef>
              <a:buClrTx/>
              <a:tabLst>
                <a:tab pos="0" algn="l"/>
                <a:tab pos="112608" algn="l"/>
                <a:tab pos="569382" algn="l"/>
                <a:tab pos="1026153" algn="l"/>
                <a:tab pos="1482927" algn="l"/>
                <a:tab pos="1939703" algn="l"/>
                <a:tab pos="2396474" algn="l"/>
                <a:tab pos="2853249" algn="l"/>
                <a:tab pos="3310024" algn="l"/>
                <a:tab pos="3766794" algn="l"/>
                <a:tab pos="4223571" algn="l"/>
                <a:tab pos="4680343" algn="l"/>
                <a:tab pos="5137119" algn="l"/>
                <a:tab pos="5593890" algn="l"/>
                <a:tab pos="6050665" algn="l"/>
                <a:tab pos="6507437" algn="l"/>
                <a:tab pos="6964210" algn="l"/>
                <a:tab pos="7420984" algn="l"/>
                <a:tab pos="7877758" algn="l"/>
                <a:tab pos="8334533" algn="l"/>
                <a:tab pos="8791307" algn="l"/>
              </a:tabLst>
            </a:pPr>
            <a:r>
              <a:rPr lang="en-US" sz="2800" b="1" dirty="0"/>
              <a:t>Waveform modeling of core phases at very long distances (150</a:t>
            </a:r>
            <a:r>
              <a:rPr lang="en-US" sz="2800" b="1" baseline="30000" dirty="0"/>
              <a:t>o</a:t>
            </a:r>
            <a:r>
              <a:rPr lang="en-US" sz="2800" b="1" dirty="0"/>
              <a:t> +)</a:t>
            </a:r>
          </a:p>
          <a:p>
            <a:pPr marL="0" indent="0">
              <a:spcBef>
                <a:spcPts val="600"/>
              </a:spcBef>
              <a:buFont typeface="Times New Roman" pitchFamily="-32" charset="0"/>
              <a:buChar char="-"/>
              <a:tabLst>
                <a:tab pos="0" algn="l"/>
                <a:tab pos="112608" algn="l"/>
                <a:tab pos="569382" algn="l"/>
                <a:tab pos="1026153" algn="l"/>
                <a:tab pos="1482927" algn="l"/>
                <a:tab pos="1939703" algn="l"/>
                <a:tab pos="2396474" algn="l"/>
                <a:tab pos="2853249" algn="l"/>
                <a:tab pos="3310024" algn="l"/>
                <a:tab pos="3766794" algn="l"/>
                <a:tab pos="4223571" algn="l"/>
                <a:tab pos="4680343" algn="l"/>
                <a:tab pos="5137119" algn="l"/>
                <a:tab pos="5593890" algn="l"/>
                <a:tab pos="6050665" algn="l"/>
                <a:tab pos="6507437" algn="l"/>
                <a:tab pos="6964210" algn="l"/>
                <a:tab pos="7420984" algn="l"/>
                <a:tab pos="7877758" algn="l"/>
                <a:tab pos="8334533" algn="l"/>
                <a:tab pos="8791307" algn="l"/>
              </a:tabLst>
            </a:pPr>
            <a:r>
              <a:rPr lang="en-US" sz="2400" i="1" dirty="0"/>
              <a:t>Model PKP-</a:t>
            </a:r>
            <a:r>
              <a:rPr lang="en-US" sz="1800" i="1" dirty="0"/>
              <a:t>BC</a:t>
            </a:r>
            <a:r>
              <a:rPr lang="en-US" sz="2400" i="1" dirty="0"/>
              <a:t> &amp; PKP-</a:t>
            </a:r>
            <a:r>
              <a:rPr lang="en-US" sz="1800" i="1" dirty="0" err="1"/>
              <a:t>Cdiff</a:t>
            </a:r>
            <a:r>
              <a:rPr lang="en-US" sz="2400" i="1" dirty="0"/>
              <a:t> near the C-caustic (150</a:t>
            </a:r>
            <a:r>
              <a:rPr lang="en-US" sz="2400" i="1" baseline="30000" dirty="0"/>
              <a:t>o</a:t>
            </a:r>
            <a:r>
              <a:rPr lang="en-US" sz="2400" i="1" dirty="0"/>
              <a:t>-160</a:t>
            </a:r>
            <a:r>
              <a:rPr lang="en-US" sz="2400" i="1" baseline="30000" dirty="0"/>
              <a:t>o</a:t>
            </a:r>
            <a:r>
              <a:rPr lang="en-US" sz="2400" i="1" dirty="0"/>
              <a:t>) to    </a:t>
            </a:r>
          </a:p>
          <a:p>
            <a:pPr marL="0" indent="0">
              <a:spcBef>
                <a:spcPts val="600"/>
              </a:spcBef>
              <a:tabLst>
                <a:tab pos="0" algn="l"/>
                <a:tab pos="112608" algn="l"/>
                <a:tab pos="569382" algn="l"/>
                <a:tab pos="1026153" algn="l"/>
                <a:tab pos="1482927" algn="l"/>
                <a:tab pos="1939703" algn="l"/>
                <a:tab pos="2396474" algn="l"/>
                <a:tab pos="2853249" algn="l"/>
                <a:tab pos="3310024" algn="l"/>
                <a:tab pos="3766794" algn="l"/>
                <a:tab pos="4223571" algn="l"/>
                <a:tab pos="4680343" algn="l"/>
                <a:tab pos="5137119" algn="l"/>
                <a:tab pos="5593890" algn="l"/>
                <a:tab pos="6050665" algn="l"/>
                <a:tab pos="6507437" algn="l"/>
                <a:tab pos="6964210" algn="l"/>
                <a:tab pos="7420984" algn="l"/>
                <a:tab pos="7877758" algn="l"/>
                <a:tab pos="8334533" algn="l"/>
                <a:tab pos="8791307" algn="l"/>
              </a:tabLst>
            </a:pPr>
            <a:r>
              <a:rPr lang="en-US" sz="2400" i="1" dirty="0"/>
              <a:t>constrain  seismic parameters such as velocity, its gradient and </a:t>
            </a:r>
          </a:p>
          <a:p>
            <a:pPr marL="0" indent="0">
              <a:spcBef>
                <a:spcPts val="600"/>
              </a:spcBef>
              <a:tabLst>
                <a:tab pos="0" algn="l"/>
                <a:tab pos="112608" algn="l"/>
                <a:tab pos="569382" algn="l"/>
                <a:tab pos="1026153" algn="l"/>
                <a:tab pos="1482927" algn="l"/>
                <a:tab pos="1939703" algn="l"/>
                <a:tab pos="2396474" algn="l"/>
                <a:tab pos="2853249" algn="l"/>
                <a:tab pos="3310024" algn="l"/>
                <a:tab pos="3766794" algn="l"/>
                <a:tab pos="4223571" algn="l"/>
                <a:tab pos="4680343" algn="l"/>
                <a:tab pos="5137119" algn="l"/>
                <a:tab pos="5593890" algn="l"/>
                <a:tab pos="6050665" algn="l"/>
                <a:tab pos="6507437" algn="l"/>
                <a:tab pos="6964210" algn="l"/>
                <a:tab pos="7420984" algn="l"/>
                <a:tab pos="7877758" algn="l"/>
                <a:tab pos="8334533" algn="l"/>
                <a:tab pos="8791307" algn="l"/>
              </a:tabLst>
            </a:pPr>
            <a:r>
              <a:rPr lang="en-US" sz="2400" i="1" dirty="0"/>
              <a:t>intrinsic attenuation just above and at the inner core boundary </a:t>
            </a:r>
          </a:p>
          <a:p>
            <a:pPr marL="0" indent="0">
              <a:spcBef>
                <a:spcPts val="600"/>
              </a:spcBef>
              <a:tabLst>
                <a:tab pos="0" algn="l"/>
                <a:tab pos="112608" algn="l"/>
                <a:tab pos="569382" algn="l"/>
                <a:tab pos="1026153" algn="l"/>
                <a:tab pos="1482927" algn="l"/>
                <a:tab pos="1939703" algn="l"/>
                <a:tab pos="2396474" algn="l"/>
                <a:tab pos="2853249" algn="l"/>
                <a:tab pos="3310024" algn="l"/>
                <a:tab pos="3766794" algn="l"/>
                <a:tab pos="4223571" algn="l"/>
                <a:tab pos="4680343" algn="l"/>
                <a:tab pos="5137119" algn="l"/>
                <a:tab pos="5593890" algn="l"/>
                <a:tab pos="6050665" algn="l"/>
                <a:tab pos="6507437" algn="l"/>
                <a:tab pos="6964210" algn="l"/>
                <a:tab pos="7420984" algn="l"/>
                <a:tab pos="7877758" algn="l"/>
                <a:tab pos="8334533" algn="l"/>
                <a:tab pos="8791307" algn="l"/>
              </a:tabLst>
            </a:pPr>
            <a:endParaRPr lang="en-US" sz="2400" i="1" dirty="0"/>
          </a:p>
          <a:p>
            <a:pPr marL="0" indent="0">
              <a:spcBef>
                <a:spcPts val="600"/>
              </a:spcBef>
              <a:buFont typeface="Times New Roman" pitchFamily="-32" charset="0"/>
              <a:buChar char="-"/>
              <a:tabLst>
                <a:tab pos="0" algn="l"/>
                <a:tab pos="112608" algn="l"/>
                <a:tab pos="569382" algn="l"/>
                <a:tab pos="1026153" algn="l"/>
                <a:tab pos="1482927" algn="l"/>
                <a:tab pos="1939703" algn="l"/>
                <a:tab pos="2396474" algn="l"/>
                <a:tab pos="2853249" algn="l"/>
                <a:tab pos="3310024" algn="l"/>
                <a:tab pos="3766794" algn="l"/>
                <a:tab pos="4223571" algn="l"/>
                <a:tab pos="4680343" algn="l"/>
                <a:tab pos="5137119" algn="l"/>
                <a:tab pos="5593890" algn="l"/>
                <a:tab pos="6050665" algn="l"/>
                <a:tab pos="6507437" algn="l"/>
                <a:tab pos="6964210" algn="l"/>
                <a:tab pos="7420984" algn="l"/>
                <a:tab pos="7877758" algn="l"/>
                <a:tab pos="8334533" algn="l"/>
                <a:tab pos="8791307" algn="l"/>
              </a:tabLst>
            </a:pPr>
            <a:r>
              <a:rPr lang="en-US" sz="2400" i="1" dirty="0"/>
              <a:t>Model selected phases PKIKP, PKIIKP etc. at near antipodal  </a:t>
            </a:r>
          </a:p>
          <a:p>
            <a:pPr marL="0" indent="0">
              <a:spcBef>
                <a:spcPts val="600"/>
              </a:spcBef>
              <a:tabLst>
                <a:tab pos="0" algn="l"/>
                <a:tab pos="112608" algn="l"/>
                <a:tab pos="569382" algn="l"/>
                <a:tab pos="1026153" algn="l"/>
                <a:tab pos="1482927" algn="l"/>
                <a:tab pos="1939703" algn="l"/>
                <a:tab pos="2396474" algn="l"/>
                <a:tab pos="2853249" algn="l"/>
                <a:tab pos="3310024" algn="l"/>
                <a:tab pos="3766794" algn="l"/>
                <a:tab pos="4223571" algn="l"/>
                <a:tab pos="4680343" algn="l"/>
                <a:tab pos="5137119" algn="l"/>
                <a:tab pos="5593890" algn="l"/>
                <a:tab pos="6050665" algn="l"/>
                <a:tab pos="6507437" algn="l"/>
                <a:tab pos="6964210" algn="l"/>
                <a:tab pos="7420984" algn="l"/>
                <a:tab pos="7877758" algn="l"/>
                <a:tab pos="8334533" algn="l"/>
                <a:tab pos="8791307" algn="l"/>
              </a:tabLst>
            </a:pPr>
            <a:r>
              <a:rPr lang="en-US" sz="2400" i="1" dirty="0"/>
              <a:t> (180</a:t>
            </a:r>
            <a:r>
              <a:rPr lang="en-US" sz="2400" i="1" baseline="30000" dirty="0"/>
              <a:t>o</a:t>
            </a:r>
            <a:r>
              <a:rPr lang="en-US" sz="2400" i="1" dirty="0"/>
              <a:t>)  distances to constrain seismic velocity, texture &amp; intrinsic </a:t>
            </a:r>
          </a:p>
          <a:p>
            <a:pPr marL="0" indent="0">
              <a:spcBef>
                <a:spcPts val="600"/>
              </a:spcBef>
              <a:buClrTx/>
              <a:tabLst>
                <a:tab pos="0" algn="l"/>
                <a:tab pos="112608" algn="l"/>
                <a:tab pos="569382" algn="l"/>
                <a:tab pos="1026153" algn="l"/>
                <a:tab pos="1482927" algn="l"/>
                <a:tab pos="1939703" algn="l"/>
                <a:tab pos="2396474" algn="l"/>
                <a:tab pos="2853249" algn="l"/>
                <a:tab pos="3310024" algn="l"/>
                <a:tab pos="3766794" algn="l"/>
                <a:tab pos="4223571" algn="l"/>
                <a:tab pos="4680343" algn="l"/>
                <a:tab pos="5137119" algn="l"/>
                <a:tab pos="5593890" algn="l"/>
                <a:tab pos="6050665" algn="l"/>
                <a:tab pos="6507437" algn="l"/>
                <a:tab pos="6964210" algn="l"/>
                <a:tab pos="7420984" algn="l"/>
                <a:tab pos="7877758" algn="l"/>
                <a:tab pos="8334533" algn="l"/>
                <a:tab pos="8791307" algn="l"/>
              </a:tabLst>
            </a:pPr>
            <a:r>
              <a:rPr lang="en-US" sz="2400" i="1" dirty="0"/>
              <a:t>  attenuation of the shallow and deep inner core.</a:t>
            </a:r>
            <a:r>
              <a:rPr lang="en-US" sz="2400" dirty="0"/>
              <a:t> 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29400" y="1"/>
            <a:ext cx="2514600" cy="2514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6" name="Picture 5" descr="Attanayake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9148" y="6552"/>
            <a:ext cx="1890252" cy="2520336"/>
          </a:xfrm>
          <a:prstGeom prst="rect">
            <a:avLst/>
          </a:prstGeom>
        </p:spPr>
      </p:pic>
    </p:spTree>
  </p:cSld>
  <p:clrMapOvr>
    <a:masterClrMapping/>
  </p:clrMapOvr>
  <p:transition spd="med" advTm="60000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ChangeArrowheads="1"/>
          </p:cNvSpPr>
          <p:nvPr/>
        </p:nvSpPr>
        <p:spPr bwMode="auto">
          <a:xfrm>
            <a:off x="227013" y="990600"/>
            <a:ext cx="8763000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985" tIns="45995" rIns="91985" bIns="45995"/>
          <a:lstStyle/>
          <a:p>
            <a:pPr marL="399676" indent="-399676" fontAlgn="base">
              <a:lnSpc>
                <a:spcPts val="3300"/>
              </a:lnSpc>
              <a:spcBef>
                <a:spcPts val="900"/>
              </a:spcBef>
              <a:spcAft>
                <a:spcPct val="0"/>
              </a:spcAft>
              <a:buClr>
                <a:srgbClr val="003366"/>
              </a:buClr>
            </a:pPr>
            <a:r>
              <a:rPr lang="en-US" sz="2400" dirty="0" smtClean="0">
                <a:solidFill>
                  <a:prstClr val="black"/>
                </a:solidFill>
                <a:ea typeface="ＭＳ Ｐゴシック" pitchFamily="-16" charset="-128"/>
              </a:rPr>
              <a:t>Data processing:</a:t>
            </a:r>
            <a:endParaRPr lang="en-US" altLang="zh-TW" sz="2400" dirty="0" smtClean="0">
              <a:solidFill>
                <a:srgbClr val="254061"/>
              </a:solidFill>
              <a:latin typeface="Wingdings" pitchFamily="-32" charset="2"/>
              <a:ea typeface="ＭＳ Ｐゴシック" pitchFamily="-16" charset="-128"/>
            </a:endParaRPr>
          </a:p>
          <a:p>
            <a:pPr marL="399676" indent="-399676" fontAlgn="base">
              <a:lnSpc>
                <a:spcPts val="3300"/>
              </a:lnSpc>
              <a:spcBef>
                <a:spcPts val="900"/>
              </a:spcBef>
              <a:spcAft>
                <a:spcPct val="0"/>
              </a:spcAft>
              <a:buClr>
                <a:srgbClr val="003366"/>
              </a:buClr>
              <a:buFontTx/>
              <a:buChar char="•"/>
            </a:pPr>
            <a:r>
              <a:rPr lang="en-US" altLang="zh-TW" sz="2400" dirty="0" err="1" smtClean="0">
                <a:solidFill>
                  <a:prstClr val="black"/>
                </a:solidFill>
              </a:rPr>
              <a:t>Wavefield</a:t>
            </a:r>
            <a:r>
              <a:rPr lang="en-US" altLang="zh-TW" sz="2400" dirty="0" smtClean="0">
                <a:solidFill>
                  <a:prstClr val="black"/>
                </a:solidFill>
              </a:rPr>
              <a:t> separation</a:t>
            </a:r>
          </a:p>
          <a:p>
            <a:pPr marL="799353" lvl="1" indent="-285483" fontAlgn="base">
              <a:lnSpc>
                <a:spcPts val="3000"/>
              </a:lnSpc>
              <a:spcBef>
                <a:spcPts val="900"/>
              </a:spcBef>
              <a:spcAft>
                <a:spcPct val="0"/>
              </a:spcAft>
              <a:buClr>
                <a:srgbClr val="EEECE1"/>
              </a:buClr>
            </a:pPr>
            <a:r>
              <a:rPr lang="en-US" altLang="zh-TW" sz="2400" dirty="0" smtClean="0">
                <a:solidFill>
                  <a:prstClr val="black"/>
                </a:solidFill>
              </a:rPr>
              <a:t>R T Z </a:t>
            </a:r>
            <a:r>
              <a:rPr lang="en-US" altLang="zh-TW" sz="2400" dirty="0" smtClean="0">
                <a:solidFill>
                  <a:prstClr val="black"/>
                </a:solidFill>
                <a:sym typeface="Wingdings" pitchFamily="-32" charset="2"/>
              </a:rPr>
              <a:t> </a:t>
            </a:r>
            <a:r>
              <a:rPr lang="en-US" altLang="zh-TW" sz="2400" dirty="0" err="1" smtClean="0">
                <a:solidFill>
                  <a:prstClr val="black"/>
                </a:solidFill>
                <a:sym typeface="Wingdings" pitchFamily="-32" charset="2"/>
              </a:rPr>
              <a:t>upgoing</a:t>
            </a:r>
            <a:r>
              <a:rPr lang="en-US" altLang="zh-TW" sz="2400" dirty="0" smtClean="0">
                <a:solidFill>
                  <a:prstClr val="black"/>
                </a:solidFill>
                <a:sym typeface="Wingdings" pitchFamily="-32" charset="2"/>
              </a:rPr>
              <a:t> P SV SH</a:t>
            </a:r>
            <a:endParaRPr lang="en-US" altLang="zh-TW" sz="2400" dirty="0" smtClean="0">
              <a:solidFill>
                <a:prstClr val="black"/>
              </a:solidFill>
            </a:endParaRPr>
          </a:p>
          <a:p>
            <a:pPr marL="399676" indent="-399676" fontAlgn="base">
              <a:lnSpc>
                <a:spcPts val="3300"/>
              </a:lnSpc>
              <a:spcBef>
                <a:spcPts val="900"/>
              </a:spcBef>
              <a:spcAft>
                <a:spcPct val="0"/>
              </a:spcAft>
              <a:buClr>
                <a:srgbClr val="003366"/>
              </a:buClr>
              <a:buFontTx/>
              <a:buChar char="•"/>
            </a:pPr>
            <a:r>
              <a:rPr lang="en-US" altLang="zh-TW" sz="2400" dirty="0" smtClean="0">
                <a:solidFill>
                  <a:prstClr val="black"/>
                </a:solidFill>
              </a:rPr>
              <a:t>Alignment of first (P-wave) arrival</a:t>
            </a:r>
          </a:p>
          <a:p>
            <a:pPr marL="399676" indent="-399676" fontAlgn="base">
              <a:lnSpc>
                <a:spcPts val="3300"/>
              </a:lnSpc>
              <a:spcBef>
                <a:spcPts val="900"/>
              </a:spcBef>
              <a:spcAft>
                <a:spcPct val="0"/>
              </a:spcAft>
              <a:buClr>
                <a:srgbClr val="003366"/>
              </a:buClr>
              <a:buFontTx/>
              <a:buChar char="•"/>
            </a:pPr>
            <a:r>
              <a:rPr lang="en-US" altLang="zh-TW" sz="2400" dirty="0" smtClean="0">
                <a:solidFill>
                  <a:prstClr val="black"/>
                </a:solidFill>
              </a:rPr>
              <a:t>Source signature estimation</a:t>
            </a:r>
          </a:p>
          <a:p>
            <a:pPr marL="399676" indent="-399676" fontAlgn="base">
              <a:lnSpc>
                <a:spcPts val="3300"/>
              </a:lnSpc>
              <a:spcBef>
                <a:spcPts val="900"/>
              </a:spcBef>
              <a:spcAft>
                <a:spcPct val="0"/>
              </a:spcAft>
              <a:buClr>
                <a:srgbClr val="003366"/>
              </a:buClr>
              <a:buFontTx/>
              <a:buChar char="•"/>
            </a:pPr>
            <a:r>
              <a:rPr lang="en-US" altLang="zh-TW" sz="2400" dirty="0" err="1" smtClean="0">
                <a:solidFill>
                  <a:prstClr val="black"/>
                </a:solidFill>
              </a:rPr>
              <a:t>Deconvolution</a:t>
            </a:r>
            <a:r>
              <a:rPr lang="en-US" altLang="zh-TW" sz="2400" dirty="0" smtClean="0">
                <a:solidFill>
                  <a:prstClr val="black"/>
                </a:solidFill>
              </a:rPr>
              <a:t> </a:t>
            </a:r>
          </a:p>
          <a:p>
            <a:pPr marL="399676" indent="-399676" fontAlgn="base">
              <a:lnSpc>
                <a:spcPts val="3300"/>
              </a:lnSpc>
              <a:spcBef>
                <a:spcPts val="900"/>
              </a:spcBef>
              <a:spcAft>
                <a:spcPct val="0"/>
              </a:spcAft>
              <a:buClr>
                <a:srgbClr val="003366"/>
              </a:buClr>
            </a:pPr>
            <a:r>
              <a:rPr lang="en-US" altLang="zh-TW" sz="2400" dirty="0" smtClean="0">
                <a:solidFill>
                  <a:prstClr val="black"/>
                </a:solidFill>
                <a:sym typeface="Wingdings" pitchFamily="-32" charset="2"/>
              </a:rPr>
              <a:t>       scattered </a:t>
            </a:r>
            <a:r>
              <a:rPr lang="en-US" altLang="zh-TW" sz="2400" dirty="0" err="1" smtClean="0">
                <a:solidFill>
                  <a:prstClr val="black"/>
                </a:solidFill>
                <a:sym typeface="Wingdings" pitchFamily="-32" charset="2"/>
              </a:rPr>
              <a:t>wavefields</a:t>
            </a:r>
            <a:endParaRPr lang="en-US" altLang="zh-TW" sz="2400" dirty="0" smtClean="0">
              <a:solidFill>
                <a:prstClr val="black"/>
              </a:solidFill>
              <a:sym typeface="Wingdings" pitchFamily="-32" charset="2"/>
            </a:endParaRPr>
          </a:p>
          <a:p>
            <a:pPr marL="399676" indent="-399676" fontAlgn="base">
              <a:lnSpc>
                <a:spcPts val="3300"/>
              </a:lnSpc>
              <a:spcBef>
                <a:spcPts val="900"/>
              </a:spcBef>
              <a:spcAft>
                <a:spcPct val="0"/>
              </a:spcAft>
              <a:buClr>
                <a:srgbClr val="003366"/>
              </a:buClr>
            </a:pPr>
            <a:endParaRPr lang="en-US" altLang="zh-TW" sz="2400" dirty="0" smtClean="0">
              <a:solidFill>
                <a:prstClr val="black"/>
              </a:solidFill>
              <a:sym typeface="Wingdings" pitchFamily="-32" charset="2"/>
            </a:endParaRPr>
          </a:p>
          <a:p>
            <a:pPr marL="399676" indent="-399676" fontAlgn="base">
              <a:lnSpc>
                <a:spcPts val="3300"/>
              </a:lnSpc>
              <a:spcBef>
                <a:spcPts val="900"/>
              </a:spcBef>
              <a:spcAft>
                <a:spcPct val="0"/>
              </a:spcAft>
              <a:buClr>
                <a:srgbClr val="003366"/>
              </a:buClr>
            </a:pPr>
            <a:r>
              <a:rPr lang="en-US" altLang="zh-TW" sz="2400" dirty="0" smtClean="0">
                <a:solidFill>
                  <a:prstClr val="black"/>
                </a:solidFill>
                <a:sym typeface="Wingdings" pitchFamily="-32" charset="2"/>
              </a:rPr>
              <a:t>Imaging process </a:t>
            </a:r>
          </a:p>
          <a:p>
            <a:pPr marL="399676" indent="-399676" fontAlgn="base">
              <a:lnSpc>
                <a:spcPts val="3300"/>
              </a:lnSpc>
              <a:spcBef>
                <a:spcPts val="900"/>
              </a:spcBef>
              <a:spcAft>
                <a:spcPct val="0"/>
              </a:spcAft>
              <a:buClr>
                <a:srgbClr val="003366"/>
              </a:buClr>
            </a:pPr>
            <a:r>
              <a:rPr lang="en-US" altLang="zh-TW" sz="2400" dirty="0" smtClean="0">
                <a:solidFill>
                  <a:prstClr val="black"/>
                </a:solidFill>
                <a:sym typeface="Wingdings" pitchFamily="-32" charset="2"/>
              </a:rPr>
              <a:t>(e.g., GRT migration)</a:t>
            </a:r>
          </a:p>
        </p:txBody>
      </p:sp>
      <p:sp>
        <p:nvSpPr>
          <p:cNvPr id="14339" name="TextBox 3"/>
          <p:cNvSpPr txBox="1">
            <a:spLocks noChangeArrowheads="1"/>
          </p:cNvSpPr>
          <p:nvPr/>
        </p:nvSpPr>
        <p:spPr bwMode="auto">
          <a:xfrm>
            <a:off x="236538" y="423867"/>
            <a:ext cx="4843462" cy="461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50" tIns="45677" rIns="91350" bIns="45677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prstClr val="black"/>
                </a:solidFill>
                <a:ea typeface="ＭＳ Ｐゴシック" pitchFamily="-16" charset="-128"/>
              </a:rPr>
              <a:t>Data request: </a:t>
            </a:r>
            <a:r>
              <a:rPr lang="en-US" sz="2400" dirty="0" err="1" smtClean="0">
                <a:solidFill>
                  <a:prstClr val="black"/>
                </a:solidFill>
                <a:ea typeface="ＭＳ Ｐゴシック" pitchFamily="-16" charset="-128"/>
              </a:rPr>
              <a:t>BreqFast</a:t>
            </a:r>
            <a:endParaRPr lang="en-US" sz="2400" dirty="0" smtClean="0">
              <a:solidFill>
                <a:prstClr val="black"/>
              </a:solidFill>
              <a:ea typeface="ＭＳ Ｐゴシック" pitchFamily="-16" charset="-128"/>
            </a:endParaRPr>
          </a:p>
        </p:txBody>
      </p:sp>
      <p:pic>
        <p:nvPicPr>
          <p:cNvPr id="14340" name="Picture 5" descr="20080151752_pre-alignP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34925"/>
            <a:ext cx="26670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6" descr="20080151752_Paligned_src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67401" y="2095503"/>
            <a:ext cx="281940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7" descr="20080151752_scattering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10009" y="4233872"/>
            <a:ext cx="5103813" cy="270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3" y="1628784"/>
            <a:ext cx="8229600" cy="1223963"/>
          </a:xfrm>
        </p:spPr>
        <p:txBody>
          <a:bodyPr/>
          <a:lstStyle/>
          <a:p>
            <a:r>
              <a:rPr lang="en-US" altLang="zh-CN"/>
              <a:t>Yu Chen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068638"/>
            <a:ext cx="6400800" cy="1752600"/>
          </a:xfrm>
        </p:spPr>
        <p:txBody>
          <a:bodyPr/>
          <a:lstStyle/>
          <a:p>
            <a:r>
              <a:rPr lang="en-US" altLang="zh-CN"/>
              <a:t>Second-year graduate student</a:t>
            </a:r>
          </a:p>
          <a:p>
            <a:r>
              <a:rPr lang="en-US" altLang="zh-CN"/>
              <a:t>State University of New York </a:t>
            </a:r>
          </a:p>
          <a:p>
            <a:r>
              <a:rPr lang="en-US" altLang="zh-CN"/>
              <a:t>at Stony Brook</a:t>
            </a:r>
          </a:p>
          <a:p>
            <a:endParaRPr lang="en-US" altLang="zh-CN"/>
          </a:p>
        </p:txBody>
      </p:sp>
      <p:pic>
        <p:nvPicPr>
          <p:cNvPr id="4" name="Picture 3" descr="Chen_Yu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63160" y="-914400"/>
            <a:ext cx="2825360" cy="3767147"/>
          </a:xfrm>
          <a:prstGeom prst="rect">
            <a:avLst/>
          </a:prstGeom>
        </p:spPr>
      </p:pic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549275"/>
            <a:ext cx="8229600" cy="5575300"/>
          </a:xfrm>
        </p:spPr>
        <p:txBody>
          <a:bodyPr/>
          <a:lstStyle/>
          <a:p>
            <a:r>
              <a:rPr lang="en-US" altLang="zh-CN" dirty="0"/>
              <a:t>Data: </a:t>
            </a:r>
          </a:p>
          <a:p>
            <a:pPr>
              <a:buFontTx/>
              <a:buNone/>
            </a:pPr>
            <a:r>
              <a:rPr lang="en-US" altLang="zh-CN" dirty="0"/>
              <a:t>   </a:t>
            </a:r>
            <a:r>
              <a:rPr lang="en-US" altLang="zh-CN" sz="2800" dirty="0"/>
              <a:t>IRIS Data, F-net and H-net</a:t>
            </a:r>
          </a:p>
          <a:p>
            <a:r>
              <a:rPr lang="en-US" altLang="zh-CN" dirty="0"/>
              <a:t>Tools</a:t>
            </a:r>
          </a:p>
          <a:p>
            <a:pPr>
              <a:buFontTx/>
              <a:buNone/>
            </a:pPr>
            <a:r>
              <a:rPr lang="en-US" altLang="zh-CN" dirty="0"/>
              <a:t>   </a:t>
            </a:r>
            <a:r>
              <a:rPr lang="en-US" altLang="zh-CN" sz="2800" dirty="0"/>
              <a:t>SAC, GMT, C and Perl programs</a:t>
            </a:r>
          </a:p>
          <a:p>
            <a:r>
              <a:rPr lang="en-US" altLang="zh-CN" dirty="0"/>
              <a:t>Projects</a:t>
            </a:r>
          </a:p>
          <a:p>
            <a:pPr>
              <a:buFontTx/>
              <a:buNone/>
            </a:pPr>
            <a:r>
              <a:rPr lang="en-US" altLang="zh-CN" dirty="0"/>
              <a:t>   </a:t>
            </a:r>
            <a:r>
              <a:rPr lang="en-US" altLang="zh-CN" sz="2800" dirty="0"/>
              <a:t>Seismologic Discrimination of Nuclear Test</a:t>
            </a:r>
          </a:p>
          <a:p>
            <a:pPr>
              <a:buFontTx/>
              <a:buNone/>
            </a:pPr>
            <a:r>
              <a:rPr lang="en-US" altLang="zh-CN" sz="2800" dirty="0"/>
              <a:t>   Velocity Structure of 660-km discontinuity</a:t>
            </a:r>
          </a:p>
        </p:txBody>
      </p:sp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Image 3" descr="mik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15900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ZoneTexte 4"/>
          <p:cNvSpPr txBox="1">
            <a:spLocks noChangeArrowheads="1"/>
          </p:cNvSpPr>
          <p:nvPr/>
        </p:nvSpPr>
        <p:spPr bwMode="auto">
          <a:xfrm>
            <a:off x="3124204" y="95250"/>
            <a:ext cx="5486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50" tIns="45677" rIns="91350" bIns="45677">
            <a:spAutoFit/>
          </a:bodyPr>
          <a:lstStyle/>
          <a:p>
            <a:pPr algn="ctr"/>
            <a:r>
              <a:rPr lang="fr-FR" sz="3200" b="1" dirty="0">
                <a:latin typeface="Calibri" charset="0"/>
              </a:rPr>
              <a:t>MICHEL FOUNDOTOS</a:t>
            </a:r>
          </a:p>
        </p:txBody>
      </p:sp>
      <p:sp>
        <p:nvSpPr>
          <p:cNvPr id="13316" name="ZoneTexte 6"/>
          <p:cNvSpPr txBox="1">
            <a:spLocks noChangeArrowheads="1"/>
          </p:cNvSpPr>
          <p:nvPr/>
        </p:nvSpPr>
        <p:spPr bwMode="auto">
          <a:xfrm>
            <a:off x="2819401" y="838205"/>
            <a:ext cx="6019800" cy="2000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50" tIns="45677" rIns="91350" bIns="45677">
            <a:spAutoFit/>
          </a:bodyPr>
          <a:lstStyle/>
          <a:p>
            <a:pPr algn="ctr"/>
            <a:r>
              <a:rPr lang="fr-FR" sz="2400" b="1" dirty="0">
                <a:latin typeface="Apple Casual" charset="0"/>
              </a:rPr>
              <a:t>2</a:t>
            </a:r>
            <a:r>
              <a:rPr lang="fr-FR" sz="2400" b="1" baseline="30000" dirty="0">
                <a:latin typeface="Apple Casual" charset="0"/>
              </a:rPr>
              <a:t>nd</a:t>
            </a:r>
            <a:r>
              <a:rPr lang="fr-FR" sz="2400" b="1" dirty="0">
                <a:latin typeface="Apple Casual" charset="0"/>
              </a:rPr>
              <a:t> </a:t>
            </a:r>
            <a:r>
              <a:rPr lang="fr-FR" sz="2400" b="1" dirty="0" err="1">
                <a:latin typeface="Apple Casual" charset="0"/>
              </a:rPr>
              <a:t>Year</a:t>
            </a:r>
            <a:r>
              <a:rPr lang="fr-FR" sz="2400" b="1" dirty="0">
                <a:latin typeface="Apple Casual" charset="0"/>
              </a:rPr>
              <a:t> </a:t>
            </a:r>
            <a:r>
              <a:rPr lang="fr-FR" sz="2400" b="1" dirty="0" err="1">
                <a:latin typeface="Apple Casual" charset="0"/>
              </a:rPr>
              <a:t>PhD</a:t>
            </a:r>
            <a:r>
              <a:rPr lang="fr-FR" sz="2400" b="1" dirty="0">
                <a:latin typeface="Apple Casual" charset="0"/>
              </a:rPr>
              <a:t> </a:t>
            </a:r>
            <a:r>
              <a:rPr lang="fr-FR" sz="2400" b="1" dirty="0" err="1">
                <a:latin typeface="Apple Casual" charset="0"/>
              </a:rPr>
              <a:t>Student</a:t>
            </a:r>
            <a:r>
              <a:rPr lang="fr-FR" sz="2400" b="1" dirty="0">
                <a:latin typeface="Apple Casual" charset="0"/>
              </a:rPr>
              <a:t> </a:t>
            </a:r>
            <a:r>
              <a:rPr lang="fr-FR" sz="2400" b="1" dirty="0" err="1">
                <a:latin typeface="Apple Casual" charset="0"/>
              </a:rPr>
              <a:t>at</a:t>
            </a:r>
            <a:r>
              <a:rPr lang="fr-FR" sz="2400" b="1" dirty="0">
                <a:latin typeface="Apple Casual" charset="0"/>
              </a:rPr>
              <a:t> </a:t>
            </a:r>
          </a:p>
          <a:p>
            <a:pPr algn="ctr"/>
            <a:r>
              <a:rPr lang="fr-FR" sz="2400" b="1" dirty="0" err="1">
                <a:latin typeface="Apple Casual" charset="0"/>
              </a:rPr>
              <a:t>University</a:t>
            </a:r>
            <a:r>
              <a:rPr lang="fr-FR" sz="2400" b="1" dirty="0">
                <a:latin typeface="Apple Casual" charset="0"/>
              </a:rPr>
              <a:t> of Nice Sophia Antipolis (France</a:t>
            </a:r>
            <a:r>
              <a:rPr lang="fr-FR" sz="2400" b="1" dirty="0">
                <a:latin typeface="Calibri" charset="0"/>
              </a:rPr>
              <a:t>)</a:t>
            </a:r>
          </a:p>
          <a:p>
            <a:pPr algn="ctr"/>
            <a:endParaRPr lang="fr-FR" sz="2400" b="1" dirty="0">
              <a:latin typeface="Calibri" charset="0"/>
            </a:endParaRPr>
          </a:p>
          <a:p>
            <a:pPr algn="ctr"/>
            <a:r>
              <a:rPr lang="fr-FR" sz="2400" b="1" i="1" dirty="0" err="1">
                <a:latin typeface="Apple Casual" charset="0"/>
              </a:rPr>
              <a:t>Supervisor</a:t>
            </a:r>
            <a:r>
              <a:rPr lang="fr-FR" sz="2400" b="1" i="1" dirty="0">
                <a:latin typeface="Apple Casual" charset="0"/>
              </a:rPr>
              <a:t> : Pr. GUUST NOLET</a:t>
            </a:r>
          </a:p>
        </p:txBody>
      </p:sp>
      <p:sp>
        <p:nvSpPr>
          <p:cNvPr id="13317" name="ZoneTexte 9"/>
          <p:cNvSpPr txBox="1">
            <a:spLocks noChangeArrowheads="1"/>
          </p:cNvSpPr>
          <p:nvPr/>
        </p:nvSpPr>
        <p:spPr bwMode="auto">
          <a:xfrm>
            <a:off x="533400" y="2838456"/>
            <a:ext cx="8610600" cy="830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50" tIns="45677" rIns="91350" bIns="45677">
            <a:spAutoFit/>
          </a:bodyPr>
          <a:lstStyle/>
          <a:p>
            <a:pPr algn="ctr"/>
            <a:r>
              <a:rPr lang="fr-FR" sz="2400" b="1" dirty="0" err="1">
                <a:solidFill>
                  <a:srgbClr val="000090"/>
                </a:solidFill>
                <a:latin typeface="Apple Casual" charset="0"/>
              </a:rPr>
              <a:t>PhD</a:t>
            </a:r>
            <a:r>
              <a:rPr lang="fr-FR" sz="2400" b="1" dirty="0">
                <a:solidFill>
                  <a:srgbClr val="000090"/>
                </a:solidFill>
                <a:latin typeface="Apple Casual" charset="0"/>
              </a:rPr>
              <a:t> </a:t>
            </a:r>
            <a:r>
              <a:rPr lang="fr-FR" sz="2400" b="1" dirty="0" err="1">
                <a:solidFill>
                  <a:srgbClr val="000090"/>
                </a:solidFill>
                <a:latin typeface="Apple Casual" charset="0"/>
              </a:rPr>
              <a:t>thesis</a:t>
            </a:r>
            <a:r>
              <a:rPr lang="fr-FR" sz="2400" b="1" dirty="0">
                <a:solidFill>
                  <a:srgbClr val="000090"/>
                </a:solidFill>
                <a:latin typeface="Apple Casual" charset="0"/>
              </a:rPr>
              <a:t> </a:t>
            </a:r>
            <a:r>
              <a:rPr lang="fr-FR" sz="2400" b="1" dirty="0" err="1">
                <a:solidFill>
                  <a:srgbClr val="000090"/>
                </a:solidFill>
                <a:latin typeface="Apple Casual" charset="0"/>
              </a:rPr>
              <a:t>Title</a:t>
            </a:r>
            <a:r>
              <a:rPr lang="fr-FR" sz="2400" b="1" dirty="0">
                <a:solidFill>
                  <a:srgbClr val="000090"/>
                </a:solidFill>
                <a:latin typeface="Apple Casual" charset="0"/>
              </a:rPr>
              <a:t>: </a:t>
            </a:r>
          </a:p>
          <a:p>
            <a:pPr algn="ctr"/>
            <a:r>
              <a:rPr lang="fr-FR" sz="2400" b="1" i="1" dirty="0">
                <a:solidFill>
                  <a:srgbClr val="000090"/>
                </a:solidFill>
                <a:latin typeface="Calibri" charset="0"/>
              </a:rPr>
              <a:t> </a:t>
            </a:r>
            <a:r>
              <a:rPr lang="fr-FR" sz="2000" b="1" i="1" dirty="0" err="1">
                <a:solidFill>
                  <a:srgbClr val="000090"/>
                </a:solidFill>
                <a:latin typeface="Calibri" charset="0"/>
              </a:rPr>
              <a:t>Observability</a:t>
            </a:r>
            <a:r>
              <a:rPr lang="fr-FR" sz="2000" b="1" i="1" dirty="0">
                <a:solidFill>
                  <a:srgbClr val="000090"/>
                </a:solidFill>
                <a:latin typeface="Calibri" charset="0"/>
              </a:rPr>
              <a:t> and </a:t>
            </a:r>
            <a:r>
              <a:rPr lang="fr-FR" sz="2000" b="1" i="1" dirty="0" err="1">
                <a:solidFill>
                  <a:srgbClr val="000090"/>
                </a:solidFill>
                <a:latin typeface="Calibri" charset="0"/>
              </a:rPr>
              <a:t>Sensitivity</a:t>
            </a:r>
            <a:r>
              <a:rPr lang="fr-FR" sz="2000" b="1" i="1" dirty="0">
                <a:solidFill>
                  <a:srgbClr val="000090"/>
                </a:solidFill>
                <a:latin typeface="Calibri" charset="0"/>
              </a:rPr>
              <a:t> </a:t>
            </a:r>
            <a:r>
              <a:rPr lang="fr-FR" sz="2000" b="1" i="1" dirty="0" err="1">
                <a:solidFill>
                  <a:srgbClr val="000090"/>
                </a:solidFill>
                <a:latin typeface="Calibri" charset="0"/>
              </a:rPr>
              <a:t>kernels</a:t>
            </a:r>
            <a:r>
              <a:rPr lang="fr-FR" sz="2000" b="1" i="1" dirty="0">
                <a:solidFill>
                  <a:srgbClr val="000090"/>
                </a:solidFill>
                <a:latin typeface="Calibri" charset="0"/>
              </a:rPr>
              <a:t> for </a:t>
            </a:r>
            <a:r>
              <a:rPr lang="fr-FR" sz="2000" b="1" i="1" dirty="0" err="1">
                <a:solidFill>
                  <a:srgbClr val="000090"/>
                </a:solidFill>
                <a:latin typeface="Calibri" charset="0"/>
              </a:rPr>
              <a:t>Multiply</a:t>
            </a:r>
            <a:r>
              <a:rPr lang="fr-FR" sz="2000" b="1" i="1" dirty="0">
                <a:solidFill>
                  <a:srgbClr val="000090"/>
                </a:solidFill>
                <a:latin typeface="Calibri" charset="0"/>
              </a:rPr>
              <a:t> </a:t>
            </a:r>
            <a:r>
              <a:rPr lang="fr-FR" sz="2000" b="1" i="1" dirty="0" err="1">
                <a:solidFill>
                  <a:srgbClr val="000090"/>
                </a:solidFill>
                <a:latin typeface="Calibri" charset="0"/>
              </a:rPr>
              <a:t>Reflected</a:t>
            </a:r>
            <a:r>
              <a:rPr lang="fr-FR" sz="2000" b="1" i="1" dirty="0">
                <a:solidFill>
                  <a:srgbClr val="000090"/>
                </a:solidFill>
                <a:latin typeface="Calibri" charset="0"/>
              </a:rPr>
              <a:t> P </a:t>
            </a:r>
            <a:r>
              <a:rPr lang="fr-FR" sz="2000" b="1" i="1" dirty="0" err="1">
                <a:solidFill>
                  <a:srgbClr val="000090"/>
                </a:solidFill>
                <a:latin typeface="Calibri" charset="0"/>
              </a:rPr>
              <a:t>Waves</a:t>
            </a:r>
            <a:r>
              <a:rPr lang="fr-FR" sz="2000" b="1" i="1" dirty="0">
                <a:solidFill>
                  <a:srgbClr val="000090"/>
                </a:solidFill>
                <a:latin typeface="Calibri" charset="0"/>
              </a:rPr>
              <a:t> </a:t>
            </a:r>
          </a:p>
        </p:txBody>
      </p:sp>
      <p:pic>
        <p:nvPicPr>
          <p:cNvPr id="13318" name="Image 91" descr="taup_path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87417" y="3757613"/>
            <a:ext cx="2543175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Image 11" descr="4pxizang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288201" y="12128505"/>
            <a:ext cx="4818063" cy="415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Image 12" descr="4pxizang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440600" y="12280900"/>
            <a:ext cx="4818063" cy="415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1" name="ZoneTexte 14"/>
          <p:cNvSpPr txBox="1">
            <a:spLocks noChangeArrowheads="1"/>
          </p:cNvSpPr>
          <p:nvPr/>
        </p:nvSpPr>
        <p:spPr bwMode="auto">
          <a:xfrm>
            <a:off x="533400" y="6340477"/>
            <a:ext cx="3614738" cy="338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50" tIns="45677" rIns="91350" bIns="45677">
            <a:spAutoFit/>
          </a:bodyPr>
          <a:lstStyle/>
          <a:p>
            <a:r>
              <a:rPr lang="fr-FR" sz="1600" b="1" i="1" u="sng" dirty="0">
                <a:latin typeface="Calibri" charset="0"/>
              </a:rPr>
              <a:t>Ray </a:t>
            </a:r>
            <a:r>
              <a:rPr lang="fr-FR" sz="1600" b="1" i="1" u="sng" dirty="0" err="1">
                <a:latin typeface="Calibri" charset="0"/>
              </a:rPr>
              <a:t>paths</a:t>
            </a:r>
            <a:r>
              <a:rPr lang="fr-FR" sz="1600" b="1" i="1" u="sng" dirty="0">
                <a:latin typeface="Calibri" charset="0"/>
              </a:rPr>
              <a:t> for direct PP, PPP, PPPP </a:t>
            </a:r>
            <a:r>
              <a:rPr lang="fr-FR" sz="1600" b="1" i="1" u="sng" dirty="0" err="1">
                <a:latin typeface="Calibri" charset="0"/>
              </a:rPr>
              <a:t>waves</a:t>
            </a:r>
            <a:endParaRPr lang="fr-FR" sz="1600" b="1" i="1" u="sng" dirty="0">
              <a:latin typeface="Calibri" charset="0"/>
            </a:endParaRPr>
          </a:p>
        </p:txBody>
      </p:sp>
      <p:pic>
        <p:nvPicPr>
          <p:cNvPr id="13322" name="Image 11" descr="Onset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174709" y="14230354"/>
            <a:ext cx="4398963" cy="339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3" name="Image 12" descr="Picture8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37193" y="3757618"/>
            <a:ext cx="2782887" cy="258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4" name="ZoneTexte 13"/>
          <p:cNvSpPr txBox="1">
            <a:spLocks noChangeArrowheads="1"/>
          </p:cNvSpPr>
          <p:nvPr/>
        </p:nvSpPr>
        <p:spPr bwMode="auto">
          <a:xfrm>
            <a:off x="4953000" y="6340477"/>
            <a:ext cx="4191000" cy="584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50" tIns="45677" rIns="91350" bIns="45677">
            <a:spAutoFit/>
          </a:bodyPr>
          <a:lstStyle/>
          <a:p>
            <a:r>
              <a:rPr lang="fr-FR" sz="1600" b="1" i="1" u="sng" dirty="0" err="1"/>
              <a:t>Two</a:t>
            </a:r>
            <a:r>
              <a:rPr lang="fr-FR" sz="1600" b="1" i="1" u="sng" dirty="0"/>
              <a:t> </a:t>
            </a:r>
            <a:r>
              <a:rPr lang="fr-FR" sz="1600" b="1" i="1" u="sng" dirty="0" err="1"/>
              <a:t>Examples</a:t>
            </a:r>
            <a:r>
              <a:rPr lang="fr-FR" sz="1600" b="1" i="1" u="sng" dirty="0"/>
              <a:t> of </a:t>
            </a:r>
            <a:r>
              <a:rPr lang="fr-FR" sz="1600" b="1" i="1" u="sng" dirty="0" err="1"/>
              <a:t>kernels</a:t>
            </a:r>
            <a:r>
              <a:rPr lang="fr-FR" sz="1600" b="1" i="1" u="sng" dirty="0"/>
              <a:t> for long </a:t>
            </a:r>
            <a:r>
              <a:rPr lang="fr-FR" sz="1600" b="1" i="1" u="sng" dirty="0" err="1"/>
              <a:t>period</a:t>
            </a:r>
            <a:r>
              <a:rPr lang="fr-FR" sz="1600" b="1" i="1" u="sng" dirty="0"/>
              <a:t> (</a:t>
            </a:r>
            <a:r>
              <a:rPr lang="fr-FR" sz="1600" b="1" i="1" u="sng" dirty="0" err="1"/>
              <a:t>Nolet</a:t>
            </a:r>
            <a:r>
              <a:rPr lang="fr-FR" sz="1600" b="1" i="1" u="sng" dirty="0"/>
              <a:t> et al)</a:t>
            </a:r>
          </a:p>
        </p:txBody>
      </p:sp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/>
          <p:cNvSpPr>
            <a:spLocks noChangeArrowheads="1"/>
          </p:cNvSpPr>
          <p:nvPr/>
        </p:nvSpPr>
        <p:spPr bwMode="auto">
          <a:xfrm>
            <a:off x="1" y="50802"/>
            <a:ext cx="3581400" cy="1447800"/>
          </a:xfrm>
          <a:prstGeom prst="ellipse">
            <a:avLst/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lIns="91350" tIns="45677" rIns="91350" bIns="45677" anchor="ctr"/>
          <a:lstStyle/>
          <a:p>
            <a:pPr algn="ctr"/>
            <a:r>
              <a:rPr lang="fr-FR" sz="1600" b="1" i="1" dirty="0" err="1">
                <a:latin typeface="Calibri" charset="0"/>
              </a:rPr>
              <a:t>Getting</a:t>
            </a:r>
            <a:r>
              <a:rPr lang="fr-FR" sz="1600" b="1" i="1" dirty="0">
                <a:latin typeface="Calibri" charset="0"/>
              </a:rPr>
              <a:t> Data </a:t>
            </a:r>
            <a:r>
              <a:rPr lang="fr-FR" sz="1600" b="1" i="1" dirty="0" err="1">
                <a:latin typeface="Calibri" charset="0"/>
              </a:rPr>
              <a:t>from</a:t>
            </a:r>
            <a:r>
              <a:rPr lang="fr-FR" sz="1600" b="1" i="1" dirty="0">
                <a:latin typeface="Calibri" charset="0"/>
              </a:rPr>
              <a:t> the Iris </a:t>
            </a:r>
            <a:r>
              <a:rPr lang="fr-FR" sz="1600" b="1" i="1" dirty="0" err="1">
                <a:latin typeface="Calibri" charset="0"/>
              </a:rPr>
              <a:t>website</a:t>
            </a:r>
            <a:r>
              <a:rPr lang="fr-FR" sz="1600" b="1" i="1" dirty="0">
                <a:latin typeface="Calibri" charset="0"/>
              </a:rPr>
              <a:t> </a:t>
            </a:r>
            <a:r>
              <a:rPr lang="fr-FR" sz="1600" b="1" i="1" dirty="0" err="1">
                <a:latin typeface="Calibri" charset="0"/>
              </a:rPr>
              <a:t>using</a:t>
            </a:r>
            <a:r>
              <a:rPr lang="fr-FR" sz="1600" b="1" i="1" dirty="0">
                <a:latin typeface="Calibri" charset="0"/>
              </a:rPr>
              <a:t> the web </a:t>
            </a:r>
            <a:r>
              <a:rPr lang="fr-FR" sz="1600" b="1" i="1" dirty="0" err="1">
                <a:latin typeface="Calibri" charset="0"/>
              </a:rPr>
              <a:t>request</a:t>
            </a:r>
            <a:r>
              <a:rPr lang="fr-FR" sz="1600" b="1" i="1" dirty="0">
                <a:latin typeface="Calibri" charset="0"/>
              </a:rPr>
              <a:t>  (Wilber). </a:t>
            </a:r>
          </a:p>
        </p:txBody>
      </p:sp>
      <p:sp>
        <p:nvSpPr>
          <p:cNvPr id="7" name="Flèche vers le bas 6"/>
          <p:cNvSpPr>
            <a:spLocks noChangeArrowheads="1"/>
          </p:cNvSpPr>
          <p:nvPr/>
        </p:nvSpPr>
        <p:spPr bwMode="auto">
          <a:xfrm>
            <a:off x="1371603" y="1498601"/>
            <a:ext cx="304800" cy="406400"/>
          </a:xfrm>
          <a:prstGeom prst="downArrow">
            <a:avLst>
              <a:gd name="adj1" fmla="val 50000"/>
              <a:gd name="adj2" fmla="val 50000"/>
            </a:avLst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lIns="91350" tIns="45677" rIns="91350" bIns="45677" anchor="ctr"/>
          <a:lstStyle/>
          <a:p>
            <a:pPr algn="ctr"/>
            <a:endParaRPr lang="en-US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9" name="Ellipse 8"/>
          <p:cNvSpPr>
            <a:spLocks noChangeArrowheads="1"/>
          </p:cNvSpPr>
          <p:nvPr/>
        </p:nvSpPr>
        <p:spPr bwMode="auto">
          <a:xfrm>
            <a:off x="1" y="1905000"/>
            <a:ext cx="3200400" cy="1143000"/>
          </a:xfrm>
          <a:prstGeom prst="ellipse">
            <a:avLst/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lIns="91350" tIns="45677" rIns="91350" bIns="45677" anchor="ctr"/>
          <a:lstStyle/>
          <a:p>
            <a:pPr algn="ctr"/>
            <a:r>
              <a:rPr lang="fr-FR" sz="1600" b="1" i="1" dirty="0" err="1">
                <a:latin typeface="Calibri" charset="0"/>
              </a:rPr>
              <a:t>Filter</a:t>
            </a:r>
            <a:r>
              <a:rPr lang="fr-FR" sz="1600" b="1" i="1" dirty="0">
                <a:latin typeface="Calibri" charset="0"/>
              </a:rPr>
              <a:t> The </a:t>
            </a:r>
            <a:r>
              <a:rPr lang="fr-FR" sz="1600" b="1" i="1" dirty="0" err="1">
                <a:latin typeface="Calibri" charset="0"/>
              </a:rPr>
              <a:t>Seismograms</a:t>
            </a:r>
            <a:r>
              <a:rPr lang="fr-FR" sz="1600" b="1" i="1" dirty="0">
                <a:latin typeface="Calibri" charset="0"/>
              </a:rPr>
              <a:t> </a:t>
            </a:r>
            <a:r>
              <a:rPr lang="fr-FR" sz="1600" b="1" i="1" dirty="0" err="1">
                <a:latin typeface="Calibri" charset="0"/>
              </a:rPr>
              <a:t>using</a:t>
            </a:r>
            <a:r>
              <a:rPr lang="fr-FR" sz="1600" b="1" i="1" dirty="0">
                <a:latin typeface="Calibri" charset="0"/>
              </a:rPr>
              <a:t> the </a:t>
            </a:r>
            <a:r>
              <a:rPr lang="fr-FR" sz="1600" b="1" i="1" dirty="0" err="1">
                <a:latin typeface="Calibri" charset="0"/>
              </a:rPr>
              <a:t>Seismic</a:t>
            </a:r>
            <a:r>
              <a:rPr lang="fr-FR" sz="1600" b="1" i="1" dirty="0">
                <a:latin typeface="Calibri" charset="0"/>
              </a:rPr>
              <a:t> </a:t>
            </a:r>
            <a:r>
              <a:rPr lang="fr-FR" sz="1600" b="1" i="1" dirty="0" err="1">
                <a:latin typeface="Calibri" charset="0"/>
              </a:rPr>
              <a:t>Analysis</a:t>
            </a:r>
            <a:r>
              <a:rPr lang="fr-FR" sz="1600" b="1" i="1" dirty="0">
                <a:latin typeface="Calibri" charset="0"/>
              </a:rPr>
              <a:t> Code (SAC)</a:t>
            </a:r>
          </a:p>
        </p:txBody>
      </p:sp>
      <p:sp>
        <p:nvSpPr>
          <p:cNvPr id="10" name="Flèche vers le bas 9"/>
          <p:cNvSpPr>
            <a:spLocks noChangeArrowheads="1"/>
          </p:cNvSpPr>
          <p:nvPr/>
        </p:nvSpPr>
        <p:spPr bwMode="auto">
          <a:xfrm>
            <a:off x="1371603" y="3048000"/>
            <a:ext cx="304800" cy="533400"/>
          </a:xfrm>
          <a:prstGeom prst="downArrow">
            <a:avLst>
              <a:gd name="adj1" fmla="val 50000"/>
              <a:gd name="adj2" fmla="val 49997"/>
            </a:avLst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lIns="91350" tIns="45677" rIns="91350" bIns="45677" anchor="ctr"/>
          <a:lstStyle/>
          <a:p>
            <a:pPr algn="ctr"/>
            <a:endParaRPr lang="en-US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11" name="Ellipse 10"/>
          <p:cNvSpPr>
            <a:spLocks noChangeArrowheads="1"/>
          </p:cNvSpPr>
          <p:nvPr/>
        </p:nvSpPr>
        <p:spPr bwMode="auto">
          <a:xfrm>
            <a:off x="0" y="3581400"/>
            <a:ext cx="3124200" cy="1143000"/>
          </a:xfrm>
          <a:prstGeom prst="ellipse">
            <a:avLst/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lIns="91350" tIns="45677" rIns="91350" bIns="45677" anchor="ctr"/>
          <a:lstStyle/>
          <a:p>
            <a:pPr algn="ctr"/>
            <a:r>
              <a:rPr lang="fr-FR" sz="1600" b="1" i="1" dirty="0" err="1">
                <a:latin typeface="Calibri" charset="0"/>
              </a:rPr>
              <a:t>Stack</a:t>
            </a:r>
            <a:r>
              <a:rPr lang="fr-FR" sz="1600" b="1" i="1" dirty="0">
                <a:latin typeface="Calibri" charset="0"/>
              </a:rPr>
              <a:t> The </a:t>
            </a:r>
            <a:r>
              <a:rPr lang="fr-FR" sz="1600" b="1" i="1" dirty="0" err="1">
                <a:latin typeface="Calibri" charset="0"/>
              </a:rPr>
              <a:t>filtered</a:t>
            </a:r>
            <a:r>
              <a:rPr lang="fr-FR" sz="1600" b="1" i="1" dirty="0">
                <a:latin typeface="Calibri" charset="0"/>
              </a:rPr>
              <a:t> </a:t>
            </a:r>
            <a:r>
              <a:rPr lang="fr-FR" sz="1600" b="1" i="1" dirty="0" err="1">
                <a:latin typeface="Calibri" charset="0"/>
              </a:rPr>
              <a:t>seismograms</a:t>
            </a:r>
            <a:endParaRPr lang="fr-FR" sz="1600" b="1" i="1" dirty="0">
              <a:latin typeface="Calibri" charset="0"/>
            </a:endParaRPr>
          </a:p>
          <a:p>
            <a:pPr algn="ctr"/>
            <a:r>
              <a:rPr lang="fr-FR" sz="1600" b="1" i="1" dirty="0">
                <a:latin typeface="Calibri" charset="0"/>
              </a:rPr>
              <a:t> (</a:t>
            </a:r>
            <a:r>
              <a:rPr lang="fr-FR" sz="1600" b="1" i="1" dirty="0" err="1">
                <a:latin typeface="Calibri" charset="0"/>
              </a:rPr>
              <a:t>Linear</a:t>
            </a:r>
            <a:r>
              <a:rPr lang="fr-FR" sz="1600" b="1" i="1" dirty="0">
                <a:latin typeface="Calibri" charset="0"/>
              </a:rPr>
              <a:t> </a:t>
            </a:r>
            <a:r>
              <a:rPr lang="fr-FR" sz="1600" b="1" i="1" dirty="0" err="1">
                <a:latin typeface="Calibri" charset="0"/>
              </a:rPr>
              <a:t>Stacking</a:t>
            </a:r>
            <a:r>
              <a:rPr lang="fr-FR" sz="1600" b="1" i="1" dirty="0">
                <a:latin typeface="Calibri" charset="0"/>
              </a:rPr>
              <a:t>)</a:t>
            </a:r>
          </a:p>
        </p:txBody>
      </p:sp>
      <p:sp>
        <p:nvSpPr>
          <p:cNvPr id="12" name="Ellipse 11"/>
          <p:cNvSpPr>
            <a:spLocks noChangeArrowheads="1"/>
          </p:cNvSpPr>
          <p:nvPr/>
        </p:nvSpPr>
        <p:spPr bwMode="auto">
          <a:xfrm>
            <a:off x="20642" y="5257802"/>
            <a:ext cx="3311525" cy="1371600"/>
          </a:xfrm>
          <a:prstGeom prst="ellipse">
            <a:avLst/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lIns="91350" tIns="45677" rIns="91350" bIns="45677" anchor="ctr"/>
          <a:lstStyle/>
          <a:p>
            <a:pPr algn="ctr"/>
            <a:r>
              <a:rPr lang="fr-FR" sz="1600" b="1" i="1" dirty="0" err="1">
                <a:latin typeface="Calibri" charset="0"/>
              </a:rPr>
              <a:t>Calculate</a:t>
            </a:r>
            <a:r>
              <a:rPr lang="fr-FR" sz="1600" b="1" i="1" dirty="0">
                <a:latin typeface="Calibri" charset="0"/>
              </a:rPr>
              <a:t> The </a:t>
            </a:r>
            <a:r>
              <a:rPr lang="fr-FR" sz="1600" b="1" i="1" dirty="0" err="1">
                <a:latin typeface="Calibri" charset="0"/>
              </a:rPr>
              <a:t>Instataneous</a:t>
            </a:r>
            <a:r>
              <a:rPr lang="fr-FR" sz="1600" b="1" i="1" dirty="0">
                <a:latin typeface="Calibri" charset="0"/>
              </a:rPr>
              <a:t> Amplitude to </a:t>
            </a:r>
            <a:r>
              <a:rPr lang="fr-FR" sz="1600" b="1" i="1" dirty="0" err="1">
                <a:latin typeface="Calibri" charset="0"/>
              </a:rPr>
              <a:t>detect</a:t>
            </a:r>
            <a:r>
              <a:rPr lang="fr-FR" sz="1600" b="1" i="1" dirty="0">
                <a:latin typeface="Calibri" charset="0"/>
              </a:rPr>
              <a:t> the </a:t>
            </a:r>
            <a:r>
              <a:rPr lang="fr-FR" sz="1600" b="1" i="1" dirty="0" err="1">
                <a:latin typeface="Calibri" charset="0"/>
              </a:rPr>
              <a:t>multiply</a:t>
            </a:r>
            <a:r>
              <a:rPr lang="fr-FR" sz="1600" b="1" i="1" dirty="0">
                <a:latin typeface="Calibri" charset="0"/>
              </a:rPr>
              <a:t> </a:t>
            </a:r>
            <a:r>
              <a:rPr lang="fr-FR" sz="1600" b="1" i="1" dirty="0" err="1">
                <a:latin typeface="Calibri" charset="0"/>
              </a:rPr>
              <a:t>reflected</a:t>
            </a:r>
            <a:r>
              <a:rPr lang="fr-FR" sz="1600" b="1" i="1" dirty="0">
                <a:latin typeface="Calibri" charset="0"/>
              </a:rPr>
              <a:t> P </a:t>
            </a:r>
            <a:r>
              <a:rPr lang="fr-FR" sz="1600" b="1" i="1" dirty="0" err="1">
                <a:latin typeface="Calibri" charset="0"/>
              </a:rPr>
              <a:t>wave</a:t>
            </a:r>
            <a:r>
              <a:rPr lang="fr-FR" sz="1600" b="1" i="1" dirty="0">
                <a:latin typeface="Calibri" charset="0"/>
              </a:rPr>
              <a:t> group </a:t>
            </a:r>
            <a:r>
              <a:rPr lang="fr-FR" sz="1600" b="1" i="1" dirty="0" err="1">
                <a:latin typeface="Calibri" charset="0"/>
              </a:rPr>
              <a:t>delay</a:t>
            </a:r>
            <a:r>
              <a:rPr lang="fr-FR" sz="1600" b="1" i="1" dirty="0">
                <a:latin typeface="Calibri" charset="0"/>
              </a:rPr>
              <a:t> and </a:t>
            </a:r>
            <a:r>
              <a:rPr lang="fr-FR" sz="1600" b="1" i="1" dirty="0" err="1">
                <a:latin typeface="Calibri" charset="0"/>
              </a:rPr>
              <a:t>slowness</a:t>
            </a:r>
            <a:endParaRPr lang="fr-FR" sz="1600" b="1" i="1" dirty="0">
              <a:latin typeface="Calibri" charset="0"/>
            </a:endParaRPr>
          </a:p>
        </p:txBody>
      </p:sp>
      <p:sp>
        <p:nvSpPr>
          <p:cNvPr id="13" name="Flèche vers le bas 12"/>
          <p:cNvSpPr>
            <a:spLocks noChangeArrowheads="1"/>
          </p:cNvSpPr>
          <p:nvPr/>
        </p:nvSpPr>
        <p:spPr bwMode="auto">
          <a:xfrm>
            <a:off x="1371603" y="4724400"/>
            <a:ext cx="304800" cy="533400"/>
          </a:xfrm>
          <a:prstGeom prst="downArrow">
            <a:avLst>
              <a:gd name="adj1" fmla="val 50000"/>
              <a:gd name="adj2" fmla="val 49997"/>
            </a:avLst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lIns="91350" tIns="45677" rIns="91350" bIns="45677" anchor="ctr"/>
          <a:lstStyle/>
          <a:p>
            <a:pPr algn="ctr"/>
            <a:endParaRPr lang="en-US">
              <a:solidFill>
                <a:srgbClr val="FFFFFF"/>
              </a:solidFill>
              <a:latin typeface="Calibri" charset="0"/>
            </a:endParaRPr>
          </a:p>
        </p:txBody>
      </p:sp>
      <p:pic>
        <p:nvPicPr>
          <p:cNvPr id="14345" name="Image 13" descr="4pxizang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97400" y="3975100"/>
            <a:ext cx="29718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Espace réservé du contenu 3" descr="Onset.jpg"/>
          <p:cNvPicPr>
            <a:picLocks noGrp="1" noChangeAspect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4597400" y="1427172"/>
            <a:ext cx="2971800" cy="2295525"/>
          </a:xfrm>
        </p:spPr>
      </p:pic>
      <p:sp>
        <p:nvSpPr>
          <p:cNvPr id="14347" name="ZoneTexte 20"/>
          <p:cNvSpPr txBox="1">
            <a:spLocks noChangeArrowheads="1"/>
          </p:cNvSpPr>
          <p:nvPr/>
        </p:nvSpPr>
        <p:spPr bwMode="auto">
          <a:xfrm>
            <a:off x="5029201" y="3352800"/>
            <a:ext cx="1219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50" tIns="45677" rIns="91350" bIns="45677">
            <a:spAutoFit/>
          </a:bodyPr>
          <a:lstStyle/>
          <a:p>
            <a:endParaRPr lang="en-US"/>
          </a:p>
        </p:txBody>
      </p:sp>
      <p:cxnSp>
        <p:nvCxnSpPr>
          <p:cNvPr id="24" name="Connecteur droit avec flèche 23"/>
          <p:cNvCxnSpPr>
            <a:cxnSpLocks noChangeShapeType="1"/>
          </p:cNvCxnSpPr>
          <p:nvPr/>
        </p:nvCxnSpPr>
        <p:spPr bwMode="auto">
          <a:xfrm flipV="1">
            <a:off x="2882900" y="3048003"/>
            <a:ext cx="1714500" cy="1155700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27" name="Connecteur droit avec flèche 26"/>
          <p:cNvCxnSpPr>
            <a:cxnSpLocks noChangeShapeType="1"/>
          </p:cNvCxnSpPr>
          <p:nvPr/>
        </p:nvCxnSpPr>
        <p:spPr bwMode="auto">
          <a:xfrm>
            <a:off x="2882900" y="2362200"/>
            <a:ext cx="1714500" cy="685800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29" name="Connecteur droit avec flèche 28"/>
          <p:cNvCxnSpPr>
            <a:cxnSpLocks noChangeShapeType="1"/>
          </p:cNvCxnSpPr>
          <p:nvPr/>
        </p:nvCxnSpPr>
        <p:spPr bwMode="auto">
          <a:xfrm flipV="1">
            <a:off x="3124200" y="5791204"/>
            <a:ext cx="1473200" cy="228600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14351" name="ZoneTexte 29"/>
          <p:cNvSpPr txBox="1">
            <a:spLocks noChangeArrowheads="1"/>
          </p:cNvSpPr>
          <p:nvPr/>
        </p:nvSpPr>
        <p:spPr bwMode="auto">
          <a:xfrm>
            <a:off x="4597400" y="6445250"/>
            <a:ext cx="45466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50" tIns="45677" rIns="91350" bIns="45677">
            <a:spAutoFit/>
          </a:bodyPr>
          <a:lstStyle/>
          <a:p>
            <a:r>
              <a:rPr lang="fr-FR" b="1" i="1" u="sng">
                <a:latin typeface="Calibri" charset="0"/>
              </a:rPr>
              <a:t>Instantaneous Amplitude of PPPP wave</a:t>
            </a:r>
          </a:p>
        </p:txBody>
      </p:sp>
      <p:sp>
        <p:nvSpPr>
          <p:cNvPr id="14352" name="ZoneTexte 30"/>
          <p:cNvSpPr txBox="1">
            <a:spLocks noChangeArrowheads="1"/>
          </p:cNvSpPr>
          <p:nvPr/>
        </p:nvSpPr>
        <p:spPr bwMode="auto">
          <a:xfrm>
            <a:off x="5029200" y="3228983"/>
            <a:ext cx="2070100" cy="37154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1350" tIns="45677" rIns="91350" bIns="45677">
            <a:spAutoFit/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04419" y="126123"/>
            <a:ext cx="8196781" cy="1205188"/>
          </a:xfrm>
        </p:spPr>
        <p:txBody>
          <a:bodyPr>
            <a:noAutofit/>
          </a:bodyPr>
          <a:lstStyle/>
          <a:p>
            <a:pPr>
              <a:lnSpc>
                <a:spcPct val="125000"/>
              </a:lnSpc>
              <a:spcBef>
                <a:spcPct val="20000"/>
              </a:spcBef>
            </a:pPr>
            <a:r>
              <a:rPr lang="en-US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Britannic Bold" pitchFamily="-105" charset="0"/>
              </a:rPr>
              <a:t>Abhijit Ghosh</a:t>
            </a:r>
            <a:br>
              <a:rPr lang="en-US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Britannic Bold" pitchFamily="-105" charset="0"/>
              </a:rPr>
            </a:br>
            <a:r>
              <a:rPr lang="en-US" sz="2400" b="1" dirty="0" smtClean="0">
                <a:solidFill>
                  <a:srgbClr val="0000FF"/>
                </a:solidFill>
                <a:latin typeface="Optima" pitchFamily="-105" charset="0"/>
              </a:rPr>
              <a:t>simpler version </a:t>
            </a:r>
            <a:r>
              <a:rPr lang="en-US" sz="2400" b="1" dirty="0" err="1" smtClean="0">
                <a:solidFill>
                  <a:srgbClr val="0000FF"/>
                </a:solidFill>
                <a:latin typeface="Optima" pitchFamily="-105" charset="0"/>
                <a:sym typeface="Wingdings"/>
              </a:rPr>
              <a:t></a:t>
            </a:r>
            <a:r>
              <a:rPr lang="en-US" sz="2400" b="1" dirty="0" smtClean="0">
                <a:solidFill>
                  <a:srgbClr val="0000FF"/>
                </a:solidFill>
                <a:latin typeface="Optima" pitchFamily="-105" charset="0"/>
                <a:sym typeface="Wingdings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Optima" pitchFamily="-105" charset="0"/>
                <a:sym typeface="Wingdings"/>
              </a:rPr>
              <a:t>Abhi</a:t>
            </a:r>
            <a:r>
              <a:rPr lang="en-US" sz="2400" b="1" dirty="0" smtClean="0">
                <a:solidFill>
                  <a:srgbClr val="0000FF"/>
                </a:solidFill>
                <a:latin typeface="Optima" pitchFamily="-105" charset="0"/>
                <a:sym typeface="Wingdings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Optima" pitchFamily="-105" charset="0"/>
                <a:sym typeface="Wingdings"/>
              </a:rPr>
              <a:t></a:t>
            </a:r>
            <a:r>
              <a:rPr lang="en-US" sz="2400" b="1" dirty="0" smtClean="0">
                <a:solidFill>
                  <a:srgbClr val="0000FF"/>
                </a:solidFill>
                <a:latin typeface="Optima" pitchFamily="-105" charset="0"/>
                <a:sym typeface="Wingdings"/>
              </a:rPr>
              <a:t> pronounced as </a:t>
            </a:r>
            <a:r>
              <a:rPr lang="en-US" sz="2400" b="1" dirty="0" err="1" smtClean="0">
                <a:solidFill>
                  <a:srgbClr val="0000FF"/>
                </a:solidFill>
                <a:latin typeface="Optima" pitchFamily="-105" charset="0"/>
                <a:sym typeface="Wingdings"/>
              </a:rPr>
              <a:t></a:t>
            </a:r>
            <a:r>
              <a:rPr lang="en-US" sz="2400" b="1" dirty="0" smtClean="0">
                <a:solidFill>
                  <a:srgbClr val="0000FF"/>
                </a:solidFill>
                <a:latin typeface="Optima" pitchFamily="-105" charset="0"/>
                <a:sym typeface="Wingdings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Optima" pitchFamily="-105" charset="0"/>
                <a:sym typeface="Wingdings"/>
              </a:rPr>
              <a:t>Obi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4E6A2-194A-8345-AD08-C98717285D4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4070" y="1606633"/>
            <a:ext cx="5500415" cy="1209169"/>
          </a:xfrm>
          <a:prstGeom prst="rect">
            <a:avLst/>
          </a:prstGeom>
          <a:noFill/>
        </p:spPr>
        <p:txBody>
          <a:bodyPr wrap="square" lIns="91350" tIns="45677" rIns="91350" bIns="45677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Optima" pitchFamily="-105" charset="0"/>
              </a:rPr>
              <a:t>School:</a:t>
            </a:r>
            <a:r>
              <a:rPr lang="en-US" b="1" dirty="0" smtClean="0">
                <a:solidFill>
                  <a:srgbClr val="0000FF"/>
                </a:solidFill>
                <a:latin typeface="Optima" pitchFamily="-105" charset="0"/>
              </a:rPr>
              <a:t> University of Washington, Seattle WA</a:t>
            </a:r>
          </a:p>
          <a:p>
            <a:r>
              <a:rPr lang="en-US" b="1" dirty="0" smtClean="0">
                <a:solidFill>
                  <a:srgbClr val="FF0000"/>
                </a:solidFill>
                <a:latin typeface="Optima" pitchFamily="-105" charset="0"/>
              </a:rPr>
              <a:t>Position:</a:t>
            </a:r>
            <a:r>
              <a:rPr lang="en-US" b="1" dirty="0" smtClean="0">
                <a:solidFill>
                  <a:srgbClr val="0000FF"/>
                </a:solidFill>
                <a:latin typeface="Optima" pitchFamily="-105" charset="0"/>
              </a:rPr>
              <a:t> PhD candidate, 3</a:t>
            </a:r>
            <a:r>
              <a:rPr lang="en-US" b="1" baseline="30000" dirty="0" smtClean="0">
                <a:solidFill>
                  <a:srgbClr val="0000FF"/>
                </a:solidFill>
                <a:latin typeface="Optima" pitchFamily="-105" charset="0"/>
              </a:rPr>
              <a:t>rd</a:t>
            </a:r>
            <a:r>
              <a:rPr lang="en-US" b="1" dirty="0" smtClean="0">
                <a:solidFill>
                  <a:srgbClr val="0000FF"/>
                </a:solidFill>
                <a:latin typeface="Optima" pitchFamily="-105" charset="0"/>
              </a:rPr>
              <a:t> year</a:t>
            </a:r>
          </a:p>
          <a:p>
            <a:r>
              <a:rPr lang="en-US" b="1" dirty="0" smtClean="0">
                <a:solidFill>
                  <a:srgbClr val="FF0000"/>
                </a:solidFill>
                <a:latin typeface="Optima" pitchFamily="-105" charset="0"/>
              </a:rPr>
              <a:t>Current research: </a:t>
            </a:r>
            <a:r>
              <a:rPr lang="en-US" b="1" dirty="0" smtClean="0">
                <a:solidFill>
                  <a:srgbClr val="0000FF"/>
                </a:solidFill>
                <a:latin typeface="Optima" pitchFamily="-105" charset="0"/>
              </a:rPr>
              <a:t>Non-volcanic tremor and slow slip</a:t>
            </a: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0" name="Picture 9" descr="Abhi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9030" y="1418900"/>
            <a:ext cx="1714500" cy="1565910"/>
          </a:xfrm>
          <a:prstGeom prst="rect">
            <a:avLst/>
          </a:prstGeom>
        </p:spPr>
      </p:pic>
      <p:pic>
        <p:nvPicPr>
          <p:cNvPr id="11" name="Picture 10" descr="SAFtriggeredTremor.jpg"/>
          <p:cNvPicPr>
            <a:picLocks noChangeAspect="1"/>
          </p:cNvPicPr>
          <p:nvPr/>
        </p:nvPicPr>
        <p:blipFill>
          <a:blip r:embed="rId4"/>
          <a:srcRect l="18985" t="9716" r="7398" b="11221"/>
          <a:stretch>
            <a:fillRect/>
          </a:stretch>
        </p:blipFill>
        <p:spPr>
          <a:xfrm>
            <a:off x="324068" y="2799186"/>
            <a:ext cx="2746468" cy="3817186"/>
          </a:xfrm>
          <a:prstGeom prst="rect">
            <a:avLst/>
          </a:prstGeom>
        </p:spPr>
      </p:pic>
      <p:pic>
        <p:nvPicPr>
          <p:cNvPr id="12" name="Picture 11" descr="2009gl039080-p02_orig.pdf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5"/>
              <a:srcRect l="11909" r="13407" b="16781"/>
              <a:stretch>
                <a:fillRect/>
              </a:stretch>
            </p:blipFill>
          </mc:Choice>
          <mc:Fallback>
            <p:blipFill>
              <a:blip r:embed="rId6"/>
              <a:srcRect l="11909" r="13407" b="16781"/>
              <a:stretch>
                <a:fillRect/>
              </a:stretch>
            </p:blipFill>
          </mc:Fallback>
        </mc:AlternateContent>
        <p:spPr>
          <a:xfrm>
            <a:off x="3201522" y="3106246"/>
            <a:ext cx="4615337" cy="3731848"/>
          </a:xfrm>
          <a:prstGeom prst="rect">
            <a:avLst/>
          </a:prstGeom>
        </p:spPr>
      </p:pic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7185405" y="4633315"/>
            <a:ext cx="1841989" cy="27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350" tIns="45677" rIns="91350" bIns="45677">
            <a:prstTxWarp prst="textNoShape">
              <a:avLst/>
            </a:prstTxWarp>
            <a:spAutoFit/>
          </a:bodyPr>
          <a:lstStyle/>
          <a:p>
            <a:r>
              <a:rPr lang="en-US" sz="1200" i="1" dirty="0" smtClean="0">
                <a:solidFill>
                  <a:prstClr val="black"/>
                </a:solidFill>
                <a:latin typeface="Optima" pitchFamily="-105" charset="0"/>
              </a:rPr>
              <a:t>Ghosh et al., GRL, </a:t>
            </a:r>
            <a:r>
              <a:rPr lang="en-US" sz="1200" dirty="0" smtClean="0">
                <a:solidFill>
                  <a:prstClr val="black"/>
                </a:solidFill>
                <a:latin typeface="Optima" pitchFamily="-105" charset="0"/>
              </a:rPr>
              <a:t>2009</a:t>
            </a:r>
            <a:endParaRPr lang="en-US" sz="1200" dirty="0">
              <a:solidFill>
                <a:prstClr val="black"/>
              </a:solidFill>
              <a:latin typeface="Optima" pitchFamily="-105" charset="0"/>
            </a:endParaRP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4" y="6561100"/>
            <a:ext cx="1833975" cy="27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350" tIns="45677" rIns="91350" bIns="45677">
            <a:prstTxWarp prst="textNoShape">
              <a:avLst/>
            </a:prstTxWarp>
            <a:spAutoFit/>
          </a:bodyPr>
          <a:lstStyle/>
          <a:p>
            <a:r>
              <a:rPr lang="en-US" sz="1200" i="1" dirty="0" smtClean="0">
                <a:solidFill>
                  <a:prstClr val="black"/>
                </a:solidFill>
                <a:latin typeface="Optima" pitchFamily="-105" charset="0"/>
              </a:rPr>
              <a:t>Ghosh et al., JGR, </a:t>
            </a:r>
            <a:r>
              <a:rPr lang="en-US" sz="1200" dirty="0" smtClean="0">
                <a:solidFill>
                  <a:prstClr val="black"/>
                </a:solidFill>
                <a:latin typeface="Optima" pitchFamily="-105" charset="0"/>
              </a:rPr>
              <a:t>2009</a:t>
            </a:r>
            <a:endParaRPr lang="en-US" sz="1200" dirty="0">
              <a:solidFill>
                <a:prstClr val="black"/>
              </a:solidFill>
              <a:latin typeface="Optima" pitchFamily="-105" charset="0"/>
            </a:endParaRPr>
          </a:p>
        </p:txBody>
      </p:sp>
      <p:pic>
        <p:nvPicPr>
          <p:cNvPr id="15" name="Picture 14" descr="Ghosh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-805785"/>
            <a:ext cx="1809314" cy="2412418"/>
          </a:xfrm>
          <a:prstGeom prst="rect">
            <a:avLst/>
          </a:prstGeom>
        </p:spPr>
      </p:pic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4E6A2-194A-8345-AD08-C98717285D4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490953" y="56050"/>
            <a:ext cx="8196781" cy="574571"/>
          </a:xfrm>
          <a:prstGeom prst="rect">
            <a:avLst/>
          </a:prstGeom>
        </p:spPr>
        <p:txBody>
          <a:bodyPr vert="horz" lIns="91350" tIns="45677" rIns="91350" bIns="45677" rtlCol="0" anchor="ctr">
            <a:noAutofit/>
          </a:bodyPr>
          <a:lstStyle/>
          <a:p>
            <a:pPr algn="ctr">
              <a:lnSpc>
                <a:spcPct val="125000"/>
              </a:lnSpc>
              <a:spcBef>
                <a:spcPct val="20000"/>
              </a:spcBef>
              <a:defRPr/>
            </a:pPr>
            <a:r>
              <a:rPr lang="en-US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Britannic Bold" pitchFamily="-105" charset="0"/>
              </a:rPr>
              <a:t>Multiple array processing</a:t>
            </a:r>
            <a:endParaRPr lang="en-US" sz="4400" dirty="0">
              <a:solidFill>
                <a:prstClr val="black"/>
              </a:solidFill>
            </a:endParaRPr>
          </a:p>
        </p:txBody>
      </p:sp>
      <p:pic>
        <p:nvPicPr>
          <p:cNvPr id="11" name="Picture 10" descr="20100321_DR_Z.pdf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3"/>
              <a:srcRect t="10968" b="12462"/>
              <a:stretch>
                <a:fillRect/>
              </a:stretch>
            </p:blipFill>
          </mc:Choice>
          <mc:Fallback>
            <p:blipFill>
              <a:blip r:embed="rId4"/>
              <a:srcRect t="10968" b="12462"/>
              <a:stretch>
                <a:fillRect/>
              </a:stretch>
            </p:blipFill>
          </mc:Fallback>
        </mc:AlternateContent>
        <p:spPr>
          <a:xfrm>
            <a:off x="4038600" y="1223128"/>
            <a:ext cx="5029200" cy="4428487"/>
          </a:xfrm>
          <a:prstGeom prst="rect">
            <a:avLst/>
          </a:prstGeom>
        </p:spPr>
      </p:pic>
      <p:pic>
        <p:nvPicPr>
          <p:cNvPr id="13" name="Picture 12" descr="AofA_loc.pdf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5"/>
              <a:stretch>
                <a:fillRect/>
              </a:stretch>
            </p:blipFill>
          </mc:Choice>
          <mc:Fallback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148807" y="481074"/>
            <a:ext cx="3222625" cy="2262505"/>
          </a:xfrm>
          <a:prstGeom prst="rect">
            <a:avLst/>
          </a:prstGeom>
        </p:spPr>
      </p:pic>
      <p:pic>
        <p:nvPicPr>
          <p:cNvPr id="14" name="Picture 13" descr="MBBP_loc.pdf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7"/>
              <a:srcRect b="30467"/>
              <a:stretch>
                <a:fillRect/>
              </a:stretch>
            </p:blipFill>
          </mc:Choice>
          <mc:Fallback>
            <p:blipFill>
              <a:blip r:embed="rId8"/>
              <a:srcRect b="30467"/>
              <a:stretch>
                <a:fillRect/>
              </a:stretch>
            </p:blipFill>
          </mc:Fallback>
        </mc:AlternateContent>
        <p:spPr>
          <a:xfrm>
            <a:off x="148803" y="2876497"/>
            <a:ext cx="3943350" cy="313490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0" y="6183541"/>
            <a:ext cx="9144000" cy="650750"/>
          </a:xfrm>
          <a:prstGeom prst="rect">
            <a:avLst/>
          </a:prstGeom>
          <a:noFill/>
        </p:spPr>
        <p:txBody>
          <a:bodyPr wrap="square" lIns="91350" tIns="45677" rIns="91350" bIns="45677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Optima" pitchFamily="-105" charset="0"/>
              </a:rPr>
              <a:t>Winston wave </a:t>
            </a:r>
            <a:r>
              <a:rPr lang="en-US" b="1" dirty="0" err="1" smtClean="0">
                <a:solidFill>
                  <a:srgbClr val="0000FF"/>
                </a:solidFill>
                <a:latin typeface="Optima" pitchFamily="-105" charset="0"/>
              </a:rPr>
              <a:t>server</a:t>
            </a:r>
            <a:r>
              <a:rPr lang="en-US" b="1" dirty="0" err="1" smtClean="0">
                <a:solidFill>
                  <a:srgbClr val="0000FF"/>
                </a:solidFill>
                <a:latin typeface="Optima" pitchFamily="-105" charset="0"/>
                <a:sym typeface="Wingdings"/>
              </a:rPr>
              <a:t>Matlab</a:t>
            </a:r>
            <a:r>
              <a:rPr lang="en-US" b="1" dirty="0" smtClean="0">
                <a:solidFill>
                  <a:srgbClr val="0000FF"/>
                </a:solidFill>
                <a:latin typeface="Optima" pitchFamily="-105" charset="0"/>
                <a:sym typeface="Wingdings"/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  <a:latin typeface="Optima" pitchFamily="-105" charset="0"/>
                <a:sym typeface="Wingdings"/>
              </a:rPr>
              <a:t>coralmy</a:t>
            </a:r>
            <a:r>
              <a:rPr lang="en-US" b="1" dirty="0" smtClean="0">
                <a:solidFill>
                  <a:srgbClr val="0000FF"/>
                </a:solidFill>
                <a:latin typeface="Optima" pitchFamily="-105" charset="0"/>
                <a:sym typeface="Wingdings"/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  <a:latin typeface="Optima" pitchFamily="-105" charset="0"/>
                <a:sym typeface="Wingdings"/>
              </a:rPr>
              <a:t>Matlab</a:t>
            </a:r>
            <a:r>
              <a:rPr lang="en-US" b="1" dirty="0" smtClean="0">
                <a:solidFill>
                  <a:srgbClr val="0000FF"/>
                </a:solidFill>
                <a:latin typeface="Optima" pitchFamily="-105" charset="0"/>
                <a:sym typeface="Wingdings"/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  <a:latin typeface="Optima" pitchFamily="-105" charset="0"/>
                <a:sym typeface="Wingdings"/>
              </a:rPr>
              <a:t>stackermy</a:t>
            </a:r>
            <a:r>
              <a:rPr lang="en-US" b="1" dirty="0" smtClean="0">
                <a:solidFill>
                  <a:srgbClr val="0000FF"/>
                </a:solidFill>
                <a:latin typeface="Optima" pitchFamily="-105" charset="0"/>
                <a:sym typeface="Wingdings"/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  <a:latin typeface="Optima" pitchFamily="-105" charset="0"/>
                <a:sym typeface="Wingdings"/>
              </a:rPr>
              <a:t>Matlab</a:t>
            </a:r>
            <a:r>
              <a:rPr lang="en-US" b="1" dirty="0" smtClean="0">
                <a:solidFill>
                  <a:srgbClr val="0000FF"/>
                </a:solidFill>
                <a:latin typeface="Optima" pitchFamily="-105" charset="0"/>
                <a:sym typeface="Wingdings"/>
              </a:rPr>
              <a:t> location algorithm</a:t>
            </a:r>
            <a:endParaRPr lang="en-US" b="1" dirty="0" smtClean="0">
              <a:solidFill>
                <a:srgbClr val="0000FF"/>
              </a:solidFill>
              <a:latin typeface="Optima" pitchFamily="-105" charset="0"/>
            </a:endParaRPr>
          </a:p>
        </p:txBody>
      </p:sp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752600" y="-88503"/>
            <a:ext cx="3008313" cy="172015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Austin Holland</a:t>
            </a:r>
            <a:br>
              <a:rPr lang="en-US" dirty="0" smtClean="0"/>
            </a:br>
            <a:r>
              <a:rPr lang="en-US" dirty="0" smtClean="0"/>
              <a:t>PhD Univ. of Arizona (ABD)</a:t>
            </a:r>
            <a:br>
              <a:rPr lang="en-US" dirty="0" smtClean="0"/>
            </a:b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Oklahoma Geological Survey</a:t>
            </a:r>
            <a:b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Research Seismologist 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457202" y="1993204"/>
            <a:ext cx="3008313" cy="4132963"/>
          </a:xfrm>
        </p:spPr>
        <p:txBody>
          <a:bodyPr>
            <a:normAutofit/>
          </a:bodyPr>
          <a:lstStyle/>
          <a:p>
            <a:pPr>
              <a:buFont typeface="Arial"/>
              <a:buChar char="•"/>
            </a:pPr>
            <a:r>
              <a:rPr lang="en-US" sz="1600" dirty="0" smtClean="0"/>
              <a:t>Currently using Earthscope data to augment local and national networks for earthquakes in Oklahoma.</a:t>
            </a:r>
          </a:p>
          <a:p>
            <a:pPr>
              <a:buFont typeface="Arial"/>
              <a:buChar char="•"/>
            </a:pPr>
            <a:r>
              <a:rPr lang="en-US" sz="1600" dirty="0" smtClean="0"/>
              <a:t>For my PhD I am using Earthscope data to examine the state of stress within the lithosphere using focal mechanisms and GPS data.</a:t>
            </a:r>
            <a:endParaRPr lang="en-US" sz="1600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457202" y="750928"/>
            <a:ext cx="3008313" cy="92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584029" y="4459215"/>
            <a:ext cx="1854062" cy="101050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50" tIns="45677" rIns="91350" bIns="45677"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Earthscope Data</a:t>
            </a:r>
          </a:p>
          <a:p>
            <a:pPr algn="ctr"/>
            <a:r>
              <a:rPr lang="en-US" dirty="0" smtClean="0">
                <a:solidFill>
                  <a:prstClr val="white"/>
                </a:solidFill>
              </a:rPr>
              <a:t>IRIS DMC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84029" y="5741429"/>
            <a:ext cx="1854062" cy="76946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50" tIns="45677" rIns="91350" bIns="45677"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Regional Networks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465515" y="4904202"/>
            <a:ext cx="2022509" cy="16066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50" tIns="45677" rIns="91350" bIns="45677"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Earthworm</a:t>
            </a:r>
          </a:p>
          <a:p>
            <a:pPr algn="ctr">
              <a:buFont typeface="Arial"/>
              <a:buChar char="•"/>
            </a:pPr>
            <a:r>
              <a:rPr lang="en-US" dirty="0" smtClean="0">
                <a:solidFill>
                  <a:prstClr val="white"/>
                </a:solidFill>
              </a:rPr>
              <a:t>Data Storage</a:t>
            </a:r>
          </a:p>
          <a:p>
            <a:pPr algn="ctr">
              <a:buFont typeface="Arial"/>
              <a:buChar char="•"/>
            </a:pPr>
            <a:r>
              <a:rPr lang="en-US" dirty="0" smtClean="0">
                <a:solidFill>
                  <a:prstClr val="white"/>
                </a:solidFill>
              </a:rPr>
              <a:t>EQ Triggering</a:t>
            </a:r>
          </a:p>
          <a:p>
            <a:pPr algn="ctr">
              <a:buFont typeface="Arial"/>
              <a:buChar char="•"/>
            </a:pPr>
            <a:r>
              <a:rPr lang="en-US" dirty="0" err="1" smtClean="0">
                <a:solidFill>
                  <a:prstClr val="white"/>
                </a:solidFill>
              </a:rPr>
              <a:t>RealTime</a:t>
            </a:r>
            <a:r>
              <a:rPr lang="en-US" dirty="0" smtClean="0">
                <a:solidFill>
                  <a:prstClr val="white"/>
                </a:solidFill>
              </a:rPr>
              <a:t> Processing</a:t>
            </a: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5" name="Straight Arrow Connector 14"/>
          <p:cNvCxnSpPr>
            <a:stCxn id="10" idx="3"/>
          </p:cNvCxnSpPr>
          <p:nvPr/>
        </p:nvCxnSpPr>
        <p:spPr>
          <a:xfrm flipV="1">
            <a:off x="2438091" y="5933257"/>
            <a:ext cx="1027422" cy="19291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9" idx="3"/>
          </p:cNvCxnSpPr>
          <p:nvPr/>
        </p:nvCxnSpPr>
        <p:spPr>
          <a:xfrm>
            <a:off x="2438091" y="4964460"/>
            <a:ext cx="1027422" cy="50525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447295" y="5089614"/>
            <a:ext cx="1018227" cy="369332"/>
          </a:xfrm>
          <a:prstGeom prst="rect">
            <a:avLst/>
          </a:prstGeom>
          <a:noFill/>
        </p:spPr>
        <p:txBody>
          <a:bodyPr wrap="none" lIns="91350" tIns="45677" rIns="91350" bIns="45677" rtlCol="0">
            <a:spAutoFit/>
          </a:bodyPr>
          <a:lstStyle/>
          <a:p>
            <a:r>
              <a:rPr lang="en-US" dirty="0" err="1" smtClean="0">
                <a:solidFill>
                  <a:prstClr val="black"/>
                </a:solidFill>
              </a:rPr>
              <a:t>SeedLink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238921" y="3634123"/>
            <a:ext cx="2447362" cy="287678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50" tIns="45677" rIns="91350" bIns="45677"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SEISAN</a:t>
            </a:r>
          </a:p>
          <a:p>
            <a:pPr algn="ctr">
              <a:buFont typeface="Arial"/>
              <a:buChar char="•"/>
            </a:pPr>
            <a:r>
              <a:rPr lang="en-US" dirty="0" smtClean="0">
                <a:solidFill>
                  <a:prstClr val="white"/>
                </a:solidFill>
              </a:rPr>
              <a:t>Earthquake Location</a:t>
            </a:r>
          </a:p>
          <a:p>
            <a:pPr algn="ctr">
              <a:buFont typeface="Arial"/>
              <a:buChar char="•"/>
            </a:pPr>
            <a:r>
              <a:rPr lang="en-US" dirty="0" smtClean="0">
                <a:solidFill>
                  <a:prstClr val="white"/>
                </a:solidFill>
              </a:rPr>
              <a:t>Statistics</a:t>
            </a:r>
          </a:p>
          <a:p>
            <a:pPr algn="ctr">
              <a:buFont typeface="Arial"/>
              <a:buChar char="•"/>
            </a:pPr>
            <a:r>
              <a:rPr lang="en-US" dirty="0" smtClean="0">
                <a:solidFill>
                  <a:prstClr val="white"/>
                </a:solidFill>
              </a:rPr>
              <a:t>Magnitude Calculations</a:t>
            </a:r>
          </a:p>
          <a:p>
            <a:pPr algn="ctr">
              <a:buFont typeface="Arial"/>
              <a:buChar char="•"/>
            </a:pPr>
            <a:r>
              <a:rPr lang="en-US" dirty="0" smtClean="0">
                <a:solidFill>
                  <a:prstClr val="white"/>
                </a:solidFill>
              </a:rPr>
              <a:t>Focal Mechanisms</a:t>
            </a:r>
          </a:p>
          <a:p>
            <a:pPr algn="ctr">
              <a:buFont typeface="Arial"/>
              <a:buChar char="•"/>
            </a:pPr>
            <a:r>
              <a:rPr lang="en-US" dirty="0" smtClean="0">
                <a:solidFill>
                  <a:prstClr val="white"/>
                </a:solidFill>
              </a:rPr>
              <a:t>Crustal Attenuation</a:t>
            </a:r>
          </a:p>
          <a:p>
            <a:pPr algn="ctr">
              <a:buFont typeface="Arial"/>
              <a:buChar char="•"/>
            </a:pPr>
            <a:r>
              <a:rPr lang="en-US" dirty="0" smtClean="0">
                <a:solidFill>
                  <a:prstClr val="white"/>
                </a:solidFill>
              </a:rPr>
              <a:t>Tomography and Velocity Models</a:t>
            </a: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2438092" y="4459206"/>
            <a:ext cx="3800826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706930" y="4414448"/>
            <a:ext cx="2516146" cy="371541"/>
          </a:xfrm>
          <a:prstGeom prst="rect">
            <a:avLst/>
          </a:prstGeom>
          <a:noFill/>
        </p:spPr>
        <p:txBody>
          <a:bodyPr wrap="none" lIns="91350" tIns="45677" rIns="91350" bIns="45677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Non-</a:t>
            </a:r>
            <a:r>
              <a:rPr lang="en-US" dirty="0" err="1" smtClean="0">
                <a:solidFill>
                  <a:prstClr val="black"/>
                </a:solidFill>
              </a:rPr>
              <a:t>realtime</a:t>
            </a:r>
            <a:r>
              <a:rPr lang="en-US" dirty="0" smtClean="0">
                <a:solidFill>
                  <a:prstClr val="black"/>
                </a:solidFill>
              </a:rPr>
              <a:t> data (SOD)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465513" y="1631644"/>
            <a:ext cx="2058008" cy="72311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50" tIns="45677" rIns="91350" bIns="45677"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Python Utilities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887839" y="1631644"/>
            <a:ext cx="1798440" cy="72311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50" tIns="45677" rIns="91350" bIns="45677"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SAC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347773" y="2818302"/>
            <a:ext cx="4217991" cy="62113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50" tIns="45677" rIns="91350" bIns="45677"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Earthquake Databases</a:t>
            </a:r>
          </a:p>
          <a:p>
            <a:pPr algn="ctr"/>
            <a:r>
              <a:rPr lang="en-US" dirty="0" smtClean="0">
                <a:solidFill>
                  <a:prstClr val="white"/>
                </a:solidFill>
              </a:rPr>
              <a:t>Waveforms, Phase Arrivals, EQ </a:t>
            </a:r>
            <a:r>
              <a:rPr lang="en-US" dirty="0" err="1" smtClean="0">
                <a:solidFill>
                  <a:prstClr val="white"/>
                </a:solidFill>
              </a:rPr>
              <a:t>Parmeters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514640" y="444998"/>
            <a:ext cx="1724277" cy="82509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50" tIns="45677" rIns="91350" bIns="45677"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Web Interface</a:t>
            </a:r>
          </a:p>
          <a:p>
            <a:pPr algn="ctr"/>
            <a:r>
              <a:rPr lang="en-US" dirty="0" smtClean="0">
                <a:solidFill>
                  <a:prstClr val="white"/>
                </a:solidFill>
              </a:rPr>
              <a:t>(Public)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674626" y="444998"/>
            <a:ext cx="1724277" cy="82509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50" tIns="45677" rIns="91350" bIns="45677"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Other Processing</a:t>
            </a: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30" name="Straight Arrow Connector 29"/>
          <p:cNvCxnSpPr/>
          <p:nvPr/>
        </p:nvCxnSpPr>
        <p:spPr>
          <a:xfrm rot="5400000">
            <a:off x="4653684" y="2586529"/>
            <a:ext cx="463536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endCxn id="23" idx="3"/>
          </p:cNvCxnSpPr>
          <p:nvPr/>
        </p:nvCxnSpPr>
        <p:spPr>
          <a:xfrm rot="10800000" flipV="1">
            <a:off x="5523531" y="1270088"/>
            <a:ext cx="1151101" cy="72311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24" idx="2"/>
          </p:cNvCxnSpPr>
          <p:nvPr/>
        </p:nvCxnSpPr>
        <p:spPr>
          <a:xfrm rot="5400000">
            <a:off x="7549867" y="2582693"/>
            <a:ext cx="465124" cy="927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23" idx="0"/>
          </p:cNvCxnSpPr>
          <p:nvPr/>
        </p:nvCxnSpPr>
        <p:spPr>
          <a:xfrm rot="5400000" flipH="1" flipV="1">
            <a:off x="4412265" y="1353136"/>
            <a:ext cx="360763" cy="19625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endCxn id="26" idx="0"/>
          </p:cNvCxnSpPr>
          <p:nvPr/>
        </p:nvCxnSpPr>
        <p:spPr>
          <a:xfrm rot="5400000">
            <a:off x="5898599" y="1829052"/>
            <a:ext cx="1547413" cy="43107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 rot="10800000">
            <a:off x="5523521" y="2354757"/>
            <a:ext cx="1364318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Elbow Connector 59"/>
          <p:cNvCxnSpPr/>
          <p:nvPr/>
        </p:nvCxnSpPr>
        <p:spPr>
          <a:xfrm rot="16200000" flipV="1">
            <a:off x="5722861" y="3575404"/>
            <a:ext cx="652032" cy="380084"/>
          </a:xfrm>
          <a:prstGeom prst="bentConnector3">
            <a:avLst>
              <a:gd name="adj1" fmla="val 236"/>
            </a:avLst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>
            <a:stCxn id="11" idx="3"/>
          </p:cNvCxnSpPr>
          <p:nvPr/>
        </p:nvCxnSpPr>
        <p:spPr>
          <a:xfrm>
            <a:off x="5488026" y="5707549"/>
            <a:ext cx="750897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 rot="5400000" flipH="1" flipV="1">
            <a:off x="4630488" y="4167180"/>
            <a:ext cx="1464770" cy="927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9" name="Picture 28" descr="Hollan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2400" y="-773338"/>
            <a:ext cx="1828800" cy="2438399"/>
          </a:xfrm>
          <a:prstGeom prst="rect">
            <a:avLst/>
          </a:prstGeom>
        </p:spPr>
      </p:pic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201008020952-Horiz_PG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53005" y="2611120"/>
            <a:ext cx="5303520" cy="4246880"/>
          </a:xfrm>
          <a:prstGeom prst="rect">
            <a:avLst/>
          </a:prstGeom>
        </p:spPr>
      </p:pic>
      <p:pic>
        <p:nvPicPr>
          <p:cNvPr id="7" name="Picture 6" descr="201008020952-Horiz_PGA_zoo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3912" y="2233080"/>
            <a:ext cx="6377439" cy="6858000"/>
          </a:xfrm>
          <a:prstGeom prst="rect">
            <a:avLst/>
          </a:prstGeom>
        </p:spPr>
      </p:pic>
      <p:pic>
        <p:nvPicPr>
          <p:cNvPr id="8" name="Picture 7" descr="ADOK_East_AccelerationSpectra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372" y="-1273917"/>
            <a:ext cx="9144000" cy="6556793"/>
          </a:xfrm>
          <a:prstGeom prst="rect">
            <a:avLst/>
          </a:prstGeom>
        </p:spPr>
      </p:pic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Basic info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3"/>
            <a:ext cx="4953000" cy="4525963"/>
          </a:xfrm>
        </p:spPr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err="1" smtClean="0"/>
              <a:t>Kaijian</a:t>
            </a:r>
            <a:r>
              <a:rPr lang="en-US" dirty="0" smtClean="0"/>
              <a:t> Liu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Rice University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5</a:t>
            </a:r>
            <a:r>
              <a:rPr lang="en-US" baseline="30000" dirty="0" smtClean="0"/>
              <a:t>th</a:t>
            </a:r>
            <a:r>
              <a:rPr lang="en-US" dirty="0" smtClean="0"/>
              <a:t> year graduate student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Current research project: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3-D Vs inversion in the Mendocino Triple Junction (MTJ) from joint analysis of surface wave, ambient noise and </a:t>
            </a:r>
            <a:r>
              <a:rPr lang="en-US" dirty="0" err="1" smtClean="0"/>
              <a:t>PdS</a:t>
            </a:r>
            <a:r>
              <a:rPr lang="en-US" dirty="0" smtClean="0"/>
              <a:t> receiver functions</a:t>
            </a:r>
            <a:endParaRPr lang="en-US" dirty="0"/>
          </a:p>
        </p:txBody>
      </p:sp>
      <p:pic>
        <p:nvPicPr>
          <p:cNvPr id="2052" name="Picture 4" descr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6409" y="2743201"/>
            <a:ext cx="3249613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Liu_Kaijia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6550" y="-762000"/>
            <a:ext cx="2457450" cy="3276600"/>
          </a:xfrm>
          <a:prstGeom prst="rect">
            <a:avLst/>
          </a:prstGeom>
        </p:spPr>
      </p:pic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914400"/>
            <a:ext cx="9144000" cy="5029200"/>
          </a:xfrm>
          <a:prstGeom prst="rect">
            <a:avLst/>
          </a:prstGeom>
          <a:solidFill>
            <a:srgbClr val="99CCFF">
              <a:alpha val="25000"/>
            </a:srgbClr>
          </a:solidFill>
          <a:ln w="936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91350" tIns="45677" rIns="91350" bIns="45677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-32" charset="0"/>
              <a:buNone/>
            </a:pPr>
            <a:endParaRPr lang="en-US" sz="2400" dirty="0" smtClean="0">
              <a:solidFill>
                <a:srgbClr val="FFFFFF"/>
              </a:solidFill>
            </a:endParaRP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"/>
            <a:ext cx="7770813" cy="914400"/>
          </a:xfrm>
          <a:ln/>
        </p:spPr>
        <p:txBody>
          <a:bodyPr/>
          <a:lstStyle/>
          <a:p>
            <a:pPr>
              <a:buClrTx/>
              <a:tabLst>
                <a:tab pos="0" algn="l"/>
                <a:tab pos="456772" algn="l"/>
                <a:tab pos="913548" algn="l"/>
                <a:tab pos="1370322" algn="l"/>
                <a:tab pos="1827094" algn="l"/>
                <a:tab pos="2283868" algn="l"/>
                <a:tab pos="2740642" algn="l"/>
                <a:tab pos="3197412" algn="l"/>
                <a:tab pos="3654188" algn="l"/>
                <a:tab pos="4110962" algn="l"/>
                <a:tab pos="4567737" algn="l"/>
                <a:tab pos="5024508" algn="l"/>
                <a:tab pos="5481283" algn="l"/>
                <a:tab pos="5938056" algn="l"/>
                <a:tab pos="6394827" algn="l"/>
                <a:tab pos="6851603" algn="l"/>
                <a:tab pos="7308378" algn="l"/>
                <a:tab pos="7765153" algn="l"/>
                <a:tab pos="8221924" algn="l"/>
                <a:tab pos="8678699" algn="l"/>
                <a:tab pos="9135469" algn="l"/>
              </a:tabLst>
            </a:pPr>
            <a:r>
              <a:rPr lang="en-US" dirty="0"/>
              <a:t>Data Processing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685800" y="2025659"/>
            <a:ext cx="7770813" cy="4022725"/>
          </a:xfrm>
          <a:prstGeom prst="rect">
            <a:avLst/>
          </a:prstGeom>
          <a:noFill/>
          <a:ln/>
        </p:spPr>
        <p:txBody>
          <a:bodyPr lIns="0" tIns="0" rIns="0" bIns="0" anchor="ctr"/>
          <a:lstStyle/>
          <a:p>
            <a:pPr indent="-340994" algn="ctr">
              <a:buClrTx/>
              <a:tabLst>
                <a:tab pos="342580" algn="l"/>
                <a:tab pos="455186" algn="l"/>
                <a:tab pos="911961" algn="l"/>
                <a:tab pos="1368735" algn="l"/>
                <a:tab pos="1825509" algn="l"/>
                <a:tab pos="2282283" algn="l"/>
                <a:tab pos="2739057" algn="l"/>
                <a:tab pos="3195829" algn="l"/>
                <a:tab pos="3652603" algn="l"/>
                <a:tab pos="4109378" algn="l"/>
                <a:tab pos="4566151" algn="l"/>
                <a:tab pos="5022924" algn="l"/>
                <a:tab pos="5479698" algn="l"/>
                <a:tab pos="5936472" algn="l"/>
                <a:tab pos="6393245" algn="l"/>
                <a:tab pos="6850017" algn="l"/>
                <a:tab pos="7306792" algn="l"/>
                <a:tab pos="7763566" algn="l"/>
                <a:tab pos="8220340" algn="l"/>
                <a:tab pos="8677114" algn="l"/>
                <a:tab pos="9133887" algn="l"/>
              </a:tabLst>
            </a:pPr>
            <a:endParaRPr lang="en-US" dirty="0"/>
          </a:p>
          <a:p>
            <a:pPr indent="-340994" algn="ctr">
              <a:buClrTx/>
              <a:tabLst>
                <a:tab pos="342580" algn="l"/>
                <a:tab pos="455186" algn="l"/>
                <a:tab pos="911961" algn="l"/>
                <a:tab pos="1368735" algn="l"/>
                <a:tab pos="1825509" algn="l"/>
                <a:tab pos="2282283" algn="l"/>
                <a:tab pos="2739057" algn="l"/>
                <a:tab pos="3195829" algn="l"/>
                <a:tab pos="3652603" algn="l"/>
                <a:tab pos="4109378" algn="l"/>
                <a:tab pos="4566151" algn="l"/>
                <a:tab pos="5022924" algn="l"/>
                <a:tab pos="5479698" algn="l"/>
                <a:tab pos="5936472" algn="l"/>
                <a:tab pos="6393245" algn="l"/>
                <a:tab pos="6850017" algn="l"/>
                <a:tab pos="7306792" algn="l"/>
                <a:tab pos="7763566" algn="l"/>
                <a:tab pos="8220340" algn="l"/>
                <a:tab pos="8677114" algn="l"/>
                <a:tab pos="9133887" algn="l"/>
              </a:tabLst>
            </a:pPr>
            <a:endParaRPr lang="en-US" dirty="0"/>
          </a:p>
          <a:p>
            <a:pPr indent="-340994" algn="ctr">
              <a:buClrTx/>
              <a:tabLst>
                <a:tab pos="342580" algn="l"/>
                <a:tab pos="455186" algn="l"/>
                <a:tab pos="911961" algn="l"/>
                <a:tab pos="1368735" algn="l"/>
                <a:tab pos="1825509" algn="l"/>
                <a:tab pos="2282283" algn="l"/>
                <a:tab pos="2739057" algn="l"/>
                <a:tab pos="3195829" algn="l"/>
                <a:tab pos="3652603" algn="l"/>
                <a:tab pos="4109378" algn="l"/>
                <a:tab pos="4566151" algn="l"/>
                <a:tab pos="5022924" algn="l"/>
                <a:tab pos="5479698" algn="l"/>
                <a:tab pos="5936472" algn="l"/>
                <a:tab pos="6393245" algn="l"/>
                <a:tab pos="6850017" algn="l"/>
                <a:tab pos="7306792" algn="l"/>
                <a:tab pos="7763566" algn="l"/>
                <a:tab pos="8220340" algn="l"/>
                <a:tab pos="8677114" algn="l"/>
                <a:tab pos="9133887" algn="l"/>
              </a:tabLst>
            </a:pPr>
            <a:r>
              <a:rPr lang="en-US" dirty="0"/>
              <a:t>SAC (</a:t>
            </a:r>
            <a:r>
              <a:rPr lang="en-US" sz="2600" dirty="0" err="1"/>
              <a:t>decon</a:t>
            </a:r>
            <a:r>
              <a:rPr lang="en-US" sz="2600" dirty="0"/>
              <a:t>./mark TTT</a:t>
            </a:r>
            <a:r>
              <a:rPr lang="en-US" dirty="0"/>
              <a:t>)</a:t>
            </a:r>
          </a:p>
          <a:p>
            <a:pPr indent="-340994" algn="ctr">
              <a:buClrTx/>
              <a:tabLst>
                <a:tab pos="342580" algn="l"/>
                <a:tab pos="455186" algn="l"/>
                <a:tab pos="911961" algn="l"/>
                <a:tab pos="1368735" algn="l"/>
                <a:tab pos="1825509" algn="l"/>
                <a:tab pos="2282283" algn="l"/>
                <a:tab pos="2739057" algn="l"/>
                <a:tab pos="3195829" algn="l"/>
                <a:tab pos="3652603" algn="l"/>
                <a:tab pos="4109378" algn="l"/>
                <a:tab pos="4566151" algn="l"/>
                <a:tab pos="5022924" algn="l"/>
                <a:tab pos="5479698" algn="l"/>
                <a:tab pos="5936472" algn="l"/>
                <a:tab pos="6393245" algn="l"/>
                <a:tab pos="6850017" algn="l"/>
                <a:tab pos="7306792" algn="l"/>
                <a:tab pos="7763566" algn="l"/>
                <a:tab pos="8220340" algn="l"/>
                <a:tab pos="8677114" algn="l"/>
                <a:tab pos="9133887" algn="l"/>
              </a:tabLst>
            </a:pPr>
            <a:endParaRPr lang="en-US" dirty="0"/>
          </a:p>
          <a:p>
            <a:pPr indent="-340994" algn="ctr">
              <a:buClrTx/>
              <a:tabLst>
                <a:tab pos="342580" algn="l"/>
                <a:tab pos="455186" algn="l"/>
                <a:tab pos="911961" algn="l"/>
                <a:tab pos="1368735" algn="l"/>
                <a:tab pos="1825509" algn="l"/>
                <a:tab pos="2282283" algn="l"/>
                <a:tab pos="2739057" algn="l"/>
                <a:tab pos="3195829" algn="l"/>
                <a:tab pos="3652603" algn="l"/>
                <a:tab pos="4109378" algn="l"/>
                <a:tab pos="4566151" algn="l"/>
                <a:tab pos="5022924" algn="l"/>
                <a:tab pos="5479698" algn="l"/>
                <a:tab pos="5936472" algn="l"/>
                <a:tab pos="6393245" algn="l"/>
                <a:tab pos="6850017" algn="l"/>
                <a:tab pos="7306792" algn="l"/>
                <a:tab pos="7763566" algn="l"/>
                <a:tab pos="8220340" algn="l"/>
                <a:tab pos="8677114" algn="l"/>
                <a:tab pos="9133887" algn="l"/>
              </a:tabLst>
            </a:pPr>
            <a:r>
              <a:rPr lang="en-US" dirty="0"/>
              <a:t>                                                     </a:t>
            </a:r>
          </a:p>
          <a:p>
            <a:pPr indent="-340994" algn="ctr">
              <a:buClrTx/>
              <a:tabLst>
                <a:tab pos="342580" algn="l"/>
                <a:tab pos="455186" algn="l"/>
                <a:tab pos="911961" algn="l"/>
                <a:tab pos="1368735" algn="l"/>
                <a:tab pos="1825509" algn="l"/>
                <a:tab pos="2282283" algn="l"/>
                <a:tab pos="2739057" algn="l"/>
                <a:tab pos="3195829" algn="l"/>
                <a:tab pos="3652603" algn="l"/>
                <a:tab pos="4109378" algn="l"/>
                <a:tab pos="4566151" algn="l"/>
                <a:tab pos="5022924" algn="l"/>
                <a:tab pos="5479698" algn="l"/>
                <a:tab pos="5936472" algn="l"/>
                <a:tab pos="6393245" algn="l"/>
                <a:tab pos="6850017" algn="l"/>
                <a:tab pos="7306792" algn="l"/>
                <a:tab pos="7763566" algn="l"/>
                <a:tab pos="8220340" algn="l"/>
                <a:tab pos="8677114" algn="l"/>
                <a:tab pos="9133887" algn="l"/>
              </a:tabLst>
            </a:pPr>
            <a:r>
              <a:rPr lang="en-US" dirty="0"/>
              <a:t>                          MATLAB (</a:t>
            </a:r>
            <a:r>
              <a:rPr lang="en-US" sz="2600" dirty="0"/>
              <a:t>align/spectrogram</a:t>
            </a:r>
            <a:r>
              <a:rPr lang="en-US" dirty="0"/>
              <a:t>)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450" y="914400"/>
            <a:ext cx="3155950" cy="2286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4101" name="Line 5"/>
          <p:cNvSpPr>
            <a:spLocks noChangeShapeType="1"/>
          </p:cNvSpPr>
          <p:nvPr/>
        </p:nvSpPr>
        <p:spPr bwMode="auto">
          <a:xfrm>
            <a:off x="3429000" y="2286005"/>
            <a:ext cx="914400" cy="91440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lIns="91350" tIns="45677" rIns="91350" bIns="45677"/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-32" charset="0"/>
              <a:buNone/>
            </a:pPr>
            <a:endParaRPr lang="en-US" sz="2400" dirty="0" smtClean="0">
              <a:solidFill>
                <a:srgbClr val="FFFFFF"/>
              </a:solidFill>
            </a:endParaRPr>
          </a:p>
        </p:txBody>
      </p:sp>
      <p:sp>
        <p:nvSpPr>
          <p:cNvPr id="4102" name="Line 6"/>
          <p:cNvSpPr>
            <a:spLocks noChangeShapeType="1"/>
          </p:cNvSpPr>
          <p:nvPr/>
        </p:nvSpPr>
        <p:spPr bwMode="auto">
          <a:xfrm>
            <a:off x="5029205" y="4114802"/>
            <a:ext cx="914400" cy="91440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lIns="91350" tIns="45677" rIns="91350" bIns="45677"/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-32" charset="0"/>
              <a:buNone/>
            </a:pPr>
            <a:endParaRPr lang="en-US" sz="2400" dirty="0" smtClean="0">
              <a:solidFill>
                <a:srgbClr val="FFFFFF"/>
              </a:solidFill>
            </a:endParaRP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76200" y="5945197"/>
            <a:ext cx="8915400" cy="8223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89914" tIns="44960" rIns="89914" bIns="44960"/>
          <a:lstStyle/>
          <a:p>
            <a:pPr fontAlgn="base">
              <a:spcBef>
                <a:spcPct val="0"/>
              </a:spcBef>
              <a:spcAft>
                <a:spcPct val="0"/>
              </a:spcAft>
              <a:buSzPct val="100000"/>
              <a:tabLst>
                <a:tab pos="0" algn="l"/>
                <a:tab pos="456772" algn="l"/>
                <a:tab pos="913548" algn="l"/>
                <a:tab pos="1370322" algn="l"/>
                <a:tab pos="1827094" algn="l"/>
                <a:tab pos="2283868" algn="l"/>
                <a:tab pos="2740642" algn="l"/>
                <a:tab pos="3197412" algn="l"/>
                <a:tab pos="3654188" algn="l"/>
                <a:tab pos="4110962" algn="l"/>
                <a:tab pos="4567737" algn="l"/>
                <a:tab pos="5024508" algn="l"/>
                <a:tab pos="5481283" algn="l"/>
                <a:tab pos="5938056" algn="l"/>
                <a:tab pos="6394827" algn="l"/>
                <a:tab pos="6851603" algn="l"/>
                <a:tab pos="7308378" algn="l"/>
                <a:tab pos="7765153" algn="l"/>
                <a:tab pos="8221924" algn="l"/>
                <a:tab pos="8678699" algn="l"/>
                <a:tab pos="9135469" algn="l"/>
              </a:tabLst>
            </a:pPr>
            <a:r>
              <a:rPr lang="en-US" sz="2400" dirty="0" smtClean="0">
                <a:solidFill>
                  <a:srgbClr val="000000"/>
                </a:solidFill>
              </a:rPr>
              <a:t>Future: Array Processing – data collection from temporary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SzPct val="100000"/>
              <a:tabLst>
                <a:tab pos="0" algn="l"/>
                <a:tab pos="456772" algn="l"/>
                <a:tab pos="913548" algn="l"/>
                <a:tab pos="1370322" algn="l"/>
                <a:tab pos="1827094" algn="l"/>
                <a:tab pos="2283868" algn="l"/>
                <a:tab pos="2740642" algn="l"/>
                <a:tab pos="3197412" algn="l"/>
                <a:tab pos="3654188" algn="l"/>
                <a:tab pos="4110962" algn="l"/>
                <a:tab pos="4567737" algn="l"/>
                <a:tab pos="5024508" algn="l"/>
                <a:tab pos="5481283" algn="l"/>
                <a:tab pos="5938056" algn="l"/>
                <a:tab pos="6394827" algn="l"/>
                <a:tab pos="6851603" algn="l"/>
                <a:tab pos="7308378" algn="l"/>
                <a:tab pos="7765153" algn="l"/>
                <a:tab pos="8221924" algn="l"/>
                <a:tab pos="8678699" algn="l"/>
                <a:tab pos="9135469" algn="l"/>
              </a:tabLst>
            </a:pPr>
            <a:r>
              <a:rPr lang="en-US" sz="2400" dirty="0" smtClean="0">
                <a:solidFill>
                  <a:srgbClr val="000000"/>
                </a:solidFill>
              </a:rPr>
              <a:t>                                            arrays/aligning/beam forming/</a:t>
            </a:r>
            <a:r>
              <a:rPr lang="en-US" sz="2400" dirty="0" err="1" smtClean="0">
                <a:solidFill>
                  <a:srgbClr val="000000"/>
                </a:solidFill>
              </a:rPr>
              <a:t>vespagrams</a:t>
            </a:r>
            <a:endParaRPr lang="en-US" sz="2400" dirty="0" smtClean="0">
              <a:solidFill>
                <a:srgbClr val="000000"/>
              </a:solidFill>
            </a:endParaRP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3429000" y="1143009"/>
            <a:ext cx="3200400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89914" tIns="44960" rIns="89914" bIns="44960"/>
          <a:lstStyle/>
          <a:p>
            <a:pPr fontAlgn="base">
              <a:spcBef>
                <a:spcPct val="0"/>
              </a:spcBef>
              <a:spcAft>
                <a:spcPct val="0"/>
              </a:spcAft>
              <a:buSzPct val="100000"/>
              <a:tabLst>
                <a:tab pos="0" algn="l"/>
                <a:tab pos="456772" algn="l"/>
                <a:tab pos="913548" algn="l"/>
                <a:tab pos="1370322" algn="l"/>
                <a:tab pos="1827094" algn="l"/>
                <a:tab pos="2283868" algn="l"/>
                <a:tab pos="2740642" algn="l"/>
                <a:tab pos="3197412" algn="l"/>
                <a:tab pos="3654188" algn="l"/>
                <a:tab pos="4110962" algn="l"/>
                <a:tab pos="4567737" algn="l"/>
                <a:tab pos="5024508" algn="l"/>
                <a:tab pos="5481283" algn="l"/>
                <a:tab pos="5938056" algn="l"/>
                <a:tab pos="6394827" algn="l"/>
                <a:tab pos="6851603" algn="l"/>
                <a:tab pos="7308378" algn="l"/>
                <a:tab pos="7765153" algn="l"/>
                <a:tab pos="8221924" algn="l"/>
                <a:tab pos="8678699" algn="l"/>
                <a:tab pos="9135469" algn="l"/>
              </a:tabLst>
            </a:pPr>
            <a:r>
              <a:rPr lang="en-US" sz="2400" dirty="0" smtClean="0">
                <a:solidFill>
                  <a:srgbClr val="000000"/>
                </a:solidFill>
              </a:rPr>
              <a:t>(data collection/Initial quality control)</a:t>
            </a:r>
          </a:p>
        </p:txBody>
      </p:sp>
    </p:spTree>
  </p:cSld>
  <p:clrMapOvr>
    <a:masterClrMapping/>
  </p:clrMapOvr>
  <p:transition spd="med" advTm="60000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Data flow and tools</a:t>
            </a:r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Rayleigh wave tomography from two-plane wave method</a:t>
            </a:r>
          </a:p>
          <a:p>
            <a:r>
              <a:rPr lang="en-US" smtClean="0"/>
              <a:t>Joint inversion of surface wave, ambient noise, and receiver functions for high-resolution shear velocity model</a:t>
            </a:r>
          </a:p>
          <a:p>
            <a:r>
              <a:rPr lang="en-US" smtClean="0"/>
              <a:t>Vs model in Mendocino Triple Junction region using Flexible Array Mendocino Experiment (FAME) data</a:t>
            </a:r>
          </a:p>
        </p:txBody>
      </p:sp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>
          <a:xfrm>
            <a:off x="1295640" y="53286"/>
            <a:ext cx="8076960" cy="962021"/>
          </a:xfrm>
          <a:ln/>
        </p:spPr>
        <p:txBody>
          <a:bodyPr/>
          <a:lstStyle/>
          <a:p>
            <a:pPr>
              <a:tabLst>
                <a:tab pos="0" algn="l"/>
                <a:tab pos="414296" algn="l"/>
                <a:tab pos="828592" algn="l"/>
                <a:tab pos="1242888" algn="l"/>
                <a:tab pos="1657185" algn="l"/>
                <a:tab pos="2071482" algn="l"/>
                <a:tab pos="2485778" algn="l"/>
                <a:tab pos="2900074" algn="l"/>
                <a:tab pos="3314372" algn="l"/>
                <a:tab pos="3728667" algn="l"/>
                <a:tab pos="4142962" algn="l"/>
                <a:tab pos="4557260" algn="l"/>
                <a:tab pos="4971556" algn="l"/>
                <a:tab pos="5385853" algn="l"/>
                <a:tab pos="5800150" algn="l"/>
                <a:tab pos="6214442" algn="l"/>
                <a:tab pos="6628743" algn="l"/>
                <a:tab pos="7043037" algn="l"/>
                <a:tab pos="7457334" algn="l"/>
                <a:tab pos="7871631" algn="l"/>
                <a:tab pos="8285929" algn="l"/>
              </a:tabLst>
            </a:pPr>
            <a:r>
              <a:rPr lang="nl-BE" sz="2800" dirty="0"/>
              <a:t>Point </a:t>
            </a:r>
            <a:r>
              <a:rPr lang="nl-BE" sz="2800" dirty="0" smtClean="0"/>
              <a:t>Scatterer Simulation </a:t>
            </a:r>
            <a:r>
              <a:rPr lang="nl-BE" sz="2800" dirty="0"/>
              <a:t>for P-to-S </a:t>
            </a:r>
            <a:r>
              <a:rPr lang="nl-BE" sz="2800" dirty="0" smtClean="0"/>
              <a:t/>
            </a:r>
            <a:br>
              <a:rPr lang="nl-BE" sz="2800" dirty="0" smtClean="0"/>
            </a:br>
            <a:r>
              <a:rPr lang="nl-BE" sz="2800" dirty="0" smtClean="0"/>
              <a:t>Converted </a:t>
            </a:r>
            <a:r>
              <a:rPr lang="nl-BE" sz="2800" dirty="0"/>
              <a:t>Wave Imaging</a:t>
            </a: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943174" y="5567639"/>
            <a:ext cx="7217752" cy="907302"/>
          </a:xfrm>
          <a:prstGeom prst="rect">
            <a:avLst/>
          </a:prstGeom>
          <a:noFill/>
          <a:ln/>
        </p:spPr>
        <p:txBody>
          <a:bodyPr lIns="0" tIns="14680" rIns="0" bIns="0" anchor="ctr"/>
          <a:lstStyle/>
          <a:p>
            <a:pPr marL="0" indent="0" algn="ctr">
              <a:spcBef>
                <a:spcPts val="0"/>
              </a:spcBef>
              <a:tabLst>
                <a:tab pos="310723" algn="l"/>
                <a:tab pos="412857" algn="l"/>
                <a:tab pos="827155" algn="l"/>
                <a:tab pos="1241452" algn="l"/>
                <a:tab pos="1655748" algn="l"/>
                <a:tab pos="2070041" algn="l"/>
                <a:tab pos="2484340" algn="l"/>
                <a:tab pos="2898635" algn="l"/>
                <a:tab pos="3312933" algn="l"/>
                <a:tab pos="3727229" algn="l"/>
                <a:tab pos="4141527" algn="l"/>
                <a:tab pos="4555823" algn="l"/>
                <a:tab pos="4970119" algn="l"/>
                <a:tab pos="5384415" algn="l"/>
                <a:tab pos="5798711" algn="l"/>
                <a:tab pos="6213005" algn="l"/>
                <a:tab pos="6627303" algn="l"/>
                <a:tab pos="7041599" algn="l"/>
                <a:tab pos="7455898" algn="l"/>
                <a:tab pos="7870193" algn="l"/>
                <a:tab pos="8284488" algn="l"/>
              </a:tabLst>
            </a:pPr>
            <a:r>
              <a:rPr lang="nl-BE" sz="2500" dirty="0"/>
              <a:t>Xin </a:t>
            </a:r>
            <a:r>
              <a:rPr lang="nl-BE" sz="2500" dirty="0" smtClean="0"/>
              <a:t>Liu, Year 1, Advisor: Prof. Gary Pavlis</a:t>
            </a:r>
          </a:p>
          <a:p>
            <a:pPr marL="0" indent="0" algn="ctr">
              <a:spcBef>
                <a:spcPts val="0"/>
              </a:spcBef>
              <a:tabLst>
                <a:tab pos="310723" algn="l"/>
                <a:tab pos="412857" algn="l"/>
                <a:tab pos="827155" algn="l"/>
                <a:tab pos="1241452" algn="l"/>
                <a:tab pos="1655748" algn="l"/>
                <a:tab pos="2070041" algn="l"/>
                <a:tab pos="2484340" algn="l"/>
                <a:tab pos="2898635" algn="l"/>
                <a:tab pos="3312933" algn="l"/>
                <a:tab pos="3727229" algn="l"/>
                <a:tab pos="4141527" algn="l"/>
                <a:tab pos="4555823" algn="l"/>
                <a:tab pos="4970119" algn="l"/>
                <a:tab pos="5384415" algn="l"/>
                <a:tab pos="5798711" algn="l"/>
                <a:tab pos="6213005" algn="l"/>
                <a:tab pos="6627303" algn="l"/>
                <a:tab pos="7041599" algn="l"/>
                <a:tab pos="7455898" algn="l"/>
                <a:tab pos="7870193" algn="l"/>
                <a:tab pos="8284488" algn="l"/>
              </a:tabLst>
            </a:pPr>
            <a:r>
              <a:rPr lang="nl-BE" sz="2500" dirty="0" smtClean="0"/>
              <a:t>Indiana University</a:t>
            </a:r>
            <a:endParaRPr lang="nl-BE" sz="2500" dirty="0"/>
          </a:p>
        </p:txBody>
      </p:sp>
      <p:pic>
        <p:nvPicPr>
          <p:cNvPr id="1026" name="Picture 2" descr="C:\Users\xinxin\Documents\Downloads\point_disc_v1.png"/>
          <p:cNvPicPr>
            <a:picLocks noChangeAspect="1" noChangeArrowheads="1"/>
          </p:cNvPicPr>
          <p:nvPr/>
        </p:nvPicPr>
        <p:blipFill>
          <a:blip r:embed="rId3" cstate="print"/>
          <a:srcRect l="40856" t="40475" r="14947" b="24282"/>
          <a:stretch>
            <a:fillRect/>
          </a:stretch>
        </p:blipFill>
        <p:spPr bwMode="auto">
          <a:xfrm>
            <a:off x="1044855" y="2187841"/>
            <a:ext cx="4402752" cy="280894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943672" y="2187842"/>
            <a:ext cx="2939287" cy="3575459"/>
          </a:xfrm>
          <a:prstGeom prst="rect">
            <a:avLst/>
          </a:prstGeom>
          <a:noFill/>
        </p:spPr>
        <p:txBody>
          <a:bodyPr wrap="square" lIns="82858" tIns="41430" rIns="82858" bIns="41430" rtlCol="0">
            <a:spAutoFit/>
          </a:bodyPr>
          <a:lstStyle/>
          <a:p>
            <a:pPr defTabSz="41429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Wingdings" pitchFamily="2" charset="2"/>
              <a:buChar char="v"/>
            </a:pPr>
            <a:r>
              <a:rPr lang="en-US" sz="2200" dirty="0" smtClean="0">
                <a:solidFill>
                  <a:srgbClr val="FFFFFF"/>
                </a:solidFill>
                <a:latin typeface="Arial" charset="0"/>
              </a:rPr>
              <a:t>Image volume of Western US using </a:t>
            </a:r>
            <a:r>
              <a:rPr lang="en-US" sz="2200" dirty="0" err="1" smtClean="0">
                <a:solidFill>
                  <a:srgbClr val="FFFFFF"/>
                </a:solidFill>
                <a:latin typeface="Arial" charset="0"/>
              </a:rPr>
              <a:t>USArray</a:t>
            </a:r>
            <a:r>
              <a:rPr lang="en-US" sz="2200" dirty="0" smtClean="0">
                <a:solidFill>
                  <a:srgbClr val="FFFFFF"/>
                </a:solidFill>
                <a:latin typeface="Arial" charset="0"/>
              </a:rPr>
              <a:t> data.</a:t>
            </a:r>
          </a:p>
          <a:p>
            <a:pPr defTabSz="41429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Wingdings" pitchFamily="2" charset="2"/>
              <a:buChar char="v"/>
            </a:pPr>
            <a:endParaRPr lang="en-US" sz="2200" dirty="0" smtClean="0">
              <a:solidFill>
                <a:srgbClr val="FFFFFF"/>
              </a:solidFill>
              <a:latin typeface="Arial" charset="0"/>
            </a:endParaRPr>
          </a:p>
          <a:p>
            <a:pPr defTabSz="41429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Wingdings" pitchFamily="2" charset="2"/>
              <a:buChar char="v"/>
            </a:pPr>
            <a:r>
              <a:rPr lang="en-US" sz="2200" dirty="0" smtClean="0">
                <a:solidFill>
                  <a:srgbClr val="FFFFFF"/>
                </a:solidFill>
                <a:latin typeface="Arial" charset="0"/>
              </a:rPr>
              <a:t>White balls are point scatters in their actual positions, whereas black discs are those in imaging space.</a:t>
            </a:r>
          </a:p>
          <a:p>
            <a:pPr defTabSz="41429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•"/>
            </a:pPr>
            <a:endParaRPr lang="en-US" sz="2200" dirty="0">
              <a:solidFill>
                <a:srgbClr val="FFFFFF"/>
              </a:solidFill>
              <a:latin typeface="Arial" charset="0"/>
            </a:endParaRPr>
          </a:p>
        </p:txBody>
      </p:sp>
      <p:pic>
        <p:nvPicPr>
          <p:cNvPr id="6" name="Picture 5" descr="Liu_Xi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28600" y="-650113"/>
            <a:ext cx="2144935" cy="2859913"/>
          </a:xfrm>
          <a:prstGeom prst="rect">
            <a:avLst/>
          </a:prstGeom>
        </p:spPr>
      </p:pic>
    </p:spTree>
  </p:cSld>
  <p:clrMapOvr>
    <a:masterClrMapping/>
  </p:clrMapOvr>
  <p:transition spd="med" advTm="60000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326363" y="-163840"/>
            <a:ext cx="8635680" cy="962021"/>
          </a:xfrm>
          <a:ln/>
        </p:spPr>
        <p:txBody>
          <a:bodyPr/>
          <a:lstStyle/>
          <a:p>
            <a:pPr>
              <a:tabLst>
                <a:tab pos="0" algn="l"/>
                <a:tab pos="414296" algn="l"/>
                <a:tab pos="828592" algn="l"/>
                <a:tab pos="1242888" algn="l"/>
                <a:tab pos="1657185" algn="l"/>
                <a:tab pos="2071482" algn="l"/>
                <a:tab pos="2485778" algn="l"/>
                <a:tab pos="2900074" algn="l"/>
                <a:tab pos="3314372" algn="l"/>
                <a:tab pos="3728667" algn="l"/>
                <a:tab pos="4142962" algn="l"/>
                <a:tab pos="4557260" algn="l"/>
                <a:tab pos="4971556" algn="l"/>
                <a:tab pos="5385853" algn="l"/>
                <a:tab pos="5800150" algn="l"/>
                <a:tab pos="6214442" algn="l"/>
                <a:tab pos="6628743" algn="l"/>
                <a:tab pos="7043037" algn="l"/>
                <a:tab pos="7457334" algn="l"/>
                <a:tab pos="7871631" algn="l"/>
                <a:tab pos="8285929" algn="l"/>
              </a:tabLst>
            </a:pPr>
            <a:r>
              <a:rPr lang="nl-BE" dirty="0"/>
              <a:t>Flow Diagram of Point </a:t>
            </a:r>
            <a:r>
              <a:rPr lang="nl-BE" dirty="0" smtClean="0"/>
              <a:t>Scatterer Simulation</a:t>
            </a:r>
            <a:endParaRPr lang="nl-BE" dirty="0"/>
          </a:p>
        </p:txBody>
      </p:sp>
      <p:sp>
        <p:nvSpPr>
          <p:cNvPr id="5122" name="AutoShape 2"/>
          <p:cNvSpPr>
            <a:spLocks noChangeArrowheads="1"/>
          </p:cNvSpPr>
          <p:nvPr/>
        </p:nvSpPr>
        <p:spPr bwMode="auto">
          <a:xfrm>
            <a:off x="2765967" y="1504072"/>
            <a:ext cx="2005907" cy="357146"/>
          </a:xfrm>
          <a:prstGeom prst="flowChartProcess">
            <a:avLst/>
          </a:prstGeom>
          <a:solidFill>
            <a:schemeClr val="accent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858" tIns="41430" rIns="82858" bIns="41430" numCol="1" rtlCol="0" anchor="t" anchorCtr="0" compatLnSpc="1">
            <a:prstTxWarp prst="textNoShape">
              <a:avLst/>
            </a:prstTxWarp>
          </a:bodyPr>
          <a:lstStyle/>
          <a:p>
            <a:pPr algn="ctr" defTabSz="41429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altLang="en-US" dirty="0">
                <a:solidFill>
                  <a:srgbClr val="FFFFFF"/>
                </a:solidFill>
                <a:latin typeface="Arial" charset="0"/>
              </a:rPr>
              <a:t>Develop program</a:t>
            </a:r>
          </a:p>
        </p:txBody>
      </p:sp>
      <p:sp>
        <p:nvSpPr>
          <p:cNvPr id="5123" name="AutoShape 3"/>
          <p:cNvSpPr>
            <a:spLocks noChangeArrowheads="1"/>
          </p:cNvSpPr>
          <p:nvPr/>
        </p:nvSpPr>
        <p:spPr bwMode="auto">
          <a:xfrm>
            <a:off x="2698252" y="2187847"/>
            <a:ext cx="2135507" cy="344193"/>
          </a:xfrm>
          <a:prstGeom prst="flowChartProcess">
            <a:avLst/>
          </a:prstGeom>
          <a:solidFill>
            <a:schemeClr val="accent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858" tIns="41430" rIns="82858" bIns="41430" numCol="1" rtlCol="0" anchor="t" anchorCtr="0" compatLnSpc="1">
            <a:prstTxWarp prst="textNoShape">
              <a:avLst/>
            </a:prstTxWarp>
          </a:bodyPr>
          <a:lstStyle/>
          <a:p>
            <a:pPr algn="ctr" defTabSz="41429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altLang="en-US" dirty="0">
                <a:solidFill>
                  <a:srgbClr val="FFFFFF"/>
                </a:solidFill>
                <a:latin typeface="Arial" charset="0"/>
              </a:rPr>
              <a:t>Test with 2D model</a:t>
            </a:r>
          </a:p>
        </p:txBody>
      </p:sp>
      <p:sp>
        <p:nvSpPr>
          <p:cNvPr id="5124" name="AutoShape 4"/>
          <p:cNvSpPr>
            <a:spLocks noChangeArrowheads="1"/>
          </p:cNvSpPr>
          <p:nvPr/>
        </p:nvSpPr>
        <p:spPr bwMode="auto">
          <a:xfrm>
            <a:off x="503410" y="3669613"/>
            <a:ext cx="2500970" cy="842494"/>
          </a:xfrm>
          <a:prstGeom prst="flowChartProcess">
            <a:avLst/>
          </a:prstGeom>
          <a:solidFill>
            <a:schemeClr val="accent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858" tIns="41430" rIns="82858" bIns="41430" numCol="1" rtlCol="0" anchor="t" anchorCtr="0" compatLnSpc="1">
            <a:prstTxWarp prst="textNoShape">
              <a:avLst/>
            </a:prstTxWarp>
          </a:bodyPr>
          <a:lstStyle/>
          <a:p>
            <a:pPr algn="ctr" defTabSz="41429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tabLst>
                <a:tab pos="655970" algn="l"/>
              </a:tabLst>
            </a:pPr>
            <a:r>
              <a:rPr lang="en-US" altLang="en-US" dirty="0">
                <a:solidFill>
                  <a:srgbClr val="FFFFFF"/>
                </a:solidFill>
                <a:latin typeface="Arial" charset="0"/>
              </a:rPr>
              <a:t>Test with 3D </a:t>
            </a:r>
            <a:r>
              <a:rPr lang="en-US" altLang="en-US" dirty="0" smtClean="0">
                <a:solidFill>
                  <a:srgbClr val="FFFFFF"/>
                </a:solidFill>
                <a:latin typeface="Arial" charset="0"/>
              </a:rPr>
              <a:t>model using </a:t>
            </a:r>
            <a:r>
              <a:rPr lang="en-US" altLang="en-US" dirty="0" err="1" smtClean="0">
                <a:solidFill>
                  <a:srgbClr val="FFFFFF"/>
                </a:solidFill>
                <a:latin typeface="Arial" charset="0"/>
              </a:rPr>
              <a:t>USArray</a:t>
            </a:r>
            <a:r>
              <a:rPr lang="en-US" altLang="en-US" dirty="0" smtClean="0">
                <a:solidFill>
                  <a:srgbClr val="FFFFFF"/>
                </a:solidFill>
                <a:latin typeface="Arial" charset="0"/>
              </a:rPr>
              <a:t> event and site location data</a:t>
            </a:r>
            <a:endParaRPr lang="en-US" altLang="en-US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8" name="Flowchart: Decision 7"/>
          <p:cNvSpPr/>
          <p:nvPr/>
        </p:nvSpPr>
        <p:spPr bwMode="auto">
          <a:xfrm>
            <a:off x="2827853" y="2827123"/>
            <a:ext cx="1879213" cy="777687"/>
          </a:xfrm>
          <a:prstGeom prst="flowChartDecision">
            <a:avLst/>
          </a:prstGeom>
          <a:solidFill>
            <a:schemeClr val="accent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858" tIns="41430" rIns="82858" bIns="41430" numCol="1" rtlCol="0" anchor="t" anchorCtr="0" compatLnSpc="1">
            <a:prstTxWarp prst="textNoShape">
              <a:avLst/>
            </a:prstTxWarp>
          </a:bodyPr>
          <a:lstStyle/>
          <a:p>
            <a:pPr algn="ctr" defTabSz="41429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altLang="zh-CN" dirty="0" smtClean="0">
                <a:solidFill>
                  <a:srgbClr val="FFFFFF"/>
                </a:solidFill>
                <a:latin typeface="Arial" charset="0"/>
              </a:rPr>
              <a:t>Agree?</a:t>
            </a:r>
            <a:endParaRPr lang="zh-CN" altLang="en-US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1" name="Can 10"/>
          <p:cNvSpPr/>
          <p:nvPr/>
        </p:nvSpPr>
        <p:spPr bwMode="auto">
          <a:xfrm>
            <a:off x="728096" y="1344825"/>
            <a:ext cx="1231209" cy="777687"/>
          </a:xfrm>
          <a:prstGeom prst="can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82858" tIns="41430" rIns="82858" bIns="41430" numCol="1" rtlCol="0" anchor="t" anchorCtr="0" compatLnSpc="1">
            <a:prstTxWarp prst="textNoShape">
              <a:avLst/>
            </a:prstTxWarp>
          </a:bodyPr>
          <a:lstStyle/>
          <a:p>
            <a:pPr algn="ctr" defTabSz="41429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altLang="zh-CN" dirty="0" smtClean="0">
                <a:solidFill>
                  <a:srgbClr val="000000"/>
                </a:solidFill>
              </a:rPr>
              <a:t>Linear array database</a:t>
            </a:r>
            <a:endParaRPr lang="zh-CN" altLang="en-US" dirty="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auto">
          <a:xfrm>
            <a:off x="718267" y="3021551"/>
            <a:ext cx="972007" cy="344193"/>
          </a:xfrm>
          <a:prstGeom prst="flowChartProcess">
            <a:avLst/>
          </a:prstGeom>
          <a:solidFill>
            <a:schemeClr val="accent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858" tIns="41430" rIns="82858" bIns="41430" numCol="1" rtlCol="0" anchor="t" anchorCtr="0" compatLnSpc="1">
            <a:prstTxWarp prst="textNoShape">
              <a:avLst/>
            </a:prstTxWarp>
          </a:bodyPr>
          <a:lstStyle/>
          <a:p>
            <a:pPr algn="ctr" defTabSz="41429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altLang="en-US" dirty="0" smtClean="0">
                <a:solidFill>
                  <a:srgbClr val="FFFFFF"/>
                </a:solidFill>
                <a:latin typeface="Arial" charset="0"/>
              </a:rPr>
              <a:t>debug</a:t>
            </a:r>
            <a:endParaRPr lang="en-US" altLang="en-US" dirty="0">
              <a:solidFill>
                <a:srgbClr val="FFFFFF"/>
              </a:solidFill>
              <a:latin typeface="Arial" charset="0"/>
            </a:endParaRPr>
          </a:p>
        </p:txBody>
      </p:sp>
      <p:cxnSp>
        <p:nvCxnSpPr>
          <p:cNvPr id="16" name="Elbow Connector 15"/>
          <p:cNvCxnSpPr>
            <a:stCxn id="5122" idx="2"/>
            <a:endCxn id="5123" idx="0"/>
          </p:cNvCxnSpPr>
          <p:nvPr/>
        </p:nvCxnSpPr>
        <p:spPr bwMode="auto">
          <a:xfrm rot="5400000">
            <a:off x="3604145" y="2023072"/>
            <a:ext cx="326622" cy="2908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8" name="Elbow Connector 17"/>
          <p:cNvCxnSpPr>
            <a:stCxn id="5123" idx="2"/>
            <a:endCxn id="8" idx="0"/>
          </p:cNvCxnSpPr>
          <p:nvPr/>
        </p:nvCxnSpPr>
        <p:spPr bwMode="auto">
          <a:xfrm rot="16200000" flipH="1">
            <a:off x="3619195" y="2678851"/>
            <a:ext cx="295089" cy="1454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8" idx="1"/>
            <a:endCxn id="12" idx="3"/>
          </p:cNvCxnSpPr>
          <p:nvPr/>
        </p:nvCxnSpPr>
        <p:spPr bwMode="auto">
          <a:xfrm rot="10800000">
            <a:off x="1690274" y="3193649"/>
            <a:ext cx="1137576" cy="22325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6" name="Shape 25"/>
          <p:cNvCxnSpPr>
            <a:stCxn id="12" idx="0"/>
            <a:endCxn id="5123" idx="1"/>
          </p:cNvCxnSpPr>
          <p:nvPr/>
        </p:nvCxnSpPr>
        <p:spPr bwMode="auto">
          <a:xfrm rot="5400000" flipH="1" flipV="1">
            <a:off x="1620467" y="1943750"/>
            <a:ext cx="661607" cy="1493978"/>
          </a:xfrm>
          <a:prstGeom prst="bentConnector2">
            <a:avLst/>
          </a:prstGeom>
          <a:ln>
            <a:headEnd type="none" w="med" len="med"/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11" idx="4"/>
          </p:cNvCxnSpPr>
          <p:nvPr/>
        </p:nvCxnSpPr>
        <p:spPr bwMode="auto">
          <a:xfrm>
            <a:off x="1959300" y="1733669"/>
            <a:ext cx="783810" cy="45416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7" name="Shape 36"/>
          <p:cNvCxnSpPr>
            <a:stCxn id="8" idx="2"/>
            <a:endCxn id="5124" idx="3"/>
          </p:cNvCxnSpPr>
          <p:nvPr/>
        </p:nvCxnSpPr>
        <p:spPr bwMode="auto">
          <a:xfrm rot="5400000">
            <a:off x="3142892" y="3466305"/>
            <a:ext cx="486054" cy="763077"/>
          </a:xfrm>
          <a:prstGeom prst="bentConnector2">
            <a:avLst/>
          </a:prstGeom>
          <a:ln>
            <a:headEnd type="none" w="med" len="med"/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050244" y="3151155"/>
            <a:ext cx="369623" cy="395373"/>
          </a:xfrm>
          <a:prstGeom prst="rect">
            <a:avLst/>
          </a:prstGeom>
          <a:noFill/>
        </p:spPr>
        <p:txBody>
          <a:bodyPr wrap="none" lIns="82858" tIns="41430" rIns="82858" bIns="41430" rtlCol="0">
            <a:spAutoFit/>
          </a:bodyPr>
          <a:lstStyle/>
          <a:p>
            <a:pPr defTabSz="41429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altLang="zh-CN" sz="2200" dirty="0" smtClean="0">
                <a:solidFill>
                  <a:srgbClr val="FFFFFF"/>
                </a:solidFill>
                <a:latin typeface="Arial" charset="0"/>
              </a:rPr>
              <a:t>N</a:t>
            </a: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346253" y="3792703"/>
            <a:ext cx="353628" cy="395373"/>
          </a:xfrm>
          <a:prstGeom prst="rect">
            <a:avLst/>
          </a:prstGeom>
          <a:noFill/>
        </p:spPr>
        <p:txBody>
          <a:bodyPr wrap="none" lIns="82858" tIns="41430" rIns="82858" bIns="41430" rtlCol="0">
            <a:spAutoFit/>
          </a:bodyPr>
          <a:lstStyle/>
          <a:p>
            <a:pPr defTabSz="41429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altLang="zh-CN" sz="2200" dirty="0" smtClean="0">
                <a:solidFill>
                  <a:srgbClr val="FFFFFF"/>
                </a:solidFill>
                <a:latin typeface="Arial" charset="0"/>
              </a:rPr>
              <a:t>Y</a:t>
            </a:r>
            <a:endParaRPr lang="zh-CN" altLang="en-US" sz="22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42" name="Flowchart: Process 41"/>
          <p:cNvSpPr/>
          <p:nvPr/>
        </p:nvSpPr>
        <p:spPr bwMode="auto">
          <a:xfrm>
            <a:off x="652953" y="4900951"/>
            <a:ext cx="2174383" cy="324036"/>
          </a:xfrm>
          <a:prstGeom prst="flowChartProcess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82858" tIns="41430" rIns="82858" bIns="41430" numCol="1" rtlCol="0" anchor="t" anchorCtr="0" compatLnSpc="1">
            <a:prstTxWarp prst="textNoShape">
              <a:avLst/>
            </a:prstTxWarp>
          </a:bodyPr>
          <a:lstStyle/>
          <a:p>
            <a:pPr algn="ctr" defTabSz="41429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altLang="zh-CN" dirty="0" smtClean="0">
                <a:solidFill>
                  <a:srgbClr val="FFFFFF"/>
                </a:solidFill>
                <a:latin typeface="Arial" charset="0"/>
              </a:rPr>
              <a:t>Simulation data</a:t>
            </a:r>
            <a:endParaRPr lang="zh-CN" altLang="en-US" dirty="0" smtClean="0">
              <a:solidFill>
                <a:srgbClr val="FFFFFF"/>
              </a:solidFill>
              <a:latin typeface="Arial" charset="0"/>
            </a:endParaRPr>
          </a:p>
        </p:txBody>
      </p:sp>
      <p:cxnSp>
        <p:nvCxnSpPr>
          <p:cNvPr id="46" name="Straight Arrow Connector 45"/>
          <p:cNvCxnSpPr>
            <a:stCxn id="5124" idx="2"/>
            <a:endCxn id="42" idx="0"/>
          </p:cNvCxnSpPr>
          <p:nvPr/>
        </p:nvCxnSpPr>
        <p:spPr bwMode="auto">
          <a:xfrm rot="5400000">
            <a:off x="1552601" y="4699656"/>
            <a:ext cx="388844" cy="13753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52" name="AutoShape 3"/>
          <p:cNvSpPr>
            <a:spLocks noChangeArrowheads="1"/>
          </p:cNvSpPr>
          <p:nvPr/>
        </p:nvSpPr>
        <p:spPr bwMode="auto">
          <a:xfrm>
            <a:off x="754235" y="5937878"/>
            <a:ext cx="1036807" cy="344193"/>
          </a:xfrm>
          <a:prstGeom prst="flowChartProcess">
            <a:avLst/>
          </a:prstGeom>
          <a:solidFill>
            <a:schemeClr val="accent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858" tIns="41430" rIns="82858" bIns="41430" numCol="1" rtlCol="0" anchor="t" anchorCtr="0" compatLnSpc="1">
            <a:prstTxWarp prst="textNoShape">
              <a:avLst/>
            </a:prstTxWarp>
          </a:bodyPr>
          <a:lstStyle/>
          <a:p>
            <a:pPr algn="ctr" defTabSz="41429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altLang="en-US" dirty="0" err="1" smtClean="0">
                <a:solidFill>
                  <a:srgbClr val="FFFFFF"/>
                </a:solidFill>
                <a:latin typeface="Arial" charset="0"/>
              </a:rPr>
              <a:t>pwstack</a:t>
            </a:r>
            <a:endParaRPr lang="en-US" altLang="en-US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53" name="AutoShape 3"/>
          <p:cNvSpPr>
            <a:spLocks noChangeArrowheads="1"/>
          </p:cNvSpPr>
          <p:nvPr/>
        </p:nvSpPr>
        <p:spPr bwMode="auto">
          <a:xfrm>
            <a:off x="2115045" y="5937878"/>
            <a:ext cx="907206" cy="344193"/>
          </a:xfrm>
          <a:prstGeom prst="flowChartProcess">
            <a:avLst/>
          </a:prstGeom>
          <a:solidFill>
            <a:schemeClr val="accent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858" tIns="41430" rIns="82858" bIns="41430" numCol="1" rtlCol="0" anchor="t" anchorCtr="0" compatLnSpc="1">
            <a:prstTxWarp prst="textNoShape">
              <a:avLst/>
            </a:prstTxWarp>
          </a:bodyPr>
          <a:lstStyle/>
          <a:p>
            <a:pPr algn="ctr" defTabSz="41429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altLang="en-US" dirty="0" err="1" smtClean="0">
                <a:solidFill>
                  <a:srgbClr val="FFFFFF"/>
                </a:solidFill>
                <a:latin typeface="Arial" charset="0"/>
              </a:rPr>
              <a:t>pwmig</a:t>
            </a:r>
            <a:endParaRPr lang="en-US" altLang="en-US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57" name="Can 56"/>
          <p:cNvSpPr/>
          <p:nvPr/>
        </p:nvSpPr>
        <p:spPr bwMode="auto">
          <a:xfrm>
            <a:off x="3540655" y="4576918"/>
            <a:ext cx="1231209" cy="777687"/>
          </a:xfrm>
          <a:prstGeom prst="can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82858" tIns="41430" rIns="82858" bIns="41430" numCol="1" rtlCol="0" anchor="t" anchorCtr="0" compatLnSpc="1">
            <a:prstTxWarp prst="textNoShape">
              <a:avLst/>
            </a:prstTxWarp>
          </a:bodyPr>
          <a:lstStyle/>
          <a:p>
            <a:pPr algn="ctr" defTabSz="41429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altLang="zh-CN" dirty="0" err="1" smtClean="0">
                <a:solidFill>
                  <a:srgbClr val="000000"/>
                </a:solidFill>
              </a:rPr>
              <a:t>USArray</a:t>
            </a:r>
            <a:r>
              <a:rPr lang="en-US" altLang="zh-CN" dirty="0" smtClean="0">
                <a:solidFill>
                  <a:srgbClr val="000000"/>
                </a:solidFill>
              </a:rPr>
              <a:t> database</a:t>
            </a:r>
            <a:endParaRPr lang="zh-CN" altLang="en-US" dirty="0" smtClean="0">
              <a:solidFill>
                <a:srgbClr val="FFFFFF"/>
              </a:solidFill>
              <a:latin typeface="Arial" charset="0"/>
            </a:endParaRPr>
          </a:p>
        </p:txBody>
      </p:sp>
      <p:cxnSp>
        <p:nvCxnSpPr>
          <p:cNvPr id="60" name="Straight Arrow Connector 59"/>
          <p:cNvCxnSpPr>
            <a:stCxn id="57" idx="3"/>
            <a:endCxn id="52" idx="0"/>
          </p:cNvCxnSpPr>
          <p:nvPr/>
        </p:nvCxnSpPr>
        <p:spPr bwMode="auto">
          <a:xfrm rot="5400000">
            <a:off x="2422821" y="4204425"/>
            <a:ext cx="583265" cy="288362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>
            <a:stCxn id="57" idx="3"/>
            <a:endCxn id="53" idx="0"/>
          </p:cNvCxnSpPr>
          <p:nvPr/>
        </p:nvCxnSpPr>
        <p:spPr bwMode="auto">
          <a:xfrm rot="5400000">
            <a:off x="3070821" y="4852440"/>
            <a:ext cx="583265" cy="158761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>
            <a:endCxn id="57" idx="2"/>
          </p:cNvCxnSpPr>
          <p:nvPr/>
        </p:nvCxnSpPr>
        <p:spPr bwMode="auto">
          <a:xfrm>
            <a:off x="3004382" y="4539513"/>
            <a:ext cx="536275" cy="42624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73" name="Elbow Connector 72"/>
          <p:cNvCxnSpPr>
            <a:stCxn id="42" idx="2"/>
            <a:endCxn id="52" idx="0"/>
          </p:cNvCxnSpPr>
          <p:nvPr/>
        </p:nvCxnSpPr>
        <p:spPr bwMode="auto">
          <a:xfrm rot="5400000">
            <a:off x="1149951" y="5347677"/>
            <a:ext cx="712880" cy="467502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75" name="Elbow Connector 74"/>
          <p:cNvCxnSpPr>
            <a:stCxn id="52" idx="3"/>
            <a:endCxn id="53" idx="1"/>
          </p:cNvCxnSpPr>
          <p:nvPr/>
        </p:nvCxnSpPr>
        <p:spPr bwMode="auto">
          <a:xfrm>
            <a:off x="1791043" y="6109968"/>
            <a:ext cx="324002" cy="1441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78" name="AutoShape 3"/>
          <p:cNvSpPr>
            <a:spLocks noChangeArrowheads="1"/>
          </p:cNvSpPr>
          <p:nvPr/>
        </p:nvSpPr>
        <p:spPr bwMode="auto">
          <a:xfrm>
            <a:off x="3281458" y="5937878"/>
            <a:ext cx="1296009" cy="344193"/>
          </a:xfrm>
          <a:prstGeom prst="flowChartProcess">
            <a:avLst/>
          </a:prstGeom>
          <a:solidFill>
            <a:schemeClr val="accent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858" tIns="41430" rIns="82858" bIns="41430" numCol="1" rtlCol="0" anchor="t" anchorCtr="0" compatLnSpc="1">
            <a:prstTxWarp prst="textNoShape">
              <a:avLst/>
            </a:prstTxWarp>
          </a:bodyPr>
          <a:lstStyle/>
          <a:p>
            <a:pPr algn="ctr" defTabSz="41429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altLang="en-US" dirty="0" err="1" smtClean="0">
                <a:solidFill>
                  <a:srgbClr val="FFFFFF"/>
                </a:solidFill>
                <a:latin typeface="Arial" charset="0"/>
              </a:rPr>
              <a:t>gridstacker</a:t>
            </a:r>
            <a:endParaRPr lang="en-US" altLang="en-US" dirty="0">
              <a:solidFill>
                <a:srgbClr val="FFFFFF"/>
              </a:solidFill>
              <a:latin typeface="Arial" charset="0"/>
            </a:endParaRPr>
          </a:p>
        </p:txBody>
      </p:sp>
      <p:cxnSp>
        <p:nvCxnSpPr>
          <p:cNvPr id="79" name="Elbow Connector 78"/>
          <p:cNvCxnSpPr>
            <a:stCxn id="53" idx="3"/>
            <a:endCxn id="78" idx="1"/>
          </p:cNvCxnSpPr>
          <p:nvPr/>
        </p:nvCxnSpPr>
        <p:spPr bwMode="auto">
          <a:xfrm>
            <a:off x="3022251" y="6109968"/>
            <a:ext cx="259202" cy="1441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84" name="Flowchart: Process 83"/>
          <p:cNvSpPr/>
          <p:nvPr/>
        </p:nvSpPr>
        <p:spPr bwMode="auto">
          <a:xfrm>
            <a:off x="4836669" y="5808256"/>
            <a:ext cx="1620011" cy="583265"/>
          </a:xfrm>
          <a:prstGeom prst="flowChartProcess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82858" tIns="41430" rIns="82858" bIns="41430" numCol="1" rtlCol="0" anchor="t" anchorCtr="0" compatLnSpc="1">
            <a:prstTxWarp prst="textNoShape">
              <a:avLst/>
            </a:prstTxWarp>
          </a:bodyPr>
          <a:lstStyle/>
          <a:p>
            <a:pPr algn="ctr" defTabSz="41429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altLang="zh-CN" dirty="0" err="1" smtClean="0">
                <a:solidFill>
                  <a:srgbClr val="FFFFFF"/>
                </a:solidFill>
                <a:latin typeface="Arial" charset="0"/>
              </a:rPr>
              <a:t>Vtk</a:t>
            </a:r>
            <a:r>
              <a:rPr lang="en-US" altLang="zh-CN" dirty="0" smtClean="0">
                <a:solidFill>
                  <a:srgbClr val="FFFFFF"/>
                </a:solidFill>
                <a:latin typeface="Arial" charset="0"/>
              </a:rPr>
              <a:t> files (view in </a:t>
            </a:r>
            <a:r>
              <a:rPr lang="en-US" altLang="zh-CN" dirty="0" err="1" smtClean="0">
                <a:solidFill>
                  <a:srgbClr val="FFFFFF"/>
                </a:solidFill>
                <a:latin typeface="Arial" charset="0"/>
              </a:rPr>
              <a:t>paraview</a:t>
            </a:r>
            <a:r>
              <a:rPr lang="en-US" altLang="zh-CN" dirty="0" smtClean="0">
                <a:solidFill>
                  <a:srgbClr val="FFFFFF"/>
                </a:solidFill>
                <a:latin typeface="Arial" charset="0"/>
              </a:rPr>
              <a:t>)</a:t>
            </a:r>
            <a:endParaRPr lang="zh-CN" altLang="en-US" dirty="0" smtClean="0">
              <a:solidFill>
                <a:srgbClr val="FFFFFF"/>
              </a:solidFill>
              <a:latin typeface="Arial" charset="0"/>
            </a:endParaRPr>
          </a:p>
        </p:txBody>
      </p:sp>
      <p:cxnSp>
        <p:nvCxnSpPr>
          <p:cNvPr id="85" name="Elbow Connector 84"/>
          <p:cNvCxnSpPr>
            <a:stCxn id="78" idx="3"/>
            <a:endCxn id="84" idx="1"/>
          </p:cNvCxnSpPr>
          <p:nvPr/>
        </p:nvCxnSpPr>
        <p:spPr bwMode="auto">
          <a:xfrm flipV="1">
            <a:off x="4577462" y="6099885"/>
            <a:ext cx="259202" cy="10079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>
            <a:stCxn id="57" idx="3"/>
            <a:endCxn id="78" idx="0"/>
          </p:cNvCxnSpPr>
          <p:nvPr/>
        </p:nvCxnSpPr>
        <p:spPr bwMode="auto">
          <a:xfrm rot="5400000">
            <a:off x="3751226" y="5532834"/>
            <a:ext cx="583265" cy="22680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5997610" y="1419975"/>
            <a:ext cx="2916020" cy="810870"/>
          </a:xfrm>
          <a:prstGeom prst="rect">
            <a:avLst/>
          </a:prstGeom>
          <a:noFill/>
        </p:spPr>
        <p:txBody>
          <a:bodyPr wrap="square" lIns="82858" tIns="41430" rIns="82858" bIns="41430" rtlCol="0">
            <a:spAutoFit/>
          </a:bodyPr>
          <a:lstStyle/>
          <a:p>
            <a:pPr defTabSz="41429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2500" dirty="0" smtClean="0">
                <a:solidFill>
                  <a:srgbClr val="FFFFFF"/>
                </a:solidFill>
                <a:latin typeface="Arial" charset="0"/>
              </a:rPr>
              <a:t>Planned research activities</a:t>
            </a:r>
            <a:endParaRPr lang="en-US" sz="25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062410" y="2327276"/>
            <a:ext cx="3081590" cy="3363221"/>
          </a:xfrm>
          <a:prstGeom prst="rect">
            <a:avLst/>
          </a:prstGeom>
          <a:noFill/>
        </p:spPr>
        <p:txBody>
          <a:bodyPr wrap="square" lIns="82858" tIns="41430" rIns="82858" bIns="41430" rtlCol="0">
            <a:spAutoFit/>
          </a:bodyPr>
          <a:lstStyle/>
          <a:p>
            <a:pPr defTabSz="414296" fontAlgn="base" hangingPunct="0">
              <a:lnSpc>
                <a:spcPct val="93000"/>
              </a:lnSpc>
              <a:spcBef>
                <a:spcPts val="363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Wingdings" pitchFamily="2" charset="2"/>
              <a:buChar char="v"/>
            </a:pPr>
            <a:r>
              <a:rPr lang="en-US" sz="2200" dirty="0" smtClean="0">
                <a:solidFill>
                  <a:srgbClr val="FFFFFF"/>
                </a:solidFill>
                <a:latin typeface="Arial" charset="0"/>
              </a:rPr>
              <a:t>Produce a new 3D image of the Western US using up to 2010 data.</a:t>
            </a:r>
          </a:p>
          <a:p>
            <a:pPr defTabSz="414296" fontAlgn="base" hangingPunct="0">
              <a:lnSpc>
                <a:spcPct val="93000"/>
              </a:lnSpc>
              <a:spcBef>
                <a:spcPts val="363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Wingdings" pitchFamily="2" charset="2"/>
              <a:buChar char="v"/>
            </a:pPr>
            <a:r>
              <a:rPr lang="en-US" sz="2200" dirty="0" smtClean="0">
                <a:solidFill>
                  <a:srgbClr val="FFFFFF"/>
                </a:solidFill>
                <a:latin typeface="Arial" charset="0"/>
              </a:rPr>
              <a:t>Evaluate the resolution of the image experimentally.</a:t>
            </a:r>
          </a:p>
          <a:p>
            <a:pPr defTabSz="414296" fontAlgn="base" hangingPunct="0">
              <a:lnSpc>
                <a:spcPct val="93000"/>
              </a:lnSpc>
              <a:spcBef>
                <a:spcPts val="363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Wingdings" pitchFamily="2" charset="2"/>
              <a:buChar char="v"/>
            </a:pPr>
            <a:r>
              <a:rPr lang="en-US" sz="2200" dirty="0" smtClean="0">
                <a:solidFill>
                  <a:srgbClr val="FFFFFF"/>
                </a:solidFill>
                <a:latin typeface="Arial" charset="0"/>
              </a:rPr>
              <a:t>Identify 410 km and 660 km discontinuity </a:t>
            </a:r>
            <a:r>
              <a:rPr lang="en-US" sz="2200" dirty="0" err="1" smtClean="0">
                <a:solidFill>
                  <a:srgbClr val="FFFFFF"/>
                </a:solidFill>
                <a:latin typeface="Arial" charset="0"/>
              </a:rPr>
              <a:t>scatterers</a:t>
            </a:r>
            <a:r>
              <a:rPr lang="en-US" sz="2200" dirty="0" smtClean="0">
                <a:solidFill>
                  <a:srgbClr val="FFFFFF"/>
                </a:solidFill>
                <a:latin typeface="Arial" charset="0"/>
              </a:rPr>
              <a:t>.</a:t>
            </a:r>
          </a:p>
        </p:txBody>
      </p:sp>
    </p:spTree>
  </p:cSld>
  <p:clrMapOvr>
    <a:masterClrMapping/>
  </p:clrMapOvr>
  <p:transition spd="med" advTm="60000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1295400"/>
            <a:ext cx="6705600" cy="4247317"/>
          </a:xfrm>
          <a:prstGeom prst="rect">
            <a:avLst/>
          </a:prstGeom>
          <a:noFill/>
        </p:spPr>
        <p:txBody>
          <a:bodyPr wrap="square" lIns="91380" tIns="45692" rIns="91380" bIns="45692" rtlCol="0">
            <a:spAutoFit/>
          </a:bodyPr>
          <a:lstStyle/>
          <a:p>
            <a:pPr defTabSz="913832"/>
            <a:r>
              <a:rPr lang="en-US" dirty="0" smtClean="0">
                <a:solidFill>
                  <a:prstClr val="black"/>
                </a:solidFill>
              </a:rPr>
              <a:t>NAME:  </a:t>
            </a:r>
          </a:p>
          <a:p>
            <a:pPr defTabSz="913832"/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prstClr val="black"/>
                </a:solidFill>
              </a:rPr>
              <a:t>             </a:t>
            </a:r>
            <a:r>
              <a:rPr lang="en-US" dirty="0" err="1" smtClean="0">
                <a:solidFill>
                  <a:prstClr val="black"/>
                </a:solidFill>
              </a:rPr>
              <a:t>Hui</a:t>
            </a:r>
            <a:r>
              <a:rPr lang="en-US" dirty="0" smtClean="0">
                <a:solidFill>
                  <a:prstClr val="black"/>
                </a:solidFill>
              </a:rPr>
              <a:t> Long</a:t>
            </a:r>
          </a:p>
          <a:p>
            <a:pPr defTabSz="913832"/>
            <a:endParaRPr lang="en-US" dirty="0" smtClean="0">
              <a:solidFill>
                <a:prstClr val="black"/>
              </a:solidFill>
            </a:endParaRPr>
          </a:p>
          <a:p>
            <a:pPr defTabSz="913832"/>
            <a:r>
              <a:rPr lang="en-US" dirty="0" smtClean="0">
                <a:solidFill>
                  <a:prstClr val="black"/>
                </a:solidFill>
              </a:rPr>
              <a:t>SCHOOL:  </a:t>
            </a:r>
          </a:p>
          <a:p>
            <a:pPr defTabSz="913832"/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prstClr val="black"/>
                </a:solidFill>
              </a:rPr>
              <a:t>             State University of New York at Stony Brook</a:t>
            </a:r>
          </a:p>
          <a:p>
            <a:pPr defTabSz="913832"/>
            <a:endParaRPr lang="en-US" dirty="0" smtClean="0">
              <a:solidFill>
                <a:prstClr val="black"/>
              </a:solidFill>
            </a:endParaRPr>
          </a:p>
          <a:p>
            <a:pPr defTabSz="913832"/>
            <a:r>
              <a:rPr lang="en-US" dirty="0" smtClean="0">
                <a:solidFill>
                  <a:prstClr val="black"/>
                </a:solidFill>
              </a:rPr>
              <a:t>Years in current position: </a:t>
            </a:r>
          </a:p>
          <a:p>
            <a:pPr defTabSz="913832"/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prstClr val="black"/>
                </a:solidFill>
              </a:rPr>
              <a:t>             My third year</a:t>
            </a:r>
          </a:p>
          <a:p>
            <a:pPr defTabSz="913832"/>
            <a:endParaRPr lang="en-US" dirty="0">
              <a:solidFill>
                <a:prstClr val="black"/>
              </a:solidFill>
            </a:endParaRPr>
          </a:p>
          <a:p>
            <a:pPr defTabSz="913832"/>
            <a:r>
              <a:rPr lang="en-US" dirty="0" smtClean="0">
                <a:solidFill>
                  <a:prstClr val="black"/>
                </a:solidFill>
              </a:rPr>
              <a:t>Title and Project:</a:t>
            </a:r>
          </a:p>
          <a:p>
            <a:pPr defTabSz="913832"/>
            <a:r>
              <a:rPr lang="en-US" dirty="0" smtClean="0">
                <a:solidFill>
                  <a:prstClr val="black"/>
                </a:solidFill>
              </a:rPr>
              <a:t>              Graduate Student. I am studying on lower mantle structure beneath Central America,  repeating earthquakes near Japan and structure changes beneath Japan. </a:t>
            </a:r>
          </a:p>
          <a:p>
            <a:pPr defTabSz="913832"/>
            <a:endParaRPr lang="en-US" dirty="0">
              <a:solidFill>
                <a:prstClr val="black"/>
              </a:solidFill>
            </a:endParaRPr>
          </a:p>
          <a:p>
            <a:pPr defTabSz="913832"/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3" name="Picture 2" descr="Lon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0" y="-1219200"/>
            <a:ext cx="2857500" cy="3810000"/>
          </a:xfrm>
          <a:prstGeom prst="rect">
            <a:avLst/>
          </a:prstGeom>
        </p:spPr>
      </p:pic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1066800"/>
            <a:ext cx="7467600" cy="4247317"/>
          </a:xfrm>
          <a:prstGeom prst="rect">
            <a:avLst/>
          </a:prstGeom>
          <a:noFill/>
        </p:spPr>
        <p:txBody>
          <a:bodyPr wrap="square" lIns="91380" tIns="45692" rIns="91380" bIns="45692" rtlCol="0">
            <a:spAutoFit/>
          </a:bodyPr>
          <a:lstStyle/>
          <a:p>
            <a:pPr defTabSz="913832"/>
            <a:r>
              <a:rPr lang="en-US" dirty="0" smtClean="0">
                <a:solidFill>
                  <a:prstClr val="black"/>
                </a:solidFill>
              </a:rPr>
              <a:t>Data flow: </a:t>
            </a:r>
          </a:p>
          <a:p>
            <a:pPr defTabSz="913832"/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prstClr val="black"/>
                </a:solidFill>
              </a:rPr>
              <a:t>             GSN station data, </a:t>
            </a:r>
            <a:r>
              <a:rPr lang="en-US" dirty="0" err="1" smtClean="0">
                <a:solidFill>
                  <a:prstClr val="black"/>
                </a:solidFill>
              </a:rPr>
              <a:t>USArray</a:t>
            </a:r>
            <a:r>
              <a:rPr lang="en-US" dirty="0" smtClean="0">
                <a:solidFill>
                  <a:prstClr val="black"/>
                </a:solidFill>
              </a:rPr>
              <a:t> data, F-net data and Hi-net data.</a:t>
            </a:r>
          </a:p>
          <a:p>
            <a:pPr defTabSz="913832"/>
            <a:r>
              <a:rPr lang="en-US" dirty="0" smtClean="0">
                <a:solidFill>
                  <a:prstClr val="black"/>
                </a:solidFill>
              </a:rPr>
              <a:t>              Basically, I have to manually choose high quality data,  both for events and stations. I use different frequency  bands, one is 0.01-4 Hz and the other one is 0.8-1.5 Hz.</a:t>
            </a:r>
          </a:p>
          <a:p>
            <a:pPr defTabSz="913832"/>
            <a:endParaRPr lang="en-US" dirty="0">
              <a:solidFill>
                <a:prstClr val="black"/>
              </a:solidFill>
            </a:endParaRPr>
          </a:p>
          <a:p>
            <a:pPr defTabSz="913832"/>
            <a:r>
              <a:rPr lang="en-US" dirty="0" smtClean="0">
                <a:solidFill>
                  <a:prstClr val="black"/>
                </a:solidFill>
              </a:rPr>
              <a:t>Tools:</a:t>
            </a:r>
          </a:p>
          <a:p>
            <a:pPr defTabSz="913832"/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prstClr val="black"/>
                </a:solidFill>
              </a:rPr>
              <a:t>              To select data I will need SAC and </a:t>
            </a:r>
            <a:r>
              <a:rPr lang="en-US" dirty="0" err="1" smtClean="0">
                <a:solidFill>
                  <a:prstClr val="black"/>
                </a:solidFill>
              </a:rPr>
              <a:t>ttimes</a:t>
            </a:r>
            <a:r>
              <a:rPr lang="en-US" dirty="0" smtClean="0">
                <a:solidFill>
                  <a:prstClr val="black"/>
                </a:solidFill>
              </a:rPr>
              <a:t>, and later using GMT to plot data. To analysis and model, Hypo DD and Reflectivity codes are needed. </a:t>
            </a:r>
          </a:p>
          <a:p>
            <a:pPr defTabSz="913832"/>
            <a:endParaRPr lang="en-US" dirty="0">
              <a:solidFill>
                <a:prstClr val="black"/>
              </a:solidFill>
            </a:endParaRPr>
          </a:p>
          <a:p>
            <a:pPr defTabSz="913832"/>
            <a:r>
              <a:rPr lang="en-US" dirty="0" smtClean="0">
                <a:solidFill>
                  <a:prstClr val="black"/>
                </a:solidFill>
              </a:rPr>
              <a:t>What I want to know and learn:</a:t>
            </a:r>
          </a:p>
          <a:p>
            <a:pPr defTabSz="913832"/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prstClr val="black"/>
                </a:solidFill>
              </a:rPr>
              <a:t>               How to work faster and better with large data flow, new experience and tools are valuable! </a:t>
            </a:r>
          </a:p>
          <a:p>
            <a:pPr defTabSz="913832"/>
            <a:endParaRPr lang="en-US" dirty="0">
              <a:solidFill>
                <a:prstClr val="black"/>
              </a:solidFill>
            </a:endParaRPr>
          </a:p>
          <a:p>
            <a:pPr defTabSz="913832"/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3"/>
          <p:cNvSpPr>
            <a:spLocks noGrp="1"/>
          </p:cNvSpPr>
          <p:nvPr>
            <p:ph type="title"/>
          </p:nvPr>
        </p:nvSpPr>
        <p:spPr>
          <a:xfrm>
            <a:off x="3429000" y="2590800"/>
            <a:ext cx="5486400" cy="609600"/>
          </a:xfrm>
        </p:spPr>
        <p:txBody>
          <a:bodyPr/>
          <a:lstStyle/>
          <a:p>
            <a:pPr algn="ctr" eaLnBrk="1" hangingPunct="1"/>
            <a:r>
              <a:rPr lang="en-US" altLang="zh-CN" sz="2400" b="1" dirty="0" smtClean="0">
                <a:solidFill>
                  <a:srgbClr val="2608D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宋体" pitchFamily="-32" charset="-122"/>
              </a:rPr>
              <a:t>Earthquake Source Properties from Array Processing</a:t>
            </a:r>
            <a:r>
              <a:rPr lang="en-US" altLang="zh-CN" sz="1600" b="1" dirty="0" smtClean="0">
                <a:solidFill>
                  <a:srgbClr val="2608D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宋体" pitchFamily="-32" charset="-122"/>
              </a:rPr>
              <a:t/>
            </a:r>
            <a:br>
              <a:rPr lang="en-US" altLang="zh-CN" sz="1600" b="1" dirty="0" smtClean="0">
                <a:solidFill>
                  <a:srgbClr val="2608D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宋体" pitchFamily="-32" charset="-122"/>
              </a:rPr>
            </a:br>
            <a:r>
              <a:rPr lang="en-US" altLang="zh-CN" sz="1600" b="1" dirty="0" smtClean="0">
                <a:solidFill>
                  <a:srgbClr val="2608D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宋体" pitchFamily="-32" charset="-122"/>
              </a:rPr>
              <a:t/>
            </a:r>
            <a:br>
              <a:rPr lang="en-US" altLang="zh-CN" sz="1600" b="1" dirty="0" smtClean="0">
                <a:solidFill>
                  <a:srgbClr val="2608D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宋体" pitchFamily="-32" charset="-122"/>
              </a:rPr>
            </a:br>
            <a:r>
              <a:rPr lang="en-US" altLang="zh-CN" sz="1600" b="1" dirty="0" smtClean="0">
                <a:solidFill>
                  <a:srgbClr val="2608D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宋体" pitchFamily="-32" charset="-122"/>
              </a:rPr>
              <a:t/>
            </a:r>
            <a:br>
              <a:rPr lang="en-US" altLang="zh-CN" sz="1600" b="1" dirty="0" smtClean="0">
                <a:solidFill>
                  <a:srgbClr val="2608D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宋体" pitchFamily="-32" charset="-122"/>
              </a:rPr>
            </a:br>
            <a:r>
              <a:rPr lang="en-US" altLang="zh-CN" sz="1600" b="1" dirty="0" smtClean="0">
                <a:solidFill>
                  <a:srgbClr val="2608D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宋体" pitchFamily="-32" charset="-122"/>
              </a:rPr>
              <a:t>            </a:t>
            </a:r>
            <a:r>
              <a:rPr lang="en-US" altLang="zh-CN" sz="1600" b="1" dirty="0" smtClean="0">
                <a:solidFill>
                  <a:schemeClr val="tx1"/>
                </a:solidFill>
                <a:latin typeface="Times New Roman" pitchFamily="-32" charset="0"/>
                <a:ea typeface="宋体" pitchFamily="-32" charset="-122"/>
              </a:rPr>
              <a:t>design seismic array for source imaging</a:t>
            </a:r>
            <a:r>
              <a:rPr lang="en-US" altLang="zh-CN" sz="1600" b="1" dirty="0" smtClean="0">
                <a:solidFill>
                  <a:srgbClr val="FF0066"/>
                </a:solidFill>
                <a:latin typeface="Times New Roman" pitchFamily="-32" charset="0"/>
                <a:ea typeface="宋体" pitchFamily="-32" charset="-122"/>
              </a:rPr>
              <a:t/>
            </a:r>
            <a:br>
              <a:rPr lang="en-US" altLang="zh-CN" sz="1600" b="1" dirty="0" smtClean="0">
                <a:solidFill>
                  <a:srgbClr val="FF0066"/>
                </a:solidFill>
                <a:latin typeface="Times New Roman" pitchFamily="-32" charset="0"/>
                <a:ea typeface="宋体" pitchFamily="-32" charset="-122"/>
              </a:rPr>
            </a:br>
            <a:r>
              <a:rPr lang="en-US" altLang="zh-CN" sz="1600" b="1" dirty="0" smtClean="0">
                <a:solidFill>
                  <a:srgbClr val="FF0066"/>
                </a:solidFill>
                <a:latin typeface="Times New Roman" pitchFamily="-32" charset="0"/>
                <a:ea typeface="宋体" pitchFamily="-32" charset="-122"/>
              </a:rPr>
              <a:t>             develop new back projection technique</a:t>
            </a:r>
            <a:br>
              <a:rPr lang="en-US" altLang="zh-CN" sz="1600" b="1" dirty="0" smtClean="0">
                <a:solidFill>
                  <a:srgbClr val="FF0066"/>
                </a:solidFill>
                <a:latin typeface="Times New Roman" pitchFamily="-32" charset="0"/>
                <a:ea typeface="宋体" pitchFamily="-32" charset="-122"/>
              </a:rPr>
            </a:br>
            <a:r>
              <a:rPr lang="en-US" altLang="zh-CN" sz="1600" b="1" dirty="0" smtClean="0">
                <a:solidFill>
                  <a:srgbClr val="2608DA"/>
                </a:solidFill>
                <a:latin typeface="Times New Roman" pitchFamily="-32" charset="0"/>
                <a:ea typeface="宋体" pitchFamily="-32" charset="-122"/>
              </a:rPr>
              <a:t>             </a:t>
            </a:r>
            <a:r>
              <a:rPr lang="en-US" altLang="zh-CN" sz="1600" b="1" dirty="0" smtClean="0">
                <a:solidFill>
                  <a:srgbClr val="CC9900"/>
                </a:solidFill>
                <a:latin typeface="Times New Roman" pitchFamily="-32" charset="0"/>
                <a:ea typeface="宋体" pitchFamily="-32" charset="-122"/>
              </a:rPr>
              <a:t>process data of recent large earthquake</a:t>
            </a:r>
            <a:br>
              <a:rPr lang="en-US" altLang="zh-CN" sz="1600" b="1" dirty="0" smtClean="0">
                <a:solidFill>
                  <a:srgbClr val="CC9900"/>
                </a:solidFill>
                <a:latin typeface="Times New Roman" pitchFamily="-32" charset="0"/>
                <a:ea typeface="宋体" pitchFamily="-32" charset="-122"/>
              </a:rPr>
            </a:br>
            <a:r>
              <a:rPr lang="en-US" altLang="zh-CN" sz="1600" b="1" dirty="0" smtClean="0">
                <a:solidFill>
                  <a:srgbClr val="2608DA"/>
                </a:solidFill>
                <a:latin typeface="Times New Roman" pitchFamily="-32" charset="0"/>
                <a:ea typeface="宋体" pitchFamily="-32" charset="-122"/>
              </a:rPr>
              <a:t>   </a:t>
            </a:r>
            <a:r>
              <a:rPr lang="en-US" altLang="zh-CN" sz="1600" dirty="0" smtClean="0">
                <a:latin typeface="Times New Roman" pitchFamily="-32" charset="0"/>
                <a:ea typeface="宋体" pitchFamily="-32" charset="-122"/>
              </a:rPr>
              <a:t/>
            </a:r>
            <a:br>
              <a:rPr lang="en-US" altLang="zh-CN" sz="1600" dirty="0" smtClean="0">
                <a:latin typeface="Times New Roman" pitchFamily="-32" charset="0"/>
                <a:ea typeface="宋体" pitchFamily="-32" charset="-122"/>
              </a:rPr>
            </a:br>
            <a:endParaRPr lang="en-US" altLang="zh-CN" sz="1600" dirty="0" smtClean="0">
              <a:latin typeface="Times New Roman" pitchFamily="-32" charset="0"/>
              <a:ea typeface="宋体" pitchFamily="-32" charset="-122"/>
            </a:endParaRP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152400" y="1676406"/>
            <a:ext cx="3505200" cy="1209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80" tIns="45692" rIns="91380" bIns="45692">
            <a:spAutoFit/>
          </a:bodyPr>
          <a:lstStyle/>
          <a:p>
            <a:pPr defTabSz="91383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b="1" i="1" dirty="0" err="1" smtClean="0">
                <a:solidFill>
                  <a:srgbClr val="169222"/>
                </a:solidFill>
                <a:latin typeface="Times New Roman" pitchFamily="-32" charset="0"/>
              </a:rPr>
              <a:t>Seismo</a:t>
            </a:r>
            <a:r>
              <a:rPr lang="en-US" altLang="zh-CN" b="1" i="1" dirty="0" smtClean="0">
                <a:solidFill>
                  <a:srgbClr val="169222"/>
                </a:solidFill>
                <a:latin typeface="Times New Roman" pitchFamily="-32" charset="0"/>
              </a:rPr>
              <a:t> Lab</a:t>
            </a:r>
            <a:r>
              <a:rPr lang="en-US" altLang="zh-CN" b="1" dirty="0" smtClean="0">
                <a:solidFill>
                  <a:srgbClr val="C00000"/>
                </a:solidFill>
                <a:latin typeface="Times New Roman" pitchFamily="-32" charset="0"/>
              </a:rPr>
              <a:t>                                                                                     </a:t>
            </a:r>
            <a:r>
              <a:rPr lang="en-US" altLang="zh-CN" b="1" i="1" dirty="0" smtClean="0">
                <a:solidFill>
                  <a:srgbClr val="169222"/>
                </a:solidFill>
                <a:latin typeface="Times New Roman" pitchFamily="-32" charset="0"/>
              </a:rPr>
              <a:t>California Institute of Technology, Pasadena, CA, 91125</a:t>
            </a:r>
            <a:r>
              <a:rPr lang="en-US" altLang="zh-CN" b="1" dirty="0" smtClean="0">
                <a:solidFill>
                  <a:srgbClr val="089CA3"/>
                </a:solidFill>
                <a:latin typeface="Times New Roman" pitchFamily="-32" charset="0"/>
              </a:rPr>
              <a:t>	</a:t>
            </a:r>
            <a:r>
              <a:rPr lang="en-US" altLang="zh-CN" dirty="0" smtClean="0">
                <a:solidFill>
                  <a:srgbClr val="083763"/>
                </a:solidFill>
                <a:latin typeface="Arial" charset="0"/>
              </a:rPr>
              <a:t>	</a:t>
            </a:r>
          </a:p>
        </p:txBody>
      </p:sp>
      <p:sp>
        <p:nvSpPr>
          <p:cNvPr id="3076" name="TextBox 5"/>
          <p:cNvSpPr txBox="1">
            <a:spLocks noChangeArrowheads="1"/>
          </p:cNvSpPr>
          <p:nvPr/>
        </p:nvSpPr>
        <p:spPr bwMode="auto">
          <a:xfrm>
            <a:off x="0" y="304803"/>
            <a:ext cx="2133600" cy="2646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0" tIns="45692" rIns="91380" bIns="45692">
            <a:spAutoFit/>
          </a:bodyPr>
          <a:lstStyle/>
          <a:p>
            <a:pPr algn="ctr" defTabSz="91383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err="1" smtClean="0">
                <a:solidFill>
                  <a:prstClr val="black"/>
                </a:solidFill>
                <a:latin typeface="Times New Roman" pitchFamily="-32" charset="0"/>
              </a:rPr>
              <a:t>Lingsen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-32" charset="0"/>
              </a:rPr>
              <a:t> </a:t>
            </a:r>
            <a:r>
              <a:rPr lang="en-US" altLang="zh-CN" sz="2400" b="1" dirty="0" err="1" smtClean="0">
                <a:solidFill>
                  <a:prstClr val="black"/>
                </a:solidFill>
                <a:latin typeface="Times New Roman" pitchFamily="-32" charset="0"/>
              </a:rPr>
              <a:t>Meng</a:t>
            </a:r>
            <a:endParaRPr lang="en-US" altLang="zh-CN" sz="2400" b="1" dirty="0" smtClean="0">
              <a:solidFill>
                <a:prstClr val="black"/>
              </a:solidFill>
              <a:latin typeface="Times New Roman" pitchFamily="-32" charset="0"/>
            </a:endParaRPr>
          </a:p>
          <a:p>
            <a:pPr algn="ctr" defTabSz="91383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-32" charset="0"/>
              </a:rPr>
              <a:t>3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Times New Roman" pitchFamily="-32" charset="0"/>
              </a:rPr>
              <a:t>rd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-32" charset="0"/>
              </a:rPr>
              <a:t> year grad student</a:t>
            </a:r>
          </a:p>
          <a:p>
            <a:pPr algn="ctr" defTabSz="913832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2000" dirty="0" smtClean="0">
              <a:solidFill>
                <a:prstClr val="black"/>
              </a:solidFill>
              <a:latin typeface="Arial Narrow" pitchFamily="-16" charset="0"/>
            </a:endParaRPr>
          </a:p>
          <a:p>
            <a:pPr algn="ctr" defTabSz="913832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2000" dirty="0" smtClean="0">
              <a:solidFill>
                <a:prstClr val="black"/>
              </a:solidFill>
              <a:latin typeface="Arial Narrow" pitchFamily="-16" charset="0"/>
            </a:endParaRPr>
          </a:p>
          <a:p>
            <a:pPr algn="just" defTabSz="91383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b="1" i="1" dirty="0" smtClean="0">
                <a:solidFill>
                  <a:srgbClr val="169222"/>
                </a:solidFill>
                <a:latin typeface="Times New Roman" pitchFamily="-32" charset="0"/>
              </a:rPr>
              <a:t> 					</a:t>
            </a:r>
            <a:endParaRPr lang="en-US" altLang="zh-CN" b="1" dirty="0" smtClean="0">
              <a:solidFill>
                <a:srgbClr val="C00000"/>
              </a:solidFill>
              <a:latin typeface="Times New Roman" pitchFamily="-32" charset="0"/>
            </a:endParaRPr>
          </a:p>
        </p:txBody>
      </p:sp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2200" y="228600"/>
            <a:ext cx="104775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4" name="Picture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3200400"/>
            <a:ext cx="3154363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5" name="Picture 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10000" y="3352800"/>
            <a:ext cx="2209800" cy="2070100"/>
          </a:xfrm>
          <a:prstGeom prst="rect">
            <a:avLst/>
          </a:prstGeom>
          <a:noFill/>
        </p:spPr>
      </p:pic>
      <p:pic>
        <p:nvPicPr>
          <p:cNvPr id="8206" name="Picture 1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24600" y="3352800"/>
            <a:ext cx="2590800" cy="1989138"/>
          </a:xfrm>
          <a:prstGeom prst="rect">
            <a:avLst/>
          </a:prstGeom>
          <a:noFill/>
        </p:spPr>
      </p:pic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1676402" y="5486400"/>
            <a:ext cx="160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80" tIns="45692" rIns="91380" bIns="45692">
            <a:spAutoFit/>
          </a:bodyPr>
          <a:lstStyle/>
          <a:p>
            <a:pPr defTabSz="913832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1400" b="1" dirty="0" smtClean="0">
                <a:solidFill>
                  <a:prstClr val="black"/>
                </a:solidFill>
                <a:latin typeface="Arial" charset="0"/>
              </a:rPr>
              <a:t>Venezuela</a:t>
            </a:r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914400" y="4343400"/>
            <a:ext cx="152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80" tIns="45692" rIns="91380" bIns="45692">
            <a:spAutoFit/>
          </a:bodyPr>
          <a:lstStyle/>
          <a:p>
            <a:pPr defTabSz="913832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1400" b="1" dirty="0" smtClean="0">
                <a:solidFill>
                  <a:prstClr val="black"/>
                </a:solidFill>
                <a:latin typeface="Arial" charset="0"/>
              </a:rPr>
              <a:t>Caribbean Sea</a:t>
            </a:r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762000" y="3810000"/>
            <a:ext cx="762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80" tIns="45692" rIns="91380" bIns="45692">
            <a:spAutoFit/>
          </a:bodyPr>
          <a:lstStyle/>
          <a:p>
            <a:pPr defTabSz="913832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1400" b="1" dirty="0" smtClean="0">
                <a:solidFill>
                  <a:prstClr val="black"/>
                </a:solidFill>
                <a:latin typeface="Arial" charset="0"/>
              </a:rPr>
              <a:t>Haiti</a:t>
            </a:r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4343402" y="56388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80" tIns="45692" rIns="91380" bIns="45692">
            <a:spAutoFit/>
          </a:bodyPr>
          <a:lstStyle/>
          <a:p>
            <a:pPr defTabSz="913832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1400" b="1" dirty="0" smtClean="0">
                <a:solidFill>
                  <a:prstClr val="black"/>
                </a:solidFill>
                <a:latin typeface="Arial" charset="0"/>
              </a:rPr>
              <a:t>longitude</a:t>
            </a:r>
          </a:p>
        </p:txBody>
      </p:sp>
      <p:sp>
        <p:nvSpPr>
          <p:cNvPr id="8211" name="Text Box 19"/>
          <p:cNvSpPr txBox="1">
            <a:spLocks noChangeArrowheads="1"/>
          </p:cNvSpPr>
          <p:nvPr/>
        </p:nvSpPr>
        <p:spPr bwMode="auto">
          <a:xfrm rot="5400000">
            <a:off x="5676900" y="4305300"/>
            <a:ext cx="990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80" tIns="45692" rIns="91380" bIns="45692">
            <a:spAutoFit/>
          </a:bodyPr>
          <a:lstStyle/>
          <a:p>
            <a:pPr defTabSz="913832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1400" b="1" dirty="0" smtClean="0">
                <a:solidFill>
                  <a:prstClr val="black"/>
                </a:solidFill>
                <a:latin typeface="Arial" charset="0"/>
              </a:rPr>
              <a:t>time(sec)</a:t>
            </a:r>
          </a:p>
        </p:txBody>
      </p:sp>
      <p:sp>
        <p:nvSpPr>
          <p:cNvPr id="8212" name="Text Box 20"/>
          <p:cNvSpPr txBox="1">
            <a:spLocks noChangeArrowheads="1"/>
          </p:cNvSpPr>
          <p:nvPr/>
        </p:nvSpPr>
        <p:spPr bwMode="auto">
          <a:xfrm>
            <a:off x="3425890" y="3886201"/>
            <a:ext cx="399988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lIns="91380" tIns="45692" rIns="91380" bIns="45692">
            <a:spAutoFit/>
          </a:bodyPr>
          <a:lstStyle/>
          <a:p>
            <a:pPr defTabSz="913832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zh-CN" sz="1400" b="1" dirty="0" smtClean="0">
                <a:solidFill>
                  <a:prstClr val="black"/>
                </a:solidFill>
                <a:latin typeface="Arial" charset="0"/>
              </a:rPr>
              <a:t>latitude</a:t>
            </a:r>
          </a:p>
        </p:txBody>
      </p:sp>
      <p:sp>
        <p:nvSpPr>
          <p:cNvPr id="8213" name="Text Box 21"/>
          <p:cNvSpPr txBox="1">
            <a:spLocks noChangeArrowheads="1"/>
          </p:cNvSpPr>
          <p:nvPr/>
        </p:nvSpPr>
        <p:spPr bwMode="auto">
          <a:xfrm>
            <a:off x="6553201" y="5638800"/>
            <a:ext cx="2209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80" tIns="45692" rIns="91380" bIns="45692">
            <a:spAutoFit/>
          </a:bodyPr>
          <a:lstStyle/>
          <a:p>
            <a:pPr defTabSz="913832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1400" b="1" dirty="0" smtClean="0">
                <a:solidFill>
                  <a:prstClr val="black"/>
                </a:solidFill>
                <a:latin typeface="Arial" charset="0"/>
              </a:rPr>
              <a:t>distance along fault(km)</a:t>
            </a:r>
          </a:p>
        </p:txBody>
      </p:sp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Title 1"/>
          <p:cNvSpPr>
            <a:spLocks noGrp="1"/>
          </p:cNvSpPr>
          <p:nvPr>
            <p:ph type="title"/>
          </p:nvPr>
        </p:nvSpPr>
        <p:spPr>
          <a:xfrm>
            <a:off x="1295400" y="0"/>
            <a:ext cx="6096000" cy="1600200"/>
          </a:xfrm>
        </p:spPr>
        <p:txBody>
          <a:bodyPr/>
          <a:lstStyle/>
          <a:p>
            <a:pPr algn="ctr" eaLnBrk="1" hangingPunct="1"/>
            <a:r>
              <a:rPr lang="en-US" altLang="zh-CN" sz="2400" b="1" dirty="0" err="1" smtClean="0">
                <a:solidFill>
                  <a:schemeClr val="tx1"/>
                </a:solidFill>
                <a:latin typeface="Times New Roman" pitchFamily="-32" charset="0"/>
                <a:ea typeface="宋体" pitchFamily="-32" charset="-122"/>
              </a:rPr>
              <a:t>Mulitiple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itchFamily="-32" charset="0"/>
                <a:ea typeface="宋体" pitchFamily="-32" charset="-122"/>
              </a:rPr>
              <a:t> Signal Clarification(MUSIC)  </a:t>
            </a:r>
            <a:br>
              <a:rPr lang="en-US" altLang="zh-CN" sz="2400" b="1" dirty="0" smtClean="0">
                <a:solidFill>
                  <a:schemeClr val="tx1"/>
                </a:solidFill>
                <a:latin typeface="Times New Roman" pitchFamily="-32" charset="0"/>
                <a:ea typeface="宋体" pitchFamily="-32" charset="-122"/>
              </a:rPr>
            </a:br>
            <a:r>
              <a:rPr lang="en-US" altLang="zh-CN" sz="2400" b="1" dirty="0" smtClean="0">
                <a:solidFill>
                  <a:schemeClr val="tx1"/>
                </a:solidFill>
                <a:latin typeface="Times New Roman" pitchFamily="-32" charset="0"/>
                <a:ea typeface="宋体" pitchFamily="-32" charset="-122"/>
              </a:rPr>
              <a:t>Back Projection Scheme</a:t>
            </a:r>
          </a:p>
        </p:txBody>
      </p:sp>
      <p:sp>
        <p:nvSpPr>
          <p:cNvPr id="2057" name="AutoShape 3"/>
          <p:cNvSpPr>
            <a:spLocks noChangeArrowheads="1"/>
          </p:cNvSpPr>
          <p:nvPr/>
        </p:nvSpPr>
        <p:spPr bwMode="auto">
          <a:xfrm>
            <a:off x="304800" y="1905000"/>
            <a:ext cx="1219200" cy="457200"/>
          </a:xfrm>
          <a:prstGeom prst="flowChartAlternateProcess">
            <a:avLst/>
          </a:pr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1380" tIns="45692" rIns="91380" bIns="45692" anchor="ctr"/>
          <a:lstStyle/>
          <a:p>
            <a:pPr algn="ctr" defTabSz="91383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 dirty="0" smtClean="0">
                <a:solidFill>
                  <a:srgbClr val="000000"/>
                </a:solidFill>
                <a:latin typeface="Times New Roman" pitchFamily="-32" charset="0"/>
              </a:rPr>
              <a:t>Raw </a:t>
            </a:r>
          </a:p>
          <a:p>
            <a:pPr algn="ctr" defTabSz="91383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 dirty="0" smtClean="0">
                <a:solidFill>
                  <a:srgbClr val="000000"/>
                </a:solidFill>
                <a:latin typeface="Times New Roman" pitchFamily="-32" charset="0"/>
              </a:rPr>
              <a:t>Seismogram</a:t>
            </a:r>
            <a:endParaRPr lang="en-US" altLang="zh-CN" sz="1400" b="1" i="1" baseline="-25000" dirty="0" smtClean="0">
              <a:solidFill>
                <a:srgbClr val="000000"/>
              </a:solidFill>
              <a:latin typeface="Times New Roman" pitchFamily="-32" charset="0"/>
            </a:endParaRPr>
          </a:p>
        </p:txBody>
      </p:sp>
      <p:sp>
        <p:nvSpPr>
          <p:cNvPr id="2059" name="AutoShape 6"/>
          <p:cNvSpPr>
            <a:spLocks noChangeArrowheads="1"/>
          </p:cNvSpPr>
          <p:nvPr/>
        </p:nvSpPr>
        <p:spPr bwMode="auto">
          <a:xfrm>
            <a:off x="2438404" y="1905004"/>
            <a:ext cx="1066800" cy="533400"/>
          </a:xfrm>
          <a:prstGeom prst="flowChartAlternateProcess">
            <a:avLst/>
          </a:pr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1380" tIns="45692" rIns="91380" bIns="45692" anchor="ctr"/>
          <a:lstStyle/>
          <a:p>
            <a:pPr algn="ctr" defTabSz="91383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srgbClr val="000000"/>
                </a:solidFill>
                <a:latin typeface="Times New Roman" pitchFamily="-32" charset="0"/>
              </a:rPr>
              <a:t>Data</a:t>
            </a:r>
            <a:endParaRPr lang="en-US" altLang="zh-CN" b="1" i="1" baseline="-25000" dirty="0" smtClean="0">
              <a:solidFill>
                <a:srgbClr val="000000"/>
              </a:solidFill>
              <a:latin typeface="Times New Roman" pitchFamily="-32" charset="0"/>
            </a:endParaRPr>
          </a:p>
        </p:txBody>
      </p:sp>
      <p:sp>
        <p:nvSpPr>
          <p:cNvPr id="2060" name="Line 7"/>
          <p:cNvSpPr>
            <a:spLocks noChangeShapeType="1"/>
          </p:cNvSpPr>
          <p:nvPr/>
        </p:nvSpPr>
        <p:spPr bwMode="auto">
          <a:xfrm>
            <a:off x="1524001" y="2133600"/>
            <a:ext cx="9144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lIns="91380" tIns="45692" rIns="91380" bIns="45692"/>
          <a:lstStyle/>
          <a:p>
            <a:pPr defTabSz="913832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061" name="Text Box 8"/>
          <p:cNvSpPr txBox="1">
            <a:spLocks noChangeArrowheads="1"/>
          </p:cNvSpPr>
          <p:nvPr/>
        </p:nvSpPr>
        <p:spPr bwMode="auto">
          <a:xfrm>
            <a:off x="1524001" y="1600203"/>
            <a:ext cx="917118" cy="5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0" tIns="45692" rIns="91380" bIns="45692">
            <a:spAutoFit/>
          </a:bodyPr>
          <a:lstStyle/>
          <a:p>
            <a:pPr defTabSz="91383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00000"/>
                </a:solidFill>
                <a:latin typeface="Times New Roman" pitchFamily="-32" charset="0"/>
              </a:rPr>
              <a:t>  data </a:t>
            </a:r>
          </a:p>
          <a:p>
            <a:pPr defTabSz="91383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00000"/>
                </a:solidFill>
                <a:latin typeface="Times New Roman" pitchFamily="-32" charset="0"/>
              </a:rPr>
              <a:t>selection</a:t>
            </a:r>
          </a:p>
        </p:txBody>
      </p:sp>
      <p:sp>
        <p:nvSpPr>
          <p:cNvPr id="2071" name="Line 18"/>
          <p:cNvSpPr>
            <a:spLocks noChangeShapeType="1"/>
          </p:cNvSpPr>
          <p:nvPr/>
        </p:nvSpPr>
        <p:spPr bwMode="auto">
          <a:xfrm>
            <a:off x="6858003" y="4967288"/>
            <a:ext cx="3048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lIns="91380" tIns="45692" rIns="91380" bIns="45692"/>
          <a:lstStyle/>
          <a:p>
            <a:pPr defTabSz="913832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072" name="Line 19"/>
          <p:cNvSpPr>
            <a:spLocks noChangeShapeType="1"/>
          </p:cNvSpPr>
          <p:nvPr/>
        </p:nvSpPr>
        <p:spPr bwMode="auto">
          <a:xfrm>
            <a:off x="9142413" y="3200400"/>
            <a:ext cx="0" cy="15240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lIns="91380" tIns="45692" rIns="91380" bIns="45692"/>
          <a:lstStyle/>
          <a:p>
            <a:pPr defTabSz="913832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076" name="Text Box 27"/>
          <p:cNvSpPr txBox="1">
            <a:spLocks noChangeArrowheads="1"/>
          </p:cNvSpPr>
          <p:nvPr/>
        </p:nvSpPr>
        <p:spPr bwMode="auto">
          <a:xfrm>
            <a:off x="5791200" y="3276600"/>
            <a:ext cx="1752600" cy="929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0" tIns="45692" rIns="91380" bIns="45692">
            <a:spAutoFit/>
          </a:bodyPr>
          <a:lstStyle/>
          <a:p>
            <a:pPr algn="ctr" defTabSz="91383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b="1" i="1" dirty="0" smtClean="0">
                <a:solidFill>
                  <a:srgbClr val="2608DA"/>
                </a:solidFill>
                <a:latin typeface="Arial" charset="0"/>
              </a:rPr>
              <a:t>Orthogonal</a:t>
            </a:r>
          </a:p>
          <a:p>
            <a:pPr algn="ctr" defTabSz="913832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b="1" i="1" dirty="0" smtClean="0">
              <a:solidFill>
                <a:srgbClr val="2608DA"/>
              </a:solidFill>
              <a:latin typeface="Arial" charset="0"/>
            </a:endParaRPr>
          </a:p>
          <a:p>
            <a:pPr algn="ctr" defTabSz="91383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b="1" i="1" dirty="0" smtClean="0">
                <a:solidFill>
                  <a:srgbClr val="2608DA"/>
                </a:solidFill>
                <a:latin typeface="Times New Roman" pitchFamily="-32" charset="0"/>
              </a:rPr>
              <a:t> Test</a:t>
            </a:r>
          </a:p>
        </p:txBody>
      </p:sp>
      <p:sp>
        <p:nvSpPr>
          <p:cNvPr id="2078" name="AutoShape 50"/>
          <p:cNvSpPr>
            <a:spLocks noChangeArrowheads="1"/>
          </p:cNvSpPr>
          <p:nvPr/>
        </p:nvSpPr>
        <p:spPr bwMode="auto">
          <a:xfrm>
            <a:off x="6019800" y="3657604"/>
            <a:ext cx="1295400" cy="1524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66"/>
          </a:solidFill>
          <a:ln w="9525">
            <a:solidFill>
              <a:srgbClr val="FF0066"/>
            </a:solidFill>
            <a:miter lim="800000"/>
            <a:headEnd/>
            <a:tailEnd/>
          </a:ln>
        </p:spPr>
        <p:txBody>
          <a:bodyPr wrap="none" lIns="91380" tIns="45692" rIns="91380" bIns="45692" anchor="ctr"/>
          <a:lstStyle/>
          <a:p>
            <a:pPr defTabSz="913832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dirty="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7" name="Rounded Rectangular Callout 36"/>
          <p:cNvSpPr>
            <a:spLocks noChangeArrowheads="1"/>
          </p:cNvSpPr>
          <p:nvPr/>
        </p:nvSpPr>
        <p:spPr bwMode="auto">
          <a:xfrm>
            <a:off x="6705600" y="4876800"/>
            <a:ext cx="2286000" cy="838200"/>
          </a:xfrm>
          <a:prstGeom prst="wedgeRoundRectCallout">
            <a:avLst>
              <a:gd name="adj1" fmla="val 23403"/>
              <a:gd name="adj2" fmla="val -93940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F0000"/>
            </a:solidFill>
            <a:miter lim="800000"/>
            <a:headEnd/>
            <a:tailEnd/>
          </a:ln>
        </p:spPr>
        <p:txBody>
          <a:bodyPr lIns="91380" tIns="45692" rIns="91380" bIns="45692" anchor="ctr"/>
          <a:lstStyle/>
          <a:p>
            <a:pPr algn="ctr" defTabSz="91383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 smtClean="0">
                <a:solidFill>
                  <a:srgbClr val="FF0000"/>
                </a:solidFill>
                <a:latin typeface="Times New Roman" pitchFamily="-32" charset="0"/>
              </a:rPr>
              <a:t>Sharper estimate than stacking</a:t>
            </a:r>
          </a:p>
        </p:txBody>
      </p:sp>
      <p:sp>
        <p:nvSpPr>
          <p:cNvPr id="2087" name="Text Box 8"/>
          <p:cNvSpPr txBox="1">
            <a:spLocks noChangeArrowheads="1"/>
          </p:cNvSpPr>
          <p:nvPr/>
        </p:nvSpPr>
        <p:spPr bwMode="auto">
          <a:xfrm>
            <a:off x="1524006" y="2133600"/>
            <a:ext cx="859329" cy="343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0" tIns="45692" rIns="91380" bIns="45692">
            <a:spAutoFit/>
          </a:bodyPr>
          <a:lstStyle/>
          <a:p>
            <a:pPr defTabSz="91383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00000"/>
                </a:solidFill>
                <a:latin typeface="Times New Roman" pitchFamily="-32" charset="0"/>
              </a:rPr>
              <a:t>filtering</a:t>
            </a:r>
          </a:p>
        </p:txBody>
      </p:sp>
      <p:sp>
        <p:nvSpPr>
          <p:cNvPr id="2089" name="AutoShape 6"/>
          <p:cNvSpPr>
            <a:spLocks noChangeArrowheads="1"/>
          </p:cNvSpPr>
          <p:nvPr/>
        </p:nvSpPr>
        <p:spPr bwMode="auto">
          <a:xfrm>
            <a:off x="4572000" y="1905004"/>
            <a:ext cx="1371600" cy="533400"/>
          </a:xfrm>
          <a:prstGeom prst="flowChartAlternateProcess">
            <a:avLst/>
          </a:pr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1380" tIns="45692" rIns="91380" bIns="45692" anchor="ctr"/>
          <a:lstStyle/>
          <a:p>
            <a:pPr algn="ctr" defTabSz="91383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 smtClean="0">
                <a:solidFill>
                  <a:srgbClr val="000000"/>
                </a:solidFill>
                <a:latin typeface="Times New Roman" pitchFamily="-32" charset="0"/>
              </a:rPr>
              <a:t>Covariance </a:t>
            </a:r>
          </a:p>
          <a:p>
            <a:pPr algn="ctr" defTabSz="91383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 smtClean="0">
                <a:solidFill>
                  <a:srgbClr val="000000"/>
                </a:solidFill>
                <a:latin typeface="Times New Roman" pitchFamily="-32" charset="0"/>
              </a:rPr>
              <a:t>Matrix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-32" charset="0"/>
              </a:rPr>
              <a:t> </a:t>
            </a:r>
            <a:endParaRPr lang="en-US" altLang="zh-CN" sz="2400" i="1" baseline="-25000" dirty="0" smtClean="0">
              <a:solidFill>
                <a:srgbClr val="000000"/>
              </a:solidFill>
              <a:latin typeface="Times New Roman" pitchFamily="-32" charset="0"/>
            </a:endParaRPr>
          </a:p>
        </p:txBody>
      </p:sp>
      <p:sp>
        <p:nvSpPr>
          <p:cNvPr id="2090" name="Text Box 8"/>
          <p:cNvSpPr txBox="1">
            <a:spLocks noChangeArrowheads="1"/>
          </p:cNvSpPr>
          <p:nvPr/>
        </p:nvSpPr>
        <p:spPr bwMode="auto">
          <a:xfrm>
            <a:off x="3429004" y="1600205"/>
            <a:ext cx="1219200" cy="846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0" tIns="45692" rIns="91380" bIns="45692">
            <a:spAutoFit/>
          </a:bodyPr>
          <a:lstStyle/>
          <a:p>
            <a:pPr algn="ctr" defTabSz="91383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00000"/>
                </a:solidFill>
                <a:latin typeface="Times New Roman" pitchFamily="-32" charset="0"/>
              </a:rPr>
              <a:t>Multi-taper cross spectrum</a:t>
            </a:r>
          </a:p>
        </p:txBody>
      </p:sp>
      <p:sp>
        <p:nvSpPr>
          <p:cNvPr id="2092" name="AutoShape 44"/>
          <p:cNvSpPr>
            <a:spLocks noChangeArrowheads="1"/>
          </p:cNvSpPr>
          <p:nvPr/>
        </p:nvSpPr>
        <p:spPr bwMode="auto">
          <a:xfrm>
            <a:off x="228604" y="3810005"/>
            <a:ext cx="1066800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380" tIns="45692" rIns="91380" bIns="45692" anchor="ctr"/>
          <a:lstStyle/>
          <a:p>
            <a:pPr algn="ctr" defTabSz="91383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prstClr val="black"/>
                </a:solidFill>
                <a:latin typeface="Times New Roman" pitchFamily="-32" charset="0"/>
              </a:rPr>
              <a:t>Velocity </a:t>
            </a:r>
          </a:p>
          <a:p>
            <a:pPr algn="ctr" defTabSz="91383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prstClr val="black"/>
                </a:solidFill>
                <a:latin typeface="Times New Roman" pitchFamily="-32" charset="0"/>
              </a:rPr>
              <a:t>model</a:t>
            </a:r>
          </a:p>
        </p:txBody>
      </p:sp>
      <p:sp>
        <p:nvSpPr>
          <p:cNvPr id="2093" name="Line 7"/>
          <p:cNvSpPr>
            <a:spLocks noChangeShapeType="1"/>
          </p:cNvSpPr>
          <p:nvPr/>
        </p:nvSpPr>
        <p:spPr bwMode="auto">
          <a:xfrm>
            <a:off x="1371600" y="4114800"/>
            <a:ext cx="11430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lIns="91380" tIns="45692" rIns="91380" bIns="45692"/>
          <a:lstStyle/>
          <a:p>
            <a:pPr defTabSz="913832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094" name="AutoShape 46"/>
          <p:cNvSpPr>
            <a:spLocks noChangeArrowheads="1"/>
          </p:cNvSpPr>
          <p:nvPr/>
        </p:nvSpPr>
        <p:spPr bwMode="auto">
          <a:xfrm>
            <a:off x="2514600" y="3733800"/>
            <a:ext cx="990600" cy="7620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380" tIns="45692" rIns="91380" bIns="45692" anchor="ctr"/>
          <a:lstStyle/>
          <a:p>
            <a:pPr algn="ctr" defTabSz="91383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prstClr val="black"/>
                </a:solidFill>
                <a:latin typeface="Times New Roman" pitchFamily="-32" charset="0"/>
              </a:rPr>
              <a:t>Travel</a:t>
            </a:r>
          </a:p>
          <a:p>
            <a:pPr algn="ctr" defTabSz="91383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prstClr val="black"/>
                </a:solidFill>
                <a:latin typeface="Times New Roman" pitchFamily="-32" charset="0"/>
              </a:rPr>
              <a:t>Time</a:t>
            </a:r>
          </a:p>
          <a:p>
            <a:pPr algn="ctr" defTabSz="91383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prstClr val="black"/>
                </a:solidFill>
                <a:latin typeface="Times New Roman" pitchFamily="-32" charset="0"/>
              </a:rPr>
              <a:t>Table</a:t>
            </a:r>
          </a:p>
        </p:txBody>
      </p:sp>
      <p:sp>
        <p:nvSpPr>
          <p:cNvPr id="2095" name="AutoShape 47"/>
          <p:cNvSpPr>
            <a:spLocks noChangeArrowheads="1"/>
          </p:cNvSpPr>
          <p:nvPr/>
        </p:nvSpPr>
        <p:spPr bwMode="auto">
          <a:xfrm>
            <a:off x="4648200" y="3810000"/>
            <a:ext cx="1143000" cy="6858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380" tIns="45692" rIns="91380" bIns="45692" anchor="ctr"/>
          <a:lstStyle/>
          <a:p>
            <a:pPr algn="ctr" defTabSz="91383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prstClr val="black"/>
                </a:solidFill>
                <a:latin typeface="Times New Roman" pitchFamily="-32" charset="0"/>
              </a:rPr>
              <a:t>Steering</a:t>
            </a:r>
          </a:p>
          <a:p>
            <a:pPr algn="ctr" defTabSz="91383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prstClr val="black"/>
                </a:solidFill>
                <a:latin typeface="Times New Roman" pitchFamily="-32" charset="0"/>
              </a:rPr>
              <a:t>Vectors</a:t>
            </a:r>
          </a:p>
        </p:txBody>
      </p:sp>
      <p:sp>
        <p:nvSpPr>
          <p:cNvPr id="2096" name="AutoShape 6"/>
          <p:cNvSpPr>
            <a:spLocks noChangeArrowheads="1"/>
          </p:cNvSpPr>
          <p:nvPr/>
        </p:nvSpPr>
        <p:spPr bwMode="auto">
          <a:xfrm>
            <a:off x="2895603" y="3048004"/>
            <a:ext cx="1295400" cy="609600"/>
          </a:xfrm>
          <a:prstGeom prst="flowChartAlternateProcess">
            <a:avLst/>
          </a:pr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1380" tIns="45692" rIns="91380" bIns="45692" anchor="ctr"/>
          <a:lstStyle/>
          <a:p>
            <a:pPr algn="ctr" defTabSz="91383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srgbClr val="000000"/>
                </a:solidFill>
                <a:latin typeface="Times New Roman" pitchFamily="-32" charset="0"/>
              </a:rPr>
              <a:t>Signal</a:t>
            </a:r>
          </a:p>
          <a:p>
            <a:pPr algn="ctr" defTabSz="91383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srgbClr val="000000"/>
                </a:solidFill>
                <a:latin typeface="Times New Roman" pitchFamily="-32" charset="0"/>
              </a:rPr>
              <a:t>space</a:t>
            </a:r>
            <a:endParaRPr lang="en-US" altLang="zh-CN" i="1" baseline="-25000" dirty="0" smtClean="0">
              <a:solidFill>
                <a:srgbClr val="000000"/>
              </a:solidFill>
              <a:latin typeface="Times New Roman" pitchFamily="-32" charset="0"/>
            </a:endParaRPr>
          </a:p>
        </p:txBody>
      </p:sp>
      <p:sp>
        <p:nvSpPr>
          <p:cNvPr id="2097" name="AutoShape 6"/>
          <p:cNvSpPr>
            <a:spLocks noChangeArrowheads="1"/>
          </p:cNvSpPr>
          <p:nvPr/>
        </p:nvSpPr>
        <p:spPr bwMode="auto">
          <a:xfrm>
            <a:off x="4572000" y="3048004"/>
            <a:ext cx="1295400" cy="609600"/>
          </a:xfrm>
          <a:prstGeom prst="flowChartAlternateProcess">
            <a:avLst/>
          </a:pr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1380" tIns="45692" rIns="91380" bIns="45692" anchor="ctr"/>
          <a:lstStyle/>
          <a:p>
            <a:pPr algn="ctr" defTabSz="91383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srgbClr val="000000"/>
                </a:solidFill>
                <a:latin typeface="Times New Roman" pitchFamily="-32" charset="0"/>
              </a:rPr>
              <a:t>Noise</a:t>
            </a:r>
          </a:p>
          <a:p>
            <a:pPr algn="ctr" defTabSz="91383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srgbClr val="000000"/>
                </a:solidFill>
                <a:latin typeface="Times New Roman" pitchFamily="-32" charset="0"/>
              </a:rPr>
              <a:t>space</a:t>
            </a:r>
            <a:endParaRPr lang="en-US" altLang="zh-CN" i="1" baseline="-25000" dirty="0" smtClean="0">
              <a:solidFill>
                <a:srgbClr val="000000"/>
              </a:solidFill>
              <a:latin typeface="Times New Roman" pitchFamily="-32" charset="0"/>
            </a:endParaRPr>
          </a:p>
        </p:txBody>
      </p:sp>
      <p:sp>
        <p:nvSpPr>
          <p:cNvPr id="2098" name="Line 7"/>
          <p:cNvSpPr>
            <a:spLocks noChangeShapeType="1"/>
          </p:cNvSpPr>
          <p:nvPr/>
        </p:nvSpPr>
        <p:spPr bwMode="auto">
          <a:xfrm>
            <a:off x="3505204" y="2133600"/>
            <a:ext cx="10668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lIns="91380" tIns="45692" rIns="91380" bIns="45692"/>
          <a:lstStyle/>
          <a:p>
            <a:pPr defTabSz="913832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099" name="Line 51"/>
          <p:cNvSpPr>
            <a:spLocks noChangeShapeType="1"/>
          </p:cNvSpPr>
          <p:nvPr/>
        </p:nvSpPr>
        <p:spPr bwMode="auto">
          <a:xfrm>
            <a:off x="3505204" y="41148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lIns="91380" tIns="45692" rIns="91380" bIns="45692"/>
          <a:lstStyle/>
          <a:p>
            <a:pPr defTabSz="913832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100" name="Line 52"/>
          <p:cNvSpPr>
            <a:spLocks noChangeShapeType="1"/>
          </p:cNvSpPr>
          <p:nvPr/>
        </p:nvSpPr>
        <p:spPr bwMode="auto">
          <a:xfrm flipH="1">
            <a:off x="3657600" y="2438405"/>
            <a:ext cx="15240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lIns="91380" tIns="45692" rIns="91380" bIns="45692"/>
          <a:lstStyle/>
          <a:p>
            <a:pPr defTabSz="913832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102" name="Line 54"/>
          <p:cNvSpPr>
            <a:spLocks noChangeShapeType="1"/>
          </p:cNvSpPr>
          <p:nvPr/>
        </p:nvSpPr>
        <p:spPr bwMode="auto">
          <a:xfrm>
            <a:off x="5181600" y="2438405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lIns="91380" tIns="45692" rIns="91380" bIns="45692"/>
          <a:lstStyle/>
          <a:p>
            <a:pPr defTabSz="913832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103" name="Line 55"/>
          <p:cNvSpPr>
            <a:spLocks noChangeShapeType="1"/>
          </p:cNvSpPr>
          <p:nvPr/>
        </p:nvSpPr>
        <p:spPr bwMode="auto">
          <a:xfrm>
            <a:off x="5867400" y="32766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91380" tIns="45692" rIns="91380" bIns="45692"/>
          <a:lstStyle/>
          <a:p>
            <a:pPr defTabSz="913832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104" name="Line 56"/>
          <p:cNvSpPr>
            <a:spLocks noChangeShapeType="1"/>
          </p:cNvSpPr>
          <p:nvPr/>
        </p:nvSpPr>
        <p:spPr bwMode="auto">
          <a:xfrm>
            <a:off x="6019800" y="3276604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91380" tIns="45692" rIns="91380" bIns="45692"/>
          <a:lstStyle/>
          <a:p>
            <a:pPr defTabSz="913832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105" name="Line 57"/>
          <p:cNvSpPr>
            <a:spLocks noChangeShapeType="1"/>
          </p:cNvSpPr>
          <p:nvPr/>
        </p:nvSpPr>
        <p:spPr bwMode="auto">
          <a:xfrm flipH="1">
            <a:off x="5791200" y="41910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91380" tIns="45692" rIns="91380" bIns="45692"/>
          <a:lstStyle/>
          <a:p>
            <a:pPr defTabSz="913832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Arial" charset="0"/>
            </a:endParaRPr>
          </a:p>
        </p:txBody>
      </p:sp>
      <p:pic>
        <p:nvPicPr>
          <p:cNvPr id="2106" name="Picture 5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91400" y="3200400"/>
            <a:ext cx="1524000" cy="1250950"/>
          </a:xfrm>
          <a:prstGeom prst="rect">
            <a:avLst/>
          </a:prstGeom>
          <a:noFill/>
        </p:spPr>
      </p:pic>
      <p:pic>
        <p:nvPicPr>
          <p:cNvPr id="2107" name="Picture 5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91400" y="1600200"/>
            <a:ext cx="1524000" cy="1227138"/>
          </a:xfrm>
          <a:prstGeom prst="rect">
            <a:avLst/>
          </a:prstGeom>
          <a:noFill/>
        </p:spPr>
      </p:pic>
      <p:sp>
        <p:nvSpPr>
          <p:cNvPr id="2108" name="Text Box 60"/>
          <p:cNvSpPr txBox="1">
            <a:spLocks noChangeArrowheads="1"/>
          </p:cNvSpPr>
          <p:nvPr/>
        </p:nvSpPr>
        <p:spPr bwMode="auto">
          <a:xfrm>
            <a:off x="7696200" y="2895606"/>
            <a:ext cx="990600" cy="371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80" tIns="45692" rIns="91380" bIns="45692">
            <a:spAutoFit/>
          </a:bodyPr>
          <a:lstStyle/>
          <a:p>
            <a:pPr defTabSz="913832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prstClr val="black"/>
                </a:solidFill>
                <a:latin typeface="Arial" charset="0"/>
              </a:rPr>
              <a:t>MUSIC</a:t>
            </a:r>
          </a:p>
        </p:txBody>
      </p:sp>
      <p:sp>
        <p:nvSpPr>
          <p:cNvPr id="2109" name="Text Box 61"/>
          <p:cNvSpPr txBox="1">
            <a:spLocks noChangeArrowheads="1"/>
          </p:cNvSpPr>
          <p:nvPr/>
        </p:nvSpPr>
        <p:spPr bwMode="auto">
          <a:xfrm>
            <a:off x="7620000" y="1219206"/>
            <a:ext cx="1143000" cy="371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80" tIns="45692" rIns="91380" bIns="45692">
            <a:spAutoFit/>
          </a:bodyPr>
          <a:lstStyle/>
          <a:p>
            <a:pPr defTabSz="913832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prstClr val="black"/>
                </a:solidFill>
                <a:latin typeface="Arial" charset="0"/>
              </a:rPr>
              <a:t>stacking</a:t>
            </a:r>
          </a:p>
        </p:txBody>
      </p:sp>
      <p:sp>
        <p:nvSpPr>
          <p:cNvPr id="2110" name="Text Box 62"/>
          <p:cNvSpPr txBox="1">
            <a:spLocks noChangeArrowheads="1"/>
          </p:cNvSpPr>
          <p:nvPr/>
        </p:nvSpPr>
        <p:spPr bwMode="auto">
          <a:xfrm>
            <a:off x="838200" y="5105404"/>
            <a:ext cx="5029200" cy="461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80" tIns="45692" rIns="91380" bIns="45692">
            <a:spAutoFit/>
          </a:bodyPr>
          <a:lstStyle/>
          <a:p>
            <a:pPr defTabSz="913832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 err="1" smtClean="0">
                <a:solidFill>
                  <a:prstClr val="black"/>
                </a:solidFill>
                <a:latin typeface="Arial" charset="0"/>
              </a:rPr>
              <a:t>Tools:</a:t>
            </a:r>
            <a:r>
              <a:rPr lang="en-US" altLang="zh-CN" sz="2400" b="1" dirty="0" err="1" smtClean="0">
                <a:solidFill>
                  <a:srgbClr val="2608DA"/>
                </a:solidFill>
                <a:latin typeface="Arial" charset="0"/>
              </a:rPr>
              <a:t>Shellscript</a:t>
            </a:r>
            <a:r>
              <a:rPr lang="en-US" altLang="zh-CN" sz="2400" b="1" dirty="0" err="1" smtClean="0">
                <a:solidFill>
                  <a:prstClr val="black"/>
                </a:solidFill>
                <a:latin typeface="Arial" charset="0"/>
              </a:rPr>
              <a:t>+</a:t>
            </a:r>
            <a:r>
              <a:rPr lang="en-US" altLang="zh-CN" sz="2400" b="1" dirty="0" err="1" smtClean="0">
                <a:solidFill>
                  <a:srgbClr val="FF0066"/>
                </a:solidFill>
                <a:latin typeface="Arial" charset="0"/>
              </a:rPr>
              <a:t>SAC</a:t>
            </a:r>
            <a:r>
              <a:rPr lang="en-US" altLang="zh-CN" sz="2400" b="1" dirty="0" err="1" smtClean="0">
                <a:solidFill>
                  <a:prstClr val="black"/>
                </a:solidFill>
                <a:latin typeface="Arial" charset="0"/>
              </a:rPr>
              <a:t>+</a:t>
            </a:r>
            <a:r>
              <a:rPr lang="en-US" altLang="zh-CN" sz="2400" b="1" dirty="0" err="1" smtClean="0">
                <a:solidFill>
                  <a:srgbClr val="996600"/>
                </a:solidFill>
                <a:latin typeface="Arial" charset="0"/>
              </a:rPr>
              <a:t>Matlab</a:t>
            </a:r>
            <a:endParaRPr lang="en-US" altLang="zh-CN" sz="2400" b="1" dirty="0" smtClean="0">
              <a:solidFill>
                <a:srgbClr val="996600"/>
              </a:solidFill>
              <a:latin typeface="Arial" charset="0"/>
            </a:endParaRPr>
          </a:p>
        </p:txBody>
      </p:sp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2" y="0"/>
            <a:ext cx="7772400" cy="1143000"/>
          </a:xfrm>
        </p:spPr>
        <p:txBody>
          <a:bodyPr/>
          <a:lstStyle/>
          <a:p>
            <a:r>
              <a:rPr lang="en-US" sz="4000" dirty="0"/>
              <a:t>Earthquake Activity Along the </a:t>
            </a:r>
            <a:r>
              <a:rPr lang="en-US" sz="4000" dirty="0" err="1"/>
              <a:t>Pumqu-Xianza</a:t>
            </a:r>
            <a:r>
              <a:rPr lang="en-US" sz="4000" dirty="0"/>
              <a:t> Rift (Tibet)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124202" y="4447721"/>
            <a:ext cx="6019800" cy="1648279"/>
          </a:xfrm>
        </p:spPr>
        <p:txBody>
          <a:bodyPr/>
          <a:lstStyle/>
          <a:p>
            <a:pPr algn="r"/>
            <a:r>
              <a:rPr lang="en-US" sz="3000" dirty="0"/>
              <a:t>Patrick </a:t>
            </a:r>
            <a:r>
              <a:rPr lang="en-US" sz="3000" dirty="0" err="1"/>
              <a:t>Monigle</a:t>
            </a:r>
            <a:endParaRPr lang="en-US" sz="3000" dirty="0"/>
          </a:p>
          <a:p>
            <a:pPr algn="r"/>
            <a:r>
              <a:rPr lang="en-US" sz="3000" dirty="0"/>
              <a:t>Oregon State University </a:t>
            </a:r>
          </a:p>
          <a:p>
            <a:pPr algn="r"/>
            <a:endParaRPr lang="en-US" dirty="0"/>
          </a:p>
        </p:txBody>
      </p:sp>
      <p:pic>
        <p:nvPicPr>
          <p:cNvPr id="2052" name="Picture 4" descr="bigmap_H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" y="1143001"/>
            <a:ext cx="4927600" cy="5715000"/>
          </a:xfrm>
          <a:prstGeom prst="rect">
            <a:avLst/>
          </a:prstGeom>
          <a:noFill/>
        </p:spPr>
      </p:pic>
      <p:pic>
        <p:nvPicPr>
          <p:cNvPr id="5" name="Picture 4" descr="Monigl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1800" y="1752600"/>
            <a:ext cx="2000250" cy="2667000"/>
          </a:xfrm>
          <a:prstGeom prst="rect">
            <a:avLst/>
          </a:prstGeom>
        </p:spPr>
      </p:pic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/>
              <a:t>Data Analysis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		Current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Antelope for EQ locations (dbloc2)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Relocate for earth model testing</a:t>
            </a:r>
          </a:p>
          <a:p>
            <a:pPr>
              <a:lnSpc>
                <a:spcPct val="90000"/>
              </a:lnSpc>
            </a:pPr>
            <a:r>
              <a:rPr lang="en-US" sz="2400" dirty="0" err="1"/>
              <a:t>Matlab</a:t>
            </a:r>
            <a:r>
              <a:rPr lang="en-US" sz="2400" dirty="0"/>
              <a:t> for waveform correlation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RMT analysis 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400" dirty="0"/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		Future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Tomography?</a:t>
            </a:r>
          </a:p>
        </p:txBody>
      </p:sp>
      <p:pic>
        <p:nvPicPr>
          <p:cNvPr id="3078" name="Picture 6" descr="mt_pqx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1338" y="685800"/>
            <a:ext cx="4792662" cy="5781675"/>
          </a:xfrm>
          <a:prstGeom prst="rect">
            <a:avLst/>
          </a:prstGeom>
          <a:noFill/>
        </p:spPr>
      </p:pic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274638"/>
            <a:ext cx="8229600" cy="254476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 b="1" dirty="0" smtClean="0">
                <a:latin typeface="Comic Sans MS" pitchFamily="66" charset="0"/>
              </a:rPr>
              <a:t>Paul </a:t>
            </a:r>
            <a:r>
              <a:rPr lang="en-US" sz="2400" b="1" dirty="0" err="1" smtClean="0">
                <a:latin typeface="Comic Sans MS" pitchFamily="66" charset="0"/>
              </a:rPr>
              <a:t>Ogwari</a:t>
            </a:r>
            <a:r>
              <a:rPr lang="en-US" sz="2400" b="1" dirty="0" smtClean="0">
                <a:latin typeface="Comic Sans MS" pitchFamily="66" charset="0"/>
              </a:rPr>
              <a:t/>
            </a:r>
            <a:br>
              <a:rPr lang="en-US" sz="2400" b="1" dirty="0" smtClean="0">
                <a:latin typeface="Comic Sans MS" pitchFamily="66" charset="0"/>
              </a:rPr>
            </a:br>
            <a:r>
              <a:rPr lang="en-US" sz="2400" b="1" dirty="0" smtClean="0">
                <a:latin typeface="Comic Sans MS" pitchFamily="66" charset="0"/>
              </a:rPr>
              <a:t/>
            </a:r>
            <a:br>
              <a:rPr lang="en-US" sz="2400" b="1" dirty="0" smtClean="0">
                <a:latin typeface="Comic Sans MS" pitchFamily="66" charset="0"/>
              </a:rPr>
            </a:br>
            <a:r>
              <a:rPr lang="en-US" sz="2400" b="1" dirty="0" smtClean="0">
                <a:latin typeface="Comic Sans MS" pitchFamily="66" charset="0"/>
              </a:rPr>
              <a:t>University of Memphis</a:t>
            </a:r>
            <a:br>
              <a:rPr lang="en-US" sz="2400" b="1" dirty="0" smtClean="0">
                <a:latin typeface="Comic Sans MS" pitchFamily="66" charset="0"/>
              </a:rPr>
            </a:br>
            <a:r>
              <a:rPr lang="en-US" sz="2400" b="1" dirty="0" smtClean="0">
                <a:latin typeface="Comic Sans MS" pitchFamily="66" charset="0"/>
              </a:rPr>
              <a:t/>
            </a:r>
            <a:br>
              <a:rPr lang="en-US" sz="2400" b="1" dirty="0" smtClean="0">
                <a:latin typeface="Comic Sans MS" pitchFamily="66" charset="0"/>
              </a:rPr>
            </a:br>
            <a:r>
              <a:rPr lang="en-US" sz="2400" b="1" dirty="0" smtClean="0">
                <a:solidFill>
                  <a:schemeClr val="accent3"/>
                </a:solidFill>
                <a:latin typeface="Comic Sans MS" pitchFamily="66" charset="0"/>
              </a:rPr>
              <a:t>Center for Earthquake Research and Information</a:t>
            </a:r>
            <a:br>
              <a:rPr lang="en-US" sz="2400" b="1" dirty="0" smtClean="0">
                <a:solidFill>
                  <a:schemeClr val="accent3"/>
                </a:solidFill>
                <a:latin typeface="Comic Sans MS" pitchFamily="66" charset="0"/>
              </a:rPr>
            </a:br>
            <a:r>
              <a:rPr lang="en-US" sz="2400" b="1" dirty="0" smtClean="0">
                <a:solidFill>
                  <a:schemeClr val="accent3"/>
                </a:solidFill>
                <a:latin typeface="Comic Sans MS" pitchFamily="66" charset="0"/>
              </a:rPr>
              <a:t/>
            </a:r>
            <a:br>
              <a:rPr lang="en-US" sz="2400" b="1" dirty="0" smtClean="0">
                <a:solidFill>
                  <a:schemeClr val="accent3"/>
                </a:solidFill>
                <a:latin typeface="Comic Sans MS" pitchFamily="66" charset="0"/>
              </a:rPr>
            </a:br>
            <a:r>
              <a:rPr lang="en-US" sz="2400" b="1" dirty="0" smtClean="0">
                <a:solidFill>
                  <a:schemeClr val="accent3"/>
                </a:solidFill>
                <a:latin typeface="Comic Sans MS" pitchFamily="66" charset="0"/>
              </a:rPr>
              <a:t>2</a:t>
            </a:r>
            <a:r>
              <a:rPr lang="en-US" sz="2400" b="1" baseline="30000" dirty="0" smtClean="0">
                <a:solidFill>
                  <a:schemeClr val="accent3"/>
                </a:solidFill>
                <a:latin typeface="Comic Sans MS" pitchFamily="66" charset="0"/>
              </a:rPr>
              <a:t>nd</a:t>
            </a:r>
            <a:r>
              <a:rPr lang="en-US" sz="2400" b="1" dirty="0" smtClean="0">
                <a:solidFill>
                  <a:schemeClr val="accent3"/>
                </a:solidFill>
                <a:latin typeface="Comic Sans MS" pitchFamily="66" charset="0"/>
              </a:rPr>
              <a:t> year </a:t>
            </a:r>
            <a:r>
              <a:rPr lang="en-US" sz="2400" b="1" dirty="0" err="1" smtClean="0">
                <a:solidFill>
                  <a:schemeClr val="accent3"/>
                </a:solidFill>
                <a:latin typeface="Comic Sans MS" pitchFamily="66" charset="0"/>
              </a:rPr>
              <a:t>MSc</a:t>
            </a:r>
            <a:endParaRPr lang="en-US" sz="2400" dirty="0" smtClean="0">
              <a:solidFill>
                <a:schemeClr val="accent3"/>
              </a:solidFill>
            </a:endParaRPr>
          </a:p>
        </p:txBody>
      </p:sp>
      <p:sp>
        <p:nvSpPr>
          <p:cNvPr id="2051" name="Content Placeholder 2"/>
          <p:cNvSpPr>
            <a:spLocks noGrp="1"/>
          </p:cNvSpPr>
          <p:nvPr>
            <p:ph idx="1"/>
          </p:nvPr>
        </p:nvSpPr>
        <p:spPr>
          <a:xfrm>
            <a:off x="838200" y="3048000"/>
            <a:ext cx="7543800" cy="4572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sz="1400" b="1" dirty="0" smtClean="0">
                <a:latin typeface="Comic Sans MS" pitchFamily="-32" charset="0"/>
              </a:rPr>
              <a:t>Research on: Effects of Type of Faulting on Earthquake Ground Motions in NMSZ</a:t>
            </a:r>
          </a:p>
          <a:p>
            <a:pPr>
              <a:buFont typeface="Arial" charset="0"/>
              <a:buNone/>
            </a:pPr>
            <a:endParaRPr lang="en-US" sz="1400" b="1" dirty="0" smtClean="0">
              <a:latin typeface="Comic Sans MS" pitchFamily="-32" charset="0"/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1143000" y="3505202"/>
            <a:ext cx="7467600" cy="1215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0" tIns="45692" rIns="91380" bIns="45692">
            <a:spAutoFit/>
          </a:bodyPr>
          <a:lstStyle/>
          <a:p>
            <a:pPr defTabSz="913832" fontAlgn="base">
              <a:spcBef>
                <a:spcPct val="0"/>
              </a:spcBef>
              <a:spcAft>
                <a:spcPct val="0"/>
              </a:spcAft>
              <a:buFont typeface="Wingdings" pitchFamily="-32" charset="2"/>
              <a:buChar char="Ø"/>
            </a:pPr>
            <a:r>
              <a:rPr lang="en-US" sz="1400" dirty="0" smtClean="0">
                <a:solidFill>
                  <a:prstClr val="black"/>
                </a:solidFill>
              </a:rPr>
              <a:t>Evaluate the effect of type of faulting on earthquake ground motion (horizontal) by defining the distance scaling for earthquakes in the New Madrid Seismic Zone.</a:t>
            </a:r>
          </a:p>
          <a:p>
            <a:pPr defTabSz="913832" fontAlgn="base">
              <a:spcBef>
                <a:spcPct val="0"/>
              </a:spcBef>
              <a:spcAft>
                <a:spcPct val="0"/>
              </a:spcAft>
              <a:buFont typeface="Wingdings" pitchFamily="-32" charset="2"/>
              <a:buChar char="Ø"/>
            </a:pPr>
            <a:endParaRPr lang="en-US" sz="1400" dirty="0" smtClean="0">
              <a:solidFill>
                <a:prstClr val="black"/>
              </a:solidFill>
            </a:endParaRPr>
          </a:p>
          <a:p>
            <a:pPr defTabSz="913832" fontAlgn="base">
              <a:spcBef>
                <a:spcPct val="0"/>
              </a:spcBef>
              <a:spcAft>
                <a:spcPct val="0"/>
              </a:spcAft>
              <a:buFont typeface="Wingdings" pitchFamily="-32" charset="2"/>
              <a:buChar char="Ø"/>
            </a:pPr>
            <a:r>
              <a:rPr lang="en-US" sz="1400" dirty="0" smtClean="0">
                <a:solidFill>
                  <a:prstClr val="black"/>
                </a:solidFill>
              </a:rPr>
              <a:t>Multistage processing of seismic network data utilizing a coda normalization technique proposed by Aki (1980)</a:t>
            </a:r>
          </a:p>
        </p:txBody>
      </p:sp>
      <p:graphicFrame>
        <p:nvGraphicFramePr>
          <p:cNvPr id="2054" name="Object 1"/>
          <p:cNvGraphicFramePr>
            <a:graphicFrameLocks noChangeAspect="1"/>
          </p:cNvGraphicFramePr>
          <p:nvPr/>
        </p:nvGraphicFramePr>
        <p:xfrm>
          <a:off x="914406" y="4876800"/>
          <a:ext cx="7351713" cy="552450"/>
        </p:xfrm>
        <a:graphic>
          <a:graphicData uri="http://schemas.openxmlformats.org/presentationml/2006/ole">
            <p:oleObj spid="_x0000_s1026" name="Equation" r:id="rId4" imgW="2705100" imgH="228600" progId="Equation.3">
              <p:embed/>
            </p:oleObj>
          </a:graphicData>
        </a:graphic>
      </p:graphicFrame>
      <p:pic>
        <p:nvPicPr>
          <p:cNvPr id="6" name="Picture 5" descr="Ogwari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533400"/>
            <a:ext cx="2133600" cy="2844800"/>
          </a:xfrm>
          <a:prstGeom prst="rect">
            <a:avLst/>
          </a:prstGeom>
        </p:spPr>
      </p:pic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US" sz="3900" dirty="0">
                <a:latin typeface="Helvetica" pitchFamily="-16" charset="0"/>
              </a:rPr>
              <a:t>Rika Burr</a:t>
            </a:r>
            <a:br>
              <a:rPr lang="en-US" sz="3900" dirty="0">
                <a:latin typeface="Helvetica" pitchFamily="-16" charset="0"/>
              </a:rPr>
            </a:br>
            <a:r>
              <a:rPr lang="en-US" sz="3900" dirty="0">
                <a:latin typeface="Helvetica" pitchFamily="-16" charset="0"/>
              </a:rPr>
              <a:t>University of Oklahoma</a:t>
            </a:r>
            <a:endParaRPr lang="en-US" dirty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738312" y="2305050"/>
            <a:ext cx="381000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/>
              <a:t>Finishing MS Geophysics September 2010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G. Randy Keller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Crustal Structure of Klamath Mountains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Beginning </a:t>
            </a:r>
            <a:r>
              <a:rPr lang="en-US" sz="2400" dirty="0" err="1"/>
              <a:t>Ph.D</a:t>
            </a:r>
            <a:r>
              <a:rPr lang="en-US" sz="2400" dirty="0"/>
              <a:t> September 2010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Katie </a:t>
            </a:r>
            <a:r>
              <a:rPr lang="en-US" sz="2000" dirty="0" err="1"/>
              <a:t>Keranen</a:t>
            </a:r>
            <a:endParaRPr lang="en-US" sz="2000" dirty="0"/>
          </a:p>
          <a:p>
            <a:pPr lvl="1">
              <a:lnSpc>
                <a:spcPct val="90000"/>
              </a:lnSpc>
            </a:pPr>
            <a:r>
              <a:rPr lang="en-US" sz="2000" dirty="0"/>
              <a:t>HLP active-source 3C data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Seismicity of Mendocino Triple Junction -- FAME</a:t>
            </a:r>
          </a:p>
        </p:txBody>
      </p:sp>
      <p:pic>
        <p:nvPicPr>
          <p:cNvPr id="2055" name="Picture 7" descr="IMG_081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 l="18839" t="9662" r="31894"/>
          <a:stretch>
            <a:fillRect/>
          </a:stretch>
        </p:blipFill>
        <p:spPr>
          <a:xfrm>
            <a:off x="5624512" y="2076450"/>
            <a:ext cx="3367088" cy="4629150"/>
          </a:xfrm>
        </p:spPr>
      </p:pic>
      <p:pic>
        <p:nvPicPr>
          <p:cNvPr id="5" name="Picture 4" descr="Bur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6200" y="-533400"/>
            <a:ext cx="2057400" cy="2743200"/>
          </a:xfrm>
          <a:prstGeom prst="rect">
            <a:avLst/>
          </a:prstGeom>
        </p:spPr>
      </p:pic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676404" y="152404"/>
            <a:ext cx="5867400" cy="533400"/>
          </a:xfrm>
        </p:spPr>
        <p:txBody>
          <a:bodyPr/>
          <a:lstStyle/>
          <a:p>
            <a:r>
              <a:rPr lang="en-US" sz="2400" dirty="0" smtClean="0">
                <a:latin typeface="Comic Sans MS" pitchFamily="-32" charset="0"/>
              </a:rPr>
              <a:t>Data processing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553200" y="1524000"/>
            <a:ext cx="2133600" cy="6858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sz="14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Matlab</a:t>
            </a:r>
            <a:endParaRPr lang="en-US" sz="1400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80000"/>
              </a:lnSpc>
            </a:pPr>
            <a:r>
              <a:rPr lang="en-US" sz="1400" dirty="0" smtClean="0">
                <a:solidFill>
                  <a:srgbClr val="898989"/>
                </a:solidFill>
              </a:rPr>
              <a:t>(run most of the process)</a:t>
            </a:r>
          </a:p>
        </p:txBody>
      </p:sp>
      <p:sp>
        <p:nvSpPr>
          <p:cNvPr id="3076" name="Text Box 2"/>
          <p:cNvSpPr txBox="1">
            <a:spLocks noChangeArrowheads="1"/>
          </p:cNvSpPr>
          <p:nvPr/>
        </p:nvSpPr>
        <p:spPr bwMode="auto">
          <a:xfrm>
            <a:off x="2114550" y="990600"/>
            <a:ext cx="1924050" cy="2286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91380" tIns="45692" rIns="91380" bIns="45692"/>
          <a:lstStyle/>
          <a:p>
            <a:pPr algn="ctr" defTabSz="913832" fontAlgn="base">
              <a:spcBef>
                <a:spcPct val="0"/>
              </a:spcBef>
              <a:spcAft>
                <a:spcPts val="1000"/>
              </a:spcAft>
            </a:pPr>
            <a:r>
              <a:rPr lang="en-US" sz="1100" dirty="0" smtClean="0">
                <a:solidFill>
                  <a:prstClr val="black"/>
                </a:solidFill>
                <a:latin typeface="Times New Roman" pitchFamily="-32" charset="0"/>
              </a:rPr>
              <a:t>Remove Instrument Response</a:t>
            </a:r>
          </a:p>
          <a:p>
            <a:pPr algn="ctr" defTabSz="913832" fontAlgn="base">
              <a:spcBef>
                <a:spcPct val="0"/>
              </a:spcBef>
              <a:spcAft>
                <a:spcPts val="1000"/>
              </a:spcAft>
            </a:pPr>
            <a:endParaRPr lang="en-US" sz="1100" dirty="0" smtClean="0">
              <a:solidFill>
                <a:prstClr val="black"/>
              </a:solidFill>
              <a:latin typeface="Times New Roman" pitchFamily="-32" charset="0"/>
            </a:endParaRPr>
          </a:p>
          <a:p>
            <a:pPr defTabSz="913832"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077" name="AutoShape 3"/>
          <p:cNvSpPr>
            <a:spLocks noChangeArrowheads="1"/>
          </p:cNvSpPr>
          <p:nvPr/>
        </p:nvSpPr>
        <p:spPr bwMode="auto">
          <a:xfrm>
            <a:off x="3038481" y="1219200"/>
            <a:ext cx="66675" cy="190500"/>
          </a:xfrm>
          <a:prstGeom prst="downArrow">
            <a:avLst>
              <a:gd name="adj1" fmla="val 50000"/>
              <a:gd name="adj2" fmla="val 115794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91380" tIns="45692" rIns="91380" bIns="45692"/>
          <a:lstStyle/>
          <a:p>
            <a:pPr defTabSz="913832"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</a:endParaRPr>
          </a:p>
        </p:txBody>
      </p:sp>
      <p:sp>
        <p:nvSpPr>
          <p:cNvPr id="3078" name="Text Box 4"/>
          <p:cNvSpPr txBox="1">
            <a:spLocks noChangeArrowheads="1"/>
          </p:cNvSpPr>
          <p:nvPr/>
        </p:nvSpPr>
        <p:spPr bwMode="auto">
          <a:xfrm>
            <a:off x="2371725" y="1400181"/>
            <a:ext cx="1514475" cy="2000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91380" tIns="45692" rIns="91380" bIns="45692"/>
          <a:lstStyle/>
          <a:p>
            <a:pPr defTabSz="913832" fontAlgn="base">
              <a:spcBef>
                <a:spcPct val="0"/>
              </a:spcBef>
              <a:spcAft>
                <a:spcPts val="1000"/>
              </a:spcAft>
            </a:pPr>
            <a:r>
              <a:rPr lang="en-US" sz="1100" dirty="0" smtClean="0">
                <a:solidFill>
                  <a:prstClr val="black"/>
                </a:solidFill>
                <a:latin typeface="Times New Roman" pitchFamily="-32" charset="0"/>
              </a:rPr>
              <a:t>Rotate the seismogram</a:t>
            </a:r>
            <a:endParaRPr lang="en-US" dirty="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079" name="AutoShape 5"/>
          <p:cNvSpPr>
            <a:spLocks noChangeArrowheads="1"/>
          </p:cNvSpPr>
          <p:nvPr/>
        </p:nvSpPr>
        <p:spPr bwMode="auto">
          <a:xfrm>
            <a:off x="3038481" y="1600203"/>
            <a:ext cx="66675" cy="295275"/>
          </a:xfrm>
          <a:prstGeom prst="downArrow">
            <a:avLst>
              <a:gd name="adj1" fmla="val 50000"/>
              <a:gd name="adj2" fmla="val 1552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91380" tIns="45692" rIns="91380" bIns="45692"/>
          <a:lstStyle/>
          <a:p>
            <a:pPr defTabSz="913832"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</a:endParaRPr>
          </a:p>
        </p:txBody>
      </p:sp>
      <p:sp>
        <p:nvSpPr>
          <p:cNvPr id="3080" name="Text Box 6"/>
          <p:cNvSpPr txBox="1">
            <a:spLocks noChangeArrowheads="1"/>
          </p:cNvSpPr>
          <p:nvPr/>
        </p:nvSpPr>
        <p:spPr bwMode="auto">
          <a:xfrm>
            <a:off x="152403" y="1914530"/>
            <a:ext cx="5991225" cy="37242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91380" tIns="45692" rIns="91380" bIns="45692"/>
          <a:lstStyle/>
          <a:p>
            <a:pPr defTabSz="913832"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081" name="Text Box 7"/>
          <p:cNvSpPr txBox="1">
            <a:spLocks noChangeArrowheads="1"/>
          </p:cNvSpPr>
          <p:nvPr/>
        </p:nvSpPr>
        <p:spPr bwMode="auto">
          <a:xfrm>
            <a:off x="1200150" y="2181225"/>
            <a:ext cx="4343400" cy="7143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91380" tIns="45692" rIns="91380" bIns="45692"/>
          <a:lstStyle/>
          <a:p>
            <a:pPr defTabSz="913832" fontAlgn="base">
              <a:spcBef>
                <a:spcPct val="0"/>
              </a:spcBef>
              <a:spcAft>
                <a:spcPts val="1000"/>
              </a:spcAft>
            </a:pPr>
            <a:r>
              <a:rPr lang="en-US" sz="1100" dirty="0" smtClean="0">
                <a:solidFill>
                  <a:prstClr val="black"/>
                </a:solidFill>
                <a:latin typeface="Times New Roman" pitchFamily="-32" charset="0"/>
              </a:rPr>
              <a:t>Filter the seismogram:  (1;2;3;4;5;6;8;10;12;14;16)</a:t>
            </a:r>
          </a:p>
          <a:p>
            <a:pPr defTabSz="913832"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082" name="Text Box 8"/>
          <p:cNvSpPr txBox="1">
            <a:spLocks noChangeArrowheads="1"/>
          </p:cNvSpPr>
          <p:nvPr/>
        </p:nvSpPr>
        <p:spPr bwMode="auto">
          <a:xfrm>
            <a:off x="666750" y="2971800"/>
            <a:ext cx="5334000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91380" tIns="45692" rIns="91380" bIns="45692"/>
          <a:lstStyle/>
          <a:p>
            <a:pPr defTabSz="913832" fontAlgn="base">
              <a:spcBef>
                <a:spcPct val="0"/>
              </a:spcBef>
              <a:spcAft>
                <a:spcPts val="1000"/>
              </a:spcAft>
            </a:pPr>
            <a:r>
              <a:rPr lang="en-US" sz="1100" dirty="0" smtClean="0">
                <a:solidFill>
                  <a:prstClr val="black"/>
                </a:solidFill>
                <a:latin typeface="Times New Roman" pitchFamily="-32" charset="0"/>
              </a:rPr>
              <a:t>Integrate the square velocity and choose time window corresponding to 5-75% of energy from the onset of the S wave arrival</a:t>
            </a:r>
            <a:endParaRPr lang="en-US" dirty="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083" name="Text Box 9"/>
          <p:cNvSpPr txBox="1">
            <a:spLocks noChangeArrowheads="1"/>
          </p:cNvSpPr>
          <p:nvPr/>
        </p:nvSpPr>
        <p:spPr bwMode="auto">
          <a:xfrm>
            <a:off x="666752" y="4267202"/>
            <a:ext cx="1514475" cy="6096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91380" tIns="45692" rIns="91380" bIns="45692"/>
          <a:lstStyle/>
          <a:p>
            <a:pPr defTabSz="913832" fontAlgn="base">
              <a:spcBef>
                <a:spcPct val="0"/>
              </a:spcBef>
              <a:spcAft>
                <a:spcPts val="1000"/>
              </a:spcAft>
            </a:pPr>
            <a:r>
              <a:rPr lang="en-US" sz="1100" dirty="0" smtClean="0">
                <a:solidFill>
                  <a:prstClr val="black"/>
                </a:solidFill>
                <a:latin typeface="Times New Roman" pitchFamily="-32" charset="0"/>
              </a:rPr>
              <a:t>Get the absolute maximum amplitude of the filtered time series</a:t>
            </a:r>
            <a:endParaRPr lang="en-US" dirty="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084" name="Text Box 10"/>
          <p:cNvSpPr txBox="1">
            <a:spLocks noChangeArrowheads="1"/>
          </p:cNvSpPr>
          <p:nvPr/>
        </p:nvSpPr>
        <p:spPr bwMode="auto">
          <a:xfrm>
            <a:off x="2343154" y="4267202"/>
            <a:ext cx="1285875" cy="6096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91380" tIns="45692" rIns="91380" bIns="45692"/>
          <a:lstStyle/>
          <a:p>
            <a:pPr defTabSz="913832" fontAlgn="base">
              <a:spcBef>
                <a:spcPct val="0"/>
              </a:spcBef>
              <a:spcAft>
                <a:spcPts val="1000"/>
              </a:spcAft>
            </a:pPr>
            <a:r>
              <a:rPr lang="en-US" sz="1100" dirty="0" smtClean="0">
                <a:solidFill>
                  <a:prstClr val="black"/>
                </a:solidFill>
                <a:latin typeface="Times New Roman" pitchFamily="-32" charset="0"/>
              </a:rPr>
              <a:t>Get the </a:t>
            </a:r>
            <a:r>
              <a:rPr lang="en-US" sz="1100" dirty="0" err="1" smtClean="0">
                <a:solidFill>
                  <a:prstClr val="black"/>
                </a:solidFill>
                <a:latin typeface="Times New Roman" pitchFamily="-32" charset="0"/>
              </a:rPr>
              <a:t>rms</a:t>
            </a:r>
            <a:r>
              <a:rPr lang="en-US" sz="1100" dirty="0" smtClean="0">
                <a:solidFill>
                  <a:prstClr val="black"/>
                </a:solidFill>
                <a:latin typeface="Times New Roman" pitchFamily="-32" charset="0"/>
              </a:rPr>
              <a:t> of CODA from the filtered time series</a:t>
            </a:r>
            <a:endParaRPr lang="en-US" dirty="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085" name="Text Box 11"/>
          <p:cNvSpPr txBox="1">
            <a:spLocks noChangeArrowheads="1"/>
          </p:cNvSpPr>
          <p:nvPr/>
        </p:nvSpPr>
        <p:spPr bwMode="auto">
          <a:xfrm>
            <a:off x="1200150" y="3505200"/>
            <a:ext cx="4286250" cy="3048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91380" tIns="45692" rIns="91380" bIns="45692"/>
          <a:lstStyle/>
          <a:p>
            <a:pPr defTabSz="913832" fontAlgn="base">
              <a:spcBef>
                <a:spcPct val="0"/>
              </a:spcBef>
              <a:spcAft>
                <a:spcPts val="1000"/>
              </a:spcAft>
            </a:pPr>
            <a:r>
              <a:rPr lang="en-US" sz="1100" dirty="0" smtClean="0">
                <a:solidFill>
                  <a:prstClr val="black"/>
                </a:solidFill>
                <a:latin typeface="Times New Roman" pitchFamily="-32" charset="0"/>
              </a:rPr>
              <a:t>Condition: qualify only frequencies where the signal to noise ratio is &gt;4</a:t>
            </a:r>
            <a:endParaRPr lang="en-US" dirty="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086" name="Text Box 12"/>
          <p:cNvSpPr txBox="1">
            <a:spLocks noChangeArrowheads="1"/>
          </p:cNvSpPr>
          <p:nvPr/>
        </p:nvSpPr>
        <p:spPr bwMode="auto">
          <a:xfrm>
            <a:off x="1809750" y="3886200"/>
            <a:ext cx="3448050" cy="2857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91380" tIns="45692" rIns="91380" bIns="45692"/>
          <a:lstStyle/>
          <a:p>
            <a:pPr defTabSz="913832" fontAlgn="base">
              <a:spcBef>
                <a:spcPct val="0"/>
              </a:spcBef>
              <a:spcAft>
                <a:spcPts val="1000"/>
              </a:spcAft>
            </a:pPr>
            <a:r>
              <a:rPr lang="en-US" sz="1100" dirty="0" smtClean="0">
                <a:solidFill>
                  <a:prstClr val="black"/>
                </a:solidFill>
                <a:latin typeface="Times New Roman" pitchFamily="-32" charset="0"/>
              </a:rPr>
              <a:t>Choose a CODA window equal to signal window at &gt;2</a:t>
            </a:r>
            <a:endParaRPr lang="en-US" dirty="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087" name="Text Box 13"/>
          <p:cNvSpPr txBox="1">
            <a:spLocks noChangeArrowheads="1"/>
          </p:cNvSpPr>
          <p:nvPr/>
        </p:nvSpPr>
        <p:spPr bwMode="auto">
          <a:xfrm>
            <a:off x="3790950" y="4267202"/>
            <a:ext cx="2209800" cy="6096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91380" tIns="45692" rIns="91380" bIns="45692"/>
          <a:lstStyle/>
          <a:p>
            <a:pPr defTabSz="913832" fontAlgn="base">
              <a:spcBef>
                <a:spcPct val="0"/>
              </a:spcBef>
              <a:spcAft>
                <a:spcPts val="1000"/>
              </a:spcAft>
            </a:pPr>
            <a:r>
              <a:rPr lang="en-US" sz="1100" dirty="0" smtClean="0">
                <a:solidFill>
                  <a:prstClr val="black"/>
                </a:solidFill>
                <a:latin typeface="Times New Roman" pitchFamily="-32" charset="0"/>
              </a:rPr>
              <a:t>Get the </a:t>
            </a:r>
            <a:r>
              <a:rPr lang="en-US" sz="1100" dirty="0" err="1" smtClean="0">
                <a:solidFill>
                  <a:prstClr val="black"/>
                </a:solidFill>
                <a:latin typeface="Times New Roman" pitchFamily="-32" charset="0"/>
              </a:rPr>
              <a:t>rms</a:t>
            </a:r>
            <a:r>
              <a:rPr lang="en-US" sz="1100" dirty="0" smtClean="0">
                <a:solidFill>
                  <a:prstClr val="black"/>
                </a:solidFill>
                <a:latin typeface="Times New Roman" pitchFamily="-32" charset="0"/>
              </a:rPr>
              <a:t> of FFT of the Original time series for signal window chosen above: the freq window is  </a:t>
            </a:r>
            <a:endParaRPr lang="en-US" dirty="0" smtClean="0">
              <a:solidFill>
                <a:prstClr val="black"/>
              </a:solidFill>
              <a:latin typeface="Arial" charset="0"/>
            </a:endParaRPr>
          </a:p>
        </p:txBody>
      </p:sp>
      <p:cxnSp>
        <p:nvCxnSpPr>
          <p:cNvPr id="3088" name="AutoShape 14"/>
          <p:cNvCxnSpPr>
            <a:cxnSpLocks noChangeShapeType="1"/>
          </p:cNvCxnSpPr>
          <p:nvPr/>
        </p:nvCxnSpPr>
        <p:spPr bwMode="auto">
          <a:xfrm rot="10800000" flipV="1">
            <a:off x="5553075" y="2438403"/>
            <a:ext cx="523875" cy="95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3089" name="Text Box 15"/>
          <p:cNvSpPr txBox="1">
            <a:spLocks noChangeArrowheads="1"/>
          </p:cNvSpPr>
          <p:nvPr/>
        </p:nvSpPr>
        <p:spPr bwMode="auto">
          <a:xfrm>
            <a:off x="209550" y="5105406"/>
            <a:ext cx="5772150" cy="390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91380" tIns="45692" rIns="91380" bIns="45692"/>
          <a:lstStyle/>
          <a:p>
            <a:pPr defTabSz="913832" fontAlgn="base">
              <a:spcBef>
                <a:spcPct val="0"/>
              </a:spcBef>
              <a:spcAft>
                <a:spcPts val="1000"/>
              </a:spcAft>
            </a:pPr>
            <a:r>
              <a:rPr lang="en-US" sz="1000" dirty="0" smtClean="0">
                <a:solidFill>
                  <a:prstClr val="black"/>
                </a:solidFill>
                <a:latin typeface="Times New Roman" pitchFamily="-32" charset="0"/>
              </a:rPr>
              <a:t>Freq: </a:t>
            </a:r>
            <a:r>
              <a:rPr lang="en-US" sz="1000" dirty="0" err="1" smtClean="0">
                <a:solidFill>
                  <a:prstClr val="black"/>
                </a:solidFill>
                <a:latin typeface="Times New Roman" pitchFamily="-32" charset="0"/>
              </a:rPr>
              <a:t>Stn</a:t>
            </a:r>
            <a:r>
              <a:rPr lang="en-US" sz="1000" dirty="0" smtClean="0">
                <a:solidFill>
                  <a:prstClr val="black"/>
                </a:solidFill>
                <a:latin typeface="Times New Roman" pitchFamily="-32" charset="0"/>
              </a:rPr>
              <a:t> Name: </a:t>
            </a:r>
            <a:r>
              <a:rPr lang="en-US" sz="1000" dirty="0" err="1" smtClean="0">
                <a:solidFill>
                  <a:prstClr val="black"/>
                </a:solidFill>
                <a:latin typeface="Times New Roman" pitchFamily="-32" charset="0"/>
              </a:rPr>
              <a:t>Peak_Vel_Amp</a:t>
            </a:r>
            <a:r>
              <a:rPr lang="en-US" sz="1000" dirty="0" smtClean="0">
                <a:solidFill>
                  <a:prstClr val="black"/>
                </a:solidFill>
                <a:latin typeface="Times New Roman" pitchFamily="-32" charset="0"/>
              </a:rPr>
              <a:t>: </a:t>
            </a:r>
            <a:r>
              <a:rPr lang="en-US" sz="1000" dirty="0" err="1" smtClean="0">
                <a:solidFill>
                  <a:prstClr val="black"/>
                </a:solidFill>
                <a:latin typeface="Times New Roman" pitchFamily="-32" charset="0"/>
              </a:rPr>
              <a:t>RMS_FFT_Amp</a:t>
            </a:r>
            <a:r>
              <a:rPr lang="en-US" sz="1000" dirty="0" smtClean="0">
                <a:solidFill>
                  <a:prstClr val="black"/>
                </a:solidFill>
                <a:latin typeface="Times New Roman" pitchFamily="-32" charset="0"/>
              </a:rPr>
              <a:t>: </a:t>
            </a:r>
            <a:r>
              <a:rPr lang="en-US" sz="1000" dirty="0" err="1" smtClean="0">
                <a:solidFill>
                  <a:prstClr val="black"/>
                </a:solidFill>
                <a:latin typeface="Times New Roman" pitchFamily="-32" charset="0"/>
              </a:rPr>
              <a:t>CODA_Amp</a:t>
            </a:r>
            <a:r>
              <a:rPr lang="en-US" sz="1000" dirty="0" smtClean="0">
                <a:solidFill>
                  <a:prstClr val="black"/>
                </a:solidFill>
                <a:latin typeface="Times New Roman" pitchFamily="-32" charset="0"/>
              </a:rPr>
              <a:t>(s): Distance: </a:t>
            </a:r>
            <a:r>
              <a:rPr lang="en-US" sz="1000" dirty="0" err="1" smtClean="0">
                <a:solidFill>
                  <a:prstClr val="black"/>
                </a:solidFill>
                <a:latin typeface="Times New Roman" pitchFamily="-32" charset="0"/>
              </a:rPr>
              <a:t>S_time</a:t>
            </a:r>
            <a:r>
              <a:rPr lang="en-US" sz="1000" dirty="0" smtClean="0">
                <a:solidFill>
                  <a:prstClr val="black"/>
                </a:solidFill>
                <a:latin typeface="Times New Roman" pitchFamily="-32" charset="0"/>
              </a:rPr>
              <a:t>: </a:t>
            </a:r>
            <a:r>
              <a:rPr lang="en-US" sz="1000" dirty="0" err="1" smtClean="0">
                <a:solidFill>
                  <a:prstClr val="black"/>
                </a:solidFill>
                <a:latin typeface="Times New Roman" pitchFamily="-32" charset="0"/>
              </a:rPr>
              <a:t>Coda_Env</a:t>
            </a:r>
            <a:r>
              <a:rPr lang="en-US" sz="1000" dirty="0" smtClean="0">
                <a:solidFill>
                  <a:prstClr val="black"/>
                </a:solidFill>
                <a:latin typeface="Times New Roman" pitchFamily="-32" charset="0"/>
              </a:rPr>
              <a:t>: </a:t>
            </a:r>
            <a:r>
              <a:rPr lang="en-US" sz="1000" dirty="0" err="1" smtClean="0">
                <a:solidFill>
                  <a:prstClr val="black"/>
                </a:solidFill>
                <a:latin typeface="Times New Roman" pitchFamily="-32" charset="0"/>
              </a:rPr>
              <a:t>Sign_duration</a:t>
            </a:r>
            <a:r>
              <a:rPr lang="en-US" sz="1000" dirty="0" smtClean="0">
                <a:solidFill>
                  <a:prstClr val="black"/>
                </a:solidFill>
                <a:latin typeface="Times New Roman" pitchFamily="-32" charset="0"/>
              </a:rPr>
              <a:t>:</a:t>
            </a:r>
          </a:p>
        </p:txBody>
      </p:sp>
      <p:pic>
        <p:nvPicPr>
          <p:cNvPr id="3090" name="Picture 1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9350" y="2438400"/>
            <a:ext cx="17716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Subtitle 3"/>
          <p:cNvSpPr txBox="1">
            <a:spLocks/>
          </p:cNvSpPr>
          <p:nvPr/>
        </p:nvSpPr>
        <p:spPr>
          <a:xfrm>
            <a:off x="6553200" y="762002"/>
            <a:ext cx="2133600" cy="533400"/>
          </a:xfrm>
          <a:prstGeom prst="rect">
            <a:avLst/>
          </a:prstGeom>
        </p:spPr>
        <p:txBody>
          <a:bodyPr lIns="91380" tIns="45692" rIns="91380" bIns="45692">
            <a:normAutofit lnSpcReduction="10000"/>
          </a:bodyPr>
          <a:lstStyle/>
          <a:p>
            <a:pPr algn="ctr" defTabSz="913832" fontAlgn="base">
              <a:spcBef>
                <a:spcPct val="20000"/>
              </a:spcBef>
              <a:spcAft>
                <a:spcPct val="0"/>
              </a:spcAft>
            </a:pPr>
            <a:r>
              <a:rPr lang="en-US" sz="1400" dirty="0" smtClean="0">
                <a:solidFill>
                  <a:srgbClr val="0000FF"/>
                </a:solidFill>
              </a:rPr>
              <a:t>PASSCAL PQL</a:t>
            </a:r>
          </a:p>
          <a:p>
            <a:pPr algn="ctr" defTabSz="913832" fontAlgn="base">
              <a:spcBef>
                <a:spcPct val="20000"/>
              </a:spcBef>
              <a:spcAft>
                <a:spcPct val="0"/>
              </a:spcAft>
            </a:pPr>
            <a:r>
              <a:rPr lang="en-US" sz="1400" dirty="0" smtClean="0">
                <a:solidFill>
                  <a:srgbClr val="898989"/>
                </a:solidFill>
              </a:rPr>
              <a:t>(identify clean traces)</a:t>
            </a:r>
          </a:p>
        </p:txBody>
      </p:sp>
      <p:cxnSp>
        <p:nvCxnSpPr>
          <p:cNvPr id="3092" name="AutoShape 17"/>
          <p:cNvCxnSpPr>
            <a:cxnSpLocks noChangeShapeType="1"/>
          </p:cNvCxnSpPr>
          <p:nvPr/>
        </p:nvCxnSpPr>
        <p:spPr bwMode="auto">
          <a:xfrm rot="5400000">
            <a:off x="5010151" y="3505200"/>
            <a:ext cx="2133600" cy="31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3093" name="AutoShape 18"/>
          <p:cNvCxnSpPr>
            <a:cxnSpLocks noChangeShapeType="1"/>
          </p:cNvCxnSpPr>
          <p:nvPr/>
        </p:nvCxnSpPr>
        <p:spPr bwMode="auto">
          <a:xfrm>
            <a:off x="6000750" y="4572000"/>
            <a:ext cx="762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pic>
        <p:nvPicPr>
          <p:cNvPr id="3094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70625" y="2819400"/>
            <a:ext cx="287337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Title 1"/>
          <p:cNvSpPr txBox="1">
            <a:spLocks/>
          </p:cNvSpPr>
          <p:nvPr/>
        </p:nvSpPr>
        <p:spPr>
          <a:xfrm>
            <a:off x="381000" y="5638800"/>
            <a:ext cx="7086600" cy="1143000"/>
          </a:xfrm>
          <a:prstGeom prst="rect">
            <a:avLst/>
          </a:prstGeom>
        </p:spPr>
        <p:txBody>
          <a:bodyPr lIns="91380" tIns="45692" rIns="91380" bIns="45692" anchor="ctr"/>
          <a:lstStyle/>
          <a:p>
            <a:pPr defTabSz="913832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Comic Sans MS" pitchFamily="66" charset="0"/>
              </a:rPr>
              <a:t> Regression of </a:t>
            </a:r>
            <a:r>
              <a:rPr lang="en-US" sz="1400" dirty="0">
                <a:solidFill>
                  <a:srgbClr val="1F497D">
                    <a:lumMod val="60000"/>
                    <a:lumOff val="40000"/>
                  </a:srgbClr>
                </a:solidFill>
                <a:latin typeface="Comic Sans MS" pitchFamily="66" charset="0"/>
              </a:rPr>
              <a:t>coda normalized amplitude</a:t>
            </a:r>
            <a:r>
              <a:rPr lang="en-US" sz="1400" dirty="0">
                <a:solidFill>
                  <a:prstClr val="black"/>
                </a:solidFill>
                <a:latin typeface="Comic Sans MS" pitchFamily="66" charset="0"/>
              </a:rPr>
              <a:t> for </a:t>
            </a:r>
            <a:r>
              <a:rPr lang="en-US" sz="1400" dirty="0">
                <a:solidFill>
                  <a:srgbClr val="F79646">
                    <a:lumMod val="75000"/>
                  </a:srgbClr>
                </a:solidFill>
                <a:latin typeface="Comic Sans MS" pitchFamily="66" charset="0"/>
              </a:rPr>
              <a:t>attenuation relationships </a:t>
            </a:r>
          </a:p>
          <a:p>
            <a:pPr defTabSz="913832">
              <a:lnSpc>
                <a:spcPct val="150000"/>
              </a:lnSpc>
              <a:spcBef>
                <a:spcPct val="0"/>
              </a:spcBef>
              <a:defRPr/>
            </a:pPr>
            <a:r>
              <a:rPr lang="en-US" sz="1400" dirty="0">
                <a:solidFill>
                  <a:prstClr val="black"/>
                </a:solidFill>
                <a:latin typeface="Comic Sans MS" pitchFamily="66" charset="0"/>
              </a:rPr>
              <a:t>	And</a:t>
            </a:r>
          </a:p>
          <a:p>
            <a:pPr defTabSz="913832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Comic Sans MS" pitchFamily="66" charset="0"/>
              </a:rPr>
              <a:t> Regression of </a:t>
            </a:r>
            <a:r>
              <a:rPr lang="en-US" sz="1400" dirty="0">
                <a:solidFill>
                  <a:srgbClr val="1F497D">
                    <a:lumMod val="60000"/>
                    <a:lumOff val="40000"/>
                  </a:srgbClr>
                </a:solidFill>
                <a:latin typeface="Comic Sans MS" pitchFamily="66" charset="0"/>
              </a:rPr>
              <a:t>peak amplitude</a:t>
            </a:r>
            <a:r>
              <a:rPr lang="en-US" sz="1400" dirty="0">
                <a:solidFill>
                  <a:prstClr val="black"/>
                </a:solidFill>
                <a:latin typeface="Comic Sans MS" pitchFamily="66" charset="0"/>
              </a:rPr>
              <a:t> for </a:t>
            </a:r>
            <a:r>
              <a:rPr lang="en-US" sz="1400" dirty="0">
                <a:solidFill>
                  <a:srgbClr val="F79646">
                    <a:lumMod val="75000"/>
                  </a:srgbClr>
                </a:solidFill>
                <a:latin typeface="Comic Sans MS" pitchFamily="66" charset="0"/>
              </a:rPr>
              <a:t>Source</a:t>
            </a:r>
            <a:r>
              <a:rPr lang="en-US" sz="1400" dirty="0">
                <a:solidFill>
                  <a:prstClr val="black"/>
                </a:solidFill>
                <a:latin typeface="Comic Sans MS" pitchFamily="66" charset="0"/>
              </a:rPr>
              <a:t> and </a:t>
            </a:r>
            <a:r>
              <a:rPr lang="en-US" sz="1400" dirty="0">
                <a:solidFill>
                  <a:srgbClr val="F79646">
                    <a:lumMod val="75000"/>
                  </a:srgbClr>
                </a:solidFill>
                <a:latin typeface="Comic Sans MS" pitchFamily="66" charset="0"/>
              </a:rPr>
              <a:t>site </a:t>
            </a:r>
            <a:r>
              <a:rPr lang="en-US" sz="1400" dirty="0">
                <a:solidFill>
                  <a:prstClr val="black"/>
                </a:solidFill>
                <a:latin typeface="Comic Sans MS" pitchFamily="66" charset="0"/>
              </a:rPr>
              <a:t>function</a:t>
            </a:r>
          </a:p>
        </p:txBody>
      </p:sp>
      <p:sp>
        <p:nvSpPr>
          <p:cNvPr id="2" name="Subtitle 3"/>
          <p:cNvSpPr>
            <a:spLocks/>
          </p:cNvSpPr>
          <p:nvPr/>
        </p:nvSpPr>
        <p:spPr bwMode="auto">
          <a:xfrm>
            <a:off x="6553202" y="5334000"/>
            <a:ext cx="2438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0" tIns="45692" rIns="91380" bIns="45692"/>
          <a:lstStyle/>
          <a:p>
            <a:pPr algn="ctr" defTabSz="913832" fontAlgn="base">
              <a:spcBef>
                <a:spcPct val="20000"/>
              </a:spcBef>
              <a:spcAft>
                <a:spcPct val="0"/>
              </a:spcAft>
            </a:pPr>
            <a:r>
              <a:rPr lang="en-US" dirty="0" smtClean="0">
                <a:solidFill>
                  <a:srgbClr val="898989"/>
                </a:solidFill>
              </a:rPr>
              <a:t>Future </a:t>
            </a:r>
          </a:p>
          <a:p>
            <a:pPr algn="ctr" defTabSz="913832" fontAlgn="base">
              <a:spcBef>
                <a:spcPct val="20000"/>
              </a:spcBef>
              <a:spcAft>
                <a:spcPct val="0"/>
              </a:spcAft>
            </a:pPr>
            <a:r>
              <a:rPr lang="en-US" dirty="0" smtClean="0">
                <a:solidFill>
                  <a:srgbClr val="898989"/>
                </a:solidFill>
              </a:rPr>
              <a:t>Pick phases and make some sense out of traces</a:t>
            </a:r>
          </a:p>
        </p:txBody>
      </p:sp>
      <p:sp>
        <p:nvSpPr>
          <p:cNvPr id="3" name="Subtitle 3"/>
          <p:cNvSpPr>
            <a:spLocks/>
          </p:cNvSpPr>
          <p:nvPr/>
        </p:nvSpPr>
        <p:spPr bwMode="auto">
          <a:xfrm>
            <a:off x="6629400" y="2133600"/>
            <a:ext cx="2133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0" tIns="45692" rIns="91380" bIns="45692"/>
          <a:lstStyle/>
          <a:p>
            <a:pPr algn="ctr" defTabSz="913832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sz="1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Fortran</a:t>
            </a:r>
          </a:p>
          <a:p>
            <a:pPr algn="ctr" defTabSz="913832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sz="1400" dirty="0" smtClean="0">
                <a:solidFill>
                  <a:srgbClr val="898989"/>
                </a:solidFill>
              </a:rPr>
              <a:t>(running memory consuming loops)</a:t>
            </a:r>
          </a:p>
        </p:txBody>
      </p:sp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Text Box 1"/>
          <p:cNvSpPr txBox="1">
            <a:spLocks noChangeArrowheads="1"/>
          </p:cNvSpPr>
          <p:nvPr/>
        </p:nvSpPr>
        <p:spPr bwMode="auto">
          <a:xfrm>
            <a:off x="76200" y="2514600"/>
            <a:ext cx="3962400" cy="5638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81579" tIns="66373" rIns="81579" bIns="40790"/>
          <a:lstStyle/>
          <a:p>
            <a:pPr algn="ctr" defTabSz="41442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buChar char=""/>
              <a:tabLst>
                <a:tab pos="656174" algn="l"/>
                <a:tab pos="1312343" algn="l"/>
                <a:tab pos="1968519" algn="l"/>
                <a:tab pos="2624693" algn="l"/>
                <a:tab pos="3280865" algn="l"/>
                <a:tab pos="3937041" algn="l"/>
              </a:tabLst>
            </a:pPr>
            <a:r>
              <a:rPr lang="en-US" sz="2400" b="1" dirty="0" smtClean="0">
                <a:solidFill>
                  <a:srgbClr val="000000"/>
                </a:solidFill>
              </a:rPr>
              <a:t>  Gabe Plank</a:t>
            </a:r>
          </a:p>
          <a:p>
            <a:pPr algn="ctr" defTabSz="41442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tabLst>
                <a:tab pos="656174" algn="l"/>
                <a:tab pos="1312343" algn="l"/>
                <a:tab pos="1968519" algn="l"/>
                <a:tab pos="2624693" algn="l"/>
                <a:tab pos="3280865" algn="l"/>
                <a:tab pos="3937041" algn="l"/>
              </a:tabLst>
            </a:pPr>
            <a:endParaRPr lang="en-US" sz="2400" b="1" dirty="0" smtClean="0">
              <a:solidFill>
                <a:srgbClr val="000000"/>
              </a:solidFill>
            </a:endParaRPr>
          </a:p>
          <a:p>
            <a:pPr algn="ctr" defTabSz="41442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buChar char=""/>
              <a:tabLst>
                <a:tab pos="656174" algn="l"/>
                <a:tab pos="1312343" algn="l"/>
                <a:tab pos="1968519" algn="l"/>
                <a:tab pos="2624693" algn="l"/>
                <a:tab pos="3280865" algn="l"/>
                <a:tab pos="3937041" algn="l"/>
              </a:tabLst>
            </a:pPr>
            <a:r>
              <a:rPr lang="en-US" sz="2400" b="1" dirty="0" smtClean="0">
                <a:solidFill>
                  <a:srgbClr val="000000"/>
                </a:solidFill>
              </a:rPr>
              <a:t>  NV Seismological Laboratory, UNR</a:t>
            </a:r>
          </a:p>
          <a:p>
            <a:pPr algn="ctr" defTabSz="41442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tabLst>
                <a:tab pos="656174" algn="l"/>
                <a:tab pos="1312343" algn="l"/>
                <a:tab pos="1968519" algn="l"/>
                <a:tab pos="2624693" algn="l"/>
                <a:tab pos="3280865" algn="l"/>
                <a:tab pos="3937041" algn="l"/>
              </a:tabLst>
            </a:pPr>
            <a:endParaRPr lang="en-US" sz="2400" b="1" dirty="0" smtClean="0">
              <a:solidFill>
                <a:srgbClr val="000000"/>
              </a:solidFill>
            </a:endParaRPr>
          </a:p>
          <a:p>
            <a:pPr algn="ctr" defTabSz="41442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buChar char=""/>
              <a:tabLst>
                <a:tab pos="656174" algn="l"/>
                <a:tab pos="1312343" algn="l"/>
                <a:tab pos="1968519" algn="l"/>
                <a:tab pos="2624693" algn="l"/>
                <a:tab pos="3280865" algn="l"/>
                <a:tab pos="3937041" algn="l"/>
              </a:tabLst>
            </a:pPr>
            <a:r>
              <a:rPr lang="en-US" sz="2400" b="1" dirty="0" smtClean="0">
                <a:solidFill>
                  <a:srgbClr val="000000"/>
                </a:solidFill>
              </a:rPr>
              <a:t> Oct. 2008 to present</a:t>
            </a:r>
          </a:p>
          <a:p>
            <a:pPr algn="ctr" defTabSz="41442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tabLst>
                <a:tab pos="656174" algn="l"/>
                <a:tab pos="1312343" algn="l"/>
                <a:tab pos="1968519" algn="l"/>
                <a:tab pos="2624693" algn="l"/>
                <a:tab pos="3280865" algn="l"/>
                <a:tab pos="3937041" algn="l"/>
              </a:tabLst>
            </a:pPr>
            <a:endParaRPr lang="en-US" sz="2400" b="1" dirty="0" smtClean="0">
              <a:solidFill>
                <a:srgbClr val="000000"/>
              </a:solidFill>
            </a:endParaRPr>
          </a:p>
          <a:p>
            <a:pPr algn="ctr" defTabSz="41442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buChar char=""/>
              <a:tabLst>
                <a:tab pos="656174" algn="l"/>
                <a:tab pos="1312343" algn="l"/>
                <a:tab pos="1968519" algn="l"/>
                <a:tab pos="2624693" algn="l"/>
                <a:tab pos="3280865" algn="l"/>
                <a:tab pos="3937041" algn="l"/>
              </a:tabLst>
            </a:pPr>
            <a:r>
              <a:rPr lang="en-US" sz="2400" b="1" dirty="0" smtClean="0">
                <a:solidFill>
                  <a:srgbClr val="000000"/>
                </a:solidFill>
              </a:rPr>
              <a:t>  Real Time Acquisition, Processing, and Analysis for the Northern Nevada Seismic Network.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7200" y="0"/>
            <a:ext cx="497808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4" name="Picture 3" descr="Plank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469900"/>
            <a:ext cx="2105025" cy="2806700"/>
          </a:xfrm>
          <a:prstGeom prst="rect">
            <a:avLst/>
          </a:prstGeom>
        </p:spPr>
      </p:pic>
    </p:spTree>
  </p:cSld>
  <p:clrMapOvr>
    <a:masterClrMapping/>
  </p:clrMapOvr>
  <p:transition spd="med" advTm="60000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07360" y="5391931"/>
            <a:ext cx="1866240" cy="1036909"/>
          </a:xfrm>
          <a:prstGeom prst="rect">
            <a:avLst/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81579" tIns="59976" rIns="81579" bIns="40790" anchor="ctr"/>
          <a:lstStyle/>
          <a:p>
            <a:pPr algn="ctr" defTabSz="41442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tabLst>
                <a:tab pos="656174" algn="l"/>
                <a:tab pos="1312343" algn="l"/>
              </a:tabLst>
            </a:pPr>
            <a:r>
              <a:rPr lang="en-US" sz="2200" b="1" dirty="0" smtClean="0">
                <a:solidFill>
                  <a:srgbClr val="000000"/>
                </a:solidFill>
              </a:rPr>
              <a:t>STATION</a:t>
            </a: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207360" y="4147635"/>
            <a:ext cx="1866240" cy="1036909"/>
          </a:xfrm>
          <a:prstGeom prst="rect">
            <a:avLst/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81579" tIns="59976" rIns="81579" bIns="40790" anchor="ctr"/>
          <a:lstStyle/>
          <a:p>
            <a:pPr algn="ctr" defTabSz="41442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tabLst>
                <a:tab pos="656174" algn="l"/>
                <a:tab pos="1312343" algn="l"/>
              </a:tabLst>
            </a:pPr>
            <a:r>
              <a:rPr lang="en-US" sz="2200" b="1" dirty="0" smtClean="0">
                <a:solidFill>
                  <a:srgbClr val="000000"/>
                </a:solidFill>
              </a:rPr>
              <a:t>TELEMETRY</a:t>
            </a:r>
          </a:p>
          <a:p>
            <a:pPr algn="ctr" defTabSz="41442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tabLst>
                <a:tab pos="656174" algn="l"/>
                <a:tab pos="1312343" algn="l"/>
              </a:tabLst>
            </a:pPr>
            <a:r>
              <a:rPr lang="en-US" sz="2200" b="1" dirty="0" smtClean="0">
                <a:solidFill>
                  <a:srgbClr val="000000"/>
                </a:solidFill>
              </a:rPr>
              <a:t>BACKBONE</a:t>
            </a: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207360" y="414763"/>
            <a:ext cx="1866240" cy="1036909"/>
          </a:xfrm>
          <a:prstGeom prst="rect">
            <a:avLst/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81579" tIns="59976" rIns="81579" bIns="40790" anchor="ctr"/>
          <a:lstStyle/>
          <a:p>
            <a:pPr algn="ctr" defTabSz="41442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tabLst>
                <a:tab pos="656174" algn="l"/>
                <a:tab pos="1312343" algn="l"/>
              </a:tabLst>
            </a:pPr>
            <a:r>
              <a:rPr lang="en-US" sz="2200" b="1" dirty="0" smtClean="0">
                <a:solidFill>
                  <a:srgbClr val="000000"/>
                </a:solidFill>
              </a:rPr>
              <a:t>SECONDARY</a:t>
            </a:r>
          </a:p>
          <a:p>
            <a:pPr algn="ctr" defTabSz="41442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tabLst>
                <a:tab pos="656174" algn="l"/>
                <a:tab pos="1312343" algn="l"/>
              </a:tabLst>
            </a:pPr>
            <a:r>
              <a:rPr lang="en-US" sz="2200" b="1" dirty="0" smtClean="0">
                <a:solidFill>
                  <a:srgbClr val="000000"/>
                </a:solidFill>
              </a:rPr>
              <a:t> PROCESSING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207360" y="1659054"/>
            <a:ext cx="1866240" cy="1036909"/>
          </a:xfrm>
          <a:prstGeom prst="rect">
            <a:avLst/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81579" tIns="59976" rIns="81579" bIns="40790" anchor="ctr"/>
          <a:lstStyle/>
          <a:p>
            <a:pPr algn="ctr" defTabSz="41442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tabLst>
                <a:tab pos="656174" algn="l"/>
                <a:tab pos="1312343" algn="l"/>
              </a:tabLst>
            </a:pPr>
            <a:r>
              <a:rPr lang="en-US" sz="2200" b="1" dirty="0" smtClean="0">
                <a:solidFill>
                  <a:srgbClr val="000000"/>
                </a:solidFill>
              </a:rPr>
              <a:t>PRIMARY</a:t>
            </a:r>
          </a:p>
          <a:p>
            <a:pPr algn="ctr" defTabSz="41442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tabLst>
                <a:tab pos="656174" algn="l"/>
                <a:tab pos="1312343" algn="l"/>
              </a:tabLst>
            </a:pPr>
            <a:r>
              <a:rPr lang="en-US" sz="2200" b="1" dirty="0" smtClean="0">
                <a:solidFill>
                  <a:srgbClr val="000000"/>
                </a:solidFill>
              </a:rPr>
              <a:t> PROCESSING</a:t>
            </a: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207360" y="2903347"/>
            <a:ext cx="1866240" cy="1036909"/>
          </a:xfrm>
          <a:prstGeom prst="rect">
            <a:avLst/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81579" tIns="59976" rIns="81579" bIns="40790" anchor="ctr"/>
          <a:lstStyle/>
          <a:p>
            <a:pPr algn="ctr" defTabSz="41442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tabLst>
                <a:tab pos="656174" algn="l"/>
                <a:tab pos="1312343" algn="l"/>
              </a:tabLst>
            </a:pPr>
            <a:r>
              <a:rPr lang="en-US" sz="2200" b="1" dirty="0" smtClean="0">
                <a:solidFill>
                  <a:srgbClr val="000000"/>
                </a:solidFill>
              </a:rPr>
              <a:t>DATA</a:t>
            </a:r>
          </a:p>
          <a:p>
            <a:pPr algn="ctr" defTabSz="41442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tabLst>
                <a:tab pos="656174" algn="l"/>
                <a:tab pos="1312343" algn="l"/>
              </a:tabLst>
            </a:pPr>
            <a:r>
              <a:rPr lang="en-US" sz="2200" b="1" dirty="0" smtClean="0">
                <a:solidFill>
                  <a:srgbClr val="000000"/>
                </a:solidFill>
              </a:rPr>
              <a:t>CENTER</a:t>
            </a:r>
          </a:p>
        </p:txBody>
      </p:sp>
      <p:sp>
        <p:nvSpPr>
          <p:cNvPr id="4102" name="Line 6"/>
          <p:cNvSpPr>
            <a:spLocks noChangeShapeType="1"/>
          </p:cNvSpPr>
          <p:nvPr/>
        </p:nvSpPr>
        <p:spPr bwMode="auto">
          <a:xfrm>
            <a:off x="2280960" y="6014071"/>
            <a:ext cx="1036800" cy="144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lIns="82885" tIns="41442" rIns="82885" bIns="41442"/>
          <a:lstStyle/>
          <a:p>
            <a:pPr defTabSz="41442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4103" name="Line 7"/>
          <p:cNvSpPr>
            <a:spLocks noChangeShapeType="1"/>
          </p:cNvSpPr>
          <p:nvPr/>
        </p:nvSpPr>
        <p:spPr bwMode="auto">
          <a:xfrm>
            <a:off x="2280960" y="4769781"/>
            <a:ext cx="1036800" cy="144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lIns="82885" tIns="41442" rIns="82885" bIns="41442"/>
          <a:lstStyle/>
          <a:p>
            <a:pPr defTabSz="41442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4104" name="Line 8"/>
          <p:cNvSpPr>
            <a:spLocks noChangeShapeType="1"/>
          </p:cNvSpPr>
          <p:nvPr/>
        </p:nvSpPr>
        <p:spPr bwMode="auto">
          <a:xfrm>
            <a:off x="2280960" y="3525494"/>
            <a:ext cx="1036800" cy="144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lIns="82885" tIns="41442" rIns="82885" bIns="41442"/>
          <a:lstStyle/>
          <a:p>
            <a:pPr defTabSz="41442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4105" name="Line 9"/>
          <p:cNvSpPr>
            <a:spLocks noChangeShapeType="1"/>
          </p:cNvSpPr>
          <p:nvPr/>
        </p:nvSpPr>
        <p:spPr bwMode="auto">
          <a:xfrm>
            <a:off x="2280960" y="2281199"/>
            <a:ext cx="1036800" cy="144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lIns="82885" tIns="41442" rIns="82885" bIns="41442"/>
          <a:lstStyle/>
          <a:p>
            <a:pPr defTabSz="41442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4106" name="Line 10"/>
          <p:cNvSpPr>
            <a:spLocks noChangeShapeType="1"/>
          </p:cNvSpPr>
          <p:nvPr/>
        </p:nvSpPr>
        <p:spPr bwMode="auto">
          <a:xfrm>
            <a:off x="2280960" y="1036910"/>
            <a:ext cx="1036800" cy="144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lIns="82885" tIns="41442" rIns="82885" bIns="41442"/>
          <a:lstStyle/>
          <a:p>
            <a:pPr defTabSz="41442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3525120" y="5779327"/>
            <a:ext cx="5618880" cy="80072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81579" tIns="40790" rIns="81579" bIns="40790"/>
          <a:lstStyle/>
          <a:p>
            <a:pPr defTabSz="414425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tabLst>
                <a:tab pos="656174" algn="l"/>
                <a:tab pos="1312343" algn="l"/>
                <a:tab pos="1968519" algn="l"/>
                <a:tab pos="2624693" algn="l"/>
                <a:tab pos="3280865" algn="l"/>
                <a:tab pos="3937041" algn="l"/>
                <a:tab pos="4593213" algn="l"/>
                <a:tab pos="5249387" algn="l"/>
              </a:tabLst>
            </a:pPr>
            <a:r>
              <a:rPr lang="en-US" sz="2400" b="1" dirty="0" err="1" smtClean="0">
                <a:solidFill>
                  <a:srgbClr val="000000"/>
                </a:solidFill>
                <a:latin typeface="FreeSans" pitchFamily="32" charset="0"/>
              </a:rPr>
              <a:t>RefTek</a:t>
            </a:r>
            <a:r>
              <a:rPr lang="en-US" sz="2400" b="1" dirty="0" smtClean="0">
                <a:solidFill>
                  <a:srgbClr val="000000"/>
                </a:solidFill>
                <a:latin typeface="FreeSans" pitchFamily="32" charset="0"/>
              </a:rPr>
              <a:t>, </a:t>
            </a:r>
            <a:r>
              <a:rPr lang="en-US" sz="2400" b="1" dirty="0" err="1" smtClean="0">
                <a:solidFill>
                  <a:srgbClr val="000000"/>
                </a:solidFill>
                <a:latin typeface="FreeSans" pitchFamily="32" charset="0"/>
              </a:rPr>
              <a:t>Quanterra</a:t>
            </a:r>
            <a:r>
              <a:rPr lang="en-US" sz="2400" b="1" dirty="0" smtClean="0">
                <a:solidFill>
                  <a:srgbClr val="000000"/>
                </a:solidFill>
                <a:latin typeface="FreeSans" pitchFamily="32" charset="0"/>
              </a:rPr>
              <a:t>, Solar, IP Radio, etc.</a:t>
            </a:r>
          </a:p>
        </p:txBody>
      </p:sp>
      <p:sp>
        <p:nvSpPr>
          <p:cNvPr id="4108" name="Text Box 12"/>
          <p:cNvSpPr txBox="1">
            <a:spLocks noChangeArrowheads="1"/>
          </p:cNvSpPr>
          <p:nvPr/>
        </p:nvSpPr>
        <p:spPr bwMode="auto">
          <a:xfrm>
            <a:off x="3525120" y="4355019"/>
            <a:ext cx="5618880" cy="11607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81579" tIns="40790" rIns="81579" bIns="40790"/>
          <a:lstStyle/>
          <a:p>
            <a:pPr defTabSz="414425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tabLst>
                <a:tab pos="656174" algn="l"/>
                <a:tab pos="1312343" algn="l"/>
                <a:tab pos="1968519" algn="l"/>
                <a:tab pos="2624693" algn="l"/>
                <a:tab pos="3280865" algn="l"/>
                <a:tab pos="3937041" algn="l"/>
                <a:tab pos="4593213" algn="l"/>
                <a:tab pos="5249387" algn="l"/>
              </a:tabLst>
            </a:pPr>
            <a:r>
              <a:rPr lang="en-US" sz="2400" b="1" dirty="0" smtClean="0">
                <a:solidFill>
                  <a:srgbClr val="000000"/>
                </a:solidFill>
                <a:latin typeface="FreeSans" pitchFamily="32" charset="0"/>
              </a:rPr>
              <a:t>Microwave, T1, IP Radio, Internet, Cellular Modem, Analog Radio, Routers, Discriminators, etc.</a:t>
            </a:r>
          </a:p>
        </p:txBody>
      </p:sp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3525120" y="3110732"/>
            <a:ext cx="5618880" cy="11607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81579" tIns="40790" rIns="81579" bIns="40790"/>
          <a:lstStyle/>
          <a:p>
            <a:pPr defTabSz="414425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tabLst>
                <a:tab pos="656174" algn="l"/>
                <a:tab pos="1312343" algn="l"/>
                <a:tab pos="1968519" algn="l"/>
                <a:tab pos="2624693" algn="l"/>
                <a:tab pos="3280865" algn="l"/>
                <a:tab pos="3937041" algn="l"/>
                <a:tab pos="4593213" algn="l"/>
                <a:tab pos="5249387" algn="l"/>
              </a:tabLst>
            </a:pPr>
            <a:r>
              <a:rPr lang="en-US" sz="2400" b="1" dirty="0" smtClean="0">
                <a:solidFill>
                  <a:srgbClr val="000000"/>
                </a:solidFill>
                <a:latin typeface="FreeSans" pitchFamily="32" charset="0"/>
              </a:rPr>
              <a:t>Linux Servers, Solaris Servers, Digitizers, IP Radio Receivers, Routers,  etc.</a:t>
            </a:r>
          </a:p>
        </p:txBody>
      </p:sp>
      <p:sp>
        <p:nvSpPr>
          <p:cNvPr id="4110" name="Text Box 14"/>
          <p:cNvSpPr txBox="1">
            <a:spLocks noChangeArrowheads="1"/>
          </p:cNvSpPr>
          <p:nvPr/>
        </p:nvSpPr>
        <p:spPr bwMode="auto">
          <a:xfrm>
            <a:off x="3525120" y="2073818"/>
            <a:ext cx="5618880" cy="80072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81579" tIns="40790" rIns="81579" bIns="40790"/>
          <a:lstStyle/>
          <a:p>
            <a:pPr defTabSz="414425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tabLst>
                <a:tab pos="656174" algn="l"/>
                <a:tab pos="1312343" algn="l"/>
                <a:tab pos="1968519" algn="l"/>
                <a:tab pos="2624693" algn="l"/>
                <a:tab pos="3280865" algn="l"/>
                <a:tab pos="3937041" algn="l"/>
                <a:tab pos="4593213" algn="l"/>
                <a:tab pos="5249387" algn="l"/>
              </a:tabLst>
            </a:pPr>
            <a:r>
              <a:rPr lang="en-US" sz="2400" b="1" dirty="0" smtClean="0">
                <a:solidFill>
                  <a:srgbClr val="000000"/>
                </a:solidFill>
                <a:latin typeface="FreeSans" pitchFamily="32" charset="0"/>
              </a:rPr>
              <a:t>Antelope Real Time System, Analysis Technicians.</a:t>
            </a:r>
          </a:p>
        </p:txBody>
      </p:sp>
      <p:sp>
        <p:nvSpPr>
          <p:cNvPr id="4111" name="Text Box 15"/>
          <p:cNvSpPr txBox="1">
            <a:spLocks noChangeArrowheads="1"/>
          </p:cNvSpPr>
          <p:nvPr/>
        </p:nvSpPr>
        <p:spPr bwMode="auto">
          <a:xfrm>
            <a:off x="3548160" y="79216"/>
            <a:ext cx="5618880" cy="187939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81579" tIns="40790" rIns="81579" bIns="40790"/>
          <a:lstStyle/>
          <a:p>
            <a:pPr defTabSz="414425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tabLst>
                <a:tab pos="656174" algn="l"/>
                <a:tab pos="1312343" algn="l"/>
                <a:tab pos="1968519" algn="l"/>
                <a:tab pos="2624693" algn="l"/>
                <a:tab pos="3280865" algn="l"/>
                <a:tab pos="3937041" algn="l"/>
                <a:tab pos="4593213" algn="l"/>
                <a:tab pos="5249387" algn="l"/>
              </a:tabLst>
            </a:pPr>
            <a:r>
              <a:rPr lang="en-US" sz="2400" b="1" dirty="0" smtClean="0">
                <a:solidFill>
                  <a:srgbClr val="000000"/>
                </a:solidFill>
                <a:latin typeface="FreeSans" pitchFamily="32" charset="0"/>
              </a:rPr>
              <a:t>Antelope, Custom Programs, Third Party Software (USGS, etc), SOD (IRIS), Improvements to Current Systems, Possible Development of Mobile Seismic Apps.</a:t>
            </a:r>
          </a:p>
        </p:txBody>
      </p:sp>
    </p:spTree>
  </p:cSld>
  <p:clrMapOvr>
    <a:masterClrMapping/>
  </p:clrMapOvr>
  <p:transition spd="med" advTm="60000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rgbClr val="0000FF"/>
            </a:gs>
            <a:gs pos="54000">
              <a:srgbClr val="3366FF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0" y="1593"/>
            <a:ext cx="8475663" cy="1200150"/>
          </a:xfrm>
        </p:spPr>
        <p:txBody>
          <a:bodyPr/>
          <a:lstStyle/>
          <a:p>
            <a:pPr algn="l" eaLnBrk="1" hangingPunct="1"/>
            <a:r>
              <a:rPr lang="en-US" sz="2400" dirty="0" smtClean="0">
                <a:latin typeface="Calibri (Headings)" charset="0"/>
                <a:ea typeface="ＭＳ Ｐゴシック" pitchFamily="34" charset="-128"/>
              </a:rPr>
              <a:t>Rob </a:t>
            </a:r>
            <a:r>
              <a:rPr lang="en-US" sz="2400" dirty="0" err="1" smtClean="0">
                <a:latin typeface="Calibri (Headings)" charset="0"/>
                <a:ea typeface="ＭＳ Ｐゴシック" pitchFamily="34" charset="-128"/>
              </a:rPr>
              <a:t>Porritt</a:t>
            </a:r>
            <a:r>
              <a:rPr lang="en-US" sz="2400" dirty="0" smtClean="0">
                <a:latin typeface="Calibri (Headings)" charset="0"/>
                <a:ea typeface="ＭＳ Ｐゴシック" pitchFamily="34" charset="-128"/>
              </a:rPr>
              <a:t>, G.G. UC Berkeley, 4th year</a:t>
            </a:r>
            <a:br>
              <a:rPr lang="en-US" sz="2400" dirty="0" smtClean="0">
                <a:latin typeface="Calibri (Headings)" charset="0"/>
                <a:ea typeface="ＭＳ Ｐゴシック" pitchFamily="34" charset="-128"/>
              </a:rPr>
            </a:br>
            <a:r>
              <a:rPr lang="en-US" sz="2400" dirty="0" smtClean="0">
                <a:latin typeface="Calibri (Headings)" charset="0"/>
                <a:ea typeface="ＭＳ Ｐゴシック" pitchFamily="34" charset="-128"/>
              </a:rPr>
              <a:t>Main Research:</a:t>
            </a:r>
            <a:br>
              <a:rPr lang="en-US" sz="2400" dirty="0" smtClean="0">
                <a:latin typeface="Calibri (Headings)" charset="0"/>
                <a:ea typeface="ＭＳ Ｐゴシック" pitchFamily="34" charset="-128"/>
              </a:rPr>
            </a:br>
            <a:r>
              <a:rPr lang="en-US" sz="2400" dirty="0" smtClean="0">
                <a:latin typeface="Calibri (Headings)" charset="0"/>
                <a:ea typeface="ＭＳ Ｐゴシック" pitchFamily="34" charset="-128"/>
              </a:rPr>
              <a:t>Exploring </a:t>
            </a:r>
            <a:r>
              <a:rPr lang="en-US" sz="2400" dirty="0" err="1" smtClean="0">
                <a:latin typeface="Calibri (Headings)" charset="0"/>
                <a:ea typeface="ＭＳ Ｐゴシック" pitchFamily="34" charset="-128"/>
              </a:rPr>
              <a:t>Cascadia</a:t>
            </a:r>
            <a:r>
              <a:rPr lang="en-US" sz="2400" dirty="0" smtClean="0">
                <a:latin typeface="Calibri (Headings)" charset="0"/>
                <a:ea typeface="ＭＳ Ｐゴシック" pitchFamily="34" charset="-128"/>
              </a:rPr>
              <a:t> with Flexible Arrays</a:t>
            </a:r>
          </a:p>
        </p:txBody>
      </p:sp>
      <p:sp>
        <p:nvSpPr>
          <p:cNvPr id="15363" name="TextBox 3"/>
          <p:cNvSpPr txBox="1">
            <a:spLocks noChangeArrowheads="1"/>
          </p:cNvSpPr>
          <p:nvPr/>
        </p:nvSpPr>
        <p:spPr bwMode="auto">
          <a:xfrm>
            <a:off x="6119819" y="554040"/>
            <a:ext cx="30511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0" tIns="45692" rIns="91380" bIns="45692">
            <a:spAutoFit/>
          </a:bodyPr>
          <a:lstStyle/>
          <a:p>
            <a:pPr defTabSz="456915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rob@seismo.berkeley.edu</a:t>
            </a:r>
          </a:p>
        </p:txBody>
      </p:sp>
      <p:pic>
        <p:nvPicPr>
          <p:cNvPr id="1536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58031" y="1201744"/>
            <a:ext cx="2112963" cy="281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39" y="1541463"/>
            <a:ext cx="1725612" cy="4208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5366" name="Picture 8"/>
          <p:cNvPicPr>
            <a:picLocks noChangeAspect="1"/>
          </p:cNvPicPr>
          <p:nvPr/>
        </p:nvPicPr>
        <p:blipFill>
          <a:blip r:embed="rId5"/>
          <a:srcRect b="8844"/>
          <a:stretch>
            <a:fillRect/>
          </a:stretch>
        </p:blipFill>
        <p:spPr bwMode="auto">
          <a:xfrm>
            <a:off x="-323850" y="1201738"/>
            <a:ext cx="2620963" cy="560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9" descr="PNW_stack_1_ph_600_50_40_4_10_0.1.pdf"/>
          <p:cNvPicPr>
            <a:picLocks noChangeAspect="1"/>
          </p:cNvPicPr>
          <p:nvPr/>
        </p:nvPicPr>
        <p:blipFill>
          <a:blip r:embed="rId6"/>
          <a:srcRect l="11488" t="8937" r="20882" b="3897"/>
          <a:stretch>
            <a:fillRect/>
          </a:stretch>
        </p:blipFill>
        <p:spPr bwMode="auto">
          <a:xfrm>
            <a:off x="4119563" y="998539"/>
            <a:ext cx="3155950" cy="526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10" descr="PNW_stack_1_ph_600_50_40_4_42_0.1.pdf"/>
          <p:cNvPicPr>
            <a:picLocks noChangeAspect="1"/>
          </p:cNvPicPr>
          <p:nvPr/>
        </p:nvPicPr>
        <p:blipFill>
          <a:blip r:embed="rId7"/>
          <a:srcRect l="10638" t="9554" r="54390" b="11539"/>
          <a:stretch>
            <a:fillRect/>
          </a:stretch>
        </p:blipFill>
        <p:spPr bwMode="auto">
          <a:xfrm>
            <a:off x="5495925" y="1042991"/>
            <a:ext cx="1631950" cy="476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Picture 12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99288" y="4149725"/>
            <a:ext cx="2166937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0" name="TextBox 13"/>
          <p:cNvSpPr txBox="1">
            <a:spLocks noChangeArrowheads="1"/>
          </p:cNvSpPr>
          <p:nvPr/>
        </p:nvSpPr>
        <p:spPr bwMode="auto">
          <a:xfrm>
            <a:off x="4341813" y="6181731"/>
            <a:ext cx="11541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0" tIns="45692" rIns="91380" bIns="45692">
            <a:spAutoFit/>
          </a:bodyPr>
          <a:lstStyle/>
          <a:p>
            <a:pPr defTabSz="456915" fontAlgn="base">
              <a:spcBef>
                <a:spcPct val="0"/>
              </a:spcBef>
              <a:spcAft>
                <a:spcPct val="0"/>
              </a:spcAft>
            </a:pPr>
            <a:r>
              <a:rPr lang="en-US" sz="1200" i="1" dirty="0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10 second phase velocity</a:t>
            </a:r>
          </a:p>
        </p:txBody>
      </p:sp>
      <p:sp>
        <p:nvSpPr>
          <p:cNvPr id="15371" name="TextBox 14"/>
          <p:cNvSpPr txBox="1">
            <a:spLocks noChangeArrowheads="1"/>
          </p:cNvSpPr>
          <p:nvPr/>
        </p:nvSpPr>
        <p:spPr bwMode="auto">
          <a:xfrm>
            <a:off x="5911856" y="6186488"/>
            <a:ext cx="1154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0" tIns="45692" rIns="91380" bIns="45692">
            <a:spAutoFit/>
          </a:bodyPr>
          <a:lstStyle/>
          <a:p>
            <a:pPr defTabSz="456915" fontAlgn="base">
              <a:spcBef>
                <a:spcPct val="0"/>
              </a:spcBef>
              <a:spcAft>
                <a:spcPct val="0"/>
              </a:spcAft>
            </a:pPr>
            <a:r>
              <a:rPr lang="en-US" sz="1200" i="1" dirty="0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42 second phase velocity</a:t>
            </a:r>
          </a:p>
        </p:txBody>
      </p:sp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4"/>
          <p:cNvSpPr txBox="1">
            <a:spLocks noChangeArrowheads="1"/>
          </p:cNvSpPr>
          <p:nvPr/>
        </p:nvSpPr>
        <p:spPr bwMode="auto">
          <a:xfrm>
            <a:off x="1725619" y="184154"/>
            <a:ext cx="6110287" cy="92995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380" tIns="45692" rIns="91380" bIns="45692">
            <a:spAutoFit/>
          </a:bodyPr>
          <a:lstStyle/>
          <a:p>
            <a:pPr defTabSz="456915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prstClr val="black"/>
                </a:solidFill>
                <a:ea typeface="ＭＳ Ｐゴシック" pitchFamily="34" charset="-128"/>
              </a:rPr>
              <a:t>Send data requests via a .</a:t>
            </a:r>
            <a:r>
              <a:rPr lang="en-US" dirty="0" err="1" smtClean="0">
                <a:solidFill>
                  <a:prstClr val="black"/>
                </a:solidFill>
                <a:ea typeface="ＭＳ Ｐゴシック" pitchFamily="34" charset="-128"/>
              </a:rPr>
              <a:t>tcsh</a:t>
            </a:r>
            <a:r>
              <a:rPr lang="en-US" dirty="0" smtClean="0">
                <a:solidFill>
                  <a:prstClr val="black"/>
                </a:solidFill>
                <a:ea typeface="ＭＳ Ｐゴシック" pitchFamily="34" charset="-128"/>
              </a:rPr>
              <a:t> script for seed volumes to BREQFAST, IRIS NETDC, BERKELEY NETDC, CANADIAN AUTODRM</a:t>
            </a:r>
          </a:p>
        </p:txBody>
      </p:sp>
      <p:sp>
        <p:nvSpPr>
          <p:cNvPr id="16387" name="TextBox 5"/>
          <p:cNvSpPr txBox="1">
            <a:spLocks noChangeArrowheads="1"/>
          </p:cNvSpPr>
          <p:nvPr/>
        </p:nvSpPr>
        <p:spPr bwMode="auto">
          <a:xfrm>
            <a:off x="1725619" y="1111250"/>
            <a:ext cx="6110287" cy="3698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380" tIns="45692" rIns="91380" bIns="45692">
            <a:spAutoFit/>
          </a:bodyPr>
          <a:lstStyle/>
          <a:p>
            <a:pPr defTabSz="456915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prstClr val="black"/>
                </a:solidFill>
                <a:ea typeface="ＭＳ Ｐゴシック" pitchFamily="34" charset="-128"/>
              </a:rPr>
              <a:t>Manual ftp to site and download with </a:t>
            </a:r>
            <a:r>
              <a:rPr lang="en-US" dirty="0" err="1" smtClean="0">
                <a:solidFill>
                  <a:prstClr val="black"/>
                </a:solidFill>
                <a:ea typeface="ＭＳ Ｐゴシック" pitchFamily="34" charset="-128"/>
              </a:rPr>
              <a:t>mget</a:t>
            </a:r>
            <a:endParaRPr lang="en-US" dirty="0" smtClean="0">
              <a:solidFill>
                <a:prstClr val="black"/>
              </a:solidFill>
              <a:ea typeface="ＭＳ Ｐゴシック" pitchFamily="34" charset="-128"/>
            </a:endParaRPr>
          </a:p>
        </p:txBody>
      </p:sp>
      <p:sp>
        <p:nvSpPr>
          <p:cNvPr id="16388" name="TextBox 6"/>
          <p:cNvSpPr txBox="1">
            <a:spLocks noChangeArrowheads="1"/>
          </p:cNvSpPr>
          <p:nvPr/>
        </p:nvSpPr>
        <p:spPr bwMode="auto">
          <a:xfrm>
            <a:off x="1725619" y="1747838"/>
            <a:ext cx="6110287" cy="9239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380" tIns="45692" rIns="91380" bIns="45692">
            <a:spAutoFit/>
          </a:bodyPr>
          <a:lstStyle/>
          <a:p>
            <a:pPr defTabSz="456915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prstClr val="black"/>
                </a:solidFill>
                <a:ea typeface="ＭＳ Ｐゴシック" pitchFamily="34" charset="-128"/>
              </a:rPr>
              <a:t>.</a:t>
            </a:r>
            <a:r>
              <a:rPr lang="en-US" dirty="0" err="1" smtClean="0">
                <a:solidFill>
                  <a:prstClr val="black"/>
                </a:solidFill>
                <a:ea typeface="ＭＳ Ｐゴシック" pitchFamily="34" charset="-128"/>
              </a:rPr>
              <a:t>tcsh</a:t>
            </a:r>
            <a:r>
              <a:rPr lang="en-US" dirty="0" smtClean="0">
                <a:solidFill>
                  <a:prstClr val="black"/>
                </a:solidFill>
                <a:ea typeface="ＭＳ Ｐゴシック" pitchFamily="34" charset="-128"/>
              </a:rPr>
              <a:t> scripts to run </a:t>
            </a:r>
            <a:r>
              <a:rPr lang="en-US" dirty="0" err="1" smtClean="0">
                <a:solidFill>
                  <a:prstClr val="black"/>
                </a:solidFill>
                <a:ea typeface="ＭＳ Ｐゴシック" pitchFamily="34" charset="-128"/>
              </a:rPr>
              <a:t>rdseed</a:t>
            </a:r>
            <a:r>
              <a:rPr lang="en-US" dirty="0" smtClean="0">
                <a:solidFill>
                  <a:prstClr val="black"/>
                </a:solidFill>
                <a:ea typeface="ＭＳ Ｐゴシック" pitchFamily="34" charset="-128"/>
              </a:rPr>
              <a:t>. Place sac files in directories setup to organize data by event (base/year/month/day). Move response files to a response database directory</a:t>
            </a:r>
          </a:p>
        </p:txBody>
      </p:sp>
      <p:sp>
        <p:nvSpPr>
          <p:cNvPr id="16389" name="TextBox 7"/>
          <p:cNvSpPr txBox="1">
            <a:spLocks noChangeArrowheads="1"/>
          </p:cNvSpPr>
          <p:nvPr/>
        </p:nvSpPr>
        <p:spPr bwMode="auto">
          <a:xfrm>
            <a:off x="1725619" y="3006725"/>
            <a:ext cx="6110287" cy="6461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380" tIns="45692" rIns="91380" bIns="45692">
            <a:spAutoFit/>
          </a:bodyPr>
          <a:lstStyle/>
          <a:p>
            <a:pPr defTabSz="456915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prstClr val="black"/>
                </a:solidFill>
                <a:ea typeface="ＭＳ Ｐゴシック" pitchFamily="34" charset="-128"/>
              </a:rPr>
              <a:t>Prep the data (merge, remove instrument response, etc…). C program calling fftw3 and </a:t>
            </a:r>
            <a:r>
              <a:rPr lang="en-US" dirty="0" err="1" smtClean="0">
                <a:solidFill>
                  <a:prstClr val="black"/>
                </a:solidFill>
                <a:ea typeface="ＭＳ Ｐゴシック" pitchFamily="34" charset="-128"/>
              </a:rPr>
              <a:t>evalresp</a:t>
            </a:r>
            <a:r>
              <a:rPr lang="en-US" dirty="0" smtClean="0">
                <a:solidFill>
                  <a:prstClr val="black"/>
                </a:solidFill>
                <a:ea typeface="ＭＳ Ｐゴシック" pitchFamily="34" charset="-128"/>
              </a:rPr>
              <a:t> libraries.</a:t>
            </a:r>
          </a:p>
        </p:txBody>
      </p:sp>
      <p:sp>
        <p:nvSpPr>
          <p:cNvPr id="16390" name="TextBox 8"/>
          <p:cNvSpPr txBox="1">
            <a:spLocks noChangeArrowheads="1"/>
          </p:cNvSpPr>
          <p:nvPr/>
        </p:nvSpPr>
        <p:spPr bwMode="auto">
          <a:xfrm>
            <a:off x="1725619" y="3948113"/>
            <a:ext cx="6110287" cy="9239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380" tIns="45692" rIns="91380" bIns="45692">
            <a:spAutoFit/>
          </a:bodyPr>
          <a:lstStyle/>
          <a:p>
            <a:pPr defTabSz="456915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prstClr val="black"/>
                </a:solidFill>
                <a:ea typeface="ＭＳ Ｐゴシック" pitchFamily="34" charset="-128"/>
              </a:rPr>
              <a:t>C code to check the available data and make a metadata database and a data database. Move databases to big memory server and run the noise correlations (another c program).</a:t>
            </a:r>
          </a:p>
        </p:txBody>
      </p:sp>
      <p:sp>
        <p:nvSpPr>
          <p:cNvPr id="16391" name="TextBox 9"/>
          <p:cNvSpPr txBox="1">
            <a:spLocks noChangeArrowheads="1"/>
          </p:cNvSpPr>
          <p:nvPr/>
        </p:nvSpPr>
        <p:spPr bwMode="auto">
          <a:xfrm>
            <a:off x="1725619" y="5334003"/>
            <a:ext cx="6110287" cy="1476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380" tIns="45692" rIns="91380" bIns="45692">
            <a:spAutoFit/>
          </a:bodyPr>
          <a:lstStyle/>
          <a:p>
            <a:pPr defTabSz="456915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prstClr val="black"/>
                </a:solidFill>
                <a:ea typeface="ＭＳ Ｐゴシック" pitchFamily="34" charset="-128"/>
              </a:rPr>
              <a:t>More c codes to reduce to measurable sac files. Measure the dispersion with c/</a:t>
            </a:r>
            <a:r>
              <a:rPr lang="en-US" dirty="0" err="1" smtClean="0">
                <a:solidFill>
                  <a:prstClr val="black"/>
                </a:solidFill>
                <a:ea typeface="ＭＳ Ｐゴシック" pitchFamily="34" charset="-128"/>
              </a:rPr>
              <a:t>fortran</a:t>
            </a:r>
            <a:r>
              <a:rPr lang="en-US" dirty="0" smtClean="0">
                <a:solidFill>
                  <a:prstClr val="black"/>
                </a:solidFill>
                <a:ea typeface="ＭＳ Ｐゴシック" pitchFamily="34" charset="-128"/>
              </a:rPr>
              <a:t> codes and do group/phase tomography with </a:t>
            </a:r>
            <a:r>
              <a:rPr lang="en-US" dirty="0" err="1" smtClean="0">
                <a:solidFill>
                  <a:prstClr val="black"/>
                </a:solidFill>
                <a:ea typeface="ＭＳ Ｐゴシック" pitchFamily="34" charset="-128"/>
              </a:rPr>
              <a:t>fortran</a:t>
            </a:r>
            <a:r>
              <a:rPr lang="en-US" dirty="0" smtClean="0">
                <a:solidFill>
                  <a:prstClr val="black"/>
                </a:solidFill>
                <a:ea typeface="ＭＳ Ｐゴシック" pitchFamily="34" charset="-128"/>
              </a:rPr>
              <a:t> code. Usually run these codes by wrapping in .</a:t>
            </a:r>
            <a:r>
              <a:rPr lang="en-US" dirty="0" err="1" smtClean="0">
                <a:solidFill>
                  <a:prstClr val="black"/>
                </a:solidFill>
                <a:ea typeface="ＭＳ Ｐゴシック" pitchFamily="34" charset="-128"/>
              </a:rPr>
              <a:t>tcsh</a:t>
            </a:r>
            <a:r>
              <a:rPr lang="en-US" dirty="0" smtClean="0">
                <a:solidFill>
                  <a:prstClr val="black"/>
                </a:solidFill>
                <a:ea typeface="ＭＳ Ｐゴシック" pitchFamily="34" charset="-128"/>
              </a:rPr>
              <a:t> scripts. Organization is by </a:t>
            </a:r>
            <a:r>
              <a:rPr lang="en-US" dirty="0" err="1" smtClean="0">
                <a:solidFill>
                  <a:prstClr val="black"/>
                </a:solidFill>
                <a:ea typeface="ＭＳ Ｐゴシック" pitchFamily="34" charset="-128"/>
              </a:rPr>
              <a:t>linux</a:t>
            </a:r>
            <a:r>
              <a:rPr lang="en-US" dirty="0" smtClean="0">
                <a:solidFill>
                  <a:prstClr val="black"/>
                </a:solidFill>
                <a:ea typeface="ＭＳ Ｐゴシック" pitchFamily="34" charset="-128"/>
              </a:rPr>
              <a:t> directory structure.  </a:t>
            </a:r>
          </a:p>
        </p:txBody>
      </p:sp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3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r>
              <a:rPr lang="en-US" sz="4600" dirty="0" smtClean="0"/>
              <a:t>Christina Rau- Brown Univ.</a:t>
            </a:r>
          </a:p>
        </p:txBody>
      </p:sp>
      <p:sp>
        <p:nvSpPr>
          <p:cNvPr id="14339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920875"/>
            <a:ext cx="4038600" cy="4433888"/>
          </a:xfrm>
        </p:spPr>
        <p:txBody>
          <a:bodyPr/>
          <a:lstStyle/>
          <a:p>
            <a:r>
              <a:rPr lang="en-US" smtClean="0"/>
              <a:t>Entering 3</a:t>
            </a:r>
            <a:r>
              <a:rPr lang="en-US" baseline="30000" smtClean="0"/>
              <a:t>rd</a:t>
            </a:r>
            <a:r>
              <a:rPr lang="en-US" smtClean="0"/>
              <a:t> year of grad school</a:t>
            </a:r>
          </a:p>
          <a:p>
            <a:r>
              <a:rPr lang="en-US" smtClean="0"/>
              <a:t>Surface wave tomography of SW Basin and Range</a:t>
            </a:r>
          </a:p>
          <a:p>
            <a:pPr lvl="1"/>
            <a:r>
              <a:rPr lang="en-US" smtClean="0"/>
              <a:t>Mantle dynamics and magmatism</a:t>
            </a:r>
          </a:p>
        </p:txBody>
      </p:sp>
      <p:pic>
        <p:nvPicPr>
          <p:cNvPr id="14340" name="Content Placeholder 6" descr="Fig2_2.pdf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l="-8937" r="2824" b="42728"/>
          <a:stretch>
            <a:fillRect/>
          </a:stretch>
        </p:blipFill>
        <p:spPr>
          <a:xfrm>
            <a:off x="3606804" y="2322513"/>
            <a:ext cx="5773738" cy="4032250"/>
          </a:xfrm>
        </p:spPr>
      </p:pic>
      <p:pic>
        <p:nvPicPr>
          <p:cNvPr id="5" name="Picture 4" descr="Rau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4200" y="-603250"/>
            <a:ext cx="2209800" cy="2946400"/>
          </a:xfrm>
          <a:prstGeom prst="rect">
            <a:avLst/>
          </a:prstGeom>
        </p:spPr>
      </p:pic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USArray Data</a:t>
            </a:r>
          </a:p>
        </p:txBody>
      </p:sp>
      <p:sp>
        <p:nvSpPr>
          <p:cNvPr id="16387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IRIS DMC</a:t>
            </a:r>
          </a:p>
          <a:p>
            <a:pPr lvl="1"/>
            <a:r>
              <a:rPr lang="en-US" smtClean="0"/>
              <a:t>Data request GUI in MATLAB</a:t>
            </a:r>
          </a:p>
          <a:p>
            <a:r>
              <a:rPr lang="en-US" smtClean="0"/>
              <a:t>Unpack data and move into directories sorted by event</a:t>
            </a:r>
          </a:p>
          <a:p>
            <a:r>
              <a:rPr lang="en-US" smtClean="0"/>
              <a:t>Use SAC to view records and process data</a:t>
            </a:r>
          </a:p>
          <a:p>
            <a:pPr lvl="1"/>
            <a:r>
              <a:rPr lang="en-US" smtClean="0"/>
              <a:t>Checking signal to noise</a:t>
            </a:r>
          </a:p>
          <a:p>
            <a:pPr lvl="1"/>
            <a:r>
              <a:rPr lang="en-US" smtClean="0"/>
              <a:t>Choosing appropriate window for 18 different periods</a:t>
            </a:r>
          </a:p>
          <a:p>
            <a:pPr lvl="1"/>
            <a:r>
              <a:rPr lang="en-US" smtClean="0"/>
              <a:t>All done by hand</a:t>
            </a:r>
          </a:p>
        </p:txBody>
      </p:sp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304800" y="609602"/>
            <a:ext cx="7772400" cy="1470025"/>
          </a:xfrm>
        </p:spPr>
        <p:txBody>
          <a:bodyPr/>
          <a:lstStyle/>
          <a:p>
            <a:r>
              <a:rPr lang="en-US" dirty="0" smtClean="0"/>
              <a:t>Joshua Richardson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676404"/>
            <a:ext cx="6400800" cy="609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Michigan Technological University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381000" y="2362200"/>
            <a:ext cx="6400800" cy="609600"/>
          </a:xfrm>
          <a:prstGeom prst="rect">
            <a:avLst/>
          </a:prstGeom>
        </p:spPr>
        <p:txBody>
          <a:bodyPr vert="horz" lIns="91380" tIns="45692" rIns="91380" bIns="45692" rtlCol="0">
            <a:normAutofit/>
          </a:bodyPr>
          <a:lstStyle/>
          <a:p>
            <a:pPr algn="ctr" defTabSz="913832">
              <a:spcBef>
                <a:spcPct val="20000"/>
              </a:spcBef>
              <a:defRPr/>
            </a:pPr>
            <a:r>
              <a:rPr lang="en-US" sz="3200" dirty="0" smtClean="0">
                <a:solidFill>
                  <a:prstClr val="black"/>
                </a:solidFill>
              </a:rPr>
              <a:t>0.2 years in PhD. Program </a:t>
            </a: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371600" y="3048000"/>
            <a:ext cx="6400800" cy="3048000"/>
          </a:xfrm>
          <a:prstGeom prst="rect">
            <a:avLst/>
          </a:prstGeom>
        </p:spPr>
        <p:txBody>
          <a:bodyPr vert="horz" lIns="91380" tIns="45692" rIns="91380" bIns="45692" rtlCol="0">
            <a:normAutofit fontScale="47500" lnSpcReduction="20000"/>
          </a:bodyPr>
          <a:lstStyle/>
          <a:p>
            <a:pPr defTabSz="913832">
              <a:spcBef>
                <a:spcPct val="20000"/>
              </a:spcBef>
              <a:defRPr/>
            </a:pPr>
            <a:r>
              <a:rPr lang="en-US" sz="3200" dirty="0" smtClean="0">
                <a:solidFill>
                  <a:prstClr val="black"/>
                </a:solidFill>
              </a:rPr>
              <a:t>Ongoing Projects:</a:t>
            </a:r>
          </a:p>
          <a:p>
            <a:pPr defTabSz="913832">
              <a:spcBef>
                <a:spcPct val="20000"/>
              </a:spcBef>
              <a:defRPr/>
            </a:pPr>
            <a:endParaRPr lang="en-US" sz="3200" dirty="0" smtClean="0">
              <a:solidFill>
                <a:prstClr val="black"/>
              </a:solidFill>
            </a:endParaRPr>
          </a:p>
          <a:p>
            <a:pPr defTabSz="913832">
              <a:spcBef>
                <a:spcPct val="20000"/>
              </a:spcBef>
              <a:defRPr/>
            </a:pPr>
            <a:r>
              <a:rPr lang="en-US" sz="3200" dirty="0" err="1" smtClean="0">
                <a:solidFill>
                  <a:prstClr val="black"/>
                </a:solidFill>
              </a:rPr>
              <a:t>Villarrica</a:t>
            </a:r>
            <a:r>
              <a:rPr lang="en-US" sz="3200" dirty="0" smtClean="0">
                <a:solidFill>
                  <a:prstClr val="black"/>
                </a:solidFill>
              </a:rPr>
              <a:t>  Volcano Temporary Array: Locate and invert VT events to identify and characterize trends in fluid movement and activity</a:t>
            </a:r>
            <a:br>
              <a:rPr lang="en-US" sz="3200" dirty="0" smtClean="0">
                <a:solidFill>
                  <a:prstClr val="black"/>
                </a:solidFill>
              </a:rPr>
            </a:br>
            <a:endParaRPr lang="en-US" sz="3200" dirty="0" smtClean="0">
              <a:solidFill>
                <a:prstClr val="black"/>
              </a:solidFill>
            </a:endParaRPr>
          </a:p>
          <a:p>
            <a:pPr defTabSz="913832">
              <a:spcBef>
                <a:spcPct val="20000"/>
              </a:spcBef>
              <a:defRPr/>
            </a:pPr>
            <a:r>
              <a:rPr lang="en-US" sz="3200" dirty="0" smtClean="0">
                <a:solidFill>
                  <a:prstClr val="black"/>
                </a:solidFill>
              </a:rPr>
              <a:t>Bering Glacier 2010: Identify “monotonic” phases produced by glacier calving and determine whether the signals are a function of source or path effects</a:t>
            </a:r>
          </a:p>
          <a:p>
            <a:pPr defTabSz="913832">
              <a:spcBef>
                <a:spcPct val="20000"/>
              </a:spcBef>
              <a:defRPr/>
            </a:pPr>
            <a:endParaRPr lang="en-US" sz="3200" dirty="0" smtClean="0">
              <a:solidFill>
                <a:prstClr val="black"/>
              </a:solidFill>
            </a:endParaRPr>
          </a:p>
          <a:p>
            <a:pPr defTabSz="913832">
              <a:spcBef>
                <a:spcPct val="20000"/>
              </a:spcBef>
              <a:defRPr/>
            </a:pPr>
            <a:r>
              <a:rPr lang="en-US" sz="3200" dirty="0" smtClean="0">
                <a:solidFill>
                  <a:prstClr val="black"/>
                </a:solidFill>
              </a:rPr>
              <a:t>Past Projects:</a:t>
            </a:r>
          </a:p>
          <a:p>
            <a:pPr defTabSz="913832">
              <a:spcBef>
                <a:spcPct val="20000"/>
              </a:spcBef>
              <a:defRPr/>
            </a:pPr>
            <a:endParaRPr lang="en-US" sz="3200" dirty="0" smtClean="0">
              <a:solidFill>
                <a:prstClr val="black"/>
              </a:solidFill>
            </a:endParaRPr>
          </a:p>
          <a:p>
            <a:pPr defTabSz="913832">
              <a:spcBef>
                <a:spcPct val="20000"/>
              </a:spcBef>
              <a:defRPr/>
            </a:pPr>
            <a:r>
              <a:rPr lang="en-US" sz="3200" dirty="0" smtClean="0">
                <a:solidFill>
                  <a:prstClr val="black"/>
                </a:solidFill>
              </a:rPr>
              <a:t>Newberry 2008:  -Compute receiver functions beneath Newberry Volcano</a:t>
            </a:r>
          </a:p>
          <a:p>
            <a:pPr defTabSz="913832">
              <a:spcBef>
                <a:spcPct val="20000"/>
              </a:spcBef>
              <a:defRPr/>
            </a:pPr>
            <a:r>
              <a:rPr lang="en-US" sz="3200" dirty="0" smtClean="0">
                <a:solidFill>
                  <a:prstClr val="black"/>
                </a:solidFill>
              </a:rPr>
              <a:t>                               -Compute short-period noise correlations functions to 	           determine shallow velocity structure		</a:t>
            </a:r>
          </a:p>
          <a:p>
            <a:pPr algn="ctr" defTabSz="913832">
              <a:spcBef>
                <a:spcPct val="20000"/>
              </a:spcBef>
              <a:defRPr/>
            </a:pPr>
            <a:endParaRPr lang="en-US" sz="3200" dirty="0" smtClean="0">
              <a:solidFill>
                <a:prstClr val="black"/>
              </a:solidFill>
            </a:endParaRPr>
          </a:p>
          <a:p>
            <a:pPr algn="ctr" defTabSz="913832">
              <a:spcBef>
                <a:spcPct val="20000"/>
              </a:spcBef>
              <a:defRPr/>
            </a:pPr>
            <a:endParaRPr lang="en-US" sz="3200" dirty="0" smtClean="0">
              <a:solidFill>
                <a:prstClr val="black"/>
              </a:solidFill>
            </a:endParaRPr>
          </a:p>
        </p:txBody>
      </p:sp>
      <p:pic>
        <p:nvPicPr>
          <p:cNvPr id="6" name="Picture 5" descr="Richardso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3700" y="-838200"/>
            <a:ext cx="2400300" cy="3200400"/>
          </a:xfrm>
          <a:prstGeom prst="rect">
            <a:avLst/>
          </a:prstGeom>
        </p:spPr>
      </p:pic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1371600" y="762000"/>
            <a:ext cx="6400800" cy="5334000"/>
          </a:xfrm>
          <a:prstGeom prst="rect">
            <a:avLst/>
          </a:prstGeom>
        </p:spPr>
        <p:txBody>
          <a:bodyPr vert="horz" lIns="91380" tIns="45692" rIns="91380" bIns="45692" rtlCol="0">
            <a:normAutofit fontScale="47500" lnSpcReduction="20000"/>
          </a:bodyPr>
          <a:lstStyle/>
          <a:p>
            <a:pPr defTabSz="913832">
              <a:spcBef>
                <a:spcPct val="20000"/>
              </a:spcBef>
              <a:defRPr/>
            </a:pPr>
            <a:r>
              <a:rPr lang="en-US" sz="3200" dirty="0" smtClean="0">
                <a:solidFill>
                  <a:prstClr val="black"/>
                </a:solidFill>
              </a:rPr>
              <a:t>Processing Flow:</a:t>
            </a:r>
          </a:p>
          <a:p>
            <a:pPr defTabSz="913832">
              <a:spcBef>
                <a:spcPct val="20000"/>
              </a:spcBef>
              <a:defRPr/>
            </a:pPr>
            <a:endParaRPr lang="en-US" sz="3200" dirty="0" smtClean="0">
              <a:solidFill>
                <a:prstClr val="black"/>
              </a:solidFill>
            </a:endParaRPr>
          </a:p>
          <a:p>
            <a:pPr defTabSz="913832">
              <a:spcBef>
                <a:spcPct val="20000"/>
              </a:spcBef>
              <a:defRPr/>
            </a:pPr>
            <a:r>
              <a:rPr lang="en-US" sz="3200" dirty="0" smtClean="0">
                <a:solidFill>
                  <a:prstClr val="black"/>
                </a:solidFill>
              </a:rPr>
              <a:t>-Process raw data to seed</a:t>
            </a:r>
          </a:p>
          <a:p>
            <a:pPr defTabSz="913832">
              <a:spcBef>
                <a:spcPct val="20000"/>
              </a:spcBef>
              <a:defRPr/>
            </a:pPr>
            <a:r>
              <a:rPr lang="en-US" sz="3200" dirty="0" smtClean="0">
                <a:solidFill>
                  <a:prstClr val="black"/>
                </a:solidFill>
              </a:rPr>
              <a:t>-Array processing for event locations</a:t>
            </a:r>
          </a:p>
          <a:p>
            <a:pPr defTabSz="913832">
              <a:spcBef>
                <a:spcPct val="20000"/>
              </a:spcBef>
              <a:defRPr/>
            </a:pPr>
            <a:r>
              <a:rPr lang="en-US" sz="3200" dirty="0" smtClean="0">
                <a:solidFill>
                  <a:prstClr val="black"/>
                </a:solidFill>
              </a:rPr>
              <a:t>-Finite difference modeling</a:t>
            </a:r>
          </a:p>
          <a:p>
            <a:pPr defTabSz="913832">
              <a:spcBef>
                <a:spcPct val="20000"/>
              </a:spcBef>
              <a:defRPr/>
            </a:pPr>
            <a:endParaRPr lang="en-US" sz="3200" dirty="0" smtClean="0">
              <a:solidFill>
                <a:prstClr val="black"/>
              </a:solidFill>
            </a:endParaRPr>
          </a:p>
          <a:p>
            <a:pPr defTabSz="913832">
              <a:spcBef>
                <a:spcPct val="20000"/>
              </a:spcBef>
              <a:defRPr/>
            </a:pPr>
            <a:r>
              <a:rPr lang="en-US" sz="3200" dirty="0" smtClean="0">
                <a:solidFill>
                  <a:prstClr val="black"/>
                </a:solidFill>
              </a:rPr>
              <a:t>Processing Tools:</a:t>
            </a:r>
          </a:p>
          <a:p>
            <a:pPr defTabSz="913832">
              <a:spcBef>
                <a:spcPct val="20000"/>
              </a:spcBef>
              <a:defRPr/>
            </a:pPr>
            <a:endParaRPr lang="en-US" sz="3200" dirty="0" smtClean="0">
              <a:solidFill>
                <a:prstClr val="black"/>
              </a:solidFill>
            </a:endParaRPr>
          </a:p>
          <a:p>
            <a:pPr defTabSz="913832">
              <a:spcBef>
                <a:spcPct val="20000"/>
              </a:spcBef>
              <a:defRPr/>
            </a:pPr>
            <a:r>
              <a:rPr lang="en-US" sz="3200" dirty="0" smtClean="0">
                <a:solidFill>
                  <a:prstClr val="black"/>
                </a:solidFill>
              </a:rPr>
              <a:t>-</a:t>
            </a:r>
            <a:r>
              <a:rPr lang="en-US" sz="3200" dirty="0" err="1" smtClean="0">
                <a:solidFill>
                  <a:prstClr val="black"/>
                </a:solidFill>
              </a:rPr>
              <a:t>Passcal</a:t>
            </a:r>
            <a:r>
              <a:rPr lang="en-US" sz="3200" dirty="0" smtClean="0">
                <a:solidFill>
                  <a:prstClr val="black"/>
                </a:solidFill>
              </a:rPr>
              <a:t> software</a:t>
            </a:r>
          </a:p>
          <a:p>
            <a:pPr defTabSz="913832">
              <a:spcBef>
                <a:spcPct val="20000"/>
              </a:spcBef>
              <a:defRPr/>
            </a:pPr>
            <a:r>
              <a:rPr lang="en-US" sz="3200" dirty="0" smtClean="0">
                <a:solidFill>
                  <a:prstClr val="black"/>
                </a:solidFill>
              </a:rPr>
              <a:t>-Antelope</a:t>
            </a:r>
          </a:p>
          <a:p>
            <a:pPr defTabSz="913832">
              <a:spcBef>
                <a:spcPct val="20000"/>
              </a:spcBef>
              <a:defRPr/>
            </a:pPr>
            <a:r>
              <a:rPr lang="en-US" sz="3200" dirty="0" smtClean="0">
                <a:solidFill>
                  <a:prstClr val="black"/>
                </a:solidFill>
              </a:rPr>
              <a:t>-</a:t>
            </a:r>
            <a:r>
              <a:rPr lang="en-US" sz="3200" dirty="0" err="1" smtClean="0">
                <a:solidFill>
                  <a:prstClr val="black"/>
                </a:solidFill>
              </a:rPr>
              <a:t>Matlab</a:t>
            </a:r>
            <a:endParaRPr lang="en-US" sz="3200" dirty="0" smtClean="0">
              <a:solidFill>
                <a:prstClr val="black"/>
              </a:solidFill>
            </a:endParaRPr>
          </a:p>
          <a:p>
            <a:pPr defTabSz="913832">
              <a:spcBef>
                <a:spcPct val="20000"/>
              </a:spcBef>
              <a:defRPr/>
            </a:pPr>
            <a:r>
              <a:rPr lang="en-US" sz="3200" dirty="0" smtClean="0">
                <a:solidFill>
                  <a:prstClr val="black"/>
                </a:solidFill>
              </a:rPr>
              <a:t>-Seismic Unix</a:t>
            </a:r>
          </a:p>
          <a:p>
            <a:pPr defTabSz="913832">
              <a:spcBef>
                <a:spcPct val="20000"/>
              </a:spcBef>
              <a:defRPr/>
            </a:pPr>
            <a:r>
              <a:rPr lang="en-US" sz="3200" dirty="0" smtClean="0">
                <a:solidFill>
                  <a:prstClr val="black"/>
                </a:solidFill>
              </a:rPr>
              <a:t>-</a:t>
            </a:r>
            <a:r>
              <a:rPr lang="en-US" sz="3200" dirty="0" err="1" smtClean="0">
                <a:solidFill>
                  <a:prstClr val="black"/>
                </a:solidFill>
              </a:rPr>
              <a:t>Promax</a:t>
            </a:r>
            <a:endParaRPr lang="en-US" sz="3200" dirty="0" smtClean="0">
              <a:solidFill>
                <a:prstClr val="black"/>
              </a:solidFill>
            </a:endParaRPr>
          </a:p>
          <a:p>
            <a:pPr defTabSz="913832">
              <a:spcBef>
                <a:spcPct val="20000"/>
              </a:spcBef>
              <a:defRPr/>
            </a:pPr>
            <a:endParaRPr lang="en-US" sz="3200" dirty="0" smtClean="0">
              <a:solidFill>
                <a:prstClr val="black"/>
              </a:solidFill>
            </a:endParaRPr>
          </a:p>
          <a:p>
            <a:pPr defTabSz="913832">
              <a:spcBef>
                <a:spcPct val="20000"/>
              </a:spcBef>
              <a:defRPr/>
            </a:pPr>
            <a:r>
              <a:rPr lang="en-US" sz="3200" dirty="0" smtClean="0">
                <a:solidFill>
                  <a:prstClr val="black"/>
                </a:solidFill>
              </a:rPr>
              <a:t>Future Processing:</a:t>
            </a:r>
          </a:p>
          <a:p>
            <a:pPr defTabSz="913832">
              <a:spcBef>
                <a:spcPct val="20000"/>
              </a:spcBef>
              <a:defRPr/>
            </a:pPr>
            <a:endParaRPr lang="en-US" sz="3200" dirty="0" smtClean="0">
              <a:solidFill>
                <a:prstClr val="black"/>
              </a:solidFill>
            </a:endParaRPr>
          </a:p>
          <a:p>
            <a:pPr defTabSz="913832">
              <a:spcBef>
                <a:spcPct val="20000"/>
              </a:spcBef>
              <a:defRPr/>
            </a:pPr>
            <a:r>
              <a:rPr lang="en-US" sz="3200" dirty="0" smtClean="0">
                <a:solidFill>
                  <a:prstClr val="black"/>
                </a:solidFill>
              </a:rPr>
              <a:t>-Ambient Noise Correlation</a:t>
            </a:r>
          </a:p>
          <a:p>
            <a:pPr defTabSz="913832">
              <a:spcBef>
                <a:spcPct val="20000"/>
              </a:spcBef>
              <a:defRPr/>
            </a:pPr>
            <a:r>
              <a:rPr lang="en-US" sz="3200" dirty="0" smtClean="0">
                <a:solidFill>
                  <a:prstClr val="black"/>
                </a:solidFill>
              </a:rPr>
              <a:t>-Source Inversions</a:t>
            </a:r>
          </a:p>
          <a:p>
            <a:pPr defTabSz="913832">
              <a:spcBef>
                <a:spcPct val="20000"/>
              </a:spcBef>
              <a:defRPr/>
            </a:pPr>
            <a:r>
              <a:rPr lang="en-US" sz="3200" dirty="0" smtClean="0">
                <a:solidFill>
                  <a:prstClr val="black"/>
                </a:solidFill>
              </a:rPr>
              <a:t>-Finite difference modeling</a:t>
            </a:r>
          </a:p>
          <a:p>
            <a:pPr defTabSz="913832">
              <a:spcBef>
                <a:spcPct val="20000"/>
              </a:spcBef>
              <a:defRPr/>
            </a:pPr>
            <a:r>
              <a:rPr lang="en-US" sz="3200" dirty="0" smtClean="0">
                <a:solidFill>
                  <a:prstClr val="black"/>
                </a:solidFill>
              </a:rPr>
              <a:t>	</a:t>
            </a:r>
          </a:p>
          <a:p>
            <a:pPr algn="ctr" defTabSz="913832">
              <a:spcBef>
                <a:spcPct val="20000"/>
              </a:spcBef>
              <a:defRPr/>
            </a:pPr>
            <a:endParaRPr lang="en-US" sz="3200" dirty="0" smtClean="0">
              <a:solidFill>
                <a:prstClr val="black"/>
              </a:solidFill>
            </a:endParaRPr>
          </a:p>
          <a:p>
            <a:pPr algn="ctr" defTabSz="913832">
              <a:spcBef>
                <a:spcPct val="20000"/>
              </a:spcBef>
              <a:defRPr/>
            </a:pPr>
            <a:endParaRPr lang="en-US" sz="3200" dirty="0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533400"/>
            <a:ext cx="8458200" cy="1089025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Weisen</a:t>
            </a:r>
            <a:r>
              <a:rPr lang="en-US" dirty="0" smtClean="0"/>
              <a:t> </a:t>
            </a:r>
            <a:r>
              <a:rPr lang="en-US" dirty="0" err="1" smtClean="0"/>
              <a:t>Shen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/>
              <a:t>majoring geophysics @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700" dirty="0" smtClean="0"/>
              <a:t>Department of Physics, </a:t>
            </a:r>
            <a:br>
              <a:rPr lang="en-US" sz="2700" dirty="0" smtClean="0"/>
            </a:br>
            <a:r>
              <a:rPr lang="en-US" sz="2700" dirty="0" smtClean="0"/>
              <a:t>University of Colorado at Boulder</a:t>
            </a:r>
            <a:br>
              <a:rPr lang="en-US" sz="2700" dirty="0" smtClean="0"/>
            </a:br>
            <a:r>
              <a:rPr lang="en-US" sz="2700" dirty="0" smtClean="0"/>
              <a:t>Currently in the 3</a:t>
            </a:r>
            <a:r>
              <a:rPr lang="en-US" sz="2700" baseline="30000" dirty="0" smtClean="0"/>
              <a:t>rd</a:t>
            </a:r>
            <a:r>
              <a:rPr lang="en-US" sz="2700" dirty="0" smtClean="0"/>
              <a:t> year of graduate study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2819400"/>
            <a:ext cx="8305800" cy="3429000"/>
          </a:xfrm>
        </p:spPr>
        <p:txBody>
          <a:bodyPr/>
          <a:lstStyle/>
          <a:p>
            <a:pPr algn="l"/>
            <a:endParaRPr lang="en-US" dirty="0" smtClean="0"/>
          </a:p>
          <a:p>
            <a:pPr algn="l"/>
            <a:r>
              <a:rPr lang="en-US" b="1" dirty="0" smtClean="0">
                <a:solidFill>
                  <a:schemeClr val="tx1"/>
                </a:solidFill>
              </a:rPr>
              <a:t>Research Project:</a:t>
            </a:r>
          </a:p>
          <a:p>
            <a:pPr algn="l"/>
            <a:r>
              <a:rPr lang="en-US" sz="2400" b="1" dirty="0" smtClean="0">
                <a:solidFill>
                  <a:schemeClr val="tx1"/>
                </a:solidFill>
              </a:rPr>
              <a:t>Surface Wave Tomography</a:t>
            </a:r>
          </a:p>
          <a:p>
            <a:pPr algn="l"/>
            <a:r>
              <a:rPr lang="en-US" sz="2400" b="1" dirty="0" smtClean="0">
                <a:solidFill>
                  <a:schemeClr val="tx1"/>
                </a:solidFill>
              </a:rPr>
              <a:t>Shear Wave Structure of USA</a:t>
            </a:r>
          </a:p>
          <a:p>
            <a:pPr algn="l"/>
            <a:r>
              <a:rPr lang="en-US" sz="2400" b="1" dirty="0" smtClean="0">
                <a:solidFill>
                  <a:schemeClr val="tx1"/>
                </a:solidFill>
              </a:rPr>
              <a:t>(isotropic/anisotropic)</a:t>
            </a:r>
          </a:p>
          <a:p>
            <a:endParaRPr lang="en-US" dirty="0"/>
          </a:p>
        </p:txBody>
      </p:sp>
      <p:pic>
        <p:nvPicPr>
          <p:cNvPr id="5" name="Picture 4" descr="resul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14887" y="2514600"/>
            <a:ext cx="4456653" cy="3962400"/>
          </a:xfrm>
          <a:prstGeom prst="rect">
            <a:avLst/>
          </a:prstGeom>
        </p:spPr>
      </p:pic>
      <p:pic>
        <p:nvPicPr>
          <p:cNvPr id="6" name="Picture 5" descr="She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9450" y="-609600"/>
            <a:ext cx="2114550" cy="2819400"/>
          </a:xfrm>
          <a:prstGeom prst="rect">
            <a:avLst/>
          </a:prstGeom>
        </p:spPr>
      </p:pic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US"/>
              <a:t>Data Processing</a:t>
            </a:r>
          </a:p>
        </p:txBody>
      </p:sp>
      <p:pic>
        <p:nvPicPr>
          <p:cNvPr id="7174" name="Picture 6" descr="Screen shot 2010-08-23 at 9"/>
          <p:cNvPicPr>
            <a:picLocks noChangeAspect="1" noChangeArrowheads="1"/>
          </p:cNvPicPr>
          <p:nvPr/>
        </p:nvPicPr>
        <p:blipFill>
          <a:blip r:embed="rId3"/>
          <a:srcRect l="1718" t="6500" r="28438"/>
          <a:stretch>
            <a:fillRect/>
          </a:stretch>
        </p:blipFill>
        <p:spPr bwMode="auto">
          <a:xfrm>
            <a:off x="1600200" y="1981200"/>
            <a:ext cx="1905000" cy="1593850"/>
          </a:xfrm>
          <a:prstGeom prst="rect">
            <a:avLst/>
          </a:prstGeom>
          <a:noFill/>
        </p:spPr>
      </p:pic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1295400" y="3946534"/>
            <a:ext cx="3276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50" tIns="45677" rIns="91350" bIns="45677">
            <a:spAutoFit/>
          </a:bodyPr>
          <a:lstStyle/>
          <a:p>
            <a:pPr defTabSz="913548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FFFDD0"/>
                </a:solidFill>
                <a:latin typeface="Helvetica" pitchFamily="-16" charset="0"/>
              </a:rPr>
              <a:t>Rotation and Filtering</a:t>
            </a:r>
          </a:p>
        </p:txBody>
      </p:sp>
      <p:sp>
        <p:nvSpPr>
          <p:cNvPr id="7178" name="Line 10"/>
          <p:cNvSpPr>
            <a:spLocks noChangeShapeType="1"/>
          </p:cNvSpPr>
          <p:nvPr/>
        </p:nvSpPr>
        <p:spPr bwMode="auto">
          <a:xfrm>
            <a:off x="6477000" y="4572000"/>
            <a:ext cx="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91350" tIns="45677" rIns="91350" bIns="45677" anchor="ctr"/>
          <a:lstStyle/>
          <a:p>
            <a:pPr defTabSz="913548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 smtClean="0">
              <a:solidFill>
                <a:srgbClr val="FFFDD0"/>
              </a:solidFill>
            </a:endParaRP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228604" y="1219200"/>
            <a:ext cx="472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50" tIns="45677" rIns="91350" bIns="45677">
            <a:spAutoFit/>
          </a:bodyPr>
          <a:lstStyle/>
          <a:p>
            <a:pPr defTabSz="913548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DD0"/>
                </a:solidFill>
              </a:rPr>
              <a:t>SEGY/SEED files from IRIS DMC</a:t>
            </a: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5410200" y="1219200"/>
            <a:ext cx="3124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50" tIns="45677" rIns="91350" bIns="45677">
            <a:spAutoFit/>
          </a:bodyPr>
          <a:lstStyle/>
          <a:p>
            <a:pPr defTabSz="913548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DD0"/>
                </a:solidFill>
              </a:rPr>
              <a:t>Sac files from SOD</a:t>
            </a:r>
          </a:p>
        </p:txBody>
      </p:sp>
      <p:sp>
        <p:nvSpPr>
          <p:cNvPr id="7181" name="Line 13"/>
          <p:cNvSpPr>
            <a:spLocks noChangeShapeType="1"/>
          </p:cNvSpPr>
          <p:nvPr/>
        </p:nvSpPr>
        <p:spPr bwMode="auto">
          <a:xfrm>
            <a:off x="2590800" y="1600200"/>
            <a:ext cx="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91350" tIns="45677" rIns="91350" bIns="45677" anchor="ctr"/>
          <a:lstStyle/>
          <a:p>
            <a:pPr defTabSz="913548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 smtClean="0">
              <a:solidFill>
                <a:srgbClr val="FFFDD0"/>
              </a:solidFill>
            </a:endParaRP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1371600" y="4648209"/>
            <a:ext cx="3048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50" tIns="45677" rIns="91350" bIns="45677">
            <a:spAutoFit/>
          </a:bodyPr>
          <a:lstStyle/>
          <a:p>
            <a:pPr defTabSz="913548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FFFDD0"/>
                </a:solidFill>
                <a:latin typeface="Helvetica" pitchFamily="-16" charset="0"/>
              </a:rPr>
              <a:t>ID of Crustal Phases</a:t>
            </a:r>
          </a:p>
        </p:txBody>
      </p:sp>
      <p:sp>
        <p:nvSpPr>
          <p:cNvPr id="7183" name="Line 15"/>
          <p:cNvSpPr>
            <a:spLocks noChangeShapeType="1"/>
          </p:cNvSpPr>
          <p:nvPr/>
        </p:nvSpPr>
        <p:spPr bwMode="auto">
          <a:xfrm>
            <a:off x="2590800" y="3657600"/>
            <a:ext cx="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91350" tIns="45677" rIns="91350" bIns="45677" anchor="ctr"/>
          <a:lstStyle/>
          <a:p>
            <a:pPr defTabSz="913548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 smtClean="0">
              <a:solidFill>
                <a:srgbClr val="FFFDD0"/>
              </a:solidFill>
            </a:endParaRPr>
          </a:p>
        </p:txBody>
      </p:sp>
      <p:sp>
        <p:nvSpPr>
          <p:cNvPr id="7184" name="Line 16"/>
          <p:cNvSpPr>
            <a:spLocks noChangeShapeType="1"/>
          </p:cNvSpPr>
          <p:nvPr/>
        </p:nvSpPr>
        <p:spPr bwMode="auto">
          <a:xfrm>
            <a:off x="2590800" y="4343400"/>
            <a:ext cx="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91350" tIns="45677" rIns="91350" bIns="45677" anchor="ctr"/>
          <a:lstStyle/>
          <a:p>
            <a:pPr defTabSz="913548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 smtClean="0">
              <a:solidFill>
                <a:srgbClr val="FFFDD0"/>
              </a:solidFill>
            </a:endParaRPr>
          </a:p>
        </p:txBody>
      </p:sp>
      <p:sp>
        <p:nvSpPr>
          <p:cNvPr id="7185" name="Line 17"/>
          <p:cNvSpPr>
            <a:spLocks noChangeShapeType="1"/>
          </p:cNvSpPr>
          <p:nvPr/>
        </p:nvSpPr>
        <p:spPr bwMode="auto">
          <a:xfrm>
            <a:off x="2590800" y="5029200"/>
            <a:ext cx="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91350" tIns="45677" rIns="91350" bIns="45677" anchor="ctr"/>
          <a:lstStyle/>
          <a:p>
            <a:pPr defTabSz="913548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 smtClean="0">
              <a:solidFill>
                <a:srgbClr val="FFFDD0"/>
              </a:solidFill>
            </a:endParaRPr>
          </a:p>
        </p:txBody>
      </p:sp>
      <p:sp>
        <p:nvSpPr>
          <p:cNvPr id="7186" name="Text Box 18"/>
          <p:cNvSpPr txBox="1">
            <a:spLocks noChangeArrowheads="1"/>
          </p:cNvSpPr>
          <p:nvPr/>
        </p:nvSpPr>
        <p:spPr bwMode="auto">
          <a:xfrm>
            <a:off x="1295400" y="5334009"/>
            <a:ext cx="3276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50" tIns="45677" rIns="91350" bIns="45677">
            <a:spAutoFit/>
          </a:bodyPr>
          <a:lstStyle/>
          <a:p>
            <a:pPr defTabSz="913548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FFFDD0"/>
                </a:solidFill>
                <a:latin typeface="Helvetica" pitchFamily="-16" charset="0"/>
              </a:rPr>
              <a:t>Forward Modeling and Tomographic Inversion</a:t>
            </a:r>
          </a:p>
        </p:txBody>
      </p:sp>
      <p:sp>
        <p:nvSpPr>
          <p:cNvPr id="7187" name="Rectangle 19"/>
          <p:cNvSpPr>
            <a:spLocks noChangeArrowheads="1"/>
          </p:cNvSpPr>
          <p:nvPr/>
        </p:nvSpPr>
        <p:spPr bwMode="auto">
          <a:xfrm>
            <a:off x="228605" y="6400807"/>
            <a:ext cx="4956624" cy="400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50" tIns="45677" rIns="91350" bIns="45677">
            <a:spAutoFit/>
          </a:bodyPr>
          <a:lstStyle/>
          <a:p>
            <a:pPr defTabSz="91354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FFFDD0"/>
                </a:solidFill>
                <a:latin typeface="Helvetica" pitchFamily="-16" charset="0"/>
              </a:rPr>
              <a:t>P- and S-wave velocity model, </a:t>
            </a:r>
            <a:r>
              <a:rPr lang="en-US" sz="2000" dirty="0" err="1" smtClean="0">
                <a:solidFill>
                  <a:srgbClr val="FFFDD0"/>
                </a:solidFill>
                <a:latin typeface="Helvetica" pitchFamily="-16" charset="0"/>
              </a:rPr>
              <a:t>Vp</a:t>
            </a:r>
            <a:r>
              <a:rPr lang="en-US" sz="2000" dirty="0" smtClean="0">
                <a:solidFill>
                  <a:srgbClr val="FFFDD0"/>
                </a:solidFill>
                <a:latin typeface="Helvetica" pitchFamily="-16" charset="0"/>
              </a:rPr>
              <a:t>/Vs ratio</a:t>
            </a:r>
          </a:p>
        </p:txBody>
      </p:sp>
      <p:sp>
        <p:nvSpPr>
          <p:cNvPr id="7188" name="Line 20"/>
          <p:cNvSpPr>
            <a:spLocks noChangeShapeType="1"/>
          </p:cNvSpPr>
          <p:nvPr/>
        </p:nvSpPr>
        <p:spPr bwMode="auto">
          <a:xfrm>
            <a:off x="2590800" y="6096000"/>
            <a:ext cx="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91350" tIns="45677" rIns="91350" bIns="45677" anchor="ctr"/>
          <a:lstStyle/>
          <a:p>
            <a:pPr defTabSz="913548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 smtClean="0">
              <a:solidFill>
                <a:srgbClr val="FFFDD0"/>
              </a:solidFill>
            </a:endParaRPr>
          </a:p>
        </p:txBody>
      </p:sp>
      <p:sp>
        <p:nvSpPr>
          <p:cNvPr id="7189" name="Line 21"/>
          <p:cNvSpPr>
            <a:spLocks noChangeShapeType="1"/>
          </p:cNvSpPr>
          <p:nvPr/>
        </p:nvSpPr>
        <p:spPr bwMode="auto">
          <a:xfrm>
            <a:off x="6781800" y="1676400"/>
            <a:ext cx="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91350" tIns="45677" rIns="91350" bIns="45677" anchor="ctr"/>
          <a:lstStyle/>
          <a:p>
            <a:pPr defTabSz="913548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 smtClean="0">
              <a:solidFill>
                <a:srgbClr val="FFFDD0"/>
              </a:solidFill>
            </a:endParaRPr>
          </a:p>
        </p:txBody>
      </p:sp>
      <p:sp>
        <p:nvSpPr>
          <p:cNvPr id="7190" name="Text Box 22"/>
          <p:cNvSpPr txBox="1">
            <a:spLocks noChangeArrowheads="1"/>
          </p:cNvSpPr>
          <p:nvPr/>
        </p:nvSpPr>
        <p:spPr bwMode="auto">
          <a:xfrm>
            <a:off x="6172201" y="20574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50" tIns="45677" rIns="91350" bIns="45677">
            <a:spAutoFit/>
          </a:bodyPr>
          <a:lstStyle/>
          <a:p>
            <a:pPr defTabSz="913548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DD0"/>
                </a:solidFill>
              </a:rPr>
              <a:t>SEISAN</a:t>
            </a:r>
          </a:p>
        </p:txBody>
      </p:sp>
      <p:pic>
        <p:nvPicPr>
          <p:cNvPr id="7191" name="Picture 23" descr="Seism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24400" y="2971801"/>
            <a:ext cx="4267200" cy="804863"/>
          </a:xfrm>
          <a:prstGeom prst="rect">
            <a:avLst/>
          </a:prstGeom>
          <a:noFill/>
        </p:spPr>
      </p:pic>
      <p:sp>
        <p:nvSpPr>
          <p:cNvPr id="7192" name="Line 24"/>
          <p:cNvSpPr>
            <a:spLocks noChangeShapeType="1"/>
          </p:cNvSpPr>
          <p:nvPr/>
        </p:nvSpPr>
        <p:spPr bwMode="auto">
          <a:xfrm>
            <a:off x="6781800" y="2590800"/>
            <a:ext cx="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91350" tIns="45677" rIns="91350" bIns="45677" anchor="ctr"/>
          <a:lstStyle/>
          <a:p>
            <a:pPr defTabSz="913548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 smtClean="0">
              <a:solidFill>
                <a:srgbClr val="FFFDD0"/>
              </a:solidFill>
            </a:endParaRPr>
          </a:p>
        </p:txBody>
      </p:sp>
      <p:sp>
        <p:nvSpPr>
          <p:cNvPr id="7193" name="Line 25"/>
          <p:cNvSpPr>
            <a:spLocks noChangeShapeType="1"/>
          </p:cNvSpPr>
          <p:nvPr/>
        </p:nvSpPr>
        <p:spPr bwMode="auto">
          <a:xfrm>
            <a:off x="6781800" y="3886200"/>
            <a:ext cx="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91350" tIns="45677" rIns="91350" bIns="45677" anchor="ctr"/>
          <a:lstStyle/>
          <a:p>
            <a:pPr defTabSz="913548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 smtClean="0">
              <a:solidFill>
                <a:srgbClr val="FFFDD0"/>
              </a:solidFill>
            </a:endParaRPr>
          </a:p>
        </p:txBody>
      </p:sp>
      <p:pic>
        <p:nvPicPr>
          <p:cNvPr id="7194" name="Picture 26" descr="FM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76800" y="4343404"/>
            <a:ext cx="3962400" cy="2028825"/>
          </a:xfrm>
          <a:prstGeom prst="rect">
            <a:avLst/>
          </a:prstGeom>
          <a:noFill/>
        </p:spPr>
      </p:pic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Flow &amp; Tools</a:t>
            </a:r>
            <a:endParaRPr lang="en-US" dirty="0"/>
          </a:p>
        </p:txBody>
      </p:sp>
      <p:pic>
        <p:nvPicPr>
          <p:cNvPr id="6" name="Content Placeholder 5" descr="data_flow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352806" y="1295404"/>
            <a:ext cx="5229225" cy="2724150"/>
          </a:xfrm>
        </p:spPr>
      </p:pic>
      <p:pic>
        <p:nvPicPr>
          <p:cNvPr id="4" name="Picture 3" descr="AFTER_FF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4801" y="1524000"/>
            <a:ext cx="2971800" cy="2328779"/>
          </a:xfrm>
          <a:prstGeom prst="rect">
            <a:avLst/>
          </a:prstGeom>
        </p:spPr>
      </p:pic>
      <p:pic>
        <p:nvPicPr>
          <p:cNvPr id="5" name="Picture 4" descr="A17A_K25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2400" y="4191002"/>
            <a:ext cx="2819400" cy="2097965"/>
          </a:xfrm>
          <a:prstGeom prst="rect">
            <a:avLst/>
          </a:prstGeom>
        </p:spPr>
      </p:pic>
      <p:pic>
        <p:nvPicPr>
          <p:cNvPr id="7" name="Picture 6" descr="A17A_K25A_disp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19400" y="4419603"/>
            <a:ext cx="3124200" cy="2157100"/>
          </a:xfrm>
          <a:prstGeom prst="rect">
            <a:avLst/>
          </a:prstGeom>
        </p:spPr>
      </p:pic>
      <p:pic>
        <p:nvPicPr>
          <p:cNvPr id="8" name="Picture 7" descr="32s_iso_ani_v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867400" y="4297152"/>
            <a:ext cx="2895600" cy="2560848"/>
          </a:xfrm>
          <a:prstGeom prst="rect">
            <a:avLst/>
          </a:prstGeom>
        </p:spPr>
      </p:pic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9D5C0-48BC-4151-A318-5E6A2E9BA06F}" type="slidenum">
              <a:rPr lang="en-US" altLang="zh-CN">
                <a:solidFill>
                  <a:srgbClr val="000000"/>
                </a:solidFill>
              </a:rPr>
              <a:pPr/>
              <a:t>41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68962" name="Rectangle 2"/>
          <p:cNvSpPr>
            <a:spLocks noGrp="1" noChangeArrowheads="1"/>
          </p:cNvSpPr>
          <p:nvPr>
            <p:ph type="title"/>
          </p:nvPr>
        </p:nvSpPr>
        <p:spPr>
          <a:xfrm>
            <a:off x="-990600" y="274642"/>
            <a:ext cx="8229600" cy="1020762"/>
          </a:xfrm>
        </p:spPr>
        <p:txBody>
          <a:bodyPr/>
          <a:lstStyle/>
          <a:p>
            <a:r>
              <a:rPr lang="en-US" sz="3600" dirty="0"/>
              <a:t>About me and my project</a:t>
            </a:r>
            <a:endParaRPr lang="en-US" dirty="0"/>
          </a:p>
        </p:txBody>
      </p:sp>
      <p:sp>
        <p:nvSpPr>
          <p:cNvPr id="168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4114800" cy="1676400"/>
          </a:xfrm>
        </p:spPr>
        <p:txBody>
          <a:bodyPr/>
          <a:lstStyle/>
          <a:p>
            <a:r>
              <a:rPr lang="en-US" sz="2800" dirty="0" err="1"/>
              <a:t>Yongbo</a:t>
            </a:r>
            <a:r>
              <a:rPr lang="en-US" sz="2800" dirty="0"/>
              <a:t> </a:t>
            </a:r>
            <a:r>
              <a:rPr lang="en-US" sz="2800" dirty="0" err="1"/>
              <a:t>Zhai</a:t>
            </a:r>
            <a:endParaRPr lang="en-US" sz="2800" dirty="0"/>
          </a:p>
          <a:p>
            <a:r>
              <a:rPr lang="en-US" sz="2800" dirty="0"/>
              <a:t>Rice University</a:t>
            </a:r>
          </a:p>
          <a:p>
            <a:r>
              <a:rPr lang="en-US" sz="2800" dirty="0"/>
              <a:t>5th-year PhD student</a:t>
            </a:r>
            <a:endParaRPr lang="en-US" dirty="0"/>
          </a:p>
        </p:txBody>
      </p:sp>
      <p:pic>
        <p:nvPicPr>
          <p:cNvPr id="168967" name="Picture 7" descr="horse(001)"/>
          <p:cNvPicPr>
            <a:picLocks noChangeAspect="1" noChangeArrowheads="1"/>
          </p:cNvPicPr>
          <p:nvPr/>
        </p:nvPicPr>
        <p:blipFill>
          <a:blip r:embed="rId3"/>
          <a:srcRect l="60001" b="25806"/>
          <a:stretch>
            <a:fillRect/>
          </a:stretch>
        </p:blipFill>
        <p:spPr bwMode="auto">
          <a:xfrm>
            <a:off x="5363496" y="1295404"/>
            <a:ext cx="1379535" cy="1828796"/>
          </a:xfrm>
          <a:prstGeom prst="rect">
            <a:avLst/>
          </a:prstGeom>
          <a:noFill/>
        </p:spPr>
      </p:pic>
      <p:pic>
        <p:nvPicPr>
          <p:cNvPr id="168969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53003" y="3429000"/>
            <a:ext cx="3530600" cy="328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8970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9600" y="3429000"/>
            <a:ext cx="3505200" cy="304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 descr="Zhai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34200" y="-609600"/>
            <a:ext cx="2400300" cy="3200400"/>
          </a:xfrm>
          <a:prstGeom prst="rect">
            <a:avLst/>
          </a:prstGeom>
        </p:spPr>
      </p:pic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D28D0-9293-416F-A6A8-CD2F419259FA}" type="slidenum">
              <a:rPr lang="en-US" altLang="zh-CN">
                <a:solidFill>
                  <a:srgbClr val="000000"/>
                </a:solidFill>
              </a:rPr>
              <a:pPr/>
              <a:t>42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69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sz="3600" dirty="0"/>
              <a:t>Data flow &amp; tools</a:t>
            </a:r>
            <a:endParaRPr lang="en-US" dirty="0"/>
          </a:p>
        </p:txBody>
      </p:sp>
      <p:sp>
        <p:nvSpPr>
          <p:cNvPr id="169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2286000"/>
          </a:xfrm>
        </p:spPr>
        <p:txBody>
          <a:bodyPr/>
          <a:lstStyle/>
          <a:p>
            <a:r>
              <a:rPr lang="en-US" sz="2400" dirty="0"/>
              <a:t>Request data by events from IRIS using </a:t>
            </a:r>
            <a:r>
              <a:rPr lang="en-US" sz="2400" dirty="0">
                <a:solidFill>
                  <a:srgbClr val="FF3924"/>
                </a:solidFill>
              </a:rPr>
              <a:t>JWEED</a:t>
            </a:r>
            <a:endParaRPr lang="en-US" sz="2400" dirty="0"/>
          </a:p>
          <a:p>
            <a:r>
              <a:rPr lang="en-US" sz="2400" dirty="0"/>
              <a:t>Process data using </a:t>
            </a:r>
            <a:r>
              <a:rPr lang="en-US" sz="2400" dirty="0">
                <a:solidFill>
                  <a:srgbClr val="FF3924"/>
                </a:solidFill>
              </a:rPr>
              <a:t>SAC</a:t>
            </a:r>
            <a:endParaRPr lang="en-US" sz="2400" dirty="0"/>
          </a:p>
          <a:p>
            <a:r>
              <a:rPr lang="en-US" sz="2400" dirty="0"/>
              <a:t>Calculate RFs and take Common Conversion Point Stacking using </a:t>
            </a:r>
            <a:r>
              <a:rPr lang="en-US" sz="2400" dirty="0" err="1">
                <a:solidFill>
                  <a:srgbClr val="FF3924"/>
                </a:solidFill>
              </a:rPr>
              <a:t>Matlab</a:t>
            </a:r>
            <a:r>
              <a:rPr lang="en-US" sz="2400" dirty="0">
                <a:solidFill>
                  <a:srgbClr val="FF3924"/>
                </a:solidFill>
              </a:rPr>
              <a:t> scripts</a:t>
            </a:r>
            <a:endParaRPr lang="en-US" sz="2400" dirty="0"/>
          </a:p>
          <a:p>
            <a:r>
              <a:rPr lang="en-US" sz="2400" dirty="0"/>
              <a:t>Illustrate image using </a:t>
            </a:r>
            <a:r>
              <a:rPr lang="en-US" sz="2400" dirty="0" err="1"/>
              <a:t>Matlab</a:t>
            </a:r>
            <a:r>
              <a:rPr lang="en-US" sz="2400" dirty="0"/>
              <a:t>, </a:t>
            </a:r>
            <a:r>
              <a:rPr lang="en-US" sz="2400" dirty="0">
                <a:solidFill>
                  <a:srgbClr val="FF3924"/>
                </a:solidFill>
              </a:rPr>
              <a:t>GMT, </a:t>
            </a:r>
            <a:r>
              <a:rPr lang="en-US" sz="2400" dirty="0" err="1">
                <a:solidFill>
                  <a:srgbClr val="FF3924"/>
                </a:solidFill>
              </a:rPr>
              <a:t>Earthvision</a:t>
            </a:r>
            <a:endParaRPr lang="en-US" dirty="0"/>
          </a:p>
        </p:txBody>
      </p:sp>
      <p:pic>
        <p:nvPicPr>
          <p:cNvPr id="16999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0" y="3962400"/>
            <a:ext cx="3124200" cy="254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9991" name="Text Box 7"/>
          <p:cNvSpPr txBox="1">
            <a:spLocks noChangeArrowheads="1"/>
          </p:cNvSpPr>
          <p:nvPr/>
        </p:nvSpPr>
        <p:spPr bwMode="auto">
          <a:xfrm>
            <a:off x="762000" y="4191005"/>
            <a:ext cx="3810000" cy="1869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80" tIns="45692" rIns="91380" bIns="45692">
            <a:spAutoFit/>
          </a:bodyPr>
          <a:lstStyle/>
          <a:p>
            <a:pPr defTabSz="913832" fontAlgn="base">
              <a:spcBef>
                <a:spcPct val="50000"/>
              </a:spcBef>
              <a:spcAft>
                <a:spcPct val="0"/>
              </a:spcAft>
            </a:pPr>
            <a:r>
              <a:rPr lang="en-US" sz="2100" dirty="0" smtClean="0">
                <a:solidFill>
                  <a:srgbClr val="000000"/>
                </a:solidFill>
              </a:rPr>
              <a:t>Future plan: 3D GRT imaging on MTJ. A </a:t>
            </a:r>
            <a:r>
              <a:rPr lang="en-US" sz="2100" dirty="0" smtClean="0">
                <a:solidFill>
                  <a:srgbClr val="FF3924"/>
                </a:solidFill>
              </a:rPr>
              <a:t>C</a:t>
            </a:r>
            <a:r>
              <a:rPr lang="en-US" sz="2100" dirty="0" smtClean="0">
                <a:solidFill>
                  <a:srgbClr val="000000"/>
                </a:solidFill>
              </a:rPr>
              <a:t> code has passed the synthetic test. </a:t>
            </a:r>
          </a:p>
          <a:p>
            <a:pPr defTabSz="913832" fontAlgn="base">
              <a:spcBef>
                <a:spcPct val="50000"/>
              </a:spcBef>
              <a:spcAft>
                <a:spcPct val="0"/>
              </a:spcAft>
            </a:pPr>
            <a:r>
              <a:rPr lang="en-US" sz="2100" dirty="0" smtClean="0">
                <a:solidFill>
                  <a:srgbClr val="000000"/>
                </a:solidFill>
              </a:rPr>
              <a:t>Currently working on FAME data.</a:t>
            </a:r>
            <a:endParaRPr lang="en-US" sz="2400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3"/>
          <p:cNvSpPr txBox="1">
            <a:spLocks noChangeArrowheads="1"/>
          </p:cNvSpPr>
          <p:nvPr/>
        </p:nvSpPr>
        <p:spPr bwMode="auto">
          <a:xfrm>
            <a:off x="474662" y="490538"/>
            <a:ext cx="6688138" cy="1677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0" tIns="45692" rIns="91380" bIns="45692">
            <a:spAutoFit/>
          </a:bodyPr>
          <a:lstStyle/>
          <a:p>
            <a:pPr defTabSz="456915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 smtClean="0">
                <a:solidFill>
                  <a:prstClr val="black"/>
                </a:solidFill>
                <a:latin typeface="Helvetica" pitchFamily="-32" charset="0"/>
                <a:ea typeface="ＭＳ Ｐゴシック" pitchFamily="34" charset="-128"/>
                <a:cs typeface="Helvetica" pitchFamily="-32" charset="0"/>
              </a:rPr>
              <a:t>Luke </a:t>
            </a:r>
            <a:r>
              <a:rPr lang="en-US" sz="2800" dirty="0" err="1" smtClean="0">
                <a:solidFill>
                  <a:prstClr val="black"/>
                </a:solidFill>
                <a:latin typeface="Helvetica" pitchFamily="-32" charset="0"/>
                <a:ea typeface="ＭＳ Ｐゴシック" pitchFamily="34" charset="-128"/>
                <a:cs typeface="Helvetica" pitchFamily="-32" charset="0"/>
              </a:rPr>
              <a:t>Zoet</a:t>
            </a:r>
            <a:endParaRPr lang="en-US" sz="2800" dirty="0" smtClean="0">
              <a:solidFill>
                <a:prstClr val="black"/>
              </a:solidFill>
              <a:latin typeface="Helvetica" pitchFamily="-32" charset="0"/>
              <a:ea typeface="ＭＳ Ｐゴシック" pitchFamily="34" charset="-128"/>
              <a:cs typeface="Helvetica" pitchFamily="-32" charset="0"/>
            </a:endParaRPr>
          </a:p>
          <a:p>
            <a:pPr defTabSz="456915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prstClr val="black"/>
                </a:solidFill>
                <a:latin typeface="Helvetica" pitchFamily="-32" charset="0"/>
                <a:ea typeface="ＭＳ Ｐゴシック" pitchFamily="34" charset="-128"/>
                <a:cs typeface="Helvetica" pitchFamily="-32" charset="0"/>
              </a:rPr>
              <a:t>-Penn State University</a:t>
            </a:r>
          </a:p>
          <a:p>
            <a:pPr defTabSz="456915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prstClr val="black"/>
                </a:solidFill>
                <a:latin typeface="Helvetica" pitchFamily="-32" charset="0"/>
                <a:ea typeface="ＭＳ Ｐゴシック" pitchFamily="34" charset="-128"/>
                <a:cs typeface="Helvetica" pitchFamily="-32" charset="0"/>
              </a:rPr>
              <a:t>-2</a:t>
            </a:r>
            <a:r>
              <a:rPr lang="en-US" baseline="30000" dirty="0" smtClean="0">
                <a:solidFill>
                  <a:prstClr val="black"/>
                </a:solidFill>
                <a:latin typeface="Helvetica" pitchFamily="-32" charset="0"/>
                <a:ea typeface="ＭＳ Ｐゴシック" pitchFamily="34" charset="-128"/>
                <a:cs typeface="Helvetica" pitchFamily="-32" charset="0"/>
              </a:rPr>
              <a:t>nd</a:t>
            </a:r>
            <a:r>
              <a:rPr lang="en-US" dirty="0" smtClean="0">
                <a:solidFill>
                  <a:prstClr val="black"/>
                </a:solidFill>
                <a:latin typeface="Helvetica" pitchFamily="-32" charset="0"/>
                <a:ea typeface="ＭＳ Ｐゴシック" pitchFamily="34" charset="-128"/>
                <a:cs typeface="Helvetica" pitchFamily="-32" charset="0"/>
              </a:rPr>
              <a:t> Year PhD Student</a:t>
            </a:r>
          </a:p>
          <a:p>
            <a:pPr defTabSz="456915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prstClr val="black"/>
                </a:solidFill>
                <a:latin typeface="Helvetica" pitchFamily="-32" charset="0"/>
                <a:ea typeface="ＭＳ Ｐゴシック" pitchFamily="34" charset="-128"/>
                <a:cs typeface="Helvetica" pitchFamily="-32" charset="0"/>
              </a:rPr>
              <a:t>-Using Passive Seismic Data to Better Understand the 	</a:t>
            </a:r>
            <a:r>
              <a:rPr lang="en-US" dirty="0" err="1" smtClean="0">
                <a:solidFill>
                  <a:prstClr val="black"/>
                </a:solidFill>
                <a:latin typeface="Helvetica" pitchFamily="-32" charset="0"/>
                <a:ea typeface="ＭＳ Ｐゴシック" pitchFamily="34" charset="-128"/>
                <a:cs typeface="Helvetica" pitchFamily="-32" charset="0"/>
              </a:rPr>
              <a:t>Subglacial</a:t>
            </a:r>
            <a:r>
              <a:rPr lang="en-US" dirty="0" smtClean="0">
                <a:solidFill>
                  <a:prstClr val="black"/>
                </a:solidFill>
                <a:latin typeface="Helvetica" pitchFamily="-32" charset="0"/>
                <a:ea typeface="ＭＳ Ｐゴシック" pitchFamily="34" charset="-128"/>
                <a:cs typeface="Helvetica" pitchFamily="-32" charset="0"/>
              </a:rPr>
              <a:t> Mechanics Responsible for Glacial Flow</a:t>
            </a:r>
          </a:p>
        </p:txBody>
      </p:sp>
      <p:pic>
        <p:nvPicPr>
          <p:cNvPr id="13315" name="Picture 4" descr="fig6_xcorr.pd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90619" y="2554288"/>
            <a:ext cx="6359525" cy="424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Zoe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3700" y="-762000"/>
            <a:ext cx="2400300" cy="3200400"/>
          </a:xfrm>
          <a:prstGeom prst="rect">
            <a:avLst/>
          </a:prstGeom>
        </p:spPr>
      </p:pic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Helvetica" pitchFamily="-32" charset="0"/>
                <a:ea typeface="ＭＳ Ｐゴシック" pitchFamily="34" charset="-128"/>
                <a:cs typeface="Helvetica" pitchFamily="-32" charset="0"/>
              </a:rPr>
              <a:t>Iris </a:t>
            </a:r>
            <a:r>
              <a:rPr lang="en-US" smtClean="0">
                <a:latin typeface="Helvetica" pitchFamily="-32" charset="0"/>
                <a:ea typeface="ＭＳ Ｐゴシック" pitchFamily="34" charset="-128"/>
                <a:cs typeface="Helvetica" pitchFamily="-32" charset="0"/>
                <a:sym typeface="Wingdings" pitchFamily="2" charset="2"/>
              </a:rPr>
              <a:t> antelope -&gt; matlab / SAC</a:t>
            </a:r>
          </a:p>
          <a:p>
            <a:pPr eaLnBrk="1" hangingPunct="1"/>
            <a:endParaRPr lang="en-US" smtClean="0">
              <a:latin typeface="Helvetica" pitchFamily="-32" charset="0"/>
              <a:ea typeface="ＭＳ Ｐゴシック" pitchFamily="34" charset="-128"/>
              <a:cs typeface="Helvetica" pitchFamily="-32" charset="0"/>
              <a:sym typeface="Wingdings" pitchFamily="2" charset="2"/>
            </a:endParaRPr>
          </a:p>
          <a:p>
            <a:pPr eaLnBrk="1" hangingPunct="1"/>
            <a:endParaRPr lang="en-US" smtClean="0">
              <a:latin typeface="Helvetica" pitchFamily="-32" charset="0"/>
              <a:ea typeface="ＭＳ Ｐゴシック" pitchFamily="34" charset="-128"/>
              <a:cs typeface="Helvetica" pitchFamily="-32" charset="0"/>
              <a:sym typeface="Wingdings" pitchFamily="2" charset="2"/>
            </a:endParaRPr>
          </a:p>
          <a:p>
            <a:pPr eaLnBrk="1" hangingPunct="1"/>
            <a:r>
              <a:rPr lang="en-US" smtClean="0">
                <a:latin typeface="Helvetica" pitchFamily="-32" charset="0"/>
                <a:ea typeface="ＭＳ Ｐゴシック" pitchFamily="34" charset="-128"/>
                <a:cs typeface="Helvetica" pitchFamily="-32" charset="0"/>
                <a:sym typeface="Wingdings" pitchFamily="2" charset="2"/>
              </a:rPr>
              <a:t>Use the seismic data from the USArray network to identify any glacial seismicity originating from glaciers in Washington and Oregon.</a:t>
            </a:r>
          </a:p>
          <a:p>
            <a:pPr eaLnBrk="1" hangingPunct="1"/>
            <a:endParaRPr lang="en-US" smtClean="0">
              <a:latin typeface="Helvetica" pitchFamily="-32" charset="0"/>
              <a:ea typeface="ＭＳ Ｐゴシック" pitchFamily="34" charset="-128"/>
              <a:cs typeface="Helvetica" pitchFamily="-32" charset="0"/>
              <a:sym typeface="Wingdings" pitchFamily="2" charset="2"/>
            </a:endParaRPr>
          </a:p>
        </p:txBody>
      </p:sp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643890"/>
            <a:ext cx="6934200" cy="5909310"/>
          </a:xfrm>
          <a:prstGeom prst="rect">
            <a:avLst/>
          </a:prstGeom>
        </p:spPr>
        <p:txBody>
          <a:bodyPr wrap="square" lIns="91350" tIns="45677" rIns="91350" bIns="45677">
            <a:spAutoFit/>
          </a:bodyPr>
          <a:lstStyle/>
          <a:p>
            <a:pPr defTabSz="913548"/>
            <a:r>
              <a:rPr lang="en-US" dirty="0">
                <a:solidFill>
                  <a:prstClr val="black"/>
                </a:solidFill>
              </a:rPr>
              <a:t/>
            </a:r>
            <a:br>
              <a:rPr lang="en-US" dirty="0">
                <a:solidFill>
                  <a:prstClr val="black"/>
                </a:solidFill>
              </a:rPr>
            </a:br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b="1" dirty="0" smtClean="0">
                <a:solidFill>
                  <a:prstClr val="black"/>
                </a:solidFill>
              </a:rPr>
              <a:t>RECEP (Ray) CAKIR</a:t>
            </a:r>
            <a:r>
              <a:rPr lang="en-US" dirty="0">
                <a:solidFill>
                  <a:prstClr val="black"/>
                </a:solidFill>
              </a:rPr>
              <a:t/>
            </a:r>
            <a:br>
              <a:rPr lang="en-US" dirty="0">
                <a:solidFill>
                  <a:prstClr val="black"/>
                </a:solidFill>
              </a:rPr>
            </a:br>
            <a:endParaRPr lang="en-US" dirty="0">
              <a:solidFill>
                <a:prstClr val="black"/>
              </a:solidFill>
            </a:endParaRPr>
          </a:p>
          <a:p>
            <a:pPr defTabSz="913548"/>
            <a:r>
              <a:rPr lang="en-US" b="1" dirty="0" smtClean="0">
                <a:solidFill>
                  <a:prstClr val="black"/>
                </a:solidFill>
              </a:rPr>
              <a:t>The Pennsylvania State University, PhD, 2005</a:t>
            </a:r>
            <a:r>
              <a:rPr lang="en-US" b="1" dirty="0">
                <a:solidFill>
                  <a:prstClr val="black"/>
                </a:solidFill>
              </a:rPr>
              <a:t/>
            </a:r>
            <a:br>
              <a:rPr lang="en-US" b="1" dirty="0">
                <a:solidFill>
                  <a:prstClr val="black"/>
                </a:solidFill>
              </a:rPr>
            </a:br>
            <a:endParaRPr lang="en-US" b="1" dirty="0">
              <a:solidFill>
                <a:prstClr val="black"/>
              </a:solidFill>
            </a:endParaRPr>
          </a:p>
          <a:p>
            <a:pPr defTabSz="913548"/>
            <a:r>
              <a:rPr lang="en-US" b="1" dirty="0" smtClean="0">
                <a:solidFill>
                  <a:prstClr val="black"/>
                </a:solidFill>
              </a:rPr>
              <a:t>Senior Scientist</a:t>
            </a:r>
            <a:r>
              <a:rPr lang="en-US" dirty="0" smtClean="0">
                <a:solidFill>
                  <a:prstClr val="black"/>
                </a:solidFill>
              </a:rPr>
              <a:t>, Lead Geophysicist - 4</a:t>
            </a:r>
            <a:r>
              <a:rPr lang="en-US" baseline="30000" dirty="0" smtClean="0">
                <a:solidFill>
                  <a:prstClr val="black"/>
                </a:solidFill>
              </a:rPr>
              <a:t>th</a:t>
            </a:r>
            <a:r>
              <a:rPr lang="en-US" dirty="0" smtClean="0">
                <a:solidFill>
                  <a:prstClr val="black"/>
                </a:solidFill>
              </a:rPr>
              <a:t> year – Washington State Department of Natural Resources  - Geology and Earth Resources</a:t>
            </a:r>
            <a:r>
              <a:rPr lang="en-US" dirty="0">
                <a:solidFill>
                  <a:prstClr val="black"/>
                </a:solidFill>
              </a:rPr>
              <a:t/>
            </a:r>
            <a:br>
              <a:rPr lang="en-US" dirty="0">
                <a:solidFill>
                  <a:prstClr val="black"/>
                </a:solidFill>
              </a:rPr>
            </a:br>
            <a:endParaRPr lang="en-US" dirty="0" smtClean="0">
              <a:solidFill>
                <a:prstClr val="black"/>
              </a:solidFill>
            </a:endParaRPr>
          </a:p>
          <a:p>
            <a:pPr defTabSz="913548"/>
            <a:r>
              <a:rPr lang="en-US" b="1" dirty="0" smtClean="0">
                <a:solidFill>
                  <a:prstClr val="black"/>
                </a:solidFill>
              </a:rPr>
              <a:t>Current Project </a:t>
            </a:r>
            <a:r>
              <a:rPr lang="en-US" dirty="0" smtClean="0">
                <a:solidFill>
                  <a:prstClr val="black"/>
                </a:solidFill>
              </a:rPr>
              <a:t>(relevant to IRIS data):</a:t>
            </a:r>
          </a:p>
          <a:p>
            <a:pPr defTabSz="913548"/>
            <a:r>
              <a:rPr lang="en-US" dirty="0" smtClean="0">
                <a:solidFill>
                  <a:prstClr val="black"/>
                </a:solidFill>
              </a:rPr>
              <a:t>Earthquake focal depth determination by using spectral methods </a:t>
            </a:r>
          </a:p>
          <a:p>
            <a:pPr marL="799353" lvl="1" indent="-342580" defTabSz="913548">
              <a:buFontTx/>
              <a:buChar char="-"/>
            </a:pPr>
            <a:r>
              <a:rPr lang="en-US" dirty="0" smtClean="0">
                <a:solidFill>
                  <a:prstClr val="black"/>
                </a:solidFill>
              </a:rPr>
              <a:t>Automatic determination of </a:t>
            </a:r>
            <a:r>
              <a:rPr lang="en-US" dirty="0" err="1" smtClean="0">
                <a:solidFill>
                  <a:prstClr val="black"/>
                </a:solidFill>
              </a:rPr>
              <a:t>pP</a:t>
            </a:r>
            <a:r>
              <a:rPr lang="en-US" dirty="0" smtClean="0">
                <a:solidFill>
                  <a:prstClr val="black"/>
                </a:solidFill>
              </a:rPr>
              <a:t>-P and/or </a:t>
            </a:r>
            <a:r>
              <a:rPr lang="en-US" dirty="0" err="1" smtClean="0">
                <a:solidFill>
                  <a:prstClr val="black"/>
                </a:solidFill>
              </a:rPr>
              <a:t>sP</a:t>
            </a:r>
            <a:r>
              <a:rPr lang="en-US" dirty="0" smtClean="0">
                <a:solidFill>
                  <a:prstClr val="black"/>
                </a:solidFill>
              </a:rPr>
              <a:t>-P focal depth phase directly from waveforms. </a:t>
            </a:r>
          </a:p>
          <a:p>
            <a:pPr marL="799353" lvl="1" indent="-342580" defTabSz="913548">
              <a:buFontTx/>
              <a:buChar char="-"/>
            </a:pPr>
            <a:r>
              <a:rPr lang="en-US" dirty="0" smtClean="0">
                <a:solidFill>
                  <a:prstClr val="black"/>
                </a:solidFill>
              </a:rPr>
              <a:t>Use </a:t>
            </a:r>
            <a:r>
              <a:rPr lang="en-US" dirty="0" err="1" smtClean="0">
                <a:solidFill>
                  <a:prstClr val="black"/>
                </a:solidFill>
              </a:rPr>
              <a:t>Cepstral</a:t>
            </a:r>
            <a:r>
              <a:rPr lang="en-US" dirty="0" smtClean="0">
                <a:solidFill>
                  <a:prstClr val="black"/>
                </a:solidFill>
              </a:rPr>
              <a:t> Stacking Method (CSM)</a:t>
            </a:r>
          </a:p>
          <a:p>
            <a:pPr marL="1256127" lvl="2" indent="-342580" defTabSz="913548">
              <a:buFontTx/>
              <a:buChar char="-"/>
            </a:pPr>
            <a:r>
              <a:rPr lang="en-US" dirty="0" smtClean="0">
                <a:solidFill>
                  <a:prstClr val="black"/>
                </a:solidFill>
              </a:rPr>
              <a:t>Successive and overlapping windows (long enough to capture depth phases) applied to events recorded in the regional  seismic network. </a:t>
            </a:r>
          </a:p>
          <a:p>
            <a:pPr marL="1256127" lvl="2" indent="-342580" defTabSz="913548">
              <a:buFontTx/>
              <a:buChar char="-"/>
            </a:pPr>
            <a:r>
              <a:rPr lang="en-US" dirty="0" smtClean="0">
                <a:solidFill>
                  <a:prstClr val="black"/>
                </a:solidFill>
              </a:rPr>
              <a:t>Applications are currently shown on single stations and stacking over an array will be tested.</a:t>
            </a:r>
          </a:p>
          <a:p>
            <a:pPr marL="799353" lvl="1" indent="-342580" defTabSz="913548">
              <a:buFontTx/>
              <a:buChar char="-"/>
            </a:pPr>
            <a:r>
              <a:rPr lang="en-US" dirty="0" smtClean="0">
                <a:solidFill>
                  <a:prstClr val="black"/>
                </a:solidFill>
              </a:rPr>
              <a:t>Regional and local quadrangle mappings (use the same methodology for moderate events to better determine the fault geometries) </a:t>
            </a:r>
          </a:p>
        </p:txBody>
      </p:sp>
      <p:pic>
        <p:nvPicPr>
          <p:cNvPr id="1026" name="Picture 2" descr="W:\logos\Centered\03a--DNR-LOGO_centcolor_0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28600"/>
            <a:ext cx="1143000" cy="636814"/>
          </a:xfrm>
          <a:prstGeom prst="rect">
            <a:avLst/>
          </a:prstGeom>
          <a:noFill/>
        </p:spPr>
      </p:pic>
      <p:pic>
        <p:nvPicPr>
          <p:cNvPr id="5" name="Picture 4" descr="Caki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0" y="-939800"/>
            <a:ext cx="2362200" cy="3149600"/>
          </a:xfrm>
          <a:prstGeom prst="rect">
            <a:avLst/>
          </a:prstGeom>
        </p:spPr>
      </p:pic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3" y="685806"/>
            <a:ext cx="5443040" cy="523133"/>
          </a:xfrm>
          <a:prstGeom prst="rect">
            <a:avLst/>
          </a:prstGeom>
          <a:noFill/>
        </p:spPr>
        <p:txBody>
          <a:bodyPr wrap="none" lIns="91350" tIns="45677" rIns="91350" bIns="45677" rtlCol="0">
            <a:spAutoFit/>
          </a:bodyPr>
          <a:lstStyle/>
          <a:p>
            <a:pPr defTabSz="913548"/>
            <a:r>
              <a:rPr lang="en-US" sz="1400" dirty="0" smtClean="0">
                <a:solidFill>
                  <a:prstClr val="black"/>
                </a:solidFill>
              </a:rPr>
              <a:t>Download regional waveform data </a:t>
            </a:r>
          </a:p>
          <a:p>
            <a:pPr defTabSz="913548"/>
            <a:r>
              <a:rPr lang="en-US" sz="1400" dirty="0" smtClean="0">
                <a:solidFill>
                  <a:prstClr val="black"/>
                </a:solidFill>
              </a:rPr>
              <a:t>(for events magnitude 3.5 to 6 (better results for this magnitude range)  </a:t>
            </a:r>
            <a:endParaRPr lang="en-US" sz="1400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2" y="1143005"/>
            <a:ext cx="7897045" cy="1184853"/>
          </a:xfrm>
          <a:prstGeom prst="rect">
            <a:avLst/>
          </a:prstGeom>
          <a:noFill/>
        </p:spPr>
        <p:txBody>
          <a:bodyPr wrap="none" lIns="91350" tIns="45677" rIns="91350" bIns="45677" rtlCol="0">
            <a:spAutoFit/>
          </a:bodyPr>
          <a:lstStyle/>
          <a:p>
            <a:pPr defTabSz="913548"/>
            <a:r>
              <a:rPr lang="en-US" sz="1400" dirty="0" smtClean="0">
                <a:solidFill>
                  <a:prstClr val="black"/>
                </a:solidFill>
              </a:rPr>
              <a:t>Apply </a:t>
            </a:r>
            <a:r>
              <a:rPr lang="en-US" sz="1400" dirty="0" err="1" smtClean="0">
                <a:solidFill>
                  <a:prstClr val="black"/>
                </a:solidFill>
              </a:rPr>
              <a:t>Cepstral</a:t>
            </a:r>
            <a:r>
              <a:rPr lang="en-US" sz="1400" dirty="0" smtClean="0">
                <a:solidFill>
                  <a:prstClr val="black"/>
                </a:solidFill>
              </a:rPr>
              <a:t> Stacking Method on the recorded events for individual stations </a:t>
            </a:r>
          </a:p>
          <a:p>
            <a:pPr defTabSz="913548"/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smtClean="0">
                <a:solidFill>
                  <a:prstClr val="black"/>
                </a:solidFill>
              </a:rPr>
              <a:t>1) use regional distances (&gt;500 ) (good enough to capture </a:t>
            </a:r>
            <a:r>
              <a:rPr lang="en-US" sz="1400" dirty="0" err="1" smtClean="0">
                <a:solidFill>
                  <a:prstClr val="black"/>
                </a:solidFill>
              </a:rPr>
              <a:t>pP</a:t>
            </a:r>
            <a:r>
              <a:rPr lang="en-US" sz="1400" dirty="0" smtClean="0">
                <a:solidFill>
                  <a:prstClr val="black"/>
                </a:solidFill>
              </a:rPr>
              <a:t> in </a:t>
            </a:r>
            <a:r>
              <a:rPr lang="en-US" sz="1400" dirty="0" err="1" smtClean="0">
                <a:solidFill>
                  <a:prstClr val="black"/>
                </a:solidFill>
              </a:rPr>
              <a:t>Pand</a:t>
            </a:r>
            <a:r>
              <a:rPr lang="en-US" sz="1400" dirty="0" smtClean="0">
                <a:solidFill>
                  <a:prstClr val="black"/>
                </a:solidFill>
              </a:rPr>
              <a:t> P-coda) </a:t>
            </a:r>
          </a:p>
          <a:p>
            <a:pPr defTabSz="913548"/>
            <a:r>
              <a:rPr lang="en-US" sz="1400" dirty="0" smtClean="0">
                <a:solidFill>
                  <a:prstClr val="black"/>
                </a:solidFill>
              </a:rPr>
              <a:t>2) Try same process over an array and stack the </a:t>
            </a:r>
            <a:r>
              <a:rPr lang="en-US" sz="1400" dirty="0" err="1" smtClean="0">
                <a:solidFill>
                  <a:prstClr val="black"/>
                </a:solidFill>
              </a:rPr>
              <a:t>cepstrums</a:t>
            </a:r>
            <a:r>
              <a:rPr lang="en-US" sz="1400" dirty="0" smtClean="0">
                <a:solidFill>
                  <a:prstClr val="black"/>
                </a:solidFill>
              </a:rPr>
              <a:t> over an array</a:t>
            </a:r>
          </a:p>
          <a:p>
            <a:pPr defTabSz="913548"/>
            <a:r>
              <a:rPr lang="en-US" sz="1400" dirty="0" smtClean="0">
                <a:solidFill>
                  <a:prstClr val="black"/>
                </a:solidFill>
              </a:rPr>
              <a:t>3) Read two-way time on </a:t>
            </a:r>
            <a:r>
              <a:rPr lang="en-US" sz="1400" dirty="0" err="1" smtClean="0">
                <a:solidFill>
                  <a:prstClr val="black"/>
                </a:solidFill>
              </a:rPr>
              <a:t>cepstrum</a:t>
            </a:r>
            <a:r>
              <a:rPr lang="en-US" sz="1400" dirty="0" smtClean="0">
                <a:solidFill>
                  <a:prstClr val="black"/>
                </a:solidFill>
              </a:rPr>
              <a:t> and calculate focal depth – for average crustal velocities in the region. </a:t>
            </a:r>
          </a:p>
          <a:p>
            <a:pPr defTabSz="913548"/>
            <a:r>
              <a:rPr lang="en-US" sz="1400" dirty="0" smtClean="0">
                <a:solidFill>
                  <a:prstClr val="black"/>
                </a:solidFill>
              </a:rPr>
              <a:t> </a:t>
            </a:r>
            <a:endParaRPr lang="en-US" sz="1400" dirty="0">
              <a:solidFill>
                <a:prstClr val="black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2514600"/>
            <a:ext cx="8305800" cy="753966"/>
          </a:xfrm>
          <a:prstGeom prst="rect">
            <a:avLst/>
          </a:prstGeom>
          <a:noFill/>
        </p:spPr>
        <p:txBody>
          <a:bodyPr wrap="square" lIns="91350" tIns="45677" rIns="91350" bIns="45677" rtlCol="0">
            <a:spAutoFit/>
          </a:bodyPr>
          <a:lstStyle/>
          <a:p>
            <a:pPr defTabSz="913548"/>
            <a:r>
              <a:rPr lang="en-US" sz="1400" dirty="0" smtClean="0">
                <a:solidFill>
                  <a:prstClr val="black"/>
                </a:solidFill>
              </a:rPr>
              <a:t>Tools: SAC (seismic analysis code) scripts- I am running a macro for the single channel analysis</a:t>
            </a:r>
          </a:p>
          <a:p>
            <a:pPr defTabSz="913548"/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smtClean="0">
                <a:solidFill>
                  <a:prstClr val="black"/>
                </a:solidFill>
              </a:rPr>
              <a:t>           GIS mapping (</a:t>
            </a:r>
            <a:r>
              <a:rPr lang="en-US" sz="1400" dirty="0" err="1" smtClean="0">
                <a:solidFill>
                  <a:prstClr val="black"/>
                </a:solidFill>
              </a:rPr>
              <a:t>ArcGIS</a:t>
            </a:r>
            <a:r>
              <a:rPr lang="en-US" sz="1400" dirty="0" smtClean="0">
                <a:solidFill>
                  <a:prstClr val="black"/>
                </a:solidFill>
              </a:rPr>
              <a:t> software)  – for station mapping and other local (site) conditions and  velocity maps          </a:t>
            </a:r>
          </a:p>
          <a:p>
            <a:pPr defTabSz="913548"/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smtClean="0">
                <a:solidFill>
                  <a:prstClr val="black"/>
                </a:solidFill>
              </a:rPr>
              <a:t>           </a:t>
            </a:r>
            <a:endParaRPr lang="en-US" sz="1400" dirty="0">
              <a:solidFill>
                <a:prstClr val="black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3505200"/>
            <a:ext cx="7010400" cy="738577"/>
          </a:xfrm>
          <a:prstGeom prst="rect">
            <a:avLst/>
          </a:prstGeom>
          <a:noFill/>
        </p:spPr>
        <p:txBody>
          <a:bodyPr wrap="square" lIns="91350" tIns="45677" rIns="91350" bIns="45677" rtlCol="0">
            <a:spAutoFit/>
          </a:bodyPr>
          <a:lstStyle/>
          <a:p>
            <a:pPr defTabSz="913548">
              <a:buFont typeface="Arial" charset="0"/>
              <a:buChar char="•"/>
            </a:pPr>
            <a:r>
              <a:rPr lang="en-US" sz="1400" dirty="0" smtClean="0">
                <a:solidFill>
                  <a:prstClr val="black"/>
                </a:solidFill>
              </a:rPr>
              <a:t>Try the same calculations over an array.  Then make these calculations automatic for quick focal depth determination.</a:t>
            </a:r>
          </a:p>
          <a:p>
            <a:pPr defTabSz="913548">
              <a:buFont typeface="Arial" charset="0"/>
              <a:buChar char="•"/>
            </a:pP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smtClean="0">
                <a:solidFill>
                  <a:prstClr val="black"/>
                </a:solidFill>
              </a:rPr>
              <a:t>use the same calculation for after shocks (i.e., of Haiti eq.) to track the rupture propagation. </a:t>
            </a:r>
            <a:endParaRPr lang="en-US" sz="1400" dirty="0">
              <a:solidFill>
                <a:prstClr val="black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57208" y="3200400"/>
            <a:ext cx="4969615" cy="371541"/>
          </a:xfrm>
          <a:prstGeom prst="rect">
            <a:avLst/>
          </a:prstGeom>
        </p:spPr>
        <p:txBody>
          <a:bodyPr wrap="none" lIns="91350" tIns="45677" rIns="91350" bIns="45677">
            <a:spAutoFit/>
          </a:bodyPr>
          <a:lstStyle/>
          <a:p>
            <a:pPr defTabSz="913548"/>
            <a:r>
              <a:rPr lang="en-US" b="1" dirty="0">
                <a:solidFill>
                  <a:prstClr val="black"/>
                </a:solidFill>
              </a:rPr>
              <a:t>plans </a:t>
            </a:r>
            <a:r>
              <a:rPr lang="en-US" b="1" dirty="0" smtClean="0">
                <a:solidFill>
                  <a:prstClr val="black"/>
                </a:solidFill>
              </a:rPr>
              <a:t>for near </a:t>
            </a:r>
            <a:r>
              <a:rPr lang="en-US" b="1" dirty="0">
                <a:solidFill>
                  <a:prstClr val="black"/>
                </a:solidFill>
              </a:rPr>
              <a:t>future data processing and analysis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57200" y="2209800"/>
            <a:ext cx="6705600" cy="369332"/>
          </a:xfrm>
          <a:prstGeom prst="rect">
            <a:avLst/>
          </a:prstGeom>
        </p:spPr>
        <p:txBody>
          <a:bodyPr wrap="square" lIns="91350" tIns="45677" rIns="91350" bIns="45677">
            <a:spAutoFit/>
          </a:bodyPr>
          <a:lstStyle/>
          <a:p>
            <a:pPr defTabSz="913548"/>
            <a:r>
              <a:rPr lang="en-US" b="1" dirty="0">
                <a:solidFill>
                  <a:prstClr val="black"/>
                </a:solidFill>
              </a:rPr>
              <a:t>identify tools and an/or analysis packages used (or plan to use)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57200" y="381000"/>
            <a:ext cx="3657600" cy="369332"/>
          </a:xfrm>
          <a:prstGeom prst="rect">
            <a:avLst/>
          </a:prstGeom>
        </p:spPr>
        <p:txBody>
          <a:bodyPr wrap="square" lIns="91350" tIns="45677" rIns="91350" bIns="45677">
            <a:spAutoFit/>
          </a:bodyPr>
          <a:lstStyle/>
          <a:p>
            <a:pPr defTabSz="913548"/>
            <a:r>
              <a:rPr lang="en-US" b="1" dirty="0">
                <a:solidFill>
                  <a:prstClr val="black"/>
                </a:solidFill>
              </a:rPr>
              <a:t>current or planned data </a:t>
            </a:r>
            <a:r>
              <a:rPr lang="en-US" b="1" dirty="0" smtClean="0">
                <a:solidFill>
                  <a:prstClr val="black"/>
                </a:solidFill>
              </a:rPr>
              <a:t>processing</a:t>
            </a:r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1000" y="4191000"/>
            <a:ext cx="4597608" cy="371541"/>
          </a:xfrm>
          <a:prstGeom prst="rect">
            <a:avLst/>
          </a:prstGeom>
          <a:noFill/>
        </p:spPr>
        <p:txBody>
          <a:bodyPr wrap="none" lIns="91350" tIns="45677" rIns="91350" bIns="45677" rtlCol="0">
            <a:spAutoFit/>
          </a:bodyPr>
          <a:lstStyle/>
          <a:p>
            <a:pPr defTabSz="913548"/>
            <a:r>
              <a:rPr lang="en-US" b="1" dirty="0" smtClean="0">
                <a:solidFill>
                  <a:prstClr val="black"/>
                </a:solidFill>
              </a:rPr>
              <a:t>Other future possible data processing/project</a:t>
            </a:r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57200" y="4495801"/>
            <a:ext cx="7696200" cy="307777"/>
          </a:xfrm>
          <a:prstGeom prst="rect">
            <a:avLst/>
          </a:prstGeom>
        </p:spPr>
        <p:txBody>
          <a:bodyPr wrap="square" lIns="91350" tIns="45677" rIns="91350" bIns="45677">
            <a:spAutoFit/>
          </a:bodyPr>
          <a:lstStyle/>
          <a:p>
            <a:pPr defTabSz="913548"/>
            <a:r>
              <a:rPr lang="en-US" sz="1400" dirty="0">
                <a:solidFill>
                  <a:prstClr val="black"/>
                </a:solidFill>
              </a:rPr>
              <a:t>1. Frequency-dependent site amplification response for both body and surface waves--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57200" y="4800598"/>
            <a:ext cx="7620000" cy="738577"/>
          </a:xfrm>
          <a:prstGeom prst="rect">
            <a:avLst/>
          </a:prstGeom>
        </p:spPr>
        <p:txBody>
          <a:bodyPr wrap="square" lIns="91350" tIns="45677" rIns="91350" bIns="45677">
            <a:spAutoFit/>
          </a:bodyPr>
          <a:lstStyle/>
          <a:p>
            <a:pPr defTabSz="913548"/>
            <a:r>
              <a:rPr lang="en-US" sz="1400" dirty="0">
                <a:solidFill>
                  <a:prstClr val="black"/>
                </a:solidFill>
              </a:rPr>
              <a:t>2. By accounting for the site amplification at each station more reliable determinations of </a:t>
            </a:r>
            <a:r>
              <a:rPr lang="en-US" sz="1400" u="sng" dirty="0">
                <a:solidFill>
                  <a:prstClr val="black"/>
                </a:solidFill>
              </a:rPr>
              <a:t>frequency-dependent attenuation for different arrivals </a:t>
            </a:r>
            <a:r>
              <a:rPr lang="en-US" sz="1400" dirty="0">
                <a:solidFill>
                  <a:prstClr val="black"/>
                </a:solidFill>
              </a:rPr>
              <a:t>(</a:t>
            </a:r>
            <a:r>
              <a:rPr lang="en-US" sz="1400" dirty="0" err="1">
                <a:solidFill>
                  <a:prstClr val="black"/>
                </a:solidFill>
              </a:rPr>
              <a:t>Pn</a:t>
            </a:r>
            <a:r>
              <a:rPr lang="en-US" sz="1400" dirty="0">
                <a:solidFill>
                  <a:prstClr val="black"/>
                </a:solidFill>
              </a:rPr>
              <a:t>, Pg, </a:t>
            </a:r>
            <a:r>
              <a:rPr lang="en-US" sz="1400" dirty="0" err="1">
                <a:solidFill>
                  <a:prstClr val="black"/>
                </a:solidFill>
              </a:rPr>
              <a:t>Sn</a:t>
            </a:r>
            <a:r>
              <a:rPr lang="en-US" sz="1400" dirty="0">
                <a:solidFill>
                  <a:prstClr val="black"/>
                </a:solidFill>
              </a:rPr>
              <a:t>, </a:t>
            </a:r>
            <a:r>
              <a:rPr lang="en-US" sz="1400" dirty="0" err="1">
                <a:solidFill>
                  <a:prstClr val="black"/>
                </a:solidFill>
              </a:rPr>
              <a:t>Lg</a:t>
            </a:r>
            <a:r>
              <a:rPr lang="en-US" sz="1400" dirty="0">
                <a:solidFill>
                  <a:prstClr val="black"/>
                </a:solidFill>
              </a:rPr>
              <a:t> and surface waves) can be made, and in turn allow improved source characterization when attenuation and site terms are accounted for.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57200" y="5486396"/>
            <a:ext cx="7620000" cy="738577"/>
          </a:xfrm>
          <a:prstGeom prst="rect">
            <a:avLst/>
          </a:prstGeom>
        </p:spPr>
        <p:txBody>
          <a:bodyPr wrap="square" lIns="91350" tIns="45677" rIns="91350" bIns="45677">
            <a:spAutoFit/>
          </a:bodyPr>
          <a:lstStyle/>
          <a:p>
            <a:pPr defTabSz="913548"/>
            <a:r>
              <a:rPr lang="en-US" sz="1400" dirty="0">
                <a:solidFill>
                  <a:prstClr val="black"/>
                </a:solidFill>
              </a:rPr>
              <a:t>3. If array stations are close enough together locally, various array-processing techniques can be applied to enhance S/N for weak events and </a:t>
            </a:r>
            <a:r>
              <a:rPr lang="en-US" sz="1400" u="sng" dirty="0">
                <a:solidFill>
                  <a:prstClr val="black"/>
                </a:solidFill>
              </a:rPr>
              <a:t>assess multi-</a:t>
            </a:r>
            <a:r>
              <a:rPr lang="en-US" sz="1400" u="sng" dirty="0" err="1">
                <a:solidFill>
                  <a:prstClr val="black"/>
                </a:solidFill>
              </a:rPr>
              <a:t>pathing</a:t>
            </a:r>
            <a:r>
              <a:rPr lang="en-US" sz="1400" u="sng" dirty="0">
                <a:solidFill>
                  <a:prstClr val="black"/>
                </a:solidFill>
              </a:rPr>
              <a:t> from different source locations to the sub-array</a:t>
            </a:r>
            <a:r>
              <a:rPr lang="en-US" sz="1400" dirty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57200" y="6172204"/>
            <a:ext cx="7620000" cy="523133"/>
          </a:xfrm>
          <a:prstGeom prst="rect">
            <a:avLst/>
          </a:prstGeom>
        </p:spPr>
        <p:txBody>
          <a:bodyPr wrap="square" lIns="91350" tIns="45677" rIns="91350" bIns="45677">
            <a:spAutoFit/>
          </a:bodyPr>
          <a:lstStyle/>
          <a:p>
            <a:pPr defTabSz="913548"/>
            <a:r>
              <a:rPr lang="en-US" sz="1400" dirty="0" smtClean="0">
                <a:solidFill>
                  <a:prstClr val="black"/>
                </a:solidFill>
              </a:rPr>
              <a:t>4. Using regional </a:t>
            </a:r>
            <a:r>
              <a:rPr lang="en-US" sz="1400" dirty="0" err="1" smtClean="0">
                <a:solidFill>
                  <a:prstClr val="black"/>
                </a:solidFill>
              </a:rPr>
              <a:t>Magnetotelluric</a:t>
            </a:r>
            <a:r>
              <a:rPr lang="en-US" sz="1400" dirty="0" smtClean="0">
                <a:solidFill>
                  <a:prstClr val="black"/>
                </a:solidFill>
              </a:rPr>
              <a:t> data- determine conductive regions  - supportive to geothermal exploration program and magma vs. </a:t>
            </a:r>
            <a:r>
              <a:rPr lang="en-US" sz="1400" dirty="0" err="1" smtClean="0">
                <a:solidFill>
                  <a:prstClr val="black"/>
                </a:solidFill>
              </a:rPr>
              <a:t>geotehrmal</a:t>
            </a:r>
            <a:r>
              <a:rPr lang="en-US" sz="1400" dirty="0" smtClean="0">
                <a:solidFill>
                  <a:prstClr val="black"/>
                </a:solidFill>
              </a:rPr>
              <a:t> reservoir relationships.. MT data processing </a:t>
            </a:r>
            <a:r>
              <a:rPr lang="en-US" sz="1200" dirty="0" smtClean="0">
                <a:solidFill>
                  <a:prstClr val="black"/>
                </a:solidFill>
              </a:rPr>
              <a:t>.. </a:t>
            </a: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382005" y="152409"/>
            <a:ext cx="659742" cy="276912"/>
          </a:xfrm>
          <a:prstGeom prst="rect">
            <a:avLst/>
          </a:prstGeom>
          <a:noFill/>
        </p:spPr>
        <p:txBody>
          <a:bodyPr wrap="none" lIns="91350" tIns="45677" rIns="91350" bIns="45677" rtlCol="0">
            <a:spAutoFit/>
          </a:bodyPr>
          <a:lstStyle/>
          <a:p>
            <a:pPr defTabSz="913548"/>
            <a:r>
              <a:rPr lang="en-US" sz="1200" i="1" dirty="0" smtClean="0">
                <a:solidFill>
                  <a:prstClr val="black"/>
                </a:solidFill>
              </a:rPr>
              <a:t>R. </a:t>
            </a:r>
            <a:r>
              <a:rPr lang="en-US" sz="1200" i="1" dirty="0" err="1" smtClean="0">
                <a:solidFill>
                  <a:prstClr val="black"/>
                </a:solidFill>
              </a:rPr>
              <a:t>Cakir</a:t>
            </a:r>
            <a:endParaRPr lang="en-US" sz="1200" i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7" name="Picture 11" descr="China_edcp_relief_location_ma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5800" y="2"/>
            <a:ext cx="4648200" cy="3702050"/>
          </a:xfrm>
          <a:prstGeom prst="rect">
            <a:avLst/>
          </a:prstGeom>
          <a:noFill/>
        </p:spPr>
      </p:pic>
      <p:sp>
        <p:nvSpPr>
          <p:cNvPr id="4102" name="Rectangle 6"/>
          <p:cNvSpPr>
            <a:spLocks noGrp="1" noRot="1" noChangeArrowheads="1"/>
          </p:cNvSpPr>
          <p:nvPr>
            <p:ph type="title"/>
          </p:nvPr>
        </p:nvSpPr>
        <p:spPr>
          <a:xfrm>
            <a:off x="762000" y="685800"/>
            <a:ext cx="4343400" cy="1189038"/>
          </a:xfrm>
        </p:spPr>
        <p:txBody>
          <a:bodyPr/>
          <a:lstStyle/>
          <a:p>
            <a:r>
              <a:rPr lang="en-US" altLang="zh-CN" dirty="0"/>
              <a:t>Chen 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err="1" smtClean="0"/>
              <a:t>Chen</a:t>
            </a:r>
            <a:endParaRPr lang="en-US" altLang="zh-CN" dirty="0"/>
          </a:p>
        </p:txBody>
      </p:sp>
      <p:sp>
        <p:nvSpPr>
          <p:cNvPr id="4103" name="Rectangle 7"/>
          <p:cNvSpPr>
            <a:spLocks noGrp="1" noRot="1" noChangeArrowheads="1"/>
          </p:cNvSpPr>
          <p:nvPr>
            <p:ph type="body" idx="1"/>
          </p:nvPr>
        </p:nvSpPr>
        <p:spPr>
          <a:xfrm>
            <a:off x="382590" y="2438400"/>
            <a:ext cx="6483350" cy="3671888"/>
          </a:xfrm>
        </p:spPr>
        <p:txBody>
          <a:bodyPr/>
          <a:lstStyle/>
          <a:p>
            <a:r>
              <a:rPr lang="en-US" altLang="zh-CN" dirty="0"/>
              <a:t>Cornell University</a:t>
            </a:r>
          </a:p>
          <a:p>
            <a:r>
              <a:rPr lang="en-US" altLang="zh-CN" dirty="0"/>
              <a:t>4</a:t>
            </a:r>
            <a:r>
              <a:rPr lang="en-US" altLang="zh-CN" baseline="30000" dirty="0"/>
              <a:t>th</a:t>
            </a:r>
            <a:r>
              <a:rPr lang="en-US" altLang="zh-CN" dirty="0"/>
              <a:t> yr Ph.D.</a:t>
            </a:r>
          </a:p>
          <a:p>
            <a:endParaRPr lang="en-US" altLang="zh-CN" dirty="0"/>
          </a:p>
          <a:p>
            <a:r>
              <a:rPr lang="en-US" altLang="zh-CN" dirty="0"/>
              <a:t>Projects:</a:t>
            </a:r>
          </a:p>
          <a:p>
            <a:pPr lvl="1"/>
            <a:r>
              <a:rPr lang="en-US" altLang="zh-CN" dirty="0"/>
              <a:t>INDEPTH IV (reflection)</a:t>
            </a:r>
          </a:p>
          <a:p>
            <a:pPr lvl="1"/>
            <a:r>
              <a:rPr lang="en-US" altLang="zh-CN" dirty="0"/>
              <a:t>SINOPROBE (reflection)</a:t>
            </a:r>
          </a:p>
          <a:p>
            <a:pPr lvl="1"/>
            <a:r>
              <a:rPr lang="en-US" altLang="zh-CN" dirty="0"/>
              <a:t>Southern PUNA (passive source)</a:t>
            </a:r>
          </a:p>
        </p:txBody>
      </p:sp>
      <p:pic>
        <p:nvPicPr>
          <p:cNvPr id="4106" name="Picture 10" descr="Argentina_mapareliev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78628" y="3657600"/>
            <a:ext cx="2365375" cy="3200400"/>
          </a:xfrm>
          <a:prstGeom prst="rect">
            <a:avLst/>
          </a:prstGeom>
          <a:noFill/>
        </p:spPr>
      </p:pic>
      <p:sp>
        <p:nvSpPr>
          <p:cNvPr id="4108" name="Line 12"/>
          <p:cNvSpPr>
            <a:spLocks noChangeShapeType="1"/>
          </p:cNvSpPr>
          <p:nvPr/>
        </p:nvSpPr>
        <p:spPr bwMode="auto">
          <a:xfrm flipH="1">
            <a:off x="5562600" y="2057400"/>
            <a:ext cx="76200" cy="30480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</p:spPr>
        <p:txBody>
          <a:bodyPr lIns="91350" tIns="45677" rIns="91350" bIns="45677"/>
          <a:lstStyle/>
          <a:p>
            <a:pPr defTabSz="913548"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7A77"/>
              </a:solidFill>
            </a:endParaRPr>
          </a:p>
        </p:txBody>
      </p:sp>
      <p:sp>
        <p:nvSpPr>
          <p:cNvPr id="4109" name="Line 13"/>
          <p:cNvSpPr>
            <a:spLocks noChangeShapeType="1"/>
          </p:cNvSpPr>
          <p:nvPr/>
        </p:nvSpPr>
        <p:spPr bwMode="auto">
          <a:xfrm flipH="1">
            <a:off x="6096000" y="1905000"/>
            <a:ext cx="152400" cy="30480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ffectLst/>
        </p:spPr>
        <p:txBody>
          <a:bodyPr lIns="91350" tIns="45677" rIns="91350" bIns="45677"/>
          <a:lstStyle/>
          <a:p>
            <a:pPr defTabSz="913548"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7A77"/>
              </a:solidFill>
            </a:endParaRPr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7315200" y="4191000"/>
            <a:ext cx="381000" cy="304800"/>
          </a:xfrm>
          <a:prstGeom prst="rect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350" tIns="45677" rIns="91350" bIns="45677" anchor="ctr"/>
          <a:lstStyle/>
          <a:p>
            <a:pPr defTabSz="913548"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7A77"/>
              </a:solidFill>
            </a:endParaRPr>
          </a:p>
        </p:txBody>
      </p:sp>
      <p:pic>
        <p:nvPicPr>
          <p:cNvPr id="9" name="Picture 8" descr="Chen_Chen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752600" cy="2336800"/>
          </a:xfrm>
          <a:prstGeom prst="rect">
            <a:avLst/>
          </a:prstGeom>
        </p:spPr>
      </p:pic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Data processing Experience</a:t>
            </a:r>
          </a:p>
        </p:txBody>
      </p:sp>
      <p:sp>
        <p:nvSpPr>
          <p:cNvPr id="819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2800" dirty="0"/>
              <a:t>Reflection flow: Input geometry, Edit trace, </a:t>
            </a:r>
            <a:r>
              <a:rPr lang="en-US" altLang="zh-CN" sz="2800" dirty="0" err="1"/>
              <a:t>Bandpass</a:t>
            </a:r>
            <a:r>
              <a:rPr lang="en-US" altLang="zh-CN" sz="2800" dirty="0"/>
              <a:t> filter, FK filter, elevation/refraction statics, AGC, velocity analysis, NMO, CMP stack, Signal enhancement</a:t>
            </a:r>
          </a:p>
          <a:p>
            <a:r>
              <a:rPr lang="en-US" altLang="zh-CN" sz="2800" dirty="0"/>
              <a:t>Passive source: Identify </a:t>
            </a:r>
            <a:r>
              <a:rPr lang="en-US" altLang="zh-CN" sz="2800" dirty="0" err="1"/>
              <a:t>Eq</a:t>
            </a:r>
            <a:r>
              <a:rPr lang="en-US" altLang="zh-CN" sz="2800" dirty="0"/>
              <a:t> phases and locate </a:t>
            </a:r>
            <a:r>
              <a:rPr lang="en-US" altLang="zh-CN" sz="2800" dirty="0" err="1"/>
              <a:t>eqs</a:t>
            </a:r>
            <a:r>
              <a:rPr lang="en-US" altLang="zh-CN" sz="2800" dirty="0"/>
              <a:t> </a:t>
            </a:r>
          </a:p>
          <a:p>
            <a:r>
              <a:rPr lang="en-US" altLang="zh-CN" sz="2800" dirty="0"/>
              <a:t>Software: Vista 9.0, </a:t>
            </a:r>
            <a:r>
              <a:rPr lang="en-US" altLang="zh-CN" sz="2800" dirty="0" err="1"/>
              <a:t>Seisan</a:t>
            </a:r>
            <a:endParaRPr lang="en-US" altLang="zh-CN" sz="2800" dirty="0"/>
          </a:p>
          <a:p>
            <a:r>
              <a:rPr lang="en-US" altLang="zh-CN" sz="2800" dirty="0"/>
              <a:t>Future plans: Cross-correlation, Data conversion</a:t>
            </a:r>
          </a:p>
        </p:txBody>
      </p:sp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3"/>
          <p:cNvSpPr txBox="1">
            <a:spLocks noChangeArrowheads="1"/>
          </p:cNvSpPr>
          <p:nvPr/>
        </p:nvSpPr>
        <p:spPr bwMode="auto">
          <a:xfrm>
            <a:off x="1890713" y="692150"/>
            <a:ext cx="6948487" cy="1569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50" tIns="45677" rIns="91350" bIns="45677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prstClr val="black"/>
                </a:solidFill>
                <a:ea typeface="ＭＳ Ｐゴシック" pitchFamily="-16" charset="-128"/>
              </a:rPr>
              <a:t>Chin-Wu Chen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err="1" smtClean="0">
                <a:solidFill>
                  <a:prstClr val="black"/>
                </a:solidFill>
                <a:ea typeface="ＭＳ Ｐゴシック" pitchFamily="-16" charset="-128"/>
              </a:rPr>
              <a:t>Postdoc</a:t>
            </a:r>
            <a:r>
              <a:rPr lang="en-US" sz="2400" dirty="0" smtClean="0">
                <a:solidFill>
                  <a:prstClr val="black"/>
                </a:solidFill>
                <a:ea typeface="ＭＳ Ｐゴシック" pitchFamily="-16" charset="-128"/>
              </a:rPr>
              <a:t> (1</a:t>
            </a:r>
            <a:r>
              <a:rPr lang="en-US" sz="2400" baseline="30000" dirty="0" smtClean="0">
                <a:solidFill>
                  <a:prstClr val="black"/>
                </a:solidFill>
                <a:ea typeface="ＭＳ Ｐゴシック" pitchFamily="-16" charset="-128"/>
              </a:rPr>
              <a:t>st</a:t>
            </a:r>
            <a:r>
              <a:rPr lang="en-US" sz="2400" dirty="0" smtClean="0">
                <a:solidFill>
                  <a:prstClr val="black"/>
                </a:solidFill>
                <a:ea typeface="ＭＳ Ｐゴシック" pitchFamily="-16" charset="-128"/>
              </a:rPr>
              <a:t> year)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prstClr val="black"/>
                </a:solidFill>
                <a:ea typeface="ＭＳ Ｐゴシック" pitchFamily="-16" charset="-128"/>
              </a:rPr>
              <a:t>Department of Terrestrial Magnetism (DTM)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prstClr val="black"/>
                </a:solidFill>
                <a:ea typeface="ＭＳ Ｐゴシック" pitchFamily="-16" charset="-128"/>
              </a:rPr>
              <a:t>Carnegie Institution for Science (Washington DC)</a:t>
            </a:r>
          </a:p>
        </p:txBody>
      </p:sp>
      <p:pic>
        <p:nvPicPr>
          <p:cNvPr id="13315" name="Picture 4" descr="CIW-emblem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62862" y="152400"/>
            <a:ext cx="1328738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3716347"/>
            <a:ext cx="3771900" cy="249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86350" y="3681413"/>
            <a:ext cx="2460625" cy="274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TextBox 8"/>
          <p:cNvSpPr txBox="1">
            <a:spLocks noChangeArrowheads="1"/>
          </p:cNvSpPr>
          <p:nvPr/>
        </p:nvSpPr>
        <p:spPr bwMode="auto">
          <a:xfrm>
            <a:off x="531813" y="2657476"/>
            <a:ext cx="8267700" cy="86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50" tIns="45677" rIns="91350" bIns="45677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prstClr val="black"/>
                </a:solidFill>
                <a:ea typeface="ＭＳ Ｐゴシック" pitchFamily="-16" charset="-128"/>
              </a:rPr>
              <a:t>Imaging upper mantle structure beneath High Lava Plains (HLP), eastern Oregon, by </a:t>
            </a:r>
            <a:r>
              <a:rPr lang="en-US" sz="2400" dirty="0" err="1" smtClean="0">
                <a:solidFill>
                  <a:prstClr val="black"/>
                </a:solidFill>
                <a:ea typeface="ＭＳ Ｐゴシック" pitchFamily="-16" charset="-128"/>
              </a:rPr>
              <a:t>teleseismic</a:t>
            </a:r>
            <a:r>
              <a:rPr lang="en-US" sz="2400" dirty="0" smtClean="0">
                <a:solidFill>
                  <a:prstClr val="black"/>
                </a:solidFill>
                <a:ea typeface="ＭＳ Ｐゴシック" pitchFamily="-16" charset="-128"/>
              </a:rPr>
              <a:t> scattered waves</a:t>
            </a:r>
          </a:p>
        </p:txBody>
      </p:sp>
      <p:sp>
        <p:nvSpPr>
          <p:cNvPr id="13319" name="TextBox 9"/>
          <p:cNvSpPr txBox="1">
            <a:spLocks noChangeArrowheads="1"/>
          </p:cNvSpPr>
          <p:nvPr/>
        </p:nvSpPr>
        <p:spPr bwMode="auto">
          <a:xfrm>
            <a:off x="7480300" y="6423027"/>
            <a:ext cx="1606550" cy="343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50" tIns="45677" rIns="91350" bIns="45677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prstClr val="black"/>
                </a:solidFill>
                <a:ea typeface="ＭＳ Ｐゴシック" pitchFamily="-16" charset="-128"/>
              </a:rPr>
              <a:t>Long et al. 2009</a:t>
            </a:r>
          </a:p>
        </p:txBody>
      </p:sp>
      <p:pic>
        <p:nvPicPr>
          <p:cNvPr id="8" name="Picture 7" descr="Chen_Chin-Wu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81000" y="-508000"/>
            <a:ext cx="2209800" cy="2946400"/>
          </a:xfrm>
          <a:prstGeom prst="rect">
            <a:avLst/>
          </a:prstGeom>
        </p:spPr>
      </p:pic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theme/_rels/theme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0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-32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-32" charset="0"/>
            <a:cs typeface="Times New Roman" pitchFamily="-3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-32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-32" charset="0"/>
            <a:cs typeface="Times New Roman" pitchFamily="-32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1.xml><?xml version="1.0" encoding="utf-8"?>
<a:theme xmlns:a="http://schemas.openxmlformats.org/drawingml/2006/main" name="Mountain Top">
  <a:themeElements>
    <a:clrScheme name="Mountain Top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Mountain Top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untain Top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_Mountain Top">
  <a:themeElements>
    <a:clrScheme name="Mountain Top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Mountain Top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untain Top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EarthScope0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4.xml><?xml version="1.0" encoding="utf-8"?>
<a:theme xmlns:a="http://schemas.openxmlformats.org/drawingml/2006/main" name="1_EarthScope0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6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msmincho"/>
        <a:cs typeface="msmincho"/>
      </a:majorFont>
      <a:minorFont>
        <a:latin typeface="Arial Narrow"/>
        <a:ea typeface="msmincho"/>
        <a:cs typeface="msmincho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7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msmincho"/>
        <a:cs typeface="msmincho"/>
      </a:majorFont>
      <a:minorFont>
        <a:latin typeface="Arial Narrow"/>
        <a:ea typeface="msmincho"/>
        <a:cs typeface="msmincho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-32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-32" charset="0"/>
            <a:cs typeface="Times New Roman" pitchFamily="-3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-32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-32" charset="0"/>
            <a:cs typeface="Times New Roman" pitchFamily="-32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1_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2_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4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-16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-16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5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-16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-16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7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8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9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Blank Presentation">
  <a:themeElements>
    <a:clrScheme name="Blank Presentation 13">
      <a:dk1>
        <a:srgbClr val="808080"/>
      </a:dk1>
      <a:lt1>
        <a:srgbClr val="FFFDD0"/>
      </a:lt1>
      <a:dk2>
        <a:srgbClr val="990000"/>
      </a:dk2>
      <a:lt2>
        <a:srgbClr val="FFFDD0"/>
      </a:lt2>
      <a:accent1>
        <a:srgbClr val="BBE0E3"/>
      </a:accent1>
      <a:accent2>
        <a:srgbClr val="333399"/>
      </a:accent2>
      <a:accent3>
        <a:srgbClr val="CAAAAA"/>
      </a:accent3>
      <a:accent4>
        <a:srgbClr val="DAD8B1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-16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-16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3">
        <a:dk1>
          <a:srgbClr val="808080"/>
        </a:dk1>
        <a:lt1>
          <a:srgbClr val="FFFDD0"/>
        </a:lt1>
        <a:dk2>
          <a:srgbClr val="990000"/>
        </a:dk2>
        <a:lt2>
          <a:srgbClr val="FFFDD0"/>
        </a:lt2>
        <a:accent1>
          <a:srgbClr val="BBE0E3"/>
        </a:accent1>
        <a:accent2>
          <a:srgbClr val="333399"/>
        </a:accent2>
        <a:accent3>
          <a:srgbClr val="CAAAAA"/>
        </a:accent3>
        <a:accent4>
          <a:srgbClr val="DAD8B1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3_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ＭＳ Ｐ明朝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1.xml><?xml version="1.0" encoding="utf-8"?>
<a:theme xmlns:a="http://schemas.openxmlformats.org/drawingml/2006/main" name="4_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ＭＳ Ｐ明朝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2.xml><?xml version="1.0" encoding="utf-8"?>
<a:theme xmlns:a="http://schemas.openxmlformats.org/drawingml/2006/main" name="1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3.xml><?xml version="1.0" encoding="utf-8"?>
<a:theme xmlns:a="http://schemas.openxmlformats.org/drawingml/2006/main" name="1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4.xml><?xml version="1.0" encoding="utf-8"?>
<a:theme xmlns:a="http://schemas.openxmlformats.org/drawingml/2006/main" name="1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5.xml><?xml version="1.0" encoding="utf-8"?>
<a:theme xmlns:a="http://schemas.openxmlformats.org/drawingml/2006/main" name="1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6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7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8.xml><?xml version="1.0" encoding="utf-8"?>
<a:theme xmlns:a="http://schemas.openxmlformats.org/drawingml/2006/main" name="1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9.xml><?xml version="1.0" encoding="utf-8"?>
<a:theme xmlns:a="http://schemas.openxmlformats.org/drawingml/2006/main" name="1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3_Blank Presentation">
  <a:themeElements>
    <a:clrScheme name="Blank Presentation 13">
      <a:dk1>
        <a:srgbClr val="808080"/>
      </a:dk1>
      <a:lt1>
        <a:srgbClr val="FFFDD0"/>
      </a:lt1>
      <a:dk2>
        <a:srgbClr val="990000"/>
      </a:dk2>
      <a:lt2>
        <a:srgbClr val="FFFDD0"/>
      </a:lt2>
      <a:accent1>
        <a:srgbClr val="BBE0E3"/>
      </a:accent1>
      <a:accent2>
        <a:srgbClr val="333399"/>
      </a:accent2>
      <a:accent3>
        <a:srgbClr val="CAAAAA"/>
      </a:accent3>
      <a:accent4>
        <a:srgbClr val="DAD8B1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-16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-16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3">
        <a:dk1>
          <a:srgbClr val="808080"/>
        </a:dk1>
        <a:lt1>
          <a:srgbClr val="FFFDD0"/>
        </a:lt1>
        <a:dk2>
          <a:srgbClr val="990000"/>
        </a:dk2>
        <a:lt2>
          <a:srgbClr val="FFFDD0"/>
        </a:lt2>
        <a:accent1>
          <a:srgbClr val="BBE0E3"/>
        </a:accent1>
        <a:accent2>
          <a:srgbClr val="333399"/>
        </a:accent2>
        <a:accent3>
          <a:srgbClr val="CAAAAA"/>
        </a:accent3>
        <a:accent4>
          <a:srgbClr val="DAD8B1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0.xml><?xml version="1.0" encoding="utf-8"?>
<a:theme xmlns:a="http://schemas.openxmlformats.org/drawingml/2006/main" name="20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1.xml><?xml version="1.0" encoding="utf-8"?>
<a:theme xmlns:a="http://schemas.openxmlformats.org/drawingml/2006/main" name="21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1_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210</TotalTime>
  <Words>2290</Words>
  <Application>Microsoft Office PowerPoint</Application>
  <PresentationFormat>On-screen Show (4:3)</PresentationFormat>
  <Paragraphs>435</Paragraphs>
  <Slides>44</Slides>
  <Notes>44</Notes>
  <HiddenSlides>0</HiddenSlides>
  <MMClips>0</MMClips>
  <ScaleCrop>false</ScaleCrop>
  <HeadingPairs>
    <vt:vector size="6" baseType="variant">
      <vt:variant>
        <vt:lpstr>Theme</vt:lpstr>
      </vt:variant>
      <vt:variant>
        <vt:i4>41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86" baseType="lpstr">
      <vt:lpstr>Blank Presentation</vt:lpstr>
      <vt:lpstr>1_Blank Presentation</vt:lpstr>
      <vt:lpstr>2_Blank Presentation</vt:lpstr>
      <vt:lpstr>3_Blank Presentation</vt:lpstr>
      <vt:lpstr>Office Theme</vt:lpstr>
      <vt:lpstr>1_Office Theme</vt:lpstr>
      <vt:lpstr>诗情画意</vt:lpstr>
      <vt:lpstr>1_诗情画意</vt:lpstr>
      <vt:lpstr>2_Office Theme</vt:lpstr>
      <vt:lpstr>3_Office Theme</vt:lpstr>
      <vt:lpstr>Mountain Top</vt:lpstr>
      <vt:lpstr>1_Mountain Top</vt:lpstr>
      <vt:lpstr>EarthScope09</vt:lpstr>
      <vt:lpstr>1_EarthScope09</vt:lpstr>
      <vt:lpstr>4_Office Theme</vt:lpstr>
      <vt:lpstr>5_Office Theme</vt:lpstr>
      <vt:lpstr>Office 主题</vt:lpstr>
      <vt:lpstr>6_Office Theme</vt:lpstr>
      <vt:lpstr>7_Office Theme</vt:lpstr>
      <vt:lpstr>8_Office Theme</vt:lpstr>
      <vt:lpstr>9_Office Theme</vt:lpstr>
      <vt:lpstr>1_Flow</vt:lpstr>
      <vt:lpstr>2_Flow</vt:lpstr>
      <vt:lpstr>4_Blank Presentation</vt:lpstr>
      <vt:lpstr>5_Blank Presentation</vt:lpstr>
      <vt:lpstr>10_Office Theme</vt:lpstr>
      <vt:lpstr>11_Office Theme</vt:lpstr>
      <vt:lpstr>12_Office Theme</vt:lpstr>
      <vt:lpstr>13_Office Theme</vt:lpstr>
      <vt:lpstr>3_Flow</vt:lpstr>
      <vt:lpstr>4_Flow</vt:lpstr>
      <vt:lpstr>14_Office Theme</vt:lpstr>
      <vt:lpstr>15_Office Theme</vt:lpstr>
      <vt:lpstr>16_Office Theme</vt:lpstr>
      <vt:lpstr>17_Office Theme</vt:lpstr>
      <vt:lpstr>默认设计模板</vt:lpstr>
      <vt:lpstr>1_默认设计模板</vt:lpstr>
      <vt:lpstr>18_Office Theme</vt:lpstr>
      <vt:lpstr>19_Office Theme</vt:lpstr>
      <vt:lpstr>20_Office Theme</vt:lpstr>
      <vt:lpstr>21_Office Theme</vt:lpstr>
      <vt:lpstr>Equation</vt:lpstr>
      <vt:lpstr>Januka Attanayake (Grad) The University of  Connecticut 2005 - present</vt:lpstr>
      <vt:lpstr>Data Processing</vt:lpstr>
      <vt:lpstr>Rika Burr University of Oklahoma</vt:lpstr>
      <vt:lpstr>Data Processing</vt:lpstr>
      <vt:lpstr>Slide 5</vt:lpstr>
      <vt:lpstr>Slide 6</vt:lpstr>
      <vt:lpstr>Chen  Chen</vt:lpstr>
      <vt:lpstr>Data processing Experience</vt:lpstr>
      <vt:lpstr>Slide 9</vt:lpstr>
      <vt:lpstr>Slide 10</vt:lpstr>
      <vt:lpstr>Yu Chen</vt:lpstr>
      <vt:lpstr>Slide 12</vt:lpstr>
      <vt:lpstr>Slide 13</vt:lpstr>
      <vt:lpstr>Slide 14</vt:lpstr>
      <vt:lpstr>Abhijit Ghosh simpler version  Abhi  pronounced as  Obi</vt:lpstr>
      <vt:lpstr>Slide 16</vt:lpstr>
      <vt:lpstr>Austin Holland PhD Univ. of Arizona (ABD) Oklahoma Geological Survey Research Seismologist </vt:lpstr>
      <vt:lpstr>Slide 18</vt:lpstr>
      <vt:lpstr>Basic info</vt:lpstr>
      <vt:lpstr>Data flow and tools</vt:lpstr>
      <vt:lpstr>Point Scatterer Simulation for P-to-S  Converted Wave Imaging</vt:lpstr>
      <vt:lpstr>Flow Diagram of Point Scatterer Simulation</vt:lpstr>
      <vt:lpstr>Slide 23</vt:lpstr>
      <vt:lpstr>Slide 24</vt:lpstr>
      <vt:lpstr>Earthquake Source Properties from Array Processing               design seismic array for source imaging              develop new back projection technique              process data of recent large earthquake     </vt:lpstr>
      <vt:lpstr>Mulitiple Signal Clarification(MUSIC)   Back Projection Scheme</vt:lpstr>
      <vt:lpstr>Earthquake Activity Along the Pumqu-Xianza Rift (Tibet)</vt:lpstr>
      <vt:lpstr>Data Analysis</vt:lpstr>
      <vt:lpstr>Paul Ogwari  University of Memphis  Center for Earthquake Research and Information  2nd year MSc</vt:lpstr>
      <vt:lpstr>Data processing</vt:lpstr>
      <vt:lpstr>Slide 31</vt:lpstr>
      <vt:lpstr>Slide 32</vt:lpstr>
      <vt:lpstr>Rob Porritt, G.G. UC Berkeley, 4th year Main Research: Exploring Cascadia with Flexible Arrays</vt:lpstr>
      <vt:lpstr>Slide 34</vt:lpstr>
      <vt:lpstr>Christina Rau- Brown Univ.</vt:lpstr>
      <vt:lpstr>USArray Data</vt:lpstr>
      <vt:lpstr>Joshua Richardson</vt:lpstr>
      <vt:lpstr>Slide 38</vt:lpstr>
      <vt:lpstr>  Weisen Shen majoring geophysics @ Department of Physics,  University of Colorado at Boulder Currently in the 3rd year of graduate study </vt:lpstr>
      <vt:lpstr>Data Flow &amp; Tools</vt:lpstr>
      <vt:lpstr>About me and my project</vt:lpstr>
      <vt:lpstr>Data flow &amp; tools</vt:lpstr>
      <vt:lpstr>Slide 43</vt:lpstr>
      <vt:lpstr>Slide 44</vt:lpstr>
    </vt:vector>
  </TitlesOfParts>
  <Company>University of Memphis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studentintroductions</dc:title>
  <dc:creator>Adewale Amosu</dc:creator>
  <cp:lastModifiedBy>tkb</cp:lastModifiedBy>
  <cp:revision>33</cp:revision>
  <dcterms:created xsi:type="dcterms:W3CDTF">2010-08-23T14:53:20Z</dcterms:created>
  <dcterms:modified xsi:type="dcterms:W3CDTF">2010-08-28T01:47:40Z</dcterms:modified>
</cp:coreProperties>
</file>