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14.xml" ContentType="application/vnd.openxmlformats-officedocument.presentationml.notesSlide+xml"/>
  <Override PartName="/ppt/slides/slide22.xml" ContentType="application/vnd.openxmlformats-officedocument.presentationml.slide+xml"/>
  <Override PartName="/ppt/slides/slide28.xml" ContentType="application/vnd.openxmlformats-officedocument.presentationml.slide+xml"/>
  <Override PartName="/ppt/theme/theme2.xml" ContentType="application/vnd.openxmlformats-officedocument.theme+xml"/>
  <Override PartName="/ppt/slides/slide2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30.xml" ContentType="application/vnd.openxmlformats-officedocument.presentationml.slide+xml"/>
  <Override PartName="/ppt/notesSlides/notesSlide9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theme/theme3.xml" ContentType="application/vnd.openxmlformats-officedocument.theme+xml"/>
  <Override PartName="/ppt/notesSlides/notesSlide16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s/slide21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3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26.xml" ContentType="application/vnd.openxmlformats-officedocument.presentationml.slide+xml"/>
  <Override PartName="/ppt/slideMasters/slideMaster1.xml" ContentType="application/vnd.openxmlformats-officedocument.presentationml.slideMaster+xml"/>
  <Override PartName="/ppt/viewProps.xml" ContentType="application/vnd.openxmlformats-officedocument.presentationml.viewProps+xml"/>
  <Default Extension="wmf" ContentType="image/x-wmf"/>
  <Override PartName="/ppt/notesSlides/notesSlide7.xml" ContentType="application/vnd.openxmlformats-officedocument.presentationml.notesSlide+xml"/>
  <Override PartName="/ppt/slides/slide25.xml" ContentType="application/vnd.openxmlformats-officedocument.presentationml.slide+xml"/>
  <Override PartName="/ppt/notesSlides/notesSlide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9.xml" ContentType="application/vnd.openxmlformats-officedocument.presentationml.notesSlide+xml"/>
  <Override PartName="/ppt/handoutMasters/handoutMaster1.xml" ContentType="application/vnd.openxmlformats-officedocument.presentationml.handoutMaster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Slides/notesSlide17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5.xml" ContentType="application/vnd.openxmlformats-officedocument.presentationml.notesSlide+xml"/>
  <Override PartName="/ppt/slideLayouts/slideLayout2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notesSlides/notesSlide18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4.xml" ContentType="application/vnd.openxmlformats-officedocument.presentationml.slide+xml"/>
  <Default Extension="tiff" ContentType="image/tiff"/>
  <Override PartName="/ppt/slides/slide27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ppt/slideLayouts/slideLayout13.xml" ContentType="application/vnd.openxmlformats-officedocument.presentationml.slideLayout+xml"/>
  <Override PartName="/ppt/slides/slide8.xml" ContentType="application/vnd.openxmlformats-officedocument.presentationml.slide+xml"/>
  <Override PartName="/ppt/slides/slide31.xml" ContentType="application/vnd.openxmlformats-officedocument.presentationml.slide+xml"/>
  <Override PartName="/ppt/slides/slide15.xml" ContentType="application/vnd.openxmlformats-officedocument.presentationml.slide+xml"/>
  <Default Extension="bin" ContentType="application/vnd.openxmlformats-officedocument.presentationml.printerSettings"/>
  <Override PartName="/ppt/notesSlides/notesSlide10.xml" ContentType="application/vnd.openxmlformats-officedocument.presentationml.notesSlide+xml"/>
  <Default Extension="rels" ContentType="application/vnd.openxmlformats-package.relationships+xml"/>
  <Override PartName="/ppt/slides/slide9.xml" ContentType="application/vnd.openxmlformats-officedocument.presentationml.slide+xml"/>
  <Override PartName="/ppt/slides/slide24.xml" ContentType="application/vnd.openxmlformats-officedocument.presentationml.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Override PartName="/ppt/notesSlides/notesSlide20.xml" ContentType="application/vnd.openxmlformats-officedocument.presentationml.notesSlide+xml"/>
  <Override PartName="/ppt/slideLayouts/slideLayout12.xml" ContentType="application/vnd.openxmlformats-officedocument.presentationml.slideLayout+xml"/>
  <Override PartName="/ppt/slides/slide19.xml" ContentType="application/vnd.openxmlformats-officedocument.presentationml.slide+xml"/>
  <Override PartName="/ppt/slides/slide12.xml" ContentType="application/vnd.openxmlformats-officedocument.presentationml.slide+xml"/>
  <Override PartName="/ppt/slides/slide2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58" r:id="rId1"/>
  </p:sldMasterIdLst>
  <p:notesMasterIdLst>
    <p:notesMasterId r:id="rId33"/>
  </p:notesMasterIdLst>
  <p:handoutMasterIdLst>
    <p:handoutMasterId r:id="rId34"/>
  </p:handoutMasterIdLst>
  <p:sldIdLst>
    <p:sldId id="1344" r:id="rId2"/>
    <p:sldId id="1546" r:id="rId3"/>
    <p:sldId id="1547" r:id="rId4"/>
    <p:sldId id="1548" r:id="rId5"/>
    <p:sldId id="1494" r:id="rId6"/>
    <p:sldId id="1401" r:id="rId7"/>
    <p:sldId id="1551" r:id="rId8"/>
    <p:sldId id="1550" r:id="rId9"/>
    <p:sldId id="1563" r:id="rId10"/>
    <p:sldId id="1535" r:id="rId11"/>
    <p:sldId id="1542" r:id="rId12"/>
    <p:sldId id="1562" r:id="rId13"/>
    <p:sldId id="1557" r:id="rId14"/>
    <p:sldId id="1558" r:id="rId15"/>
    <p:sldId id="1559" r:id="rId16"/>
    <p:sldId id="1560" r:id="rId17"/>
    <p:sldId id="1564" r:id="rId18"/>
    <p:sldId id="1554" r:id="rId19"/>
    <p:sldId id="1555" r:id="rId20"/>
    <p:sldId id="1556" r:id="rId21"/>
    <p:sldId id="1552" r:id="rId22"/>
    <p:sldId id="1553" r:id="rId23"/>
    <p:sldId id="1501" r:id="rId24"/>
    <p:sldId id="1403" r:id="rId25"/>
    <p:sldId id="1545" r:id="rId26"/>
    <p:sldId id="1544" r:id="rId27"/>
    <p:sldId id="1502" r:id="rId28"/>
    <p:sldId id="1518" r:id="rId29"/>
    <p:sldId id="1520" r:id="rId30"/>
    <p:sldId id="1549" r:id="rId31"/>
    <p:sldId id="1561" r:id="rId32"/>
  </p:sldIdLst>
  <p:sldSz cx="9144000" cy="6858000" type="screen4x3"/>
  <p:notesSz cx="6934200" cy="92202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pitchFamily="-112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pitchFamily="-112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pitchFamily="-112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pitchFamily="-112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pitchFamily="-112" charset="0"/>
        <a:ea typeface="+mn-ea"/>
        <a:cs typeface="+mn-cs"/>
      </a:defRPr>
    </a:lvl5pPr>
    <a:lvl6pPr marL="2286000" algn="l" defTabSz="457200" rtl="0" eaLnBrk="1" latinLnBrk="0" hangingPunct="1">
      <a:defRPr sz="1200" b="1" kern="1200">
        <a:solidFill>
          <a:schemeClr val="tx1"/>
        </a:solidFill>
        <a:latin typeface="Arial" pitchFamily="-112" charset="0"/>
        <a:ea typeface="+mn-ea"/>
        <a:cs typeface="+mn-cs"/>
      </a:defRPr>
    </a:lvl6pPr>
    <a:lvl7pPr marL="2743200" algn="l" defTabSz="457200" rtl="0" eaLnBrk="1" latinLnBrk="0" hangingPunct="1">
      <a:defRPr sz="1200" b="1" kern="1200">
        <a:solidFill>
          <a:schemeClr val="tx1"/>
        </a:solidFill>
        <a:latin typeface="Arial" pitchFamily="-112" charset="0"/>
        <a:ea typeface="+mn-ea"/>
        <a:cs typeface="+mn-cs"/>
      </a:defRPr>
    </a:lvl7pPr>
    <a:lvl8pPr marL="3200400" algn="l" defTabSz="457200" rtl="0" eaLnBrk="1" latinLnBrk="0" hangingPunct="1">
      <a:defRPr sz="1200" b="1" kern="1200">
        <a:solidFill>
          <a:schemeClr val="tx1"/>
        </a:solidFill>
        <a:latin typeface="Arial" pitchFamily="-112" charset="0"/>
        <a:ea typeface="+mn-ea"/>
        <a:cs typeface="+mn-cs"/>
      </a:defRPr>
    </a:lvl8pPr>
    <a:lvl9pPr marL="3657600" algn="l" defTabSz="457200" rtl="0" eaLnBrk="1" latinLnBrk="0" hangingPunct="1">
      <a:defRPr sz="1200" b="1" kern="1200">
        <a:solidFill>
          <a:schemeClr val="tx1"/>
        </a:solidFill>
        <a:latin typeface="Arial" pitchFamily="-112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/>
  <p:showPr showNarration="1">
    <p:present/>
    <p:sldAll/>
    <p:penClr>
      <a:schemeClr val="tx1"/>
    </p:penClr>
  </p:showPr>
  <p:clrMru>
    <a:srgbClr val="D4ED9D"/>
    <a:srgbClr val="E2F9FF"/>
    <a:srgbClr val="D6E9FF"/>
    <a:srgbClr val="EBFFD7"/>
    <a:srgbClr val="178EFF"/>
    <a:srgbClr val="E4EFFF"/>
    <a:srgbClr val="FF0005"/>
    <a:srgbClr val="20992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horzBarState="maximized">
    <p:restoredLeft sz="13856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-472" y="-112"/>
      </p:cViewPr>
      <p:guideLst>
        <p:guide orient="horz" pos="211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6784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5" Type="http://schemas.openxmlformats.org/officeDocument/2006/relationships/printerSettings" Target="printerSettings/printerSettings1.bin"/><Relationship Id="rId31" Type="http://schemas.openxmlformats.org/officeDocument/2006/relationships/slide" Target="slides/slide30.xml"/><Relationship Id="rId34" Type="http://schemas.openxmlformats.org/officeDocument/2006/relationships/handoutMaster" Target="handoutMasters/handoutMaster1.xml"/><Relationship Id="rId39" Type="http://schemas.openxmlformats.org/officeDocument/2006/relationships/tableStyles" Target="tableStyles.xml"/><Relationship Id="rId7" Type="http://schemas.openxmlformats.org/officeDocument/2006/relationships/slide" Target="slides/slide6.xml"/><Relationship Id="rId3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7" Type="http://schemas.openxmlformats.org/officeDocument/2006/relationships/slide" Target="slides/slide26.xml"/><Relationship Id="rId14" Type="http://schemas.openxmlformats.org/officeDocument/2006/relationships/slide" Target="slides/slide13.xml"/><Relationship Id="rId23" Type="http://schemas.openxmlformats.org/officeDocument/2006/relationships/slide" Target="slides/slide22.xml"/><Relationship Id="rId4" Type="http://schemas.openxmlformats.org/officeDocument/2006/relationships/slide" Target="slides/slide3.xml"/><Relationship Id="rId28" Type="http://schemas.openxmlformats.org/officeDocument/2006/relationships/slide" Target="slides/slide27.xml"/><Relationship Id="rId26" Type="http://schemas.openxmlformats.org/officeDocument/2006/relationships/slide" Target="slides/slide25.xml"/><Relationship Id="rId30" Type="http://schemas.openxmlformats.org/officeDocument/2006/relationships/slide" Target="slides/slide29.xml"/><Relationship Id="rId11" Type="http://schemas.openxmlformats.org/officeDocument/2006/relationships/slide" Target="slides/slide10.xml"/><Relationship Id="rId29" Type="http://schemas.openxmlformats.org/officeDocument/2006/relationships/slide" Target="slides/slide28.xml"/><Relationship Id="rId6" Type="http://schemas.openxmlformats.org/officeDocument/2006/relationships/slide" Target="slides/slide5.xml"/><Relationship Id="rId16" Type="http://schemas.openxmlformats.org/officeDocument/2006/relationships/slide" Target="slides/slide15.xml"/><Relationship Id="rId3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9" Type="http://schemas.openxmlformats.org/officeDocument/2006/relationships/slide" Target="slides/slide18.xml"/><Relationship Id="rId38" Type="http://schemas.openxmlformats.org/officeDocument/2006/relationships/theme" Target="theme/theme1.xml"/><Relationship Id="rId20" Type="http://schemas.openxmlformats.org/officeDocument/2006/relationships/slide" Target="slides/slide19.xml"/><Relationship Id="rId22" Type="http://schemas.openxmlformats.org/officeDocument/2006/relationships/slide" Target="slides/slide21.xml"/><Relationship Id="rId21" Type="http://schemas.openxmlformats.org/officeDocument/2006/relationships/slide" Target="slides/slide20.xml"/><Relationship Id="rId2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4" tIns="46152" rIns="92304" bIns="46152" numCol="1" anchor="t" anchorCtr="0" compatLnSpc="1">
            <a:prstTxWarp prst="textNoShape">
              <a:avLst/>
            </a:prstTxWarp>
          </a:bodyPr>
          <a:lstStyle>
            <a:lvl1pPr algn="l" defTabSz="923925">
              <a:defRPr b="0">
                <a:latin typeface="Arial" pitchFamily="-109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7475" y="0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4" tIns="46152" rIns="92304" bIns="46152" numCol="1" anchor="t" anchorCtr="0" compatLnSpc="1">
            <a:prstTxWarp prst="textNoShape">
              <a:avLst/>
            </a:prstTxWarp>
          </a:bodyPr>
          <a:lstStyle>
            <a:lvl1pPr algn="r" defTabSz="923925">
              <a:defRPr b="0">
                <a:latin typeface="Arial" pitchFamily="-109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57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58238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4" tIns="46152" rIns="92304" bIns="46152" numCol="1" anchor="b" anchorCtr="0" compatLnSpc="1">
            <a:prstTxWarp prst="textNoShape">
              <a:avLst/>
            </a:prstTxWarp>
          </a:bodyPr>
          <a:lstStyle>
            <a:lvl1pPr algn="l" defTabSz="923925">
              <a:defRPr b="0">
                <a:latin typeface="Arial" pitchFamily="-109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57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7475" y="8758238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4" tIns="46152" rIns="92304" bIns="46152" numCol="1" anchor="b" anchorCtr="0" compatLnSpc="1">
            <a:prstTxWarp prst="textNoShape">
              <a:avLst/>
            </a:prstTxWarp>
          </a:bodyPr>
          <a:lstStyle>
            <a:lvl1pPr algn="r" defTabSz="923925">
              <a:defRPr b="0">
                <a:latin typeface="Arial" pitchFamily="-109" charset="0"/>
              </a:defRPr>
            </a:lvl1pPr>
          </a:lstStyle>
          <a:p>
            <a:pPr>
              <a:defRPr/>
            </a:pPr>
            <a:fld id="{BBF08DED-5DD1-C446-AF1F-7900A14B67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4" tIns="46152" rIns="92304" bIns="46152" numCol="1" anchor="t" anchorCtr="0" compatLnSpc="1">
            <a:prstTxWarp prst="textNoShape">
              <a:avLst/>
            </a:prstTxWarp>
          </a:bodyPr>
          <a:lstStyle>
            <a:lvl1pPr algn="l" defTabSz="923925">
              <a:defRPr b="0">
                <a:latin typeface="Arial" pitchFamily="-109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7475" y="0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4" tIns="46152" rIns="92304" bIns="46152" numCol="1" anchor="t" anchorCtr="0" compatLnSpc="1">
            <a:prstTxWarp prst="textNoShape">
              <a:avLst/>
            </a:prstTxWarp>
          </a:bodyPr>
          <a:lstStyle>
            <a:lvl1pPr algn="r" defTabSz="923925">
              <a:defRPr b="0">
                <a:latin typeface="Arial" pitchFamily="-109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2050" y="690563"/>
            <a:ext cx="4611688" cy="34591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3738" y="4379913"/>
            <a:ext cx="5546725" cy="414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4" tIns="46152" rIns="92304" bIns="4615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06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58238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4" tIns="46152" rIns="92304" bIns="46152" numCol="1" anchor="b" anchorCtr="0" compatLnSpc="1">
            <a:prstTxWarp prst="textNoShape">
              <a:avLst/>
            </a:prstTxWarp>
          </a:bodyPr>
          <a:lstStyle>
            <a:lvl1pPr algn="l" defTabSz="923925">
              <a:defRPr b="0">
                <a:latin typeface="Arial" pitchFamily="-109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06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7475" y="8758238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4" tIns="46152" rIns="92304" bIns="46152" numCol="1" anchor="b" anchorCtr="0" compatLnSpc="1">
            <a:prstTxWarp prst="textNoShape">
              <a:avLst/>
            </a:prstTxWarp>
          </a:bodyPr>
          <a:lstStyle>
            <a:lvl1pPr algn="r" defTabSz="923925">
              <a:defRPr b="0">
                <a:latin typeface="Arial" pitchFamily="-109" charset="0"/>
              </a:defRPr>
            </a:lvl1pPr>
          </a:lstStyle>
          <a:p>
            <a:pPr>
              <a:defRPr/>
            </a:pPr>
            <a:fld id="{2651A8F6-0DAF-3245-ABCD-6CAFA2B78D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9" charset="0"/>
        <a:ea typeface="ＭＳ Ｐゴシック" pitchFamily="-106" charset="-128"/>
        <a:cs typeface="ＭＳ Ｐゴシック" pitchFamily="-106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9" charset="0"/>
        <a:ea typeface="ＭＳ Ｐゴシック" pitchFamily="-109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9" charset="0"/>
        <a:ea typeface="ＭＳ Ｐゴシック" pitchFamily="-109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9" charset="0"/>
        <a:ea typeface="ＭＳ Ｐゴシック" pitchFamily="-109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9" charset="0"/>
        <a:ea typeface="ＭＳ Ｐゴシック" pitchFamily="-109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0B775B-EC38-B547-B7F1-56EA4A640ABD}" type="slidenum">
              <a:rPr lang="en-US">
                <a:latin typeface="Arial" pitchFamily="-112" charset="0"/>
              </a:rPr>
              <a:pPr/>
              <a:t>1</a:t>
            </a:fld>
            <a:endParaRPr lang="en-US">
              <a:latin typeface="Arial" pitchFamily="-112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A1DF48-9BE7-8441-9067-41CB9736BB48}" type="slidenum">
              <a:rPr lang="en-US">
                <a:latin typeface="Arial" pitchFamily="-112" charset="0"/>
              </a:rPr>
              <a:pPr/>
              <a:t>16</a:t>
            </a:fld>
            <a:endParaRPr lang="en-US">
              <a:latin typeface="Arial" pitchFamily="-112" charset="0"/>
            </a:endParaRPr>
          </a:p>
        </p:txBody>
      </p:sp>
      <p:sp>
        <p:nvSpPr>
          <p:cNvPr id="66563" name="Rectangle 7"/>
          <p:cNvSpPr txBox="1">
            <a:spLocks noGrp="1" noChangeArrowheads="1"/>
          </p:cNvSpPr>
          <p:nvPr/>
        </p:nvSpPr>
        <p:spPr bwMode="auto">
          <a:xfrm>
            <a:off x="3927475" y="8758238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304" tIns="46152" rIns="92304" bIns="46152" anchor="b">
            <a:prstTxWarp prst="textNoShape">
              <a:avLst/>
            </a:prstTxWarp>
          </a:bodyPr>
          <a:lstStyle/>
          <a:p>
            <a:pPr algn="r" defTabSz="923925"/>
            <a:fld id="{F8E5167E-2764-094F-966A-8550AD59DF56}" type="slidenum">
              <a:rPr lang="en-US" b="0"/>
              <a:pPr algn="r" defTabSz="923925"/>
              <a:t>16</a:t>
            </a:fld>
            <a:endParaRPr lang="en-US" b="0"/>
          </a:p>
        </p:txBody>
      </p:sp>
      <p:sp>
        <p:nvSpPr>
          <p:cNvPr id="6656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656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5CA7332-8181-174B-80D2-0656EB2B2AF1}" type="slidenum">
              <a:rPr lang="en-US">
                <a:latin typeface="Arial" pitchFamily="-112" charset="0"/>
              </a:rPr>
              <a:pPr/>
              <a:t>18</a:t>
            </a:fld>
            <a:endParaRPr lang="en-US">
              <a:latin typeface="Arial" pitchFamily="-112" charset="0"/>
            </a:endParaRPr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678A689-82F7-5545-94D2-AB30AC1E4BC0}" type="slidenum">
              <a:rPr lang="en-US">
                <a:latin typeface="Arial" pitchFamily="-112" charset="0"/>
              </a:rPr>
              <a:pPr/>
              <a:t>19</a:t>
            </a:fld>
            <a:endParaRPr lang="en-US">
              <a:latin typeface="Arial" pitchFamily="-112" charset="0"/>
            </a:endParaRPr>
          </a:p>
        </p:txBody>
      </p:sp>
      <p:sp>
        <p:nvSpPr>
          <p:cNvPr id="80899" name="Rectangle 7"/>
          <p:cNvSpPr txBox="1">
            <a:spLocks noGrp="1" noChangeArrowheads="1"/>
          </p:cNvSpPr>
          <p:nvPr/>
        </p:nvSpPr>
        <p:spPr bwMode="auto">
          <a:xfrm>
            <a:off x="3927475" y="8758238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304" tIns="46152" rIns="92304" bIns="46152" anchor="b">
            <a:prstTxWarp prst="textNoShape">
              <a:avLst/>
            </a:prstTxWarp>
          </a:bodyPr>
          <a:lstStyle/>
          <a:p>
            <a:pPr algn="r" defTabSz="923925"/>
            <a:fld id="{BF6E2EE0-DCC0-7345-B8C3-83213F7F5CCF}" type="slidenum">
              <a:rPr lang="en-US" b="0"/>
              <a:pPr algn="r" defTabSz="923925"/>
              <a:t>19</a:t>
            </a:fld>
            <a:endParaRPr lang="en-US" b="0"/>
          </a:p>
        </p:txBody>
      </p:sp>
      <p:sp>
        <p:nvSpPr>
          <p:cNvPr id="80900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0901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07761D2-BF00-7D45-834E-53AA67E7D919}" type="slidenum">
              <a:rPr lang="en-US">
                <a:latin typeface="Arial" pitchFamily="-112" charset="0"/>
              </a:rPr>
              <a:pPr/>
              <a:t>21</a:t>
            </a:fld>
            <a:endParaRPr lang="en-US">
              <a:latin typeface="Arial" pitchFamily="-112" charset="0"/>
            </a:endParaRPr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7AAD571-63EA-EF4B-9130-9BBEE38F2B6A}" type="slidenum">
              <a:rPr lang="en-US">
                <a:latin typeface="Arial" pitchFamily="-112" charset="0"/>
              </a:rPr>
              <a:pPr/>
              <a:t>22</a:t>
            </a:fld>
            <a:endParaRPr lang="en-US">
              <a:latin typeface="Arial" pitchFamily="-112" charset="0"/>
            </a:endParaRPr>
          </a:p>
        </p:txBody>
      </p:sp>
      <p:sp>
        <p:nvSpPr>
          <p:cNvPr id="73731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4FCF394-B9BE-9947-B4D9-E47E3ECD2B34}" type="slidenum">
              <a:rPr lang="en-US">
                <a:latin typeface="Arial" pitchFamily="-112" charset="0"/>
              </a:rPr>
              <a:pPr/>
              <a:t>23</a:t>
            </a:fld>
            <a:endParaRPr lang="en-US">
              <a:latin typeface="Arial" pitchFamily="-112" charset="0"/>
            </a:endParaRPr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37BA1F2-E805-804C-95B2-4D6220B3022F}" type="slidenum">
              <a:rPr lang="en-US">
                <a:latin typeface="Arial" pitchFamily="-112" charset="0"/>
              </a:rPr>
              <a:pPr/>
              <a:t>24</a:t>
            </a:fld>
            <a:endParaRPr lang="en-US">
              <a:latin typeface="Arial" pitchFamily="-112" charset="0"/>
            </a:endParaRPr>
          </a:p>
        </p:txBody>
      </p:sp>
      <p:sp>
        <p:nvSpPr>
          <p:cNvPr id="88067" name="Slide Image Placeholder 1"/>
          <p:cNvSpPr>
            <a:spLocks noGrp="1" noRot="1" noChangeAspec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8068" name="Notes Placeholder 2"/>
          <p:cNvSpPr>
            <a:spLocks noGrp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88069" name="Slide Number Placeholder 3"/>
          <p:cNvSpPr txBox="1">
            <a:spLocks noGrp="1"/>
          </p:cNvSpPr>
          <p:nvPr/>
        </p:nvSpPr>
        <p:spPr bwMode="auto">
          <a:xfrm>
            <a:off x="3927475" y="8758238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304" tIns="46152" rIns="92304" bIns="46152" anchor="b">
            <a:prstTxWarp prst="textNoShape">
              <a:avLst/>
            </a:prstTxWarp>
          </a:bodyPr>
          <a:lstStyle/>
          <a:p>
            <a:pPr algn="r" defTabSz="923925"/>
            <a:fld id="{777473BD-4367-2F4D-9F94-C4BC58339031}" type="slidenum">
              <a:rPr lang="en-US" b="0"/>
              <a:pPr algn="r" defTabSz="923925"/>
              <a:t>24</a:t>
            </a:fld>
            <a:endParaRPr lang="en-US" b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A7461CC-0EB9-1049-A631-1263F692AFF6}" type="slidenum">
              <a:rPr lang="en-US">
                <a:latin typeface="Arial" pitchFamily="-112" charset="0"/>
              </a:rPr>
              <a:pPr/>
              <a:t>27</a:t>
            </a:fld>
            <a:endParaRPr lang="en-US">
              <a:latin typeface="Arial" pitchFamily="-112" charset="0"/>
            </a:endParaRPr>
          </a:p>
        </p:txBody>
      </p:sp>
      <p:sp>
        <p:nvSpPr>
          <p:cNvPr id="96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F6C6380-572C-A149-9B9F-19FA353C7A93}" type="slidenum">
              <a:rPr lang="en-US">
                <a:latin typeface="Arial" pitchFamily="-112" charset="0"/>
              </a:rPr>
              <a:pPr/>
              <a:t>28</a:t>
            </a:fld>
            <a:endParaRPr lang="en-US">
              <a:latin typeface="Arial" pitchFamily="-112" charset="0"/>
            </a:endParaRPr>
          </a:p>
        </p:txBody>
      </p:sp>
      <p:sp>
        <p:nvSpPr>
          <p:cNvPr id="104451" name="Rectangle 2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62050" y="690563"/>
            <a:ext cx="4610100" cy="3457575"/>
          </a:xfrm>
          <a:solidFill>
            <a:srgbClr val="FFFFFF"/>
          </a:solidFill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0580" tIns="45290" rIns="90580" bIns="45290"/>
          <a:lstStyle/>
          <a:p>
            <a:pPr eaLnBrk="1" hangingPunct="1"/>
            <a:endParaRPr lang="en-US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B329261-3DD1-5949-B9C4-838B0A57F0B5}" type="slidenum">
              <a:rPr lang="en-US">
                <a:latin typeface="Arial" pitchFamily="-112" charset="0"/>
              </a:rPr>
              <a:pPr/>
              <a:t>29</a:t>
            </a:fld>
            <a:endParaRPr lang="en-US">
              <a:latin typeface="Arial" pitchFamily="-112" charset="0"/>
            </a:endParaRPr>
          </a:p>
        </p:txBody>
      </p:sp>
      <p:sp>
        <p:nvSpPr>
          <p:cNvPr id="106499" name="Rectangle 2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62050" y="690563"/>
            <a:ext cx="4610100" cy="3457575"/>
          </a:xfrm>
          <a:solidFill>
            <a:srgbClr val="FFFFFF"/>
          </a:solidFill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0580" tIns="45290" rIns="90580" bIns="45290"/>
          <a:lstStyle/>
          <a:p>
            <a:pPr eaLnBrk="1" hangingPunct="1"/>
            <a:endParaRPr lang="en-US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EB13A61-2C9A-974C-A057-13C493420BCA}" type="slidenum">
              <a:rPr lang="en-US">
                <a:latin typeface="Arial" pitchFamily="-107" charset="0"/>
              </a:rPr>
              <a:pPr/>
              <a:t>2</a:t>
            </a:fld>
            <a:endParaRPr lang="en-US">
              <a:latin typeface="Arial" pitchFamily="-107" charset="0"/>
            </a:endParaRPr>
          </a:p>
        </p:txBody>
      </p:sp>
      <p:sp>
        <p:nvSpPr>
          <p:cNvPr id="23555" name="Rectangle 7"/>
          <p:cNvSpPr txBox="1">
            <a:spLocks noGrp="1" noChangeArrowheads="1"/>
          </p:cNvSpPr>
          <p:nvPr/>
        </p:nvSpPr>
        <p:spPr bwMode="auto">
          <a:xfrm>
            <a:off x="3927775" y="8758876"/>
            <a:ext cx="3004820" cy="45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304" tIns="46152" rIns="92304" bIns="46152" anchor="b">
            <a:prstTxWarp prst="textNoShape">
              <a:avLst/>
            </a:prstTxWarp>
          </a:bodyPr>
          <a:lstStyle/>
          <a:p>
            <a:pPr defTabSz="923925"/>
            <a:fld id="{215C7C79-810D-3B4A-8D2F-D8BD274A2E18}" type="slidenum">
              <a:rPr lang="en-US"/>
              <a:pPr defTabSz="923925"/>
              <a:t>2</a:t>
            </a:fld>
            <a:endParaRPr lang="en-US"/>
          </a:p>
        </p:txBody>
      </p:sp>
      <p:sp>
        <p:nvSpPr>
          <p:cNvPr id="2355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2050" y="690563"/>
            <a:ext cx="4611688" cy="3459162"/>
          </a:xfrm>
          <a:solidFill>
            <a:srgbClr val="FFFFFF"/>
          </a:solidFill>
          <a:ln/>
        </p:spPr>
      </p:sp>
      <p:sp>
        <p:nvSpPr>
          <p:cNvPr id="2355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</a:ln>
        </p:spPr>
        <p:txBody>
          <a:bodyPr lIns="92304" tIns="46152" rIns="92304" bIns="46152"/>
          <a:lstStyle/>
          <a:p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10D6628-247A-904E-BD33-0B849D139A17}" type="slidenum">
              <a:rPr lang="en-US">
                <a:latin typeface="Arial" pitchFamily="-112" charset="0"/>
              </a:rPr>
              <a:pPr/>
              <a:t>31</a:t>
            </a:fld>
            <a:endParaRPr lang="en-US">
              <a:latin typeface="Arial" pitchFamily="-112" charset="0"/>
            </a:endParaRPr>
          </a:p>
        </p:txBody>
      </p:sp>
      <p:sp>
        <p:nvSpPr>
          <p:cNvPr id="113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5513" y="4379913"/>
            <a:ext cx="5083175" cy="4149725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r>
              <a:rPr lang="en-US">
                <a:latin typeface="Arial" pitchFamily="-112" charset="0"/>
                <a:ea typeface="ＭＳ Ｐゴシック" pitchFamily="-112" charset="-128"/>
                <a:cs typeface="ＭＳ Ｐゴシック" pitchFamily="-112" charset="-128"/>
              </a:rPr>
              <a:t>Presentation notes:</a:t>
            </a:r>
          </a:p>
          <a:p>
            <a:pPr eaLnBrk="1" hangingPunct="1"/>
            <a:r>
              <a:rPr lang="en-US">
                <a:latin typeface="Arial" pitchFamily="-112" charset="0"/>
                <a:ea typeface="ＭＳ Ｐゴシック" pitchFamily="-112" charset="-128"/>
                <a:cs typeface="ＭＳ Ｐゴシック" pitchFamily="-112" charset="-128"/>
              </a:rPr>
              <a:t>1. This slide is required by the National Science Foundation, please include it in all your presentations on EarthScope</a:t>
            </a:r>
          </a:p>
          <a:p>
            <a:pPr eaLnBrk="1" hangingPunct="1"/>
            <a:r>
              <a:rPr lang="en-US">
                <a:latin typeface="Arial" pitchFamily="-112" charset="0"/>
                <a:ea typeface="ＭＳ Ｐゴシック" pitchFamily="-112" charset="-128"/>
                <a:cs typeface="ＭＳ Ｐゴシック" pitchFamily="-112" charset="-128"/>
              </a:rPr>
              <a:t>2. Please add your institution's logo if it is not already present</a:t>
            </a:r>
          </a:p>
          <a:p>
            <a:pPr eaLnBrk="1" hangingPunct="1"/>
            <a:endParaRPr lang="en-US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636A3E5-9992-C944-BF7D-28F52CD0AE9E}" type="slidenum">
              <a:rPr lang="en-US">
                <a:latin typeface="Arial" pitchFamily="-107" charset="0"/>
              </a:rPr>
              <a:pPr/>
              <a:t>4</a:t>
            </a:fld>
            <a:endParaRPr lang="en-US">
              <a:latin typeface="Arial" pitchFamily="-107" charset="0"/>
            </a:endParaRPr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DADE588-BBB8-F14A-9085-FAD7744F316C}" type="slidenum">
              <a:rPr lang="en-US">
                <a:latin typeface="Arial" pitchFamily="-112" charset="0"/>
              </a:rPr>
              <a:pPr/>
              <a:t>5</a:t>
            </a:fld>
            <a:endParaRPr lang="en-US">
              <a:latin typeface="Arial" pitchFamily="-112" charset="0"/>
            </a:endParaRPr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DEEE5C-32E6-3C47-81E8-537B27FC050C}" type="slidenum">
              <a:rPr lang="en-US">
                <a:latin typeface="Arial" pitchFamily="-112" charset="0"/>
              </a:rPr>
              <a:pPr/>
              <a:t>6</a:t>
            </a:fld>
            <a:endParaRPr lang="en-US">
              <a:latin typeface="Arial" pitchFamily="-112" charset="0"/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EC60C4E-B77F-9945-86B3-AF9FFE6A5222}" type="slidenum">
              <a:rPr lang="en-US">
                <a:latin typeface="Arial" pitchFamily="-107" charset="0"/>
              </a:rPr>
              <a:pPr/>
              <a:t>8</a:t>
            </a:fld>
            <a:endParaRPr lang="en-US">
              <a:latin typeface="Arial" pitchFamily="-107" charset="0"/>
            </a:endParaRPr>
          </a:p>
        </p:txBody>
      </p:sp>
      <p:sp>
        <p:nvSpPr>
          <p:cNvPr id="32771" name="Rectangle 2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62050" y="690563"/>
            <a:ext cx="4611688" cy="3459162"/>
          </a:xfrm>
          <a:solidFill>
            <a:srgbClr val="FFFFFF"/>
          </a:solidFill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2E36C85-3645-264D-AB4B-73EE64D766D9}" type="slidenum">
              <a:rPr lang="en-US">
                <a:latin typeface="Arial" pitchFamily="-112" charset="0"/>
              </a:rPr>
              <a:pPr/>
              <a:t>13</a:t>
            </a:fld>
            <a:endParaRPr lang="en-US">
              <a:latin typeface="Arial" pitchFamily="-112" charset="0"/>
            </a:endParaRPr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17BAE04-8801-FB4A-B133-1A6BD5C1925C}" type="slidenum">
              <a:rPr lang="en-US">
                <a:latin typeface="Arial" pitchFamily="-112" charset="0"/>
                <a:ea typeface="ＭＳ Ｐゴシック" pitchFamily="-112" charset="-128"/>
                <a:cs typeface="ＭＳ Ｐゴシック" pitchFamily="-112" charset="-128"/>
              </a:rPr>
              <a:pPr/>
              <a:t>14</a:t>
            </a:fld>
            <a:endParaRPr lang="en-US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854A155-BD1E-8F44-85C4-C95E808C6D68}" type="slidenum">
              <a:rPr lang="en-US">
                <a:latin typeface="Arial" pitchFamily="-112" charset="0"/>
              </a:rPr>
              <a:pPr/>
              <a:t>15</a:t>
            </a:fld>
            <a:endParaRPr lang="en-US">
              <a:latin typeface="Arial" pitchFamily="-112" charset="0"/>
            </a:endParaRPr>
          </a:p>
        </p:txBody>
      </p:sp>
      <p:sp>
        <p:nvSpPr>
          <p:cNvPr id="64515" name="Rectangle 7"/>
          <p:cNvSpPr txBox="1">
            <a:spLocks noGrp="1" noChangeArrowheads="1"/>
          </p:cNvSpPr>
          <p:nvPr/>
        </p:nvSpPr>
        <p:spPr bwMode="auto">
          <a:xfrm>
            <a:off x="3927475" y="8758238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304" tIns="46152" rIns="92304" bIns="46152" anchor="b">
            <a:prstTxWarp prst="textNoShape">
              <a:avLst/>
            </a:prstTxWarp>
          </a:bodyPr>
          <a:lstStyle/>
          <a:p>
            <a:pPr algn="r" defTabSz="923925"/>
            <a:fld id="{05B6E7A2-75A8-8346-BC3D-D11F87E54EAB}" type="slidenum">
              <a:rPr lang="en-US" b="0"/>
              <a:pPr algn="r" defTabSz="923925"/>
              <a:t>15</a:t>
            </a:fld>
            <a:endParaRPr lang="en-US" b="0"/>
          </a:p>
        </p:txBody>
      </p:sp>
      <p:sp>
        <p:nvSpPr>
          <p:cNvPr id="6451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451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r>
              <a:rPr lang="en-US">
                <a:latin typeface="Arial" pitchFamily="-112" charset="0"/>
                <a:ea typeface="ＭＳ Ｐゴシック" pitchFamily="-112" charset="-128"/>
                <a:cs typeface="ＭＳ Ｐゴシック" pitchFamily="-112" charset="-128"/>
              </a:rPr>
              <a:t>Split content slide example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_GLOBE_FULL_IMAGE-SM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50800"/>
            <a:ext cx="7391400" cy="678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4323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838200" y="228600"/>
            <a:ext cx="7772400" cy="1143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4323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362200" y="1676400"/>
            <a:ext cx="6400800" cy="1752600"/>
          </a:xfrm>
        </p:spPr>
        <p:txBody>
          <a:bodyPr/>
          <a:lstStyle>
            <a:lvl1pPr marL="0" indent="0" algn="ctr">
              <a:buFont typeface="Arial" pitchFamily="-109" charset="0"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7B3203D0-47BC-404D-AA64-320A3B378A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14F198-5987-8641-9F4D-88DB1FEFEE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1066800"/>
            <a:ext cx="1943100" cy="4953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1066800"/>
            <a:ext cx="5676900" cy="4953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0D307A-D018-7549-86B8-44A6C1358E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AndChart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066800"/>
            <a:ext cx="7772400" cy="1066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2209800"/>
            <a:ext cx="3810000" cy="3810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2209800"/>
            <a:ext cx="3810000" cy="38100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6AAE82-5E37-414C-8C14-1CE5E4AABF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066800"/>
            <a:ext cx="7772400" cy="1066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2209800"/>
            <a:ext cx="3810000" cy="3810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09800"/>
            <a:ext cx="3810000" cy="3810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875059-FDC1-6D46-AE74-C334E4938A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A376FB-78AD-174D-AE45-E1420FD105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C3F3F8-EA31-D044-955D-0F8C159223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209800"/>
            <a:ext cx="38100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09800"/>
            <a:ext cx="38100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16E113-0630-0743-B9E8-56D26D434B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1A1B7D-F147-C84E-9805-D44BAD579B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01DB25-6882-774A-92E4-DA6AAC9200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7D4205-4164-6749-A9D8-2308995FC8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CF78F5-FBDD-0540-B44E-61B8DD13E8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BB51BD-2551-7F49-B58D-ABFB37034C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6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066800"/>
            <a:ext cx="7772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209800"/>
            <a:ext cx="77724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4221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 b="0">
                <a:latin typeface="Arial" pitchFamily="-109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4221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 b="0">
                <a:latin typeface="Arial" pitchFamily="-109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4221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34213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 b="0">
                <a:latin typeface="Arial" pitchFamily="-109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1E62BF74-1A79-7649-BA9F-7835E4352C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31" name="Picture 16" descr="ES_07_NoUnav_Banner"/>
          <p:cNvPicPr>
            <a:picLocks noChangeAspect="1" noChangeArrowheads="1"/>
          </p:cNvPicPr>
          <p:nvPr userDrawn="1"/>
        </p:nvPicPr>
        <p:blipFill>
          <a:blip r:embed="rId16"/>
          <a:srcRect/>
          <a:stretch>
            <a:fillRect/>
          </a:stretch>
        </p:blipFill>
        <p:spPr bwMode="auto">
          <a:xfrm>
            <a:off x="0" y="0"/>
            <a:ext cx="914400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28" r:id="rId1"/>
    <p:sldLayoutId id="2147483915" r:id="rId2"/>
    <p:sldLayoutId id="2147483916" r:id="rId3"/>
    <p:sldLayoutId id="2147483917" r:id="rId4"/>
    <p:sldLayoutId id="2147483918" r:id="rId5"/>
    <p:sldLayoutId id="2147483919" r:id="rId6"/>
    <p:sldLayoutId id="2147483920" r:id="rId7"/>
    <p:sldLayoutId id="2147483921" r:id="rId8"/>
    <p:sldLayoutId id="2147483922" r:id="rId9"/>
    <p:sldLayoutId id="2147483923" r:id="rId10"/>
    <p:sldLayoutId id="2147483924" r:id="rId11"/>
    <p:sldLayoutId id="2147483925" r:id="rId12"/>
    <p:sldLayoutId id="2147483926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9" charset="0"/>
          <a:ea typeface="ＭＳ Ｐゴシック" pitchFamily="-109" charset="-128"/>
          <a:cs typeface="ＭＳ Ｐゴシック" pitchFamily="-109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9" charset="0"/>
          <a:ea typeface="ＭＳ Ｐゴシック" pitchFamily="-109" charset="-128"/>
          <a:cs typeface="ＭＳ Ｐゴシック" pitchFamily="-109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9" charset="0"/>
          <a:ea typeface="ＭＳ Ｐゴシック" pitchFamily="-109" charset="-128"/>
          <a:cs typeface="ＭＳ Ｐゴシック" pitchFamily="-109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9" charset="0"/>
          <a:ea typeface="ＭＳ Ｐゴシック" pitchFamily="-109" charset="-128"/>
          <a:cs typeface="ＭＳ Ｐゴシック" pitchFamily="-109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9" charset="0"/>
          <a:ea typeface="ＭＳ Ｐゴシック" pitchFamily="-109" charset="-128"/>
          <a:cs typeface="ＭＳ Ｐゴシック" pitchFamily="-109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9" charset="0"/>
          <a:ea typeface="ＭＳ Ｐゴシック" pitchFamily="-109" charset="-128"/>
          <a:cs typeface="ＭＳ Ｐゴシック" pitchFamily="-109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9" charset="0"/>
          <a:ea typeface="ＭＳ Ｐゴシック" pitchFamily="-109" charset="-128"/>
          <a:cs typeface="ＭＳ Ｐゴシック" pitchFamily="-109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9" charset="0"/>
          <a:ea typeface="ＭＳ Ｐゴシック" pitchFamily="-109" charset="-128"/>
          <a:cs typeface="ＭＳ Ｐゴシック" pitchFamily="-109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-112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-112" charset="0"/>
        <a:buChar char="•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-112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-112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-112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-109" charset="0"/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-109" charset="0"/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-109" charset="0"/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-109" charset="0"/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0.wmf"/><Relationship Id="rId1" Type="http://schemas.openxmlformats.org/officeDocument/2006/relationships/video" Target="file://localhost/Users/woodward/Desktop/2010%2008%20Washington/Presentation/Event_2010_152_00_00_00.mov" TargetMode="Externa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5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2.tif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4.png"/><Relationship Id="rId5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3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image" Target="../media/image30.jpeg"/><Relationship Id="rId5" Type="http://schemas.openxmlformats.org/officeDocument/2006/relationships/image" Target="../media/image31.jpeg"/><Relationship Id="rId7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9.png"/><Relationship Id="rId6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.png"/><Relationship Id="rId3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8.jpeg"/><Relationship Id="rId5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43.jpeg"/><Relationship Id="rId5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46.png"/><Relationship Id="rId5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3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51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1" Type="http://schemas.openxmlformats.org/officeDocument/2006/relationships/video" Target="file://localhost/Users/woodward/Desktop/course/USArray_deployment_2010_07_qt.rolling.mov" TargetMode="Externa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7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1.png"/><Relationship Id="rId6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1" Type="http://schemas.openxmlformats.org/officeDocument/2006/relationships/video" Target="file://localhost/Users/woodward/Desktop/course/Event_zne_2010_058_06_34_09_short.mov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8886DEF-EAEE-F84F-AD5D-561E23B695CB}" type="slidenum">
              <a:rPr lang="en-US">
                <a:latin typeface="Arial" pitchFamily="-112" charset="0"/>
              </a:rPr>
              <a:pPr/>
              <a:t>1</a:t>
            </a:fld>
            <a:endParaRPr lang="en-US">
              <a:latin typeface="Arial" pitchFamily="-112" charset="0"/>
            </a:endParaRPr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7772400" cy="1143000"/>
          </a:xfrm>
        </p:spPr>
        <p:txBody>
          <a:bodyPr/>
          <a:lstStyle/>
          <a:p>
            <a:pPr eaLnBrk="1" hangingPunct="1"/>
            <a:r>
              <a:rPr lang="en-US" dirty="0"/>
              <a:t>USArray</a:t>
            </a:r>
            <a:r>
              <a:rPr lang="en-US" dirty="0" smtClean="0"/>
              <a:t> Facility</a:t>
            </a:r>
            <a:endParaRPr lang="en-US" dirty="0"/>
          </a:p>
        </p:txBody>
      </p:sp>
      <p:sp>
        <p:nvSpPr>
          <p:cNvPr id="18436" name="Rectangle 14"/>
          <p:cNvSpPr>
            <a:spLocks noChangeArrowheads="1"/>
          </p:cNvSpPr>
          <p:nvPr/>
        </p:nvSpPr>
        <p:spPr bwMode="auto">
          <a:xfrm>
            <a:off x="5126038" y="4759325"/>
            <a:ext cx="2411510" cy="1030026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l">
              <a:lnSpc>
                <a:spcPct val="95000"/>
              </a:lnSpc>
              <a:buFont typeface="Arial" pitchFamily="-112" charset="0"/>
              <a:buNone/>
            </a:pPr>
            <a:r>
              <a:rPr lang="en-US" sz="1600" b="0" i="1" dirty="0" smtClean="0">
                <a:solidFill>
                  <a:schemeClr val="bg1"/>
                </a:solidFill>
              </a:rPr>
              <a:t>USArray Short Course</a:t>
            </a:r>
          </a:p>
          <a:p>
            <a:pPr algn="l">
              <a:lnSpc>
                <a:spcPct val="95000"/>
              </a:lnSpc>
              <a:buFont typeface="Arial" pitchFamily="-112" charset="0"/>
              <a:buNone/>
            </a:pPr>
            <a:r>
              <a:rPr lang="en-US" sz="1600" b="0" i="1" dirty="0" smtClean="0">
                <a:solidFill>
                  <a:schemeClr val="bg1"/>
                </a:solidFill>
              </a:rPr>
              <a:t>August 25-29, 2010</a:t>
            </a:r>
          </a:p>
          <a:p>
            <a:pPr algn="l">
              <a:lnSpc>
                <a:spcPct val="95000"/>
              </a:lnSpc>
              <a:buFont typeface="Arial" pitchFamily="-112" charset="0"/>
              <a:buNone/>
            </a:pPr>
            <a:r>
              <a:rPr lang="en-US" sz="1600" b="0" i="1" dirty="0" smtClean="0">
                <a:solidFill>
                  <a:schemeClr val="bg1"/>
                </a:solidFill>
              </a:rPr>
              <a:t>Northwestern University</a:t>
            </a:r>
          </a:p>
          <a:p>
            <a:pPr algn="l">
              <a:lnSpc>
                <a:spcPct val="95000"/>
              </a:lnSpc>
              <a:buFont typeface="Arial" pitchFamily="-112" charset="0"/>
              <a:buNone/>
            </a:pPr>
            <a:r>
              <a:rPr lang="en-US" sz="1600" b="0" i="1" dirty="0" smtClean="0">
                <a:solidFill>
                  <a:schemeClr val="bg1"/>
                </a:solidFill>
              </a:rPr>
              <a:t>Evanston, Illinois</a:t>
            </a:r>
            <a:endParaRPr lang="en-US" sz="1600" b="0" i="1" dirty="0">
              <a:solidFill>
                <a:schemeClr val="bg1"/>
              </a:solidFill>
            </a:endParaRPr>
          </a:p>
        </p:txBody>
      </p:sp>
      <p:sp>
        <p:nvSpPr>
          <p:cNvPr id="18437" name="Rectangle 14"/>
          <p:cNvSpPr>
            <a:spLocks noChangeArrowheads="1"/>
          </p:cNvSpPr>
          <p:nvPr/>
        </p:nvSpPr>
        <p:spPr bwMode="auto">
          <a:xfrm>
            <a:off x="5122784" y="3908006"/>
            <a:ext cx="2122797" cy="679673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l">
              <a:lnSpc>
                <a:spcPct val="95000"/>
              </a:lnSpc>
              <a:buFont typeface="Arial" pitchFamily="-112" charset="0"/>
              <a:buNone/>
            </a:pPr>
            <a:r>
              <a:rPr lang="en-US" sz="2000" b="0" dirty="0" smtClean="0">
                <a:solidFill>
                  <a:schemeClr val="bg1"/>
                </a:solidFill>
              </a:rPr>
              <a:t>Bob Woodward</a:t>
            </a:r>
          </a:p>
          <a:p>
            <a:pPr algn="l">
              <a:lnSpc>
                <a:spcPct val="95000"/>
              </a:lnSpc>
              <a:buFont typeface="Arial" pitchFamily="-112" charset="0"/>
              <a:buNone/>
            </a:pPr>
            <a:r>
              <a:rPr lang="en-US" sz="2000" b="0" dirty="0" smtClean="0">
                <a:solidFill>
                  <a:schemeClr val="bg1"/>
                </a:solidFill>
              </a:rPr>
              <a:t>USArray Director</a:t>
            </a:r>
            <a:endParaRPr lang="en-US" sz="2000" b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4280520" y="209550"/>
            <a:ext cx="469203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 b="0" dirty="0" smtClean="0">
                <a:solidFill>
                  <a:schemeClr val="bg1"/>
                </a:solidFill>
                <a:latin typeface="+mn-lt"/>
                <a:ea typeface="Times New Roman" pitchFamily="-107" charset="0"/>
                <a:cs typeface="Times New Roman" pitchFamily="-107" charset="0"/>
              </a:rPr>
              <a:t>The TA in </a:t>
            </a:r>
            <a:r>
              <a:rPr lang="en-US" sz="2800" b="0" dirty="0" err="1" smtClean="0">
                <a:solidFill>
                  <a:schemeClr val="bg1"/>
                </a:solidFill>
                <a:latin typeface="+mn-lt"/>
                <a:ea typeface="Times New Roman" pitchFamily="-107" charset="0"/>
                <a:cs typeface="Times New Roman" pitchFamily="-107" charset="0"/>
              </a:rPr>
              <a:t>Cascadia</a:t>
            </a:r>
            <a:endParaRPr lang="en-US" sz="2800" b="0" dirty="0">
              <a:solidFill>
                <a:schemeClr val="bg1"/>
              </a:solidFill>
              <a:latin typeface="+mn-lt"/>
              <a:ea typeface="Times New Roman" pitchFamily="-107" charset="0"/>
              <a:cs typeface="Times New Roman" pitchFamily="-107" charset="0"/>
            </a:endParaRPr>
          </a:p>
        </p:txBody>
      </p:sp>
      <p:sp>
        <p:nvSpPr>
          <p:cNvPr id="3075" name="TextBox 6"/>
          <p:cNvSpPr txBox="1">
            <a:spLocks noChangeArrowheads="1"/>
          </p:cNvSpPr>
          <p:nvPr/>
        </p:nvSpPr>
        <p:spPr bwMode="auto">
          <a:xfrm>
            <a:off x="4305300" y="1000125"/>
            <a:ext cx="4714875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174625" indent="-174625" algn="l">
              <a:buFont typeface="Arial"/>
              <a:buChar char="•"/>
            </a:pPr>
            <a:r>
              <a:rPr lang="en-US" sz="1800" b="0" dirty="0" smtClean="0">
                <a:latin typeface="+mn-lt"/>
                <a:ea typeface="Times New Roman" pitchFamily="-107" charset="0"/>
                <a:cs typeface="Times New Roman" pitchFamily="-107" charset="0"/>
              </a:rPr>
              <a:t>27 TA stations re-installed along the length of </a:t>
            </a:r>
            <a:r>
              <a:rPr lang="en-US" sz="1800" b="0" dirty="0" err="1" smtClean="0">
                <a:latin typeface="+mn-lt"/>
                <a:ea typeface="Times New Roman" pitchFamily="-107" charset="0"/>
                <a:cs typeface="Times New Roman" pitchFamily="-107" charset="0"/>
              </a:rPr>
              <a:t>Cascadia</a:t>
            </a:r>
            <a:endParaRPr lang="en-US" sz="1800" b="0" dirty="0" smtClean="0">
              <a:latin typeface="+mn-lt"/>
              <a:ea typeface="Times New Roman" pitchFamily="-107" charset="0"/>
              <a:cs typeface="Times New Roman" pitchFamily="-107" charset="0"/>
            </a:endParaRPr>
          </a:p>
          <a:p>
            <a:pPr marL="631825" lvl="1" indent="-174625" algn="l">
              <a:buFont typeface="Arial"/>
              <a:buChar char="•"/>
            </a:pPr>
            <a:r>
              <a:rPr lang="en-US" sz="1800" b="0" dirty="0" smtClean="0">
                <a:latin typeface="+mn-lt"/>
                <a:ea typeface="Times New Roman" pitchFamily="-107" charset="0"/>
                <a:cs typeface="Times New Roman" pitchFamily="-107" charset="0"/>
              </a:rPr>
              <a:t>With other open stations in region gives excellent coverage</a:t>
            </a:r>
          </a:p>
          <a:p>
            <a:pPr marL="174625" indent="-174625" algn="l">
              <a:buFont typeface="Arial"/>
              <a:buChar char="•"/>
            </a:pPr>
            <a:endParaRPr lang="en-US" sz="1800" b="0" dirty="0" smtClean="0">
              <a:latin typeface="+mn-lt"/>
              <a:ea typeface="Times New Roman" pitchFamily="-107" charset="0"/>
              <a:cs typeface="Times New Roman" pitchFamily="-107" charset="0"/>
            </a:endParaRPr>
          </a:p>
          <a:p>
            <a:pPr marL="174625" indent="-174625" algn="l">
              <a:buFont typeface="Arial"/>
              <a:buChar char="•"/>
            </a:pPr>
            <a:r>
              <a:rPr lang="en-US" sz="1800" b="0" dirty="0" smtClean="0">
                <a:latin typeface="+mn-lt"/>
                <a:ea typeface="Times New Roman" pitchFamily="-107" charset="0"/>
                <a:cs typeface="Times New Roman" pitchFamily="-107" charset="0"/>
              </a:rPr>
              <a:t>All stations with 3 comp broadband and 3 comp strong motion</a:t>
            </a:r>
          </a:p>
          <a:p>
            <a:pPr marL="174625" indent="-174625" algn="l">
              <a:buFont typeface="Arial"/>
              <a:buChar char="•"/>
            </a:pPr>
            <a:endParaRPr lang="en-US" sz="1800" b="0" dirty="0" smtClean="0">
              <a:latin typeface="+mn-lt"/>
              <a:ea typeface="Times New Roman" pitchFamily="-107" charset="0"/>
              <a:cs typeface="Times New Roman" pitchFamily="-107" charset="0"/>
            </a:endParaRPr>
          </a:p>
          <a:p>
            <a:pPr marL="174625" indent="-174625" algn="l">
              <a:buFont typeface="Arial"/>
              <a:buChar char="•"/>
            </a:pPr>
            <a:r>
              <a:rPr lang="en-US" sz="1800" b="0" dirty="0" smtClean="0">
                <a:latin typeface="+mn-lt"/>
                <a:ea typeface="Times New Roman" pitchFamily="-107" charset="0"/>
                <a:cs typeface="Times New Roman" pitchFamily="-107" charset="0"/>
              </a:rPr>
              <a:t>Also high-rate GPS data</a:t>
            </a:r>
          </a:p>
          <a:p>
            <a:pPr marL="174625" indent="-174625" algn="l">
              <a:buFont typeface="Arial"/>
              <a:buChar char="•"/>
            </a:pPr>
            <a:endParaRPr lang="en-US" sz="1800" b="0" dirty="0" smtClean="0">
              <a:latin typeface="+mn-lt"/>
              <a:ea typeface="Times New Roman" pitchFamily="-107" charset="0"/>
              <a:cs typeface="Times New Roman" pitchFamily="-107" charset="0"/>
            </a:endParaRPr>
          </a:p>
          <a:p>
            <a:pPr marL="174625" indent="-174625" algn="l">
              <a:buFont typeface="Arial"/>
              <a:buChar char="•"/>
            </a:pPr>
            <a:r>
              <a:rPr lang="en-US" sz="1800" b="0" dirty="0" smtClean="0">
                <a:latin typeface="+mn-lt"/>
                <a:ea typeface="Times New Roman" pitchFamily="-107" charset="0"/>
                <a:cs typeface="Times New Roman" pitchFamily="-107" charset="0"/>
              </a:rPr>
              <a:t>Also off-shore OBS data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701" y="914400"/>
            <a:ext cx="3363488" cy="59436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47676" y="0"/>
            <a:ext cx="4896323" cy="941589"/>
          </a:xfrm>
        </p:spPr>
        <p:txBody>
          <a:bodyPr/>
          <a:lstStyle/>
          <a:p>
            <a:r>
              <a:rPr lang="en-US" sz="2800" dirty="0" smtClean="0">
                <a:solidFill>
                  <a:srgbClr val="FFFFFF"/>
                </a:solidFill>
              </a:rPr>
              <a:t>Atmospheric Acoustic Transportable Array</a:t>
            </a:r>
            <a:endParaRPr lang="en-US" sz="2800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7816" y="1092629"/>
            <a:ext cx="6406958" cy="4821527"/>
          </a:xfrm>
        </p:spPr>
        <p:txBody>
          <a:bodyPr>
            <a:normAutofit/>
          </a:bodyPr>
          <a:lstStyle/>
          <a:p>
            <a:r>
              <a:rPr lang="en-US" sz="2000" dirty="0" smtClean="0">
                <a:solidFill>
                  <a:srgbClr val="000000"/>
                </a:solidFill>
              </a:rPr>
              <a:t>Pressure and Infrasound will be added to every TA station</a:t>
            </a:r>
          </a:p>
          <a:p>
            <a:r>
              <a:rPr lang="en-US" sz="2000" dirty="0" smtClean="0">
                <a:solidFill>
                  <a:srgbClr val="000000"/>
                </a:solidFill>
              </a:rPr>
              <a:t>Sampled at 40 samples per second</a:t>
            </a:r>
          </a:p>
          <a:p>
            <a:r>
              <a:rPr lang="en-US" sz="2000" dirty="0" smtClean="0">
                <a:solidFill>
                  <a:srgbClr val="000000"/>
                </a:solidFill>
              </a:rPr>
              <a:t>Pressure fluctuations from DC to 20 Hz</a:t>
            </a:r>
          </a:p>
          <a:p>
            <a:r>
              <a:rPr lang="en-US" sz="2000" dirty="0" smtClean="0">
                <a:solidFill>
                  <a:srgbClr val="000000"/>
                </a:solidFill>
              </a:rPr>
              <a:t>Multiple applications</a:t>
            </a:r>
          </a:p>
          <a:p>
            <a:pPr lvl="1"/>
            <a:r>
              <a:rPr lang="en-US" sz="1600" dirty="0" err="1" smtClean="0">
                <a:solidFill>
                  <a:srgbClr val="000000"/>
                </a:solidFill>
              </a:rPr>
              <a:t>Meso</a:t>
            </a:r>
            <a:r>
              <a:rPr lang="en-US" sz="1600" dirty="0" smtClean="0">
                <a:solidFill>
                  <a:srgbClr val="000000"/>
                </a:solidFill>
              </a:rPr>
              <a:t>-scale atmosphere variation</a:t>
            </a:r>
          </a:p>
          <a:p>
            <a:pPr lvl="1"/>
            <a:r>
              <a:rPr lang="en-US" sz="1600" dirty="0" smtClean="0">
                <a:solidFill>
                  <a:srgbClr val="000000"/>
                </a:solidFill>
              </a:rPr>
              <a:t>Acoustic energy propagating in the atmosphere</a:t>
            </a:r>
          </a:p>
          <a:p>
            <a:pPr lvl="1"/>
            <a:r>
              <a:rPr lang="en-US" sz="1600" dirty="0" smtClean="0">
                <a:solidFill>
                  <a:srgbClr val="000000"/>
                </a:solidFill>
              </a:rPr>
              <a:t>Acoustic – seismic coupling</a:t>
            </a:r>
          </a:p>
          <a:p>
            <a:pPr lvl="1"/>
            <a:r>
              <a:rPr lang="en-US" sz="1600" dirty="0" smtClean="0">
                <a:solidFill>
                  <a:srgbClr val="000000"/>
                </a:solidFill>
              </a:rPr>
              <a:t>Noise induced on vertical and horizontal seismic channels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1DF2B-927B-9F40-ABDF-856F26D1B3A3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5" name="Picture 2" descr="QEP sensor.JPG"/>
          <p:cNvPicPr>
            <a:picLocks noChangeAspect="1"/>
          </p:cNvPicPr>
          <p:nvPr/>
        </p:nvPicPr>
        <p:blipFill>
          <a:blip r:embed="rId2"/>
          <a:srcRect l="15610" r="16585" b="20184"/>
          <a:stretch>
            <a:fillRect/>
          </a:stretch>
        </p:blipFill>
        <p:spPr bwMode="auto">
          <a:xfrm>
            <a:off x="6464603" y="1696683"/>
            <a:ext cx="2394527" cy="21110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Content Placeholder 2"/>
          <p:cNvSpPr>
            <a:spLocks noGrp="1"/>
          </p:cNvSpPr>
          <p:nvPr>
            <p:ph idx="1"/>
          </p:nvPr>
        </p:nvSpPr>
        <p:spPr>
          <a:xfrm>
            <a:off x="244475" y="900113"/>
            <a:ext cx="3863975" cy="1185862"/>
          </a:xfrm>
        </p:spPr>
        <p:txBody>
          <a:bodyPr/>
          <a:lstStyle/>
          <a:p>
            <a:pPr algn="ctr">
              <a:buFont typeface="Arial" pitchFamily="-105" charset="0"/>
              <a:buNone/>
            </a:pPr>
            <a:r>
              <a:rPr lang="en-US" sz="2800"/>
              <a:t>See 2010 SSA session for more info </a:t>
            </a:r>
          </a:p>
        </p:txBody>
      </p:sp>
      <p:sp>
        <p:nvSpPr>
          <p:cNvPr id="34819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F7C2A79-94FD-D04E-BDAB-1525DF201C66}" type="slidenum">
              <a:rPr lang="en-US"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pPr/>
              <a:t>12</a:t>
            </a:fld>
            <a:endParaRPr lang="en-US">
              <a:latin typeface="Arial" pitchFamily="-105" charset="0"/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4820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0338" y="2105025"/>
            <a:ext cx="3876675" cy="290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1" name="Title 1"/>
          <p:cNvSpPr>
            <a:spLocks noGrp="1"/>
          </p:cNvSpPr>
          <p:nvPr>
            <p:ph type="title"/>
          </p:nvPr>
        </p:nvSpPr>
        <p:spPr>
          <a:xfrm>
            <a:off x="4248150" y="0"/>
            <a:ext cx="4895850" cy="941388"/>
          </a:xfrm>
        </p:spPr>
        <p:txBody>
          <a:bodyPr/>
          <a:lstStyle/>
          <a:p>
            <a:r>
              <a:rPr lang="en-US" sz="2800">
                <a:solidFill>
                  <a:srgbClr val="FFFFFF"/>
                </a:solidFill>
              </a:rPr>
              <a:t>Pressure Observations</a:t>
            </a:r>
          </a:p>
        </p:txBody>
      </p:sp>
      <p:sp>
        <p:nvSpPr>
          <p:cNvPr id="34822" name="TextBox 7"/>
          <p:cNvSpPr txBox="1">
            <a:spLocks noChangeArrowheads="1"/>
          </p:cNvSpPr>
          <p:nvPr/>
        </p:nvSpPr>
        <p:spPr bwMode="auto">
          <a:xfrm>
            <a:off x="0" y="5440363"/>
            <a:ext cx="2754313" cy="1016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/>
              <a:t>Enticing results from MEMS sensors already deployed</a:t>
            </a:r>
          </a:p>
        </p:txBody>
      </p:sp>
      <p:pic>
        <p:nvPicPr>
          <p:cNvPr id="34823" name="Picture 8"/>
          <p:cNvPicPr>
            <a:picLocks noChangeAspect="1" noChangeArrowheads="1"/>
          </p:cNvPicPr>
          <p:nvPr/>
        </p:nvPicPr>
        <p:blipFill>
          <a:blip r:embed="rId4"/>
          <a:srcRect l="8063" r="6718" b="8392"/>
          <a:stretch>
            <a:fillRect/>
          </a:stretch>
        </p:blipFill>
        <p:spPr bwMode="auto">
          <a:xfrm>
            <a:off x="2874963" y="5407025"/>
            <a:ext cx="1208087" cy="10398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4824" name="Picture 8" descr="/Users/woodward/Desktop/2010 08 Washington/Presentation/Event_2010_152_00_00_00.mov">
            <a:hlinkClick r:id="" action="ppaction://media"/>
          </p:cNvPr>
          <p:cNvPicPr/>
          <p:nvPr>
            <a:vide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138613" y="841375"/>
            <a:ext cx="5005387" cy="601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000" fill="hold"/>
                                        <p:tgtEl>
                                          <p:spTgt spid="348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482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48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48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824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685CB31-91E2-E345-8F71-4C9FC7F9BF9F}" type="slidenum">
              <a:rPr lang="en-US">
                <a:latin typeface="Arial" pitchFamily="-112" charset="0"/>
              </a:rPr>
              <a:pPr/>
              <a:t>13</a:t>
            </a:fld>
            <a:endParaRPr lang="en-US">
              <a:latin typeface="Arial" pitchFamily="-112" charset="0"/>
            </a:endParaRPr>
          </a:p>
        </p:txBody>
      </p:sp>
      <p:sp>
        <p:nvSpPr>
          <p:cNvPr id="5939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7772400" cy="1143000"/>
          </a:xfrm>
        </p:spPr>
        <p:txBody>
          <a:bodyPr/>
          <a:lstStyle/>
          <a:p>
            <a:pPr eaLnBrk="1" hangingPunct="1"/>
            <a:r>
              <a:rPr lang="en-US" smtClean="0"/>
              <a:t>Flexible Array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4" name="AutoShape 6"/>
          <p:cNvSpPr>
            <a:spLocks noChangeArrowheads="1"/>
          </p:cNvSpPr>
          <p:nvPr/>
        </p:nvSpPr>
        <p:spPr bwMode="auto">
          <a:xfrm rot="-6762475">
            <a:off x="5716588" y="1174750"/>
            <a:ext cx="1587500" cy="2051050"/>
          </a:xfrm>
          <a:prstGeom prst="triangle">
            <a:avLst>
              <a:gd name="adj" fmla="val 39514"/>
            </a:avLst>
          </a:prstGeom>
          <a:solidFill>
            <a:srgbClr val="C0C0C0">
              <a:alpha val="85881"/>
            </a:srgbClr>
          </a:solidFill>
          <a:ln w="19050">
            <a:noFill/>
            <a:miter lim="800000"/>
            <a:headEnd/>
            <a:tailEnd type="none" w="med" len="lg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449" name="Rectangle 5"/>
          <p:cNvSpPr>
            <a:spLocks noChangeArrowheads="1"/>
          </p:cNvSpPr>
          <p:nvPr/>
        </p:nvSpPr>
        <p:spPr bwMode="auto">
          <a:xfrm>
            <a:off x="4699000" y="142875"/>
            <a:ext cx="4129088" cy="579438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3200" b="0">
                <a:solidFill>
                  <a:schemeClr val="bg1"/>
                </a:solidFill>
              </a:rPr>
              <a:t>Flexible Array</a:t>
            </a:r>
          </a:p>
        </p:txBody>
      </p:sp>
      <p:pic>
        <p:nvPicPr>
          <p:cNvPr id="10" name="Picture 9" descr="map_FA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2433" y="853243"/>
            <a:ext cx="6048668" cy="60047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CAA34F1-BD7C-C54D-9DDE-63F6AC17CE01}" type="slidenum">
              <a:rPr lang="en-US" smtClean="0">
                <a:latin typeface="Arial" pitchFamily="-112" charset="0"/>
              </a:rPr>
              <a:pPr/>
              <a:t>15</a:t>
            </a:fld>
            <a:endParaRPr lang="en-US" smtClean="0">
              <a:latin typeface="Arial" pitchFamily="-112" charset="0"/>
            </a:endParaRPr>
          </a:p>
        </p:txBody>
      </p:sp>
      <p:sp>
        <p:nvSpPr>
          <p:cNvPr id="63491" name="Rectangle 5"/>
          <p:cNvSpPr>
            <a:spLocks noChangeArrowheads="1"/>
          </p:cNvSpPr>
          <p:nvPr/>
        </p:nvSpPr>
        <p:spPr bwMode="auto">
          <a:xfrm>
            <a:off x="4338638" y="0"/>
            <a:ext cx="48006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r>
              <a:rPr lang="en-US" sz="3200" b="0">
                <a:solidFill>
                  <a:schemeClr val="bg1"/>
                </a:solidFill>
              </a:rPr>
              <a:t>FA Equipment</a:t>
            </a:r>
          </a:p>
        </p:txBody>
      </p:sp>
      <p:pic>
        <p:nvPicPr>
          <p:cNvPr id="63492" name="Content Placeholder 4" descr="FA_systems.ai"/>
          <p:cNvPicPr>
            <a:picLocks noGrp="1" noChangeAspect="1"/>
          </p:cNvPicPr>
          <p:nvPr>
            <p:ph sz="half" idx="4294967295"/>
          </p:nvPr>
        </p:nvPicPr>
        <p:blipFill>
          <a:blip r:embed="rId3"/>
          <a:srcRect t="122" b="124"/>
          <a:stretch>
            <a:fillRect/>
          </a:stretch>
        </p:blipFill>
        <p:spPr>
          <a:xfrm>
            <a:off x="990600" y="990600"/>
            <a:ext cx="7315200" cy="5638800"/>
          </a:xfrm>
        </p:spPr>
      </p:pic>
      <p:sp>
        <p:nvSpPr>
          <p:cNvPr id="63493" name="TextBox 4"/>
          <p:cNvSpPr txBox="1">
            <a:spLocks noChangeArrowheads="1"/>
          </p:cNvSpPr>
          <p:nvPr/>
        </p:nvSpPr>
        <p:spPr bwMode="auto">
          <a:xfrm>
            <a:off x="5037138" y="6075363"/>
            <a:ext cx="500062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/>
              <a:t>326</a:t>
            </a:r>
          </a:p>
        </p:txBody>
      </p:sp>
      <p:sp>
        <p:nvSpPr>
          <p:cNvPr id="63494" name="TextBox 5"/>
          <p:cNvSpPr txBox="1">
            <a:spLocks noChangeArrowheads="1"/>
          </p:cNvSpPr>
          <p:nvPr/>
        </p:nvSpPr>
        <p:spPr bwMode="auto">
          <a:xfrm>
            <a:off x="3060700" y="6018213"/>
            <a:ext cx="50006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/>
              <a:t>100</a:t>
            </a:r>
          </a:p>
        </p:txBody>
      </p:sp>
      <p:sp>
        <p:nvSpPr>
          <p:cNvPr id="63495" name="TextBox 6"/>
          <p:cNvSpPr txBox="1">
            <a:spLocks noChangeArrowheads="1"/>
          </p:cNvSpPr>
          <p:nvPr/>
        </p:nvSpPr>
        <p:spPr bwMode="auto">
          <a:xfrm>
            <a:off x="1677988" y="5586413"/>
            <a:ext cx="5000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/>
              <a:t>400</a:t>
            </a:r>
          </a:p>
        </p:txBody>
      </p:sp>
      <p:sp>
        <p:nvSpPr>
          <p:cNvPr id="63496" name="TextBox 7"/>
          <p:cNvSpPr txBox="1">
            <a:spLocks noChangeArrowheads="1"/>
          </p:cNvSpPr>
          <p:nvPr/>
        </p:nvSpPr>
        <p:spPr bwMode="auto">
          <a:xfrm>
            <a:off x="2132013" y="5856288"/>
            <a:ext cx="500062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/>
              <a:t>20</a:t>
            </a:r>
          </a:p>
        </p:txBody>
      </p:sp>
      <p:sp>
        <p:nvSpPr>
          <p:cNvPr id="63497" name="TextBox 8"/>
          <p:cNvSpPr txBox="1">
            <a:spLocks noChangeArrowheads="1"/>
          </p:cNvSpPr>
          <p:nvPr/>
        </p:nvSpPr>
        <p:spPr bwMode="auto">
          <a:xfrm>
            <a:off x="1150938" y="5553075"/>
            <a:ext cx="5397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/>
              <a:t>1700</a:t>
            </a:r>
          </a:p>
        </p:txBody>
      </p:sp>
      <p:sp>
        <p:nvSpPr>
          <p:cNvPr id="63498" name="TextBox 9"/>
          <p:cNvSpPr txBox="1">
            <a:spLocks noChangeArrowheads="1"/>
          </p:cNvSpPr>
          <p:nvPr/>
        </p:nvSpPr>
        <p:spPr bwMode="auto">
          <a:xfrm>
            <a:off x="1312863" y="3228975"/>
            <a:ext cx="5397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/>
              <a:t>1700</a:t>
            </a:r>
          </a:p>
        </p:txBody>
      </p:sp>
      <p:sp>
        <p:nvSpPr>
          <p:cNvPr id="63499" name="TextBox 10"/>
          <p:cNvSpPr txBox="1">
            <a:spLocks noChangeArrowheads="1"/>
          </p:cNvSpPr>
          <p:nvPr/>
        </p:nvSpPr>
        <p:spPr bwMode="auto">
          <a:xfrm>
            <a:off x="3486150" y="3275013"/>
            <a:ext cx="15843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/>
              <a:t>407 (+ 40 Q330)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A1BA68E-D403-8949-B44C-B9A53CA573C6}" type="slidenum">
              <a:rPr lang="en-US" smtClean="0">
                <a:latin typeface="Arial" pitchFamily="-112" charset="0"/>
              </a:rPr>
              <a:pPr/>
              <a:t>16</a:t>
            </a:fld>
            <a:endParaRPr lang="en-US" smtClean="0">
              <a:latin typeface="Arial" pitchFamily="-112" charset="0"/>
            </a:endParaRPr>
          </a:p>
        </p:txBody>
      </p:sp>
      <p:pic>
        <p:nvPicPr>
          <p:cNvPr id="65539" name="Picture 5" descr="FA_vault1_5"/>
          <p:cNvPicPr>
            <a:picLocks noChangeAspect="1" noChangeArrowheads="1"/>
          </p:cNvPicPr>
          <p:nvPr/>
        </p:nvPicPr>
        <p:blipFill>
          <a:blip r:embed="rId3"/>
          <a:srcRect l="5550" t="2982" r="5666"/>
          <a:stretch>
            <a:fillRect/>
          </a:stretch>
        </p:blipFill>
        <p:spPr bwMode="auto">
          <a:xfrm>
            <a:off x="533400" y="3200400"/>
            <a:ext cx="1219200" cy="247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0" name="Picture 6" descr="open_enc_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86400" y="2971800"/>
            <a:ext cx="36576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1" name="Picture 7" descr="pwrbox_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62200" y="3505200"/>
            <a:ext cx="3049588" cy="195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Text Box 8"/>
          <p:cNvSpPr txBox="1">
            <a:spLocks noChangeArrowheads="1"/>
          </p:cNvSpPr>
          <p:nvPr/>
        </p:nvSpPr>
        <p:spPr bwMode="auto">
          <a:xfrm>
            <a:off x="152400" y="1868488"/>
            <a:ext cx="2590800" cy="650875"/>
          </a:xfrm>
          <a:prstGeom prst="rect">
            <a:avLst/>
          </a:prstGeom>
          <a:ln>
            <a:headEnd/>
            <a:tailEnd type="none" w="med" len="lg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en-US" sz="1800" b="0">
                <a:solidFill>
                  <a:srgbClr val="000000"/>
                </a:solidFill>
              </a:rPr>
              <a:t>Sensor vault systems for 410 stations</a:t>
            </a:r>
          </a:p>
        </p:txBody>
      </p:sp>
      <p:sp>
        <p:nvSpPr>
          <p:cNvPr id="26630" name="Text Box 9"/>
          <p:cNvSpPr txBox="1">
            <a:spLocks noChangeArrowheads="1"/>
          </p:cNvSpPr>
          <p:nvPr/>
        </p:nvSpPr>
        <p:spPr bwMode="auto">
          <a:xfrm>
            <a:off x="3009900" y="1868488"/>
            <a:ext cx="2590800" cy="925512"/>
          </a:xfrm>
          <a:prstGeom prst="rect">
            <a:avLst/>
          </a:prstGeom>
          <a:ln>
            <a:headEnd/>
            <a:tailEnd type="none" w="med" len="lg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en-US" sz="1800" b="0">
                <a:solidFill>
                  <a:srgbClr val="000000"/>
                </a:solidFill>
              </a:rPr>
              <a:t>Charge and power control systems for 410 stations</a:t>
            </a:r>
          </a:p>
        </p:txBody>
      </p:sp>
      <p:sp>
        <p:nvSpPr>
          <p:cNvPr id="26631" name="Text Box 10"/>
          <p:cNvSpPr txBox="1">
            <a:spLocks noChangeArrowheads="1"/>
          </p:cNvSpPr>
          <p:nvPr/>
        </p:nvSpPr>
        <p:spPr bwMode="auto">
          <a:xfrm>
            <a:off x="5867400" y="1871663"/>
            <a:ext cx="2819400" cy="650875"/>
          </a:xfrm>
          <a:prstGeom prst="rect">
            <a:avLst/>
          </a:prstGeom>
          <a:ln>
            <a:headEnd/>
            <a:tailEnd type="none" w="med" len="lg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en-US" sz="1800" b="0">
                <a:solidFill>
                  <a:srgbClr val="000000"/>
                </a:solidFill>
              </a:rPr>
              <a:t>Equipment enclosures for 410 stations</a:t>
            </a:r>
          </a:p>
        </p:txBody>
      </p:sp>
      <p:sp>
        <p:nvSpPr>
          <p:cNvPr id="65545" name="Rectangle 11"/>
          <p:cNvSpPr>
            <a:spLocks noChangeArrowheads="1"/>
          </p:cNvSpPr>
          <p:nvPr/>
        </p:nvSpPr>
        <p:spPr bwMode="auto">
          <a:xfrm>
            <a:off x="1981200" y="150813"/>
            <a:ext cx="7042150" cy="519112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r"/>
            <a:r>
              <a:rPr lang="en-US" sz="2800" b="0">
                <a:solidFill>
                  <a:schemeClr val="bg1"/>
                </a:solidFill>
              </a:rPr>
              <a:t>FA Standard Station Equipment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2942" y="1157515"/>
            <a:ext cx="4793344" cy="3341914"/>
          </a:xfrm>
        </p:spPr>
        <p:txBody>
          <a:bodyPr/>
          <a:lstStyle/>
          <a:p>
            <a:r>
              <a:rPr lang="en-US" dirty="0" smtClean="0"/>
              <a:t>FA broadband sensors in Chile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A376FB-78AD-174D-AE45-E1420FD1058B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0308" y="1573324"/>
            <a:ext cx="2743200" cy="4428131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364200" y="131384"/>
            <a:ext cx="4536215" cy="608353"/>
          </a:xfrm>
        </p:spPr>
        <p:txBody>
          <a:bodyPr/>
          <a:lstStyle/>
          <a:p>
            <a:r>
              <a:rPr lang="en-US" sz="3200" dirty="0" smtClean="0">
                <a:solidFill>
                  <a:srgbClr val="FFFFFF"/>
                </a:solidFill>
              </a:rPr>
              <a:t>CHAMP</a:t>
            </a:r>
            <a:endParaRPr lang="en-US" sz="3200" dirty="0">
              <a:solidFill>
                <a:srgbClr val="FFFFFF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748" y="2559111"/>
            <a:ext cx="4572000" cy="33909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58091" y="6027003"/>
            <a:ext cx="40353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i="1" dirty="0" smtClean="0"/>
              <a:t>This record section from a magnitude 6 aftershock on April 2, 2010, was generated from vertical component data recorded by 50 stations in the IRIS CHAMP network.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5C7DB55-D95D-4A44-9E43-86F759E0D05B}" type="slidenum">
              <a:rPr lang="en-US">
                <a:latin typeface="Arial" pitchFamily="-112" charset="0"/>
              </a:rPr>
              <a:pPr/>
              <a:t>18</a:t>
            </a:fld>
            <a:endParaRPr lang="en-US">
              <a:latin typeface="Arial" pitchFamily="-112" charset="0"/>
            </a:endParaRPr>
          </a:p>
        </p:txBody>
      </p:sp>
      <p:sp>
        <p:nvSpPr>
          <p:cNvPr id="7782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7772400" cy="1143000"/>
          </a:xfrm>
        </p:spPr>
        <p:txBody>
          <a:bodyPr/>
          <a:lstStyle/>
          <a:p>
            <a:pPr eaLnBrk="1" hangingPunct="1"/>
            <a:r>
              <a:rPr lang="en-US" smtClean="0"/>
              <a:t>Magnetotelluric Array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5CBA6EF-0FAB-4942-8EBC-AE0E3C329FB8}" type="slidenum">
              <a:rPr lang="en-US" smtClean="0">
                <a:latin typeface="Arial" pitchFamily="-112" charset="0"/>
              </a:rPr>
              <a:pPr/>
              <a:t>19</a:t>
            </a:fld>
            <a:endParaRPr lang="en-US" smtClean="0">
              <a:latin typeface="Arial" pitchFamily="-112" charset="0"/>
            </a:endParaRPr>
          </a:p>
        </p:txBody>
      </p:sp>
      <p:sp>
        <p:nvSpPr>
          <p:cNvPr id="79875" name="Slide Number Placeholder 5"/>
          <p:cNvSpPr txBox="1">
            <a:spLocks noGrp="1"/>
          </p:cNvSpPr>
          <p:nvPr/>
        </p:nvSpPr>
        <p:spPr bwMode="auto">
          <a:xfrm>
            <a:off x="64770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r" eaLnBrk="0" hangingPunct="0"/>
            <a:fld id="{2893E482-6454-9F49-954C-74FBE1D0A97A}" type="slidenum">
              <a:rPr lang="en-US" sz="1400" b="0"/>
              <a:pPr algn="r" eaLnBrk="0" hangingPunct="0"/>
              <a:t>19</a:t>
            </a:fld>
            <a:endParaRPr lang="en-US" sz="1400" b="0"/>
          </a:p>
        </p:txBody>
      </p:sp>
      <p:sp>
        <p:nvSpPr>
          <p:cNvPr id="79876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69863" y="1219199"/>
            <a:ext cx="4229100" cy="1507029"/>
          </a:xfrm>
        </p:spPr>
        <p:txBody>
          <a:bodyPr/>
          <a:lstStyle/>
          <a:p>
            <a:pPr marL="168275" indent="-168275" eaLnBrk="1" hangingPunct="1">
              <a:buFont typeface="Times" pitchFamily="-112" charset="0"/>
              <a:buChar char="•"/>
            </a:pPr>
            <a:r>
              <a:rPr lang="en-US" sz="2000" dirty="0"/>
              <a:t>Backbone stations</a:t>
            </a:r>
            <a:r>
              <a:rPr lang="en-US" sz="2000" dirty="0" smtClean="0"/>
              <a:t> operational</a:t>
            </a:r>
          </a:p>
          <a:p>
            <a:pPr marL="168275" indent="-168275" eaLnBrk="1" hangingPunct="1">
              <a:buFont typeface="Times" pitchFamily="-112" charset="0"/>
              <a:buChar char="•"/>
            </a:pPr>
            <a:r>
              <a:rPr lang="en-US" sz="2000" dirty="0" smtClean="0"/>
              <a:t>Resolving transfer functions to 100,000 </a:t>
            </a:r>
            <a:r>
              <a:rPr lang="en-US" sz="2000" dirty="0" err="1" smtClean="0"/>
              <a:t>s</a:t>
            </a:r>
            <a:r>
              <a:rPr lang="en-US" sz="2000" dirty="0" smtClean="0"/>
              <a:t> or more</a:t>
            </a:r>
          </a:p>
          <a:p>
            <a:pPr marL="168275" indent="-168275" eaLnBrk="1" hangingPunct="1">
              <a:buFont typeface="Times" pitchFamily="-112" charset="0"/>
              <a:buChar char="•"/>
            </a:pPr>
            <a:r>
              <a:rPr lang="en-US" sz="2000" dirty="0" smtClean="0"/>
              <a:t>All data available at IRIS DMC</a:t>
            </a:r>
            <a:endParaRPr lang="en-US" sz="1600" dirty="0"/>
          </a:p>
        </p:txBody>
      </p:sp>
      <p:sp>
        <p:nvSpPr>
          <p:cNvPr id="79877" name="Rectangle 3"/>
          <p:cNvSpPr>
            <a:spLocks noChangeArrowheads="1"/>
          </p:cNvSpPr>
          <p:nvPr/>
        </p:nvSpPr>
        <p:spPr bwMode="auto">
          <a:xfrm>
            <a:off x="4319588" y="152400"/>
            <a:ext cx="4824412" cy="579438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3200" b="0">
                <a:solidFill>
                  <a:schemeClr val="bg1"/>
                </a:solidFill>
              </a:rPr>
              <a:t>MT - Backbone</a:t>
            </a:r>
          </a:p>
        </p:txBody>
      </p:sp>
      <p:pic>
        <p:nvPicPr>
          <p:cNvPr id="79878" name="Picture 6" descr="Fig3 - MTB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25963" y="1044575"/>
            <a:ext cx="4595812" cy="295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79" name="Text Box 8"/>
          <p:cNvSpPr txBox="1">
            <a:spLocks noChangeArrowheads="1"/>
          </p:cNvSpPr>
          <p:nvPr/>
        </p:nvSpPr>
        <p:spPr bwMode="auto">
          <a:xfrm>
            <a:off x="5348288" y="892175"/>
            <a:ext cx="3013075" cy="284163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 type="none" w="med" len="lg"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/>
              <a:t>7 Permanent Backbone MT Stations</a:t>
            </a:r>
          </a:p>
        </p:txBody>
      </p:sp>
      <p:pic>
        <p:nvPicPr>
          <p:cNvPr id="79880" name="Picture 1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9238" y="2951163"/>
            <a:ext cx="2293937" cy="30591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79881" name="Picture 1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36763" y="4716463"/>
            <a:ext cx="2863850" cy="19081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79882" name="Rectangle 16"/>
          <p:cNvSpPr>
            <a:spLocks noChangeArrowheads="1"/>
          </p:cNvSpPr>
          <p:nvPr/>
        </p:nvSpPr>
        <p:spPr bwMode="auto">
          <a:xfrm>
            <a:off x="3019425" y="3771900"/>
            <a:ext cx="184150" cy="244475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 sz="1000"/>
          </a:p>
        </p:txBody>
      </p:sp>
      <p:pic>
        <p:nvPicPr>
          <p:cNvPr id="79883" name="Picture 5" descr="IMG_657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91125" y="4349750"/>
            <a:ext cx="3757613" cy="250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84" name="Picture 1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55963" y="3176588"/>
            <a:ext cx="2354262" cy="17668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dotmap2-nohawaii"/>
          <p:cNvPicPr>
            <a:picLocks noChangeAspect="1" noChangeArrowheads="1"/>
          </p:cNvPicPr>
          <p:nvPr/>
        </p:nvPicPr>
        <p:blipFill>
          <a:blip r:embed="rId3"/>
          <a:srcRect b="2696"/>
          <a:stretch>
            <a:fillRect/>
          </a:stretch>
        </p:blipFill>
        <p:spPr bwMode="auto">
          <a:xfrm>
            <a:off x="0" y="2571750"/>
            <a:ext cx="91440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4246563" y="11113"/>
            <a:ext cx="4897437" cy="511175"/>
          </a:xfrm>
        </p:spPr>
        <p:txBody>
          <a:bodyPr/>
          <a:lstStyle/>
          <a:p>
            <a:r>
              <a:rPr lang="en-US" sz="3200" dirty="0">
                <a:solidFill>
                  <a:schemeClr val="bg1"/>
                </a:solidFill>
              </a:rPr>
              <a:t>EarthScope Program</a:t>
            </a: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0" y="954088"/>
            <a:ext cx="4492625" cy="1477328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228600" indent="-228600" algn="l">
              <a:lnSpc>
                <a:spcPct val="85000"/>
              </a:lnSpc>
              <a:spcBef>
                <a:spcPct val="10000"/>
              </a:spcBef>
              <a:buFontTx/>
              <a:buChar char="•"/>
            </a:pPr>
            <a:r>
              <a:rPr lang="en-US" sz="1600" dirty="0"/>
              <a:t>3.2 km borehole into San Andreas Fault</a:t>
            </a:r>
          </a:p>
          <a:p>
            <a:pPr marL="228600" indent="-228600" algn="l">
              <a:lnSpc>
                <a:spcPct val="85000"/>
              </a:lnSpc>
              <a:spcBef>
                <a:spcPct val="10000"/>
              </a:spcBef>
              <a:buFontTx/>
              <a:buChar char="•"/>
            </a:pPr>
            <a:r>
              <a:rPr lang="en-US" sz="1600" dirty="0"/>
              <a:t>1100 permanent GPS stations</a:t>
            </a:r>
          </a:p>
          <a:p>
            <a:pPr marL="228600" indent="-228600" algn="l">
              <a:lnSpc>
                <a:spcPct val="85000"/>
              </a:lnSpc>
              <a:spcBef>
                <a:spcPct val="10000"/>
              </a:spcBef>
              <a:buFontTx/>
              <a:buChar char="•"/>
            </a:pPr>
            <a:r>
              <a:rPr lang="en-US" sz="1600" dirty="0"/>
              <a:t>74 borehole </a:t>
            </a:r>
            <a:r>
              <a:rPr lang="en-US" sz="1600" dirty="0" err="1"/>
              <a:t>strainmeters</a:t>
            </a:r>
            <a:r>
              <a:rPr lang="en-US" sz="1600" dirty="0"/>
              <a:t> </a:t>
            </a:r>
          </a:p>
          <a:p>
            <a:pPr marL="228600" indent="-228600" algn="l">
              <a:lnSpc>
                <a:spcPct val="85000"/>
              </a:lnSpc>
              <a:spcBef>
                <a:spcPct val="10000"/>
              </a:spcBef>
              <a:buFontTx/>
              <a:buChar char="•"/>
            </a:pPr>
            <a:r>
              <a:rPr lang="en-US" sz="1600" dirty="0"/>
              <a:t>6 laser </a:t>
            </a:r>
            <a:r>
              <a:rPr lang="en-US" sz="1600" dirty="0" err="1"/>
              <a:t>strainmeters</a:t>
            </a:r>
            <a:endParaRPr lang="en-US" sz="1600" dirty="0"/>
          </a:p>
          <a:p>
            <a:pPr marL="228600" indent="-228600" algn="l">
              <a:lnSpc>
                <a:spcPct val="85000"/>
              </a:lnSpc>
              <a:spcBef>
                <a:spcPct val="10000"/>
              </a:spcBef>
              <a:buFontTx/>
              <a:buChar char="•"/>
            </a:pPr>
            <a:r>
              <a:rPr lang="en-US" sz="1600" dirty="0"/>
              <a:t>78 borehole seismometers</a:t>
            </a:r>
          </a:p>
          <a:p>
            <a:pPr marL="228600" indent="-228600" algn="l">
              <a:lnSpc>
                <a:spcPct val="85000"/>
              </a:lnSpc>
              <a:spcBef>
                <a:spcPct val="10000"/>
              </a:spcBef>
              <a:buFontTx/>
              <a:buChar char="•"/>
            </a:pPr>
            <a:r>
              <a:rPr lang="en-US" sz="1600" dirty="0"/>
              <a:t>100 Permanent seismic stations</a:t>
            </a: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4675188" y="941388"/>
            <a:ext cx="4316412" cy="1452706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228600" indent="-228600" algn="l">
              <a:lnSpc>
                <a:spcPct val="85000"/>
              </a:lnSpc>
              <a:spcBef>
                <a:spcPct val="10000"/>
              </a:spcBef>
              <a:buFontTx/>
              <a:buChar char="•"/>
            </a:pPr>
            <a:r>
              <a:rPr lang="en-US" sz="1600" dirty="0"/>
              <a:t>400 transportable seismic stations occupying 2000 sites</a:t>
            </a:r>
          </a:p>
          <a:p>
            <a:pPr marL="228600" indent="-228600" algn="l">
              <a:lnSpc>
                <a:spcPct val="85000"/>
              </a:lnSpc>
              <a:spcBef>
                <a:spcPct val="10000"/>
              </a:spcBef>
              <a:buFontTx/>
              <a:buChar char="•"/>
            </a:pPr>
            <a:r>
              <a:rPr lang="en-US" sz="1600" dirty="0"/>
              <a:t>20 magnetotelluric campaign systems</a:t>
            </a:r>
          </a:p>
          <a:p>
            <a:pPr marL="228600" indent="-228600" algn="l">
              <a:lnSpc>
                <a:spcPct val="85000"/>
              </a:lnSpc>
              <a:spcBef>
                <a:spcPct val="10000"/>
              </a:spcBef>
              <a:buFontTx/>
              <a:buChar char="•"/>
            </a:pPr>
            <a:r>
              <a:rPr lang="en-US" sz="1600" dirty="0"/>
              <a:t>7 magnetotelluric backbone stations</a:t>
            </a:r>
          </a:p>
          <a:p>
            <a:pPr marL="228600" indent="-228600" algn="l">
              <a:lnSpc>
                <a:spcPct val="85000"/>
              </a:lnSpc>
              <a:spcBef>
                <a:spcPct val="10000"/>
              </a:spcBef>
              <a:buFontTx/>
              <a:buChar char="•"/>
            </a:pPr>
            <a:r>
              <a:rPr lang="en-US" sz="1600" dirty="0"/>
              <a:t>100 campaign GPS stations</a:t>
            </a:r>
          </a:p>
          <a:p>
            <a:pPr marL="228600" indent="-228600" algn="l">
              <a:lnSpc>
                <a:spcPct val="85000"/>
              </a:lnSpc>
              <a:spcBef>
                <a:spcPct val="10000"/>
              </a:spcBef>
              <a:buFontTx/>
              <a:buChar char="•"/>
            </a:pPr>
            <a:r>
              <a:rPr lang="en-US" sz="1600" dirty="0"/>
              <a:t>2146 campaign seismic stations</a:t>
            </a:r>
          </a:p>
        </p:txBody>
      </p:sp>
      <p:sp>
        <p:nvSpPr>
          <p:cNvPr id="22534" name="Rectangle 3"/>
          <p:cNvSpPr>
            <a:spLocks noChangeArrowheads="1"/>
          </p:cNvSpPr>
          <p:nvPr/>
        </p:nvSpPr>
        <p:spPr bwMode="auto">
          <a:xfrm>
            <a:off x="0" y="581025"/>
            <a:ext cx="9144000" cy="346075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/>
            <a:r>
              <a:rPr lang="en-US" sz="1600">
                <a:solidFill>
                  <a:srgbClr val="FF0005"/>
                </a:solidFill>
              </a:rPr>
              <a:t>Study the three dimensional structure and evolution of the North American Continent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rcRect r="18270" b="13715"/>
          <a:stretch>
            <a:fillRect/>
          </a:stretch>
        </p:blipFill>
        <p:spPr>
          <a:xfrm>
            <a:off x="4670416" y="1117609"/>
            <a:ext cx="4473584" cy="3155950"/>
          </a:xfrm>
          <a:prstGeom prst="rect">
            <a:avLst/>
          </a:prstGeom>
        </p:spPr>
      </p:pic>
      <p:sp>
        <p:nvSpPr>
          <p:cNvPr id="81922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034213" y="3663959"/>
            <a:ext cx="1905000" cy="457200"/>
          </a:xfrm>
          <a:noFill/>
        </p:spPr>
        <p:txBody>
          <a:bodyPr/>
          <a:lstStyle/>
          <a:p>
            <a:fld id="{CDC2D27D-C7BA-E744-A22A-5D157184FD2A}" type="slidenum">
              <a:rPr lang="en-US">
                <a:latin typeface="Arial" pitchFamily="-112" charset="0"/>
              </a:rPr>
              <a:pPr/>
              <a:t>20</a:t>
            </a:fld>
            <a:endParaRPr lang="en-US">
              <a:latin typeface="Arial" pitchFamily="-112" charset="0"/>
            </a:endParaRPr>
          </a:p>
        </p:txBody>
      </p:sp>
      <p:sp>
        <p:nvSpPr>
          <p:cNvPr id="81923" name="Slide Number Placeholder 5"/>
          <p:cNvSpPr txBox="1">
            <a:spLocks noGrp="1"/>
          </p:cNvSpPr>
          <p:nvPr/>
        </p:nvSpPr>
        <p:spPr bwMode="auto">
          <a:xfrm>
            <a:off x="6477000" y="3663959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r" eaLnBrk="0" hangingPunct="0"/>
            <a:fld id="{E3FF6A60-A81B-9A4D-9361-AFF9BE60D709}" type="slidenum">
              <a:rPr lang="en-US" sz="1400" b="0"/>
              <a:pPr algn="r" eaLnBrk="0" hangingPunct="0"/>
              <a:t>20</a:t>
            </a:fld>
            <a:endParaRPr lang="en-US" sz="1400" b="0"/>
          </a:p>
        </p:txBody>
      </p:sp>
      <p:sp>
        <p:nvSpPr>
          <p:cNvPr id="8192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96850" y="1346200"/>
            <a:ext cx="4473575" cy="1700213"/>
          </a:xfrm>
        </p:spPr>
        <p:txBody>
          <a:bodyPr/>
          <a:lstStyle/>
          <a:p>
            <a:pPr marL="233363" indent="-233363">
              <a:lnSpc>
                <a:spcPct val="90000"/>
              </a:lnSpc>
            </a:pPr>
            <a:r>
              <a:rPr lang="en-US" sz="1800" dirty="0" smtClean="0"/>
              <a:t>221 stations over course of 2006-2009</a:t>
            </a:r>
          </a:p>
          <a:p>
            <a:pPr marL="233363" indent="-233363">
              <a:lnSpc>
                <a:spcPct val="90000"/>
              </a:lnSpc>
            </a:pPr>
            <a:endParaRPr lang="en-US" sz="1800" dirty="0" smtClean="0"/>
          </a:p>
          <a:p>
            <a:pPr marL="233363" indent="-233363">
              <a:lnSpc>
                <a:spcPct val="90000"/>
              </a:lnSpc>
            </a:pPr>
            <a:r>
              <a:rPr lang="en-US" sz="1800" dirty="0" smtClean="0"/>
              <a:t>Each station site occupied for 3 weeks</a:t>
            </a:r>
          </a:p>
          <a:p>
            <a:pPr marL="233363" indent="-233363">
              <a:lnSpc>
                <a:spcPct val="90000"/>
              </a:lnSpc>
            </a:pPr>
            <a:endParaRPr lang="en-US" sz="1800" dirty="0" smtClean="0"/>
          </a:p>
          <a:p>
            <a:pPr marL="233363" indent="-233363">
              <a:lnSpc>
                <a:spcPct val="90000"/>
              </a:lnSpc>
            </a:pPr>
            <a:r>
              <a:rPr lang="en-US" sz="1800" dirty="0" smtClean="0"/>
              <a:t>Data available at IRIS DMC</a:t>
            </a:r>
          </a:p>
          <a:p>
            <a:pPr marL="233363" indent="-233363">
              <a:lnSpc>
                <a:spcPct val="90000"/>
              </a:lnSpc>
            </a:pPr>
            <a:endParaRPr lang="en-US" sz="1800" dirty="0" smtClean="0"/>
          </a:p>
          <a:p>
            <a:pPr marL="233363" indent="-233363">
              <a:lnSpc>
                <a:spcPct val="90000"/>
              </a:lnSpc>
            </a:pPr>
            <a:r>
              <a:rPr lang="en-US" sz="1800" dirty="0" smtClean="0"/>
              <a:t>Some student opportunities for summer field work</a:t>
            </a:r>
          </a:p>
        </p:txBody>
      </p:sp>
      <p:sp>
        <p:nvSpPr>
          <p:cNvPr id="81925" name="Rectangle 7"/>
          <p:cNvSpPr>
            <a:spLocks noChangeArrowheads="1"/>
          </p:cNvSpPr>
          <p:nvPr/>
        </p:nvSpPr>
        <p:spPr bwMode="auto">
          <a:xfrm>
            <a:off x="4319588" y="141288"/>
            <a:ext cx="4824412" cy="579437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3200" b="0">
                <a:solidFill>
                  <a:schemeClr val="bg1"/>
                </a:solidFill>
              </a:rPr>
              <a:t>MT - TA</a:t>
            </a:r>
          </a:p>
        </p:txBody>
      </p:sp>
      <p:pic>
        <p:nvPicPr>
          <p:cNvPr id="81926" name="Picture 4" descr="DSCF324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4975" y="4291013"/>
            <a:ext cx="4037013" cy="2271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7" name="Picture 5" descr="DSCF324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21061" y="4353262"/>
            <a:ext cx="3989388" cy="224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3"/>
          <p:cNvSpPr txBox="1">
            <a:spLocks/>
          </p:cNvSpPr>
          <p:nvPr/>
        </p:nvSpPr>
        <p:spPr bwMode="auto">
          <a:xfrm>
            <a:off x="7034213" y="3663959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BD1DF2B-927B-9F40-ABDF-856F26D1B3A3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-109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-109" charset="0"/>
              <a:ea typeface="+mn-ea"/>
              <a:cs typeface="+mn-cs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072399" y="2980523"/>
            <a:ext cx="3378059" cy="791386"/>
          </a:xfrm>
          <a:prstGeom prst="rect">
            <a:avLst/>
          </a:prstGeom>
          <a:noFill/>
          <a:ln w="34925"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5A27C8A-1D89-0B4F-A1BA-BB3CAB53876E}" type="slidenum">
              <a:rPr lang="en-US">
                <a:latin typeface="Arial" pitchFamily="-112" charset="0"/>
              </a:rPr>
              <a:pPr/>
              <a:t>21</a:t>
            </a:fld>
            <a:endParaRPr lang="en-US">
              <a:latin typeface="Arial" pitchFamily="-112" charset="0"/>
            </a:endParaRPr>
          </a:p>
        </p:txBody>
      </p:sp>
      <p:sp>
        <p:nvSpPr>
          <p:cNvPr id="7065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7772400" cy="1143000"/>
          </a:xfrm>
        </p:spPr>
        <p:txBody>
          <a:bodyPr/>
          <a:lstStyle/>
          <a:p>
            <a:pPr eaLnBrk="1" hangingPunct="1"/>
            <a:r>
              <a:rPr lang="en-US" smtClean="0"/>
              <a:t>Reference Network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2544A62-1788-9E42-B380-01946AC5D8F6}" type="slidenum">
              <a:rPr lang="en-US" smtClean="0">
                <a:latin typeface="Arial" pitchFamily="-112" charset="0"/>
              </a:rPr>
              <a:pPr/>
              <a:t>22</a:t>
            </a:fld>
            <a:endParaRPr lang="en-US" smtClean="0">
              <a:latin typeface="Arial" pitchFamily="-112" charset="0"/>
            </a:endParaRPr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title"/>
          </p:nvPr>
        </p:nvSpPr>
        <p:spPr>
          <a:xfrm>
            <a:off x="4162425" y="0"/>
            <a:ext cx="4981575" cy="838200"/>
          </a:xfrm>
        </p:spPr>
        <p:txBody>
          <a:bodyPr/>
          <a:lstStyle/>
          <a:p>
            <a:pPr eaLnBrk="1" hangingPunct="1"/>
            <a:r>
              <a:rPr lang="en-US" sz="3200">
                <a:solidFill>
                  <a:schemeClr val="bg1"/>
                </a:solidFill>
              </a:rPr>
              <a:t>Reference Network</a:t>
            </a:r>
            <a:endParaRPr lang="en-US" sz="4000"/>
          </a:p>
        </p:txBody>
      </p:sp>
      <p:sp>
        <p:nvSpPr>
          <p:cNvPr id="7270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0" y="5792376"/>
            <a:ext cx="4752379" cy="1065624"/>
          </a:xfr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marL="227013" indent="-227013" eaLnBrk="1" hangingPunct="1">
              <a:lnSpc>
                <a:spcPct val="90000"/>
              </a:lnSpc>
              <a:buFont typeface="Arial" pitchFamily="-112" charset="0"/>
              <a:buNone/>
            </a:pPr>
            <a:r>
              <a:rPr lang="en-US" sz="1800" dirty="0"/>
              <a:t>~ 100 stations in contiguous </a:t>
            </a:r>
            <a:r>
              <a:rPr lang="en-US" sz="1800" dirty="0" smtClean="0"/>
              <a:t>US</a:t>
            </a:r>
          </a:p>
          <a:p>
            <a:pPr marL="227013" indent="-227013" eaLnBrk="1" hangingPunct="1">
              <a:lnSpc>
                <a:spcPct val="90000"/>
              </a:lnSpc>
              <a:buFont typeface="Arial" pitchFamily="-112" charset="0"/>
              <a:buNone/>
            </a:pPr>
            <a:r>
              <a:rPr lang="en-US" sz="1800" dirty="0" smtClean="0"/>
              <a:t>~300 km spacing</a:t>
            </a:r>
          </a:p>
          <a:p>
            <a:pPr marL="227013" indent="-227013" eaLnBrk="1" hangingPunct="1">
              <a:lnSpc>
                <a:spcPct val="90000"/>
              </a:lnSpc>
            </a:pPr>
            <a:r>
              <a:rPr lang="en-US" sz="1800" dirty="0"/>
              <a:t>Stations from 14 different network </a:t>
            </a:r>
            <a:r>
              <a:rPr lang="en-US" sz="1800" dirty="0" smtClean="0"/>
              <a:t>codes</a:t>
            </a:r>
            <a:endParaRPr lang="en-US" sz="1800" dirty="0"/>
          </a:p>
        </p:txBody>
      </p:sp>
      <p:pic>
        <p:nvPicPr>
          <p:cNvPr id="72709" name="Picture 4" descr="refnet_map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333" t="15210" r="6667" b="12965"/>
          <a:stretch>
            <a:fillRect/>
          </a:stretch>
        </p:blipFill>
        <p:spPr bwMode="auto">
          <a:xfrm>
            <a:off x="895350" y="868363"/>
            <a:ext cx="73152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867821" y="5753888"/>
            <a:ext cx="4276179" cy="83099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0" dirty="0" smtClean="0"/>
              <a:t>Access via _US-REF virtual network code at the DMC</a:t>
            </a:r>
            <a:endParaRPr lang="en-US" sz="24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79748EB-83AE-C943-983A-0DD80696DDE6}" type="slidenum">
              <a:rPr lang="en-US">
                <a:latin typeface="Arial" pitchFamily="-112" charset="0"/>
              </a:rPr>
              <a:pPr/>
              <a:t>23</a:t>
            </a:fld>
            <a:endParaRPr lang="en-US">
              <a:latin typeface="Arial" pitchFamily="-112" charset="0"/>
            </a:endParaRPr>
          </a:p>
        </p:txBody>
      </p:sp>
      <p:sp>
        <p:nvSpPr>
          <p:cNvPr id="8499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7772400" cy="1143000"/>
          </a:xfrm>
        </p:spPr>
        <p:txBody>
          <a:bodyPr/>
          <a:lstStyle/>
          <a:p>
            <a:pPr eaLnBrk="1" hangingPunct="1"/>
            <a:r>
              <a:rPr lang="en-US" smtClean="0"/>
              <a:t>Data Management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3" name="Picture 9" descr="recsec"/>
          <p:cNvPicPr>
            <a:picLocks noChangeAspect="1" noChangeArrowheads="1"/>
          </p:cNvPicPr>
          <p:nvPr/>
        </p:nvPicPr>
        <p:blipFill>
          <a:blip r:embed="rId3"/>
          <a:srcRect l="13637" t="54401" r="9042" b="18533"/>
          <a:stretch>
            <a:fillRect/>
          </a:stretch>
        </p:blipFill>
        <p:spPr bwMode="auto">
          <a:xfrm>
            <a:off x="0" y="846138"/>
            <a:ext cx="9144000" cy="11731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7045" name="Rectangle 4"/>
          <p:cNvSpPr>
            <a:spLocks noChangeArrowheads="1"/>
          </p:cNvSpPr>
          <p:nvPr/>
        </p:nvSpPr>
        <p:spPr bwMode="auto">
          <a:xfrm>
            <a:off x="4340225" y="166688"/>
            <a:ext cx="4800600" cy="579437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3200" b="0">
                <a:solidFill>
                  <a:schemeClr val="bg1"/>
                </a:solidFill>
              </a:rPr>
              <a:t>Data &amp; Products</a:t>
            </a:r>
          </a:p>
        </p:txBody>
      </p:sp>
      <p:sp>
        <p:nvSpPr>
          <p:cNvPr id="87048" name="TextBox 5"/>
          <p:cNvSpPr txBox="1">
            <a:spLocks noChangeArrowheads="1"/>
          </p:cNvSpPr>
          <p:nvPr/>
        </p:nvSpPr>
        <p:spPr bwMode="auto">
          <a:xfrm>
            <a:off x="0" y="827088"/>
            <a:ext cx="4196680" cy="338554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l"/>
            <a:r>
              <a:rPr lang="en-US" sz="1600" dirty="0"/>
              <a:t>Time series </a:t>
            </a:r>
            <a:r>
              <a:rPr lang="en-US" sz="1600" dirty="0" smtClean="0"/>
              <a:t>data and data access tools</a:t>
            </a:r>
            <a:endParaRPr lang="en-US" sz="16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rcRect l="6817" t="11732" r="6067" b="10417"/>
          <a:stretch>
            <a:fillRect/>
          </a:stretch>
        </p:blipFill>
        <p:spPr>
          <a:xfrm>
            <a:off x="4775225" y="3836737"/>
            <a:ext cx="4368775" cy="302126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rcRect l="1800" t="3305" b="4675"/>
          <a:stretch>
            <a:fillRect/>
          </a:stretch>
        </p:blipFill>
        <p:spPr>
          <a:xfrm>
            <a:off x="1" y="2101180"/>
            <a:ext cx="4647408" cy="296545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1343691" y="5115078"/>
            <a:ext cx="1809750" cy="346075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600" dirty="0" smtClean="0"/>
              <a:t>Data holdings</a:t>
            </a:r>
            <a:endParaRPr lang="en-US" sz="1600" dirty="0"/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6025243" y="3413205"/>
            <a:ext cx="1809750" cy="346075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600" dirty="0" smtClean="0"/>
              <a:t>Date metrics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Content Placeholder 2"/>
          <p:cNvSpPr>
            <a:spLocks noGrp="1"/>
          </p:cNvSpPr>
          <p:nvPr>
            <p:ph idx="1"/>
          </p:nvPr>
        </p:nvSpPr>
        <p:spPr>
          <a:xfrm>
            <a:off x="374649" y="1130300"/>
            <a:ext cx="8076913" cy="1026596"/>
          </a:xfrm>
        </p:spPr>
        <p:txBody>
          <a:bodyPr/>
          <a:lstStyle/>
          <a:p>
            <a:pPr>
              <a:buFont typeface="Arial" pitchFamily="-108" charset="0"/>
              <a:buChar char="•"/>
              <a:defRPr/>
            </a:pPr>
            <a:r>
              <a:rPr lang="en-US" sz="2000" dirty="0" smtClean="0"/>
              <a:t>Ground Motion Visualizations now in routine production at DMC</a:t>
            </a:r>
          </a:p>
        </p:txBody>
      </p:sp>
      <p:sp>
        <p:nvSpPr>
          <p:cNvPr id="94211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5401FE4-4FC1-B74C-AA50-D9152D0833A2}" type="slidenum">
              <a:rPr lang="en-US" smtClean="0">
                <a:latin typeface="Arial" pitchFamily="-112" charset="0"/>
              </a:rPr>
              <a:pPr/>
              <a:t>25</a:t>
            </a:fld>
            <a:endParaRPr lang="en-US" smtClean="0">
              <a:latin typeface="Arial" pitchFamily="-112" charset="0"/>
            </a:endParaRPr>
          </a:p>
        </p:txBody>
      </p:sp>
      <p:sp>
        <p:nvSpPr>
          <p:cNvPr id="94212" name="Rectangle 4"/>
          <p:cNvSpPr>
            <a:spLocks noChangeArrowheads="1"/>
          </p:cNvSpPr>
          <p:nvPr/>
        </p:nvSpPr>
        <p:spPr bwMode="auto">
          <a:xfrm>
            <a:off x="4050620" y="166688"/>
            <a:ext cx="5090205" cy="523220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2800" b="0" dirty="0" smtClean="0">
                <a:solidFill>
                  <a:schemeClr val="bg1"/>
                </a:solidFill>
              </a:rPr>
              <a:t>Ground Motion Visualizations</a:t>
            </a:r>
            <a:endParaRPr lang="en-US" sz="2800" b="0" dirty="0">
              <a:solidFill>
                <a:schemeClr val="bg1"/>
              </a:solidFill>
            </a:endParaRPr>
          </a:p>
        </p:txBody>
      </p:sp>
      <p:pic>
        <p:nvPicPr>
          <p:cNvPr id="5" name="Picture 4" descr="gm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4532" y="2196151"/>
            <a:ext cx="5855368" cy="466184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1990147" y="1604211"/>
            <a:ext cx="5268164" cy="369332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800" dirty="0" smtClean="0"/>
              <a:t>http://</a:t>
            </a:r>
            <a:r>
              <a:rPr lang="en-US" sz="1800" dirty="0" err="1" smtClean="0"/>
              <a:t>www.iris.edu/dms/products/usarraygmv</a:t>
            </a:r>
            <a:r>
              <a:rPr lang="en-US" sz="1800" dirty="0" smtClean="0"/>
              <a:t>/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Content Placeholder 2"/>
          <p:cNvSpPr>
            <a:spLocks noGrp="1"/>
          </p:cNvSpPr>
          <p:nvPr>
            <p:ph idx="1"/>
          </p:nvPr>
        </p:nvSpPr>
        <p:spPr>
          <a:xfrm>
            <a:off x="361281" y="1050090"/>
            <a:ext cx="7792275" cy="949955"/>
          </a:xfrm>
        </p:spPr>
        <p:txBody>
          <a:bodyPr/>
          <a:lstStyle/>
          <a:p>
            <a:pPr>
              <a:buFont typeface="Arial" pitchFamily="-108" charset="0"/>
              <a:buChar char="•"/>
              <a:defRPr/>
            </a:pPr>
            <a:r>
              <a:rPr lang="en-US" sz="2000" dirty="0" smtClean="0"/>
              <a:t>EARS transitioned to DMC and in routine operation</a:t>
            </a:r>
          </a:p>
        </p:txBody>
      </p:sp>
      <p:sp>
        <p:nvSpPr>
          <p:cNvPr id="94211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5401FE4-4FC1-B74C-AA50-D9152D0833A2}" type="slidenum">
              <a:rPr lang="en-US" smtClean="0">
                <a:latin typeface="Arial" pitchFamily="-112" charset="0"/>
              </a:rPr>
              <a:pPr/>
              <a:t>26</a:t>
            </a:fld>
            <a:endParaRPr lang="en-US" smtClean="0">
              <a:latin typeface="Arial" pitchFamily="-112" charset="0"/>
            </a:endParaRPr>
          </a:p>
        </p:txBody>
      </p:sp>
      <p:sp>
        <p:nvSpPr>
          <p:cNvPr id="94212" name="Rectangle 4"/>
          <p:cNvSpPr>
            <a:spLocks noChangeArrowheads="1"/>
          </p:cNvSpPr>
          <p:nvPr/>
        </p:nvSpPr>
        <p:spPr bwMode="auto">
          <a:xfrm>
            <a:off x="4340225" y="166688"/>
            <a:ext cx="4800600" cy="579437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3200" b="0" dirty="0" smtClean="0">
                <a:solidFill>
                  <a:schemeClr val="bg1"/>
                </a:solidFill>
              </a:rPr>
              <a:t>EARS</a:t>
            </a:r>
            <a:endParaRPr lang="en-US" sz="3200" b="0" dirty="0">
              <a:solidFill>
                <a:schemeClr val="bg1"/>
              </a:solidFill>
            </a:endParaRPr>
          </a:p>
        </p:txBody>
      </p:sp>
      <p:pic>
        <p:nvPicPr>
          <p:cNvPr id="5" name="Picture 4" descr="ear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2172" y="1970388"/>
            <a:ext cx="6114039" cy="488761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2331493" y="1497264"/>
            <a:ext cx="3596207" cy="369332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800" dirty="0" smtClean="0"/>
              <a:t>http://</a:t>
            </a:r>
            <a:r>
              <a:rPr lang="en-US" sz="1800" dirty="0" err="1" smtClean="0"/>
              <a:t>ears.iris.washington.edu</a:t>
            </a:r>
            <a:r>
              <a:rPr lang="en-US" sz="1800" dirty="0" smtClean="0"/>
              <a:t>/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F789295-AF10-C947-BA45-5BB50D676794}" type="slidenum">
              <a:rPr lang="en-US">
                <a:latin typeface="Arial" pitchFamily="-112" charset="0"/>
              </a:rPr>
              <a:pPr/>
              <a:t>27</a:t>
            </a:fld>
            <a:endParaRPr lang="en-US">
              <a:latin typeface="Arial" pitchFamily="-112" charset="0"/>
            </a:endParaRPr>
          </a:p>
        </p:txBody>
      </p:sp>
      <p:sp>
        <p:nvSpPr>
          <p:cNvPr id="9523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7772400" cy="1143000"/>
          </a:xfrm>
        </p:spPr>
        <p:txBody>
          <a:bodyPr/>
          <a:lstStyle/>
          <a:p>
            <a:pPr eaLnBrk="1" hangingPunct="1"/>
            <a:r>
              <a:rPr lang="en-US" smtClean="0"/>
              <a:t>Siting Outreach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2088" y="1047750"/>
            <a:ext cx="6932612" cy="30956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000" dirty="0" smtClean="0"/>
              <a:t>Active Earth Kiosks - simple real-time display designed for visitor centers, small museums, universities, schools</a:t>
            </a:r>
            <a:endParaRPr lang="en-US" sz="1800" dirty="0" smtClean="0"/>
          </a:p>
          <a:p>
            <a:pPr eaLnBrk="1" hangingPunct="1">
              <a:lnSpc>
                <a:spcPct val="90000"/>
              </a:lnSpc>
            </a:pPr>
            <a:endParaRPr lang="en-US" sz="2000" dirty="0" smtClean="0"/>
          </a:p>
          <a:p>
            <a:pPr eaLnBrk="1" hangingPunct="1">
              <a:lnSpc>
                <a:spcPct val="90000"/>
              </a:lnSpc>
            </a:pPr>
            <a:r>
              <a:rPr lang="en-US" sz="2000" dirty="0" smtClean="0"/>
              <a:t>10 kiosks, 40 active accounts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600" dirty="0" smtClean="0"/>
              <a:t>E.g., Baylor, University of Nebraska, Missouri State Geological Survey, etc.</a:t>
            </a:r>
          </a:p>
          <a:p>
            <a:pPr eaLnBrk="1" hangingPunct="1">
              <a:lnSpc>
                <a:spcPct val="90000"/>
              </a:lnSpc>
            </a:pPr>
            <a:endParaRPr lang="en-US" sz="2000" dirty="0" smtClean="0"/>
          </a:p>
          <a:p>
            <a:pPr eaLnBrk="1" hangingPunct="1">
              <a:lnSpc>
                <a:spcPct val="90000"/>
              </a:lnSpc>
            </a:pPr>
            <a:r>
              <a:rPr lang="en-US" sz="2000" dirty="0" smtClean="0"/>
              <a:t>Content can be customized by users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800" dirty="0" smtClean="0"/>
              <a:t>Student or class project?</a:t>
            </a:r>
          </a:p>
        </p:txBody>
      </p:sp>
      <p:pic>
        <p:nvPicPr>
          <p:cNvPr id="103427" name="Picture 4" descr="jumpstation"/>
          <p:cNvPicPr>
            <a:picLocks noChangeAspect="1" noChangeArrowheads="1"/>
          </p:cNvPicPr>
          <p:nvPr/>
        </p:nvPicPr>
        <p:blipFill>
          <a:blip r:embed="rId3"/>
          <a:srcRect l="5952" t="6844" r="39682" b="40614"/>
          <a:stretch>
            <a:fillRect/>
          </a:stretch>
        </p:blipFill>
        <p:spPr bwMode="auto">
          <a:xfrm>
            <a:off x="6094413" y="4421188"/>
            <a:ext cx="1890712" cy="243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28" name="Picture 5" descr="ActiveEarthKiosk_small"/>
          <p:cNvPicPr>
            <a:picLocks noChangeAspect="1" noChangeArrowheads="1"/>
          </p:cNvPicPr>
          <p:nvPr/>
        </p:nvPicPr>
        <p:blipFill>
          <a:blip r:embed="rId4"/>
          <a:srcRect l="8942" t="5841" r="30632"/>
          <a:stretch>
            <a:fillRect/>
          </a:stretch>
        </p:blipFill>
        <p:spPr bwMode="auto">
          <a:xfrm>
            <a:off x="7551738" y="835025"/>
            <a:ext cx="1565275" cy="358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29" name="Rectangle 7"/>
          <p:cNvSpPr>
            <a:spLocks noChangeArrowheads="1"/>
          </p:cNvSpPr>
          <p:nvPr/>
        </p:nvSpPr>
        <p:spPr bwMode="auto">
          <a:xfrm>
            <a:off x="4722813" y="187325"/>
            <a:ext cx="4021137" cy="1260475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3200" b="0">
                <a:solidFill>
                  <a:schemeClr val="bg1"/>
                </a:solidFill>
              </a:rPr>
              <a:t>Active Earth Kiosks</a:t>
            </a:r>
          </a:p>
          <a:p>
            <a:endParaRPr lang="en-US" sz="3200" b="0">
              <a:solidFill>
                <a:schemeClr val="bg1"/>
              </a:solidFill>
            </a:endParaRPr>
          </a:p>
          <a:p>
            <a:endParaRPr lang="en-US"/>
          </a:p>
        </p:txBody>
      </p:sp>
      <p:pic>
        <p:nvPicPr>
          <p:cNvPr id="103430" name="Picture 7" descr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65375" y="4625975"/>
            <a:ext cx="297497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5"/>
          <p:cNvSpPr>
            <a:spLocks noChangeArrowheads="1"/>
          </p:cNvSpPr>
          <p:nvPr/>
        </p:nvSpPr>
        <p:spPr bwMode="auto">
          <a:xfrm>
            <a:off x="149947" y="1551277"/>
            <a:ext cx="6381750" cy="2817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228600" indent="-228600" algn="l">
              <a:lnSpc>
                <a:spcPct val="90000"/>
              </a:lnSpc>
              <a:spcBef>
                <a:spcPct val="20000"/>
              </a:spcBef>
              <a:buFont typeface="Times" pitchFamily="-112" charset="0"/>
              <a:buChar char="•"/>
            </a:pPr>
            <a:r>
              <a:rPr lang="en-US" sz="1800" b="0" dirty="0" smtClean="0"/>
              <a:t>Web </a:t>
            </a:r>
            <a:r>
              <a:rPr lang="en-US" sz="1800" b="0" dirty="0"/>
              <a:t>pages and publications</a:t>
            </a:r>
          </a:p>
          <a:p>
            <a:pPr lvl="1" indent="-228600" algn="l">
              <a:lnSpc>
                <a:spcPct val="90000"/>
              </a:lnSpc>
              <a:spcBef>
                <a:spcPct val="20000"/>
              </a:spcBef>
              <a:buFont typeface="Times" pitchFamily="-112" charset="0"/>
              <a:buChar char="•"/>
            </a:pPr>
            <a:r>
              <a:rPr lang="en-US" sz="1600" b="0" dirty="0"/>
              <a:t>Updated USArray web pages</a:t>
            </a:r>
          </a:p>
          <a:p>
            <a:pPr lvl="1" indent="-228600" algn="l">
              <a:lnSpc>
                <a:spcPct val="90000"/>
              </a:lnSpc>
              <a:spcBef>
                <a:spcPct val="20000"/>
              </a:spcBef>
              <a:buFont typeface="Times" pitchFamily="-112" charset="0"/>
              <a:buChar char="•"/>
            </a:pPr>
            <a:r>
              <a:rPr lang="en-US" sz="1600" b="0" dirty="0"/>
              <a:t>Info sheets </a:t>
            </a:r>
          </a:p>
          <a:p>
            <a:pPr lvl="1" indent="-228600" algn="l">
              <a:lnSpc>
                <a:spcPct val="90000"/>
              </a:lnSpc>
              <a:spcBef>
                <a:spcPct val="20000"/>
              </a:spcBef>
              <a:buFont typeface="Times" pitchFamily="-112" charset="0"/>
              <a:buChar char="•"/>
            </a:pPr>
            <a:r>
              <a:rPr lang="en-US" sz="1600" b="0" dirty="0"/>
              <a:t>Educator’s resource guide DVD</a:t>
            </a:r>
          </a:p>
          <a:p>
            <a:pPr marL="685800" lvl="2" indent="-228600" algn="l">
              <a:lnSpc>
                <a:spcPct val="90000"/>
              </a:lnSpc>
              <a:spcBef>
                <a:spcPct val="20000"/>
              </a:spcBef>
              <a:buFont typeface="Times" pitchFamily="-112" charset="0"/>
              <a:buChar char="•"/>
            </a:pPr>
            <a:r>
              <a:rPr lang="en-US" sz="1600" b="0" dirty="0"/>
              <a:t>Includes tomography, episodic tremor and slip animations</a:t>
            </a:r>
            <a:endParaRPr lang="en-US" sz="1600" b="0" dirty="0" smtClean="0"/>
          </a:p>
          <a:p>
            <a:pPr marL="228600" indent="-228600" algn="l">
              <a:lnSpc>
                <a:spcPct val="90000"/>
              </a:lnSpc>
              <a:spcBef>
                <a:spcPct val="20000"/>
              </a:spcBef>
              <a:buFont typeface="Times" pitchFamily="-112" charset="0"/>
              <a:buChar char="•"/>
            </a:pPr>
            <a:endParaRPr lang="en-US" sz="1600" b="0" dirty="0" smtClean="0"/>
          </a:p>
          <a:p>
            <a:pPr marL="228600" indent="-228600" algn="l">
              <a:lnSpc>
                <a:spcPct val="90000"/>
              </a:lnSpc>
              <a:spcBef>
                <a:spcPct val="20000"/>
              </a:spcBef>
              <a:buFont typeface="Times" pitchFamily="-112" charset="0"/>
              <a:buChar char="•"/>
            </a:pPr>
            <a:endParaRPr lang="en-US" sz="1600" b="0" dirty="0" smtClean="0"/>
          </a:p>
          <a:p>
            <a:pPr marL="228600" indent="-228600" algn="l">
              <a:lnSpc>
                <a:spcPct val="90000"/>
              </a:lnSpc>
              <a:spcBef>
                <a:spcPct val="20000"/>
              </a:spcBef>
              <a:buFont typeface="Times" pitchFamily="-112" charset="0"/>
              <a:buChar char="•"/>
            </a:pPr>
            <a:r>
              <a:rPr lang="en-US" sz="1800" b="0" i="1" dirty="0"/>
              <a:t>Teachable Moment </a:t>
            </a:r>
            <a:r>
              <a:rPr lang="en-US" sz="1800" b="0" dirty="0"/>
              <a:t>PowerPoint presentations</a:t>
            </a:r>
          </a:p>
          <a:p>
            <a:pPr lvl="1" indent="-228600" algn="l">
              <a:lnSpc>
                <a:spcPct val="90000"/>
              </a:lnSpc>
              <a:spcBef>
                <a:spcPct val="20000"/>
              </a:spcBef>
              <a:buFont typeface="Times" pitchFamily="-112" charset="0"/>
              <a:buChar char="•"/>
            </a:pPr>
            <a:r>
              <a:rPr lang="en-US" sz="1600" b="0" dirty="0"/>
              <a:t>Created within 24 hrs of major events</a:t>
            </a:r>
          </a:p>
          <a:p>
            <a:pPr lvl="1" indent="-228600" algn="l">
              <a:lnSpc>
                <a:spcPct val="90000"/>
              </a:lnSpc>
              <a:spcBef>
                <a:spcPct val="20000"/>
              </a:spcBef>
              <a:buFont typeface="Times" pitchFamily="-112" charset="0"/>
              <a:buChar char="•"/>
            </a:pPr>
            <a:r>
              <a:rPr lang="en-US" sz="1600" b="0" dirty="0"/>
              <a:t>For use in middle school – college </a:t>
            </a:r>
            <a:r>
              <a:rPr lang="en-US" sz="1600" b="0" dirty="0" smtClean="0"/>
              <a:t>classrooms</a:t>
            </a:r>
            <a:endParaRPr lang="en-US" sz="1600" b="0" dirty="0"/>
          </a:p>
        </p:txBody>
      </p:sp>
      <p:sp>
        <p:nvSpPr>
          <p:cNvPr id="105475" name="Rectangle 11"/>
          <p:cNvSpPr>
            <a:spLocks noChangeArrowheads="1"/>
          </p:cNvSpPr>
          <p:nvPr/>
        </p:nvSpPr>
        <p:spPr bwMode="auto">
          <a:xfrm>
            <a:off x="5588000" y="147638"/>
            <a:ext cx="2413000" cy="579437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3200" b="0">
                <a:solidFill>
                  <a:schemeClr val="bg1"/>
                </a:solidFill>
              </a:rPr>
              <a:t>Outreach</a:t>
            </a:r>
          </a:p>
        </p:txBody>
      </p:sp>
      <p:pic>
        <p:nvPicPr>
          <p:cNvPr id="105477" name="Picture 21" descr="tom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65455" y="3075946"/>
            <a:ext cx="2311111" cy="299407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05478" name="Picture 7" descr="usarray_home_page.tif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50966" y="1032674"/>
            <a:ext cx="2419269" cy="176132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05479" name="Picture 4" descr="tm_chile.tif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37512" y="5072062"/>
            <a:ext cx="2978681" cy="17859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4343400" y="0"/>
            <a:ext cx="4800600" cy="838200"/>
          </a:xfrm>
        </p:spPr>
        <p:txBody>
          <a:bodyPr/>
          <a:lstStyle/>
          <a:p>
            <a:r>
              <a:rPr lang="en-US" sz="3200" dirty="0" smtClean="0">
                <a:solidFill>
                  <a:srgbClr val="FFFFFF"/>
                </a:solidFill>
              </a:rPr>
              <a:t>EarthScope Organization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609600" y="990600"/>
            <a:ext cx="8229600" cy="57150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838200" y="1676400"/>
            <a:ext cx="2286000" cy="29718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dirty="0"/>
              <a:t>San Andreas Fault Observatory at Depth</a:t>
            </a:r>
          </a:p>
          <a:p>
            <a:pPr algn="ctr">
              <a:defRPr/>
            </a:pPr>
            <a:r>
              <a:rPr lang="en-US" dirty="0"/>
              <a:t>(SAFOD)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3200400" y="1676400"/>
            <a:ext cx="2438400" cy="38100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dirty="0"/>
              <a:t>Plate Boundary Observatory</a:t>
            </a:r>
          </a:p>
          <a:p>
            <a:pPr algn="ctr">
              <a:defRPr/>
            </a:pPr>
            <a:r>
              <a:rPr lang="en-US" dirty="0"/>
              <a:t>(PBO)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72200" y="1828800"/>
            <a:ext cx="2209800" cy="31242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dirty="0"/>
              <a:t>USArray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248400" y="2438400"/>
            <a:ext cx="1981200" cy="4572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Transportable Array (TA)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248400" y="2971800"/>
            <a:ext cx="1981200" cy="4572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Flexible Array (FA)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248400" y="4038600"/>
            <a:ext cx="1981200" cy="4572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 err="1"/>
              <a:t>Magnetotellurics</a:t>
            </a:r>
            <a:r>
              <a:rPr lang="en-US" sz="1200" dirty="0"/>
              <a:t> (MT)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248400" y="3505200"/>
            <a:ext cx="1981200" cy="4572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Reference Network (</a:t>
            </a:r>
            <a:r>
              <a:rPr lang="en-US" sz="1200" dirty="0" err="1"/>
              <a:t>RefNet</a:t>
            </a:r>
            <a:r>
              <a:rPr lang="en-US" sz="1200" dirty="0"/>
              <a:t>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3429000" y="2743200"/>
            <a:ext cx="1981200" cy="4572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Permanent GPS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3429000" y="3276600"/>
            <a:ext cx="1981200" cy="4572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Borehole </a:t>
            </a:r>
            <a:r>
              <a:rPr lang="en-US" sz="1200" dirty="0" err="1"/>
              <a:t>Strainmeter</a:t>
            </a:r>
            <a:endParaRPr lang="en-US" sz="1200" dirty="0"/>
          </a:p>
        </p:txBody>
      </p:sp>
      <p:sp>
        <p:nvSpPr>
          <p:cNvPr id="16" name="Rounded Rectangle 15"/>
          <p:cNvSpPr/>
          <p:nvPr/>
        </p:nvSpPr>
        <p:spPr>
          <a:xfrm>
            <a:off x="3429000" y="3810000"/>
            <a:ext cx="1981200" cy="4572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Laser </a:t>
            </a:r>
            <a:r>
              <a:rPr lang="en-US" sz="1200" dirty="0" err="1"/>
              <a:t>Strainmeter</a:t>
            </a:r>
            <a:endParaRPr lang="en-US" sz="1200" dirty="0"/>
          </a:p>
        </p:txBody>
      </p:sp>
      <p:sp>
        <p:nvSpPr>
          <p:cNvPr id="17" name="Rounded Rectangle 16"/>
          <p:cNvSpPr/>
          <p:nvPr/>
        </p:nvSpPr>
        <p:spPr>
          <a:xfrm>
            <a:off x="3429000" y="4343400"/>
            <a:ext cx="1981200" cy="4572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Campaign GPS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3429000" y="4876800"/>
            <a:ext cx="1981200" cy="4572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LIDAR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990600" y="3048000"/>
            <a:ext cx="1981200" cy="4572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Drilling and Core Repository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990600" y="3657600"/>
            <a:ext cx="1981200" cy="4572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 err="1"/>
              <a:t>Downhole</a:t>
            </a:r>
            <a:r>
              <a:rPr lang="en-US" sz="1200" dirty="0"/>
              <a:t> Observatory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85800" y="1524000"/>
            <a:ext cx="5105400" cy="4419600"/>
          </a:xfrm>
          <a:prstGeom prst="round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b" anchorCtr="1"/>
          <a:lstStyle/>
          <a:p>
            <a:pPr algn="ctr">
              <a:defRPr/>
            </a:pP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6096000" y="1524000"/>
            <a:ext cx="2438400" cy="4419600"/>
          </a:xfrm>
          <a:prstGeom prst="round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b" anchorCtr="1"/>
          <a:lstStyle/>
          <a:p>
            <a:pPr algn="ctr">
              <a:defRPr/>
            </a:pP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4596" name="TextBox 23"/>
          <p:cNvSpPr txBox="1">
            <a:spLocks noChangeArrowheads="1"/>
          </p:cNvSpPr>
          <p:nvPr/>
        </p:nvSpPr>
        <p:spPr bwMode="auto">
          <a:xfrm>
            <a:off x="2057400" y="6019800"/>
            <a:ext cx="3352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/>
              <a:t>EarthScope is Funded by the National Science Foundation</a:t>
            </a:r>
          </a:p>
        </p:txBody>
      </p:sp>
      <p:pic>
        <p:nvPicPr>
          <p:cNvPr id="24597" name="Picture 2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5562600"/>
            <a:ext cx="16208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8" name="Picture 2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34200" y="5257800"/>
            <a:ext cx="790575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99" name="TextBox 23"/>
          <p:cNvSpPr txBox="1">
            <a:spLocks noChangeArrowheads="1"/>
          </p:cNvSpPr>
          <p:nvPr/>
        </p:nvSpPr>
        <p:spPr bwMode="auto">
          <a:xfrm>
            <a:off x="2895600" y="990600"/>
            <a:ext cx="36861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 b="1"/>
              <a:t>The EarthScope Facility</a:t>
            </a:r>
          </a:p>
        </p:txBody>
      </p:sp>
      <p:sp>
        <p:nvSpPr>
          <p:cNvPr id="24600" name="TextBox 23"/>
          <p:cNvSpPr txBox="1">
            <a:spLocks noChangeArrowheads="1"/>
          </p:cNvSpPr>
          <p:nvPr/>
        </p:nvSpPr>
        <p:spPr bwMode="auto">
          <a:xfrm>
            <a:off x="914400" y="5257800"/>
            <a:ext cx="223361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/>
              <a:t>Operated by UNAVCO</a:t>
            </a:r>
          </a:p>
        </p:txBody>
      </p:sp>
      <p:sp>
        <p:nvSpPr>
          <p:cNvPr id="24601" name="TextBox 23"/>
          <p:cNvSpPr txBox="1">
            <a:spLocks noChangeArrowheads="1"/>
          </p:cNvSpPr>
          <p:nvPr/>
        </p:nvSpPr>
        <p:spPr bwMode="auto">
          <a:xfrm>
            <a:off x="6477000" y="5029200"/>
            <a:ext cx="177006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/>
              <a:t>Operated by IRIS</a:t>
            </a:r>
          </a:p>
        </p:txBody>
      </p:sp>
      <p:pic>
        <p:nvPicPr>
          <p:cNvPr id="24602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10200" y="5867400"/>
            <a:ext cx="8001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4610" y="0"/>
            <a:ext cx="5768154" cy="854000"/>
          </a:xfrm>
        </p:spPr>
        <p:txBody>
          <a:bodyPr/>
          <a:lstStyle/>
          <a:p>
            <a:pPr>
              <a:defRPr/>
            </a:pPr>
            <a:r>
              <a:rPr lang="en-US" sz="2800" dirty="0" smtClean="0">
                <a:solidFill>
                  <a:schemeClr val="accent3"/>
                </a:solidFill>
                <a:latin typeface="+mn-lt"/>
                <a:cs typeface="Times New Roman" pitchFamily="18" charset="0"/>
              </a:rPr>
              <a:t>2010 Student </a:t>
            </a:r>
            <a:r>
              <a:rPr lang="en-US" sz="2800" dirty="0" err="1" smtClean="0">
                <a:solidFill>
                  <a:schemeClr val="accent3"/>
                </a:solidFill>
                <a:latin typeface="+mn-lt"/>
                <a:cs typeface="Times New Roman" pitchFamily="18" charset="0"/>
              </a:rPr>
              <a:t>Siting</a:t>
            </a:r>
            <a:r>
              <a:rPr lang="en-US" sz="2800" dirty="0" smtClean="0">
                <a:solidFill>
                  <a:schemeClr val="accent3"/>
                </a:solidFill>
                <a:latin typeface="+mn-lt"/>
                <a:cs typeface="Times New Roman" pitchFamily="18" charset="0"/>
              </a:rPr>
              <a:t> Workshop</a:t>
            </a:r>
            <a:endParaRPr lang="en-US" sz="2800" dirty="0">
              <a:solidFill>
                <a:schemeClr val="accent3"/>
              </a:solidFill>
              <a:latin typeface="+mn-lt"/>
              <a:cs typeface="Times New Roman" pitchFamily="18" charset="0"/>
            </a:endParaRPr>
          </a:p>
        </p:txBody>
      </p:sp>
      <p:pic>
        <p:nvPicPr>
          <p:cNvPr id="7" name="Picture 7" descr="StudentSiting-2-2010.jpg"/>
          <p:cNvPicPr>
            <a:picLocks noChangeAspect="1"/>
          </p:cNvPicPr>
          <p:nvPr/>
        </p:nvPicPr>
        <p:blipFill>
          <a:blip r:embed="rId2"/>
          <a:srcRect l="3352" t="8244" r="22905" b="1482"/>
          <a:stretch>
            <a:fillRect/>
          </a:stretch>
        </p:blipFill>
        <p:spPr bwMode="auto">
          <a:xfrm>
            <a:off x="0" y="901991"/>
            <a:ext cx="6024563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6295020" y="897373"/>
            <a:ext cx="2848980" cy="3430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10000"/>
              </a:spcBef>
              <a:spcAft>
                <a:spcPct val="0"/>
              </a:spcAft>
              <a:buClrTx/>
              <a:buSzTx/>
              <a:buFont typeface="Wingdings" pitchFamily="-107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Through 2009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10000"/>
              </a:spcBef>
              <a:spcAft>
                <a:spcPct val="0"/>
              </a:spcAft>
              <a:buClrTx/>
              <a:buSzTx/>
              <a:buFont typeface="Times" pitchFamily="-107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100 students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-107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38 universities 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-107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Nearly 1000</a:t>
            </a:r>
            <a:r>
              <a:rPr kumimoji="0" lang="en-US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sites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-107" charset="0"/>
              <a:buChar char="•"/>
              <a:tabLst/>
              <a:defRPr/>
            </a:pP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R="0" lvl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More opportunities for</a:t>
            </a:r>
            <a:r>
              <a:rPr kumimoji="0" lang="en-US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students and PIs to participate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Summer of 2011 and 2012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7" name="Picture 6" descr="Students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9375" y="4402425"/>
            <a:ext cx="3274625" cy="24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4238E91-F1A6-F745-968F-162852DBCF4A}" type="slidenum">
              <a:rPr lang="en-US" smtClean="0">
                <a:latin typeface="Arial" pitchFamily="-112" charset="0"/>
              </a:rPr>
              <a:pPr/>
              <a:t>31</a:t>
            </a:fld>
            <a:endParaRPr lang="en-US" smtClean="0">
              <a:latin typeface="Arial" pitchFamily="-112" charset="0"/>
            </a:endParaRPr>
          </a:p>
        </p:txBody>
      </p:sp>
      <p:sp>
        <p:nvSpPr>
          <p:cNvPr id="112643" name="Rectangle 2"/>
          <p:cNvSpPr>
            <a:spLocks noGrp="1" noChangeArrowheads="1"/>
          </p:cNvSpPr>
          <p:nvPr>
            <p:ph type="title"/>
          </p:nvPr>
        </p:nvSpPr>
        <p:spPr>
          <a:xfrm>
            <a:off x="4191000" y="103188"/>
            <a:ext cx="4953000" cy="684212"/>
          </a:xfrm>
        </p:spPr>
        <p:txBody>
          <a:bodyPr/>
          <a:lstStyle/>
          <a:p>
            <a:pPr eaLnBrk="1" hangingPunct="1"/>
            <a:r>
              <a:rPr lang="en-US" sz="3200" smtClean="0">
                <a:solidFill>
                  <a:srgbClr val="FFFFFF"/>
                </a:solidFill>
                <a:ea typeface="Arial" pitchFamily="-112" charset="0"/>
                <a:cs typeface="Arial" pitchFamily="-112" charset="0"/>
              </a:rPr>
              <a:t>For More Information</a:t>
            </a:r>
          </a:p>
        </p:txBody>
      </p:sp>
      <p:sp>
        <p:nvSpPr>
          <p:cNvPr id="11264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01650" y="4994275"/>
            <a:ext cx="8262938" cy="1609725"/>
          </a:xfrm>
        </p:spPr>
        <p:txBody>
          <a:bodyPr/>
          <a:lstStyle/>
          <a:p>
            <a:pPr marL="0" indent="3175" algn="ctr" eaLnBrk="1" hangingPunct="1">
              <a:buFont typeface="Arial" pitchFamily="-112" charset="0"/>
              <a:buNone/>
            </a:pPr>
            <a:r>
              <a:rPr lang="en-US" sz="1800" b="1"/>
              <a:t>EarthScope</a:t>
            </a:r>
            <a:r>
              <a:rPr lang="en-US" sz="1800"/>
              <a:t> </a:t>
            </a:r>
            <a:r>
              <a:rPr lang="en-US" sz="1600"/>
              <a:t>is funded by the National Science Foundation.</a:t>
            </a:r>
          </a:p>
          <a:p>
            <a:pPr marL="0" indent="3175" algn="ctr" eaLnBrk="1" hangingPunct="1">
              <a:buFont typeface="Arial" pitchFamily="-112" charset="0"/>
              <a:buNone/>
            </a:pPr>
            <a:endParaRPr lang="en-US" sz="1600"/>
          </a:p>
          <a:p>
            <a:pPr marL="0" indent="3175" algn="ctr" eaLnBrk="1" hangingPunct="1">
              <a:buFont typeface="Arial" pitchFamily="-112" charset="0"/>
              <a:buNone/>
            </a:pPr>
            <a:r>
              <a:rPr lang="en-US" sz="1600" b="1"/>
              <a:t>EarthScope</a:t>
            </a:r>
            <a:r>
              <a:rPr lang="en-US" sz="1400"/>
              <a:t> is being constructed, operated, and maintained as a collaborative effort with UNAVCO, IRIS, and Stanford University, with contributions from the US Geological Survey, NASA and several other national and international organizations.</a:t>
            </a:r>
          </a:p>
        </p:txBody>
      </p:sp>
      <p:pic>
        <p:nvPicPr>
          <p:cNvPr id="11264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70788" y="4611688"/>
            <a:ext cx="1052512" cy="1052512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</p:pic>
      <p:sp>
        <p:nvSpPr>
          <p:cNvPr id="112646" name="Rectangle 5"/>
          <p:cNvSpPr>
            <a:spLocks noChangeArrowheads="1"/>
          </p:cNvSpPr>
          <p:nvPr/>
        </p:nvSpPr>
        <p:spPr bwMode="auto">
          <a:xfrm>
            <a:off x="2907641" y="1249149"/>
            <a:ext cx="3770313" cy="3025775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168275" indent="-168275">
              <a:lnSpc>
                <a:spcPct val="90000"/>
              </a:lnSpc>
              <a:spcBef>
                <a:spcPct val="20000"/>
              </a:spcBef>
              <a:buFont typeface="Arial" pitchFamily="-112" charset="0"/>
              <a:buNone/>
            </a:pPr>
            <a:r>
              <a:rPr lang="en-US" sz="2400" b="0"/>
              <a:t>On the Web</a:t>
            </a:r>
          </a:p>
          <a:p>
            <a:pPr marL="168275" indent="-168275" algn="l">
              <a:lnSpc>
                <a:spcPct val="90000"/>
              </a:lnSpc>
              <a:spcBef>
                <a:spcPct val="20000"/>
              </a:spcBef>
              <a:buFont typeface="Arial" pitchFamily="-112" charset="0"/>
              <a:buChar char="•"/>
            </a:pPr>
            <a:r>
              <a:rPr lang="en-US" sz="2000" b="0"/>
              <a:t>EarthScope</a:t>
            </a:r>
          </a:p>
          <a:p>
            <a:pPr marL="452438" lvl="1" indent="-106363" algn="l">
              <a:lnSpc>
                <a:spcPct val="90000"/>
              </a:lnSpc>
              <a:spcBef>
                <a:spcPct val="20000"/>
              </a:spcBef>
              <a:buFont typeface="Arial" pitchFamily="-112" charset="0"/>
              <a:buNone/>
            </a:pPr>
            <a:r>
              <a:rPr lang="en-US" sz="1800" b="0" i="1">
                <a:solidFill>
                  <a:srgbClr val="FF0005"/>
                </a:solidFill>
              </a:rPr>
              <a:t>www.earthscope.org</a:t>
            </a:r>
          </a:p>
          <a:p>
            <a:pPr marL="168275" indent="-168275" algn="l">
              <a:lnSpc>
                <a:spcPct val="90000"/>
              </a:lnSpc>
              <a:spcBef>
                <a:spcPct val="20000"/>
              </a:spcBef>
              <a:buFont typeface="Arial" pitchFamily="-112" charset="0"/>
              <a:buChar char="•"/>
            </a:pPr>
            <a:r>
              <a:rPr lang="en-US" sz="2000" b="0"/>
              <a:t>USArray</a:t>
            </a:r>
            <a:endParaRPr lang="en-US" sz="2000" b="0" i="1"/>
          </a:p>
          <a:p>
            <a:pPr marL="452438" lvl="1" indent="-106363" algn="l">
              <a:lnSpc>
                <a:spcPct val="90000"/>
              </a:lnSpc>
              <a:spcBef>
                <a:spcPct val="20000"/>
              </a:spcBef>
              <a:buFont typeface="Arial" pitchFamily="-112" charset="0"/>
              <a:buNone/>
            </a:pPr>
            <a:r>
              <a:rPr lang="en-US" sz="1800" b="0" i="1">
                <a:solidFill>
                  <a:srgbClr val="FF0005"/>
                </a:solidFill>
              </a:rPr>
              <a:t>www.usarray.org</a:t>
            </a:r>
          </a:p>
          <a:p>
            <a:pPr marL="168275" indent="-168275" algn="l">
              <a:lnSpc>
                <a:spcPct val="90000"/>
              </a:lnSpc>
              <a:spcBef>
                <a:spcPct val="20000"/>
              </a:spcBef>
              <a:buFont typeface="Arial" pitchFamily="-112" charset="0"/>
              <a:buChar char="•"/>
            </a:pPr>
            <a:r>
              <a:rPr lang="en-US" sz="2000" b="0"/>
              <a:t>PBO</a:t>
            </a:r>
          </a:p>
          <a:p>
            <a:pPr marL="452438" lvl="1" indent="-106363" algn="l">
              <a:lnSpc>
                <a:spcPct val="90000"/>
              </a:lnSpc>
              <a:spcBef>
                <a:spcPct val="20000"/>
              </a:spcBef>
              <a:buFont typeface="Arial" pitchFamily="-112" charset="0"/>
              <a:buNone/>
            </a:pPr>
            <a:r>
              <a:rPr lang="en-US" sz="1800" b="0" i="1">
                <a:solidFill>
                  <a:srgbClr val="FF0005"/>
                </a:solidFill>
              </a:rPr>
              <a:t>pboweb.unavco.org</a:t>
            </a:r>
          </a:p>
          <a:p>
            <a:pPr marL="168275" indent="-168275" algn="l">
              <a:lnSpc>
                <a:spcPct val="90000"/>
              </a:lnSpc>
              <a:spcBef>
                <a:spcPct val="20000"/>
              </a:spcBef>
              <a:buFont typeface="Arial" pitchFamily="-112" charset="0"/>
              <a:buChar char="•"/>
            </a:pPr>
            <a:r>
              <a:rPr lang="en-US" sz="2000" b="0"/>
              <a:t>National Science Foundation</a:t>
            </a:r>
          </a:p>
          <a:p>
            <a:pPr marL="452438" lvl="1" indent="-106363" algn="l">
              <a:lnSpc>
                <a:spcPct val="90000"/>
              </a:lnSpc>
              <a:spcBef>
                <a:spcPct val="20000"/>
              </a:spcBef>
              <a:buFont typeface="Arial" pitchFamily="-112" charset="0"/>
              <a:buNone/>
            </a:pPr>
            <a:r>
              <a:rPr lang="en-US" sz="1800" b="0" i="1">
                <a:solidFill>
                  <a:srgbClr val="FF0005"/>
                </a:solidFill>
              </a:rPr>
              <a:t>www.nsf.gov</a:t>
            </a:r>
            <a:endParaRPr lang="en-US" sz="1800" b="0">
              <a:solidFill>
                <a:srgbClr val="FF000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ChangeArrowheads="1"/>
          </p:cNvSpPr>
          <p:nvPr/>
        </p:nvSpPr>
        <p:spPr bwMode="auto">
          <a:xfrm>
            <a:off x="3979863" y="153988"/>
            <a:ext cx="5164137" cy="579437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 b="0">
                <a:solidFill>
                  <a:schemeClr val="bg1"/>
                </a:solidFill>
              </a:rPr>
              <a:t>USArray At-A-Glance</a:t>
            </a:r>
          </a:p>
        </p:txBody>
      </p:sp>
      <p:pic>
        <p:nvPicPr>
          <p:cNvPr id="25603" name="Picture 6" descr="usarray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914400"/>
            <a:ext cx="9144000" cy="540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FA71DE1-856E-AE45-8B04-8438BE39A424}" type="slidenum">
              <a:rPr lang="en-US">
                <a:latin typeface="Arial" pitchFamily="-112" charset="0"/>
              </a:rPr>
              <a:pPr/>
              <a:t>5</a:t>
            </a:fld>
            <a:endParaRPr lang="en-US">
              <a:latin typeface="Arial" pitchFamily="-112" charset="0"/>
            </a:endParaRPr>
          </a:p>
        </p:txBody>
      </p:sp>
      <p:sp>
        <p:nvSpPr>
          <p:cNvPr id="4915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7772400" cy="1143000"/>
          </a:xfrm>
        </p:spPr>
        <p:txBody>
          <a:bodyPr/>
          <a:lstStyle/>
          <a:p>
            <a:pPr eaLnBrk="1" hangingPunct="1"/>
            <a:r>
              <a:rPr lang="en-US" smtClean="0"/>
              <a:t>Transportable Array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87232"/>
            <a:ext cx="9150949" cy="5970768"/>
          </a:xfrm>
          <a:prstGeom prst="rect">
            <a:avLst/>
          </a:prstGeom>
        </p:spPr>
      </p:pic>
      <p:sp>
        <p:nvSpPr>
          <p:cNvPr id="5120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ECF6520-AD53-264E-AC13-1C0A93512255}" type="slidenum">
              <a:rPr lang="en-US" smtClean="0">
                <a:latin typeface="Arial" pitchFamily="-112" charset="0"/>
              </a:rPr>
              <a:pPr/>
              <a:t>6</a:t>
            </a:fld>
            <a:endParaRPr lang="en-US" smtClean="0">
              <a:latin typeface="Arial" pitchFamily="-112" charset="0"/>
            </a:endParaRPr>
          </a:p>
        </p:txBody>
      </p:sp>
      <p:sp>
        <p:nvSpPr>
          <p:cNvPr id="51204" name="Rectangle 5"/>
          <p:cNvSpPr>
            <a:spLocks noChangeArrowheads="1"/>
          </p:cNvSpPr>
          <p:nvPr/>
        </p:nvSpPr>
        <p:spPr bwMode="auto">
          <a:xfrm>
            <a:off x="4699000" y="142875"/>
            <a:ext cx="4129088" cy="579438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l"/>
            <a:r>
              <a:rPr lang="en-US" sz="3200" b="0">
                <a:solidFill>
                  <a:schemeClr val="bg1"/>
                </a:solidFill>
              </a:rPr>
              <a:t>Transportable Array</a:t>
            </a:r>
          </a:p>
        </p:txBody>
      </p:sp>
      <p:sp>
        <p:nvSpPr>
          <p:cNvPr id="51205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5554663" y="6178550"/>
            <a:ext cx="3367087" cy="679450"/>
          </a:xfrm>
          <a:solidFill>
            <a:srgbClr val="FFFF99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231775" indent="-231775" eaLnBrk="1" hangingPunct="1">
              <a:buFont typeface="Times" pitchFamily="-112" charset="0"/>
              <a:buChar char="•"/>
            </a:pPr>
            <a:r>
              <a:rPr lang="en-US" sz="1600" dirty="0" smtClean="0"/>
              <a:t>~920 stations </a:t>
            </a:r>
            <a:r>
              <a:rPr lang="en-US" sz="1600" dirty="0"/>
              <a:t>so far; </a:t>
            </a:r>
            <a:r>
              <a:rPr lang="en-US" sz="1600" dirty="0" smtClean="0"/>
              <a:t>~750 </a:t>
            </a:r>
            <a:r>
              <a:rPr lang="en-US" sz="1600" dirty="0"/>
              <a:t>to go</a:t>
            </a:r>
            <a:endParaRPr lang="en-US" sz="1600" dirty="0" smtClean="0"/>
          </a:p>
          <a:p>
            <a:pPr marL="231775" indent="-231775" eaLnBrk="1" hangingPunct="1">
              <a:buFont typeface="Times" pitchFamily="-112" charset="0"/>
              <a:buChar char="•"/>
            </a:pPr>
            <a:r>
              <a:rPr lang="en-US" sz="1600" dirty="0" smtClean="0"/>
              <a:t>~470 stations removed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4419600" y="0"/>
            <a:ext cx="4724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TA Rolling Deployment</a:t>
            </a:r>
            <a:endParaRPr kumimoji="0" lang="en-US" sz="32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USArray_deployment_2010_07_qt.rolling.mov">
            <a:hlinkClick r:id="" action="ppaction://media"/>
          </p:cNvPr>
          <p:cNvPicPr/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54356" y="939700"/>
            <a:ext cx="8858408" cy="5779892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18088" y="3873500"/>
            <a:ext cx="3746500" cy="2811463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</p:pic>
      <p:pic>
        <p:nvPicPr>
          <p:cNvPr id="31747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115888" y="903288"/>
            <a:ext cx="3327400" cy="2214562"/>
          </a:xfrm>
        </p:spPr>
      </p:pic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6850" y="4100513"/>
            <a:ext cx="3602038" cy="2701925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</p:pic>
      <p:sp>
        <p:nvSpPr>
          <p:cNvPr id="31749" name="Rectangle 5"/>
          <p:cNvSpPr>
            <a:spLocks noGrp="1" noChangeArrowheads="1"/>
          </p:cNvSpPr>
          <p:nvPr>
            <p:ph type="title"/>
          </p:nvPr>
        </p:nvSpPr>
        <p:spPr>
          <a:xfrm>
            <a:off x="4340225" y="11113"/>
            <a:ext cx="4800600" cy="838200"/>
          </a:xfrm>
          <a:noFill/>
        </p:spPr>
        <p:txBody>
          <a:bodyPr/>
          <a:lstStyle/>
          <a:p>
            <a:pPr marL="25400">
              <a:tabLst>
                <a:tab pos="1536700" algn="l"/>
              </a:tabLst>
            </a:pPr>
            <a:r>
              <a:rPr lang="en-US" sz="3200" dirty="0" smtClean="0">
                <a:solidFill>
                  <a:srgbClr val="FFFFFF"/>
                </a:solidFill>
              </a:rPr>
              <a:t>Station Installation</a:t>
            </a:r>
            <a:endParaRPr lang="en-US" sz="3200" dirty="0">
              <a:solidFill>
                <a:srgbClr val="FFFFFF"/>
              </a:solidFill>
            </a:endParaRPr>
          </a:p>
        </p:txBody>
      </p:sp>
      <p:pic>
        <p:nvPicPr>
          <p:cNvPr id="31750" name="Picture 6" descr="Snapshot 2008-04-01 21-31-2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61038" y="1042988"/>
            <a:ext cx="3382962" cy="253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1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138488" y="2146300"/>
            <a:ext cx="2936875" cy="2203450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vent_zne_2010_058_06_34_09_short.mov">
            <a:hlinkClick r:id="" action="ppaction://media"/>
          </p:cNvPr>
          <p:cNvPicPr/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303059" y="986045"/>
            <a:ext cx="4821985" cy="5796123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A376FB-78AD-174D-AE45-E1420FD1058B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title"/>
          </p:nvPr>
        </p:nvSpPr>
        <p:spPr>
          <a:xfrm>
            <a:off x="4340225" y="11113"/>
            <a:ext cx="4800600" cy="838200"/>
          </a:xfrm>
          <a:noFill/>
        </p:spPr>
        <p:txBody>
          <a:bodyPr/>
          <a:lstStyle/>
          <a:p>
            <a:pPr marL="25400">
              <a:tabLst>
                <a:tab pos="1536700" algn="l"/>
              </a:tabLst>
            </a:pPr>
            <a:r>
              <a:rPr lang="en-US" sz="3200" dirty="0" err="1" smtClean="0">
                <a:solidFill>
                  <a:srgbClr val="FFFFFF"/>
                </a:solidFill>
              </a:rPr>
              <a:t>Wavefield</a:t>
            </a:r>
            <a:r>
              <a:rPr lang="en-US" sz="3200" dirty="0" smtClean="0">
                <a:solidFill>
                  <a:srgbClr val="FFFFFF"/>
                </a:solidFill>
              </a:rPr>
              <a:t> Visualizations</a:t>
            </a:r>
            <a:endParaRPr lang="en-US" sz="3200" dirty="0">
              <a:solidFill>
                <a:srgbClr val="FFFFFF"/>
              </a:solidFill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0" y="1131510"/>
            <a:ext cx="4181991" cy="1754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marL="174625" indent="-174625" algn="l">
              <a:buFont typeface="Arial"/>
              <a:buChar char="•"/>
            </a:pPr>
            <a:r>
              <a:rPr lang="en-US" sz="1800" b="0" dirty="0" smtClean="0">
                <a:latin typeface="+mn-lt"/>
                <a:ea typeface="Times New Roman" pitchFamily="-107" charset="0"/>
                <a:cs typeface="Times New Roman" pitchFamily="-107" charset="0"/>
              </a:rPr>
              <a:t>Station density permits direct visualization of the seismic </a:t>
            </a:r>
            <a:r>
              <a:rPr lang="en-US" sz="1800" b="0" dirty="0" err="1" smtClean="0">
                <a:latin typeface="+mn-lt"/>
                <a:ea typeface="Times New Roman" pitchFamily="-107" charset="0"/>
                <a:cs typeface="Times New Roman" pitchFamily="-107" charset="0"/>
              </a:rPr>
              <a:t>wavefield</a:t>
            </a:r>
            <a:endParaRPr lang="en-US" sz="1800" b="0" dirty="0" smtClean="0">
              <a:latin typeface="+mn-lt"/>
              <a:ea typeface="Times New Roman" pitchFamily="-107" charset="0"/>
              <a:cs typeface="Times New Roman" pitchFamily="-107" charset="0"/>
            </a:endParaRPr>
          </a:p>
          <a:p>
            <a:pPr marL="174625" indent="-174625" algn="l">
              <a:buFont typeface="Arial"/>
              <a:buChar char="•"/>
            </a:pPr>
            <a:endParaRPr lang="en-US" sz="1800" b="0" dirty="0" smtClean="0">
              <a:latin typeface="+mn-lt"/>
              <a:ea typeface="Times New Roman" pitchFamily="-107" charset="0"/>
              <a:cs typeface="Times New Roman" pitchFamily="-107" charset="0"/>
            </a:endParaRPr>
          </a:p>
          <a:p>
            <a:pPr marL="174625" indent="-174625" algn="l">
              <a:buFont typeface="Arial"/>
              <a:buChar char="•"/>
            </a:pPr>
            <a:r>
              <a:rPr lang="en-US" sz="1800" b="0" dirty="0" smtClean="0">
                <a:latin typeface="+mn-lt"/>
                <a:ea typeface="Times New Roman" pitchFamily="-107" charset="0"/>
                <a:cs typeface="Times New Roman" pitchFamily="-107" charset="0"/>
              </a:rPr>
              <a:t>Variants of the visualizations can provide strategies for much more detailed analyses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Circle Strokes">
  <a:themeElements>
    <a:clrScheme name="Circle Strokes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Circle Strokes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>
            <a:alpha val="25000"/>
          </a:schemeClr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lg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1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9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>
            <a:alpha val="25000"/>
          </a:schemeClr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lg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1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9" charset="0"/>
          </a:defRPr>
        </a:defPPr>
      </a:lstStyle>
    </a:lnDef>
  </a:objectDefaults>
  <a:extraClrSchemeLst>
    <a:extraClrScheme>
      <a:clrScheme name="Circle Stroke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rcle Stroke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rcle Stroke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Macintosh HD:Applications:Microsoft Office 2004:Templates:Presentations:Designs:Circle Strokes</Template>
  <TotalTime>22202</TotalTime>
  <Words>844</Words>
  <Application>Microsoft Macintosh PowerPoint</Application>
  <PresentationFormat>On-screen Show (4:3)</PresentationFormat>
  <Paragraphs>214</Paragraphs>
  <Slides>31</Slides>
  <Notes>20</Notes>
  <HiddenSlides>0</HiddenSlides>
  <MMClips>3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Circle Strokes</vt:lpstr>
      <vt:lpstr>USArray Facility</vt:lpstr>
      <vt:lpstr>EarthScope Program</vt:lpstr>
      <vt:lpstr>EarthScope Organization</vt:lpstr>
      <vt:lpstr>Slide 4</vt:lpstr>
      <vt:lpstr>Transportable Array</vt:lpstr>
      <vt:lpstr>Slide 6</vt:lpstr>
      <vt:lpstr>Slide 7</vt:lpstr>
      <vt:lpstr>Station Installation</vt:lpstr>
      <vt:lpstr>Wavefield Visualizations</vt:lpstr>
      <vt:lpstr>Slide 10</vt:lpstr>
      <vt:lpstr>Atmospheric Acoustic Transportable Array</vt:lpstr>
      <vt:lpstr>Pressure Observations</vt:lpstr>
      <vt:lpstr>Flexible Array</vt:lpstr>
      <vt:lpstr>Slide 14</vt:lpstr>
      <vt:lpstr>Slide 15</vt:lpstr>
      <vt:lpstr>Slide 16</vt:lpstr>
      <vt:lpstr>CHAMP</vt:lpstr>
      <vt:lpstr>Magnetotelluric Array</vt:lpstr>
      <vt:lpstr>Slide 19</vt:lpstr>
      <vt:lpstr>Slide 20</vt:lpstr>
      <vt:lpstr>Reference Network</vt:lpstr>
      <vt:lpstr>Reference Network</vt:lpstr>
      <vt:lpstr>Data Management</vt:lpstr>
      <vt:lpstr>Slide 24</vt:lpstr>
      <vt:lpstr>Slide 25</vt:lpstr>
      <vt:lpstr>Slide 26</vt:lpstr>
      <vt:lpstr>Siting Outreach</vt:lpstr>
      <vt:lpstr>Slide 28</vt:lpstr>
      <vt:lpstr>Slide 29</vt:lpstr>
      <vt:lpstr>2010 Student Siting Workshop</vt:lpstr>
      <vt:lpstr>For More Information</vt:lpstr>
    </vt:vector>
  </TitlesOfParts>
  <Company>EarthScope</Company>
  <LinksUpToDate>false</LinksUpToDate>
  <SharedDoc>false</SharedDoc>
  <HyperlinkBase>www.earthscope.org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EarthScope</dc:title>
  <dc:creator>John DeLaughter</dc:creator>
  <cp:lastModifiedBy>R. Woodward</cp:lastModifiedBy>
  <cp:revision>814</cp:revision>
  <cp:lastPrinted>2008-05-29T16:23:39Z</cp:lastPrinted>
  <dcterms:created xsi:type="dcterms:W3CDTF">2010-08-25T12:11:59Z</dcterms:created>
  <dcterms:modified xsi:type="dcterms:W3CDTF">2010-08-25T12:15:58Z</dcterms:modified>
</cp:coreProperties>
</file>