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58" r:id="rId1"/>
  </p:sldMasterIdLst>
  <p:notesMasterIdLst>
    <p:notesMasterId r:id="rId17"/>
  </p:notesMasterIdLst>
  <p:handoutMasterIdLst>
    <p:handoutMasterId r:id="rId18"/>
  </p:handoutMasterIdLst>
  <p:sldIdLst>
    <p:sldId id="1579" r:id="rId2"/>
    <p:sldId id="1555" r:id="rId3"/>
    <p:sldId id="1558" r:id="rId4"/>
    <p:sldId id="1563" r:id="rId5"/>
    <p:sldId id="1564" r:id="rId6"/>
    <p:sldId id="1581" r:id="rId7"/>
    <p:sldId id="1582" r:id="rId8"/>
    <p:sldId id="1580" r:id="rId9"/>
    <p:sldId id="1578" r:id="rId10"/>
    <p:sldId id="1567" r:id="rId11"/>
    <p:sldId id="1565" r:id="rId12"/>
    <p:sldId id="1568" r:id="rId13"/>
    <p:sldId id="1569" r:id="rId14"/>
    <p:sldId id="1572" r:id="rId15"/>
    <p:sldId id="1575" r:id="rId16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860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7432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2004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6576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CC0000"/>
    <a:srgbClr val="D4ED9D"/>
    <a:srgbClr val="E2F9FF"/>
    <a:srgbClr val="D6E9FF"/>
    <a:srgbClr val="EBFFD7"/>
    <a:srgbClr val="178EFF"/>
    <a:srgbClr val="E4EFFF"/>
    <a:srgbClr val="FF0005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88982" autoAdjust="0"/>
  </p:normalViewPr>
  <p:slideViewPr>
    <p:cSldViewPr snapToGrid="0">
      <p:cViewPr varScale="1">
        <p:scale>
          <a:sx n="80" d="100"/>
          <a:sy n="80" d="100"/>
        </p:scale>
        <p:origin x="-488" y="-96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fld id="{E88D5DDD-B1B1-C540-AD52-F40FC214A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0563"/>
            <a:ext cx="4611688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fld id="{4279B2C3-A743-6149-A045-28004014A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DE6BA9-612C-2249-BCB8-C1A0AA76C857}" type="slidenum">
              <a:rPr lang="en-US">
                <a:latin typeface="Arial" pitchFamily="-106" charset="0"/>
              </a:rPr>
              <a:pPr/>
              <a:t>1</a:t>
            </a:fld>
            <a:endParaRPr lang="en-US">
              <a:latin typeface="Arial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These are only the most common request mechanisms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9B2C3-A743-6149-A045-28004014A2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Formatted email messages, the work horse of the DMC for</a:t>
            </a:r>
            <a:r>
              <a:rPr lang="en-US" baseline="0" dirty="0" smtClean="0"/>
              <a:t> data delivery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9B2C3-A743-6149-A045-28004014A29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9B2C3-A743-6149-A045-28004014A2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Philip </a:t>
            </a:r>
            <a:r>
              <a:rPr lang="en-US" dirty="0" err="1" smtClean="0"/>
              <a:t>Crotwell</a:t>
            </a:r>
            <a:r>
              <a:rPr lang="en-US" dirty="0" smtClean="0"/>
              <a:t> will cover SOD in more detail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9B2C3-A743-6149-A045-28004014A29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_GLOBE_FULL_IMAGE-S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0800"/>
            <a:ext cx="73914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43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43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676400"/>
            <a:ext cx="6400800" cy="1752600"/>
          </a:xfrm>
        </p:spPr>
        <p:txBody>
          <a:bodyPr/>
          <a:lstStyle>
            <a:lvl1pPr marL="0" indent="0" algn="ctr">
              <a:buFont typeface="Arial" pitchFamily="-107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238E85C-AF4B-7E4E-96A1-A9918FC43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B8F8F-4841-5147-AC58-D18DACE15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066800"/>
            <a:ext cx="19431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066800"/>
            <a:ext cx="56769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2F9CD-6075-184F-9F92-05BEE5F61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8D420-7532-114A-A9FE-951ABC947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D0FA5-9DBC-F242-B0DA-0200F123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72E87-4876-8649-BD03-992A5766B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A051-2099-7B40-AFC0-A84B1A203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E0A45-9CFF-E94A-83FD-DCC8C8E74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83D06-97E3-7541-9852-635136381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F8B7E-DCB7-A14A-A6CF-D6C44CB1C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EF42D-53CF-0144-90CB-425D18846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777240"/>
            <a:ext cx="9144000" cy="75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42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00439AB-242A-3C43-81B6-DA8A0A5A5B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waveform-banner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777240"/>
            <a:ext cx="9144000" cy="584776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3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hyperlink" Target="mailto:sync@iris.washington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ataless@iris.washington.edu" TargetMode="External"/><Relationship Id="rId3" Type="http://schemas.openxmlformats.org/officeDocument/2006/relationships/hyperlink" Target="mailto:miniseed@iris.washington.edu" TargetMode="External"/><Relationship Id="rId5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is.washington.ed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tp://ftp.iris.washington.edu/pub/userdata/Prof__Gary_L__Pavli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2765" y="408431"/>
            <a:ext cx="6400800" cy="107670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pitchFamily="-106" charset="0"/>
              <a:buNone/>
            </a:pPr>
            <a:r>
              <a:rPr lang="en-US" dirty="0" smtClean="0">
                <a:solidFill>
                  <a:srgbClr val="FFFF00"/>
                </a:solidFill>
              </a:rPr>
              <a:t>BREQ_FAST Basics</a:t>
            </a:r>
          </a:p>
          <a:p>
            <a:pPr eaLnBrk="1" hangingPunct="1">
              <a:spcBef>
                <a:spcPct val="0"/>
              </a:spcBef>
              <a:buFont typeface="Arial" pitchFamily="-106" charset="0"/>
              <a:buNone/>
            </a:pPr>
            <a:endParaRPr lang="en-US" sz="200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 typeface="Arial" pitchFamily="-106" charset="0"/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abridged from</a:t>
            </a:r>
          </a:p>
        </p:txBody>
      </p:sp>
      <p:sp>
        <p:nvSpPr>
          <p:cNvPr id="15363" name="Rectangle 14"/>
          <p:cNvSpPr>
            <a:spLocks noChangeArrowheads="1"/>
          </p:cNvSpPr>
          <p:nvPr/>
        </p:nvSpPr>
        <p:spPr bwMode="auto">
          <a:xfrm>
            <a:off x="4976813" y="3810000"/>
            <a:ext cx="2765425" cy="13017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2000" b="0">
                <a:solidFill>
                  <a:schemeClr val="bg1"/>
                </a:solidFill>
              </a:rPr>
              <a:t>Chad Trabant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endParaRPr lang="en-US" sz="2400" b="0">
              <a:solidFill>
                <a:schemeClr val="bg1"/>
              </a:solidFill>
            </a:endParaRP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>
                <a:solidFill>
                  <a:schemeClr val="bg1"/>
                </a:solidFill>
              </a:rPr>
              <a:t>USArray Data Short Course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>
                <a:solidFill>
                  <a:schemeClr val="bg1"/>
                </a:solidFill>
              </a:rPr>
              <a:t>August 3-7, 2009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>
                <a:solidFill>
                  <a:schemeClr val="bg1"/>
                </a:solidFill>
              </a:rPr>
              <a:t>Northwestern</a:t>
            </a:r>
          </a:p>
        </p:txBody>
      </p:sp>
      <p:pic>
        <p:nvPicPr>
          <p:cNvPr id="15364" name="Picture 5" descr="NSF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4938" y="5478463"/>
            <a:ext cx="12319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14754" y="1648303"/>
            <a:ext cx="6400800" cy="87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-10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USArray Data at the IRIS DMC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WebRequest</a:t>
            </a:r>
            <a:r>
              <a:rPr lang="en-US" dirty="0" smtClean="0"/>
              <a:t>: A Web Form for BREQ_FAST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4225" y="1931017"/>
            <a:ext cx="81725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http://www.iris.edu/data/WebRequest.htm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A simple web form interface for submitting BREQ_FAST data requests.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Useful for quick BREQ_FAST submissions without needing to create the formatted request.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NetDC</a:t>
            </a:r>
            <a:r>
              <a:rPr lang="en-US" dirty="0" smtClean="0"/>
              <a:t> Email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115" y="1530930"/>
            <a:ext cx="8976886" cy="1655081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Address</a:t>
            </a:r>
            <a:r>
              <a:rPr lang="en-US" sz="2800" i="1" dirty="0" smtClean="0"/>
              <a:t>: </a:t>
            </a:r>
            <a:r>
              <a:rPr lang="en-US" sz="2800" i="1" dirty="0" err="1" smtClean="0">
                <a:solidFill>
                  <a:srgbClr val="0000FF"/>
                </a:solidFill>
              </a:rPr>
              <a:t>netdc@fdsn.org</a:t>
            </a:r>
            <a:endParaRPr lang="en-US" sz="2800" i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800" dirty="0" smtClean="0"/>
              <a:t>Manual: </a:t>
            </a:r>
            <a:r>
              <a:rPr lang="en-US" sz="2800" i="1" dirty="0" smtClean="0"/>
              <a:t>http://www.iris.edu/manuals/netdc/</a:t>
            </a:r>
          </a:p>
          <a:p>
            <a:pPr>
              <a:buNone/>
            </a:pPr>
            <a:r>
              <a:rPr lang="en-US" sz="2800" dirty="0" smtClean="0"/>
              <a:t>Requests are routed to data centers as needed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3949" y="3230570"/>
            <a:ext cx="8738262" cy="355481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500" dirty="0" smtClean="0"/>
              <a:t>.NETDC_REQUEST</a:t>
            </a:r>
            <a:br>
              <a:rPr lang="en-US" sz="1500" dirty="0" smtClean="0"/>
            </a:br>
            <a:r>
              <a:rPr lang="en-US" sz="1500" dirty="0" smtClean="0"/>
              <a:t>.NAME Joe Seismologist</a:t>
            </a:r>
          </a:p>
          <a:p>
            <a:pPr algn="l"/>
            <a:r>
              <a:rPr lang="en-US" sz="1500" dirty="0" smtClean="0"/>
              <a:t>.INST University of Quakes</a:t>
            </a:r>
            <a:br>
              <a:rPr lang="en-US" sz="1500" dirty="0" smtClean="0"/>
            </a:br>
            <a:r>
              <a:rPr lang="en-US" sz="1500" dirty="0" smtClean="0"/>
              <a:t>.EMAIL </a:t>
            </a:r>
            <a:r>
              <a:rPr lang="en-US" sz="1500" dirty="0" err="1" smtClean="0"/>
              <a:t>joe@host.seismolab.edu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.LABEL </a:t>
            </a:r>
            <a:r>
              <a:rPr lang="en-US" sz="1500" dirty="0" err="1" smtClean="0"/>
              <a:t>My_Request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.MEDIA FTP</a:t>
            </a:r>
            <a:br>
              <a:rPr lang="en-US" sz="1500" dirty="0" smtClean="0"/>
            </a:br>
            <a:r>
              <a:rPr lang="en-US" sz="1500" dirty="0" smtClean="0"/>
              <a:t>.FORMAT_WAVEFORM SEED</a:t>
            </a:r>
            <a:br>
              <a:rPr lang="en-US" sz="1500" dirty="0" smtClean="0"/>
            </a:br>
            <a:r>
              <a:rPr lang="en-US" sz="1500" dirty="0" smtClean="0"/>
              <a:t>.FORMAT_RESPONSE SEED_ASCII</a:t>
            </a:r>
            <a:br>
              <a:rPr lang="en-US" sz="1500" dirty="0" smtClean="0"/>
            </a:br>
            <a:r>
              <a:rPr lang="en-US" sz="1500" dirty="0" smtClean="0"/>
              <a:t>.MERGE_DATA YES 3</a:t>
            </a:r>
            <a:br>
              <a:rPr lang="en-US" sz="1500" dirty="0" smtClean="0"/>
            </a:br>
            <a:r>
              <a:rPr lang="en-US" sz="1500" dirty="0" smtClean="0"/>
              <a:t>.DISPOSITION PULL</a:t>
            </a:r>
            <a:br>
              <a:rPr lang="en-US" sz="1500" dirty="0" smtClean="0"/>
            </a:br>
            <a:r>
              <a:rPr lang="en-US" sz="1500" dirty="0" smtClean="0"/>
              <a:t>.END</a:t>
            </a:r>
            <a:br>
              <a:rPr lang="en-US" sz="1500" dirty="0" smtClean="0"/>
            </a:br>
            <a:r>
              <a:rPr lang="en-US" sz="1500" dirty="0" smtClean="0"/>
              <a:t>.RESP * G SSBC * * "1990 03 01 00 00 00" "1990 03 02 00 00 00"</a:t>
            </a:r>
            <a:br>
              <a:rPr lang="en-US" sz="1500" dirty="0" smtClean="0"/>
            </a:br>
            <a:r>
              <a:rPr lang="en-US" sz="1500" dirty="0" smtClean="0"/>
              <a:t>.INV NCEDC * *</a:t>
            </a:r>
            <a:br>
              <a:rPr lang="en-US" sz="1500" dirty="0" smtClean="0"/>
            </a:br>
            <a:r>
              <a:rPr lang="en-US" sz="1500" dirty="0" smtClean="0"/>
              <a:t>.DATA * PS TSKO * M?? "1990 03 01 00 00 00" "1990 03 05 06 02 45.78"</a:t>
            </a:r>
            <a:br>
              <a:rPr lang="en-US" sz="1500" dirty="0" smtClean="0"/>
            </a:br>
            <a:r>
              <a:rPr lang="en-US" sz="1500" dirty="0" smtClean="0"/>
              <a:t>.DATA * CD ZHLP * "B?? S??" "1986 06 16 00 00 00" "1986 06 19 04 00 00"</a:t>
            </a:r>
            <a:endParaRPr lang="en-US" sz="15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Handling Interface (DHI)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432" y="1502722"/>
            <a:ext cx="4001584" cy="513759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http://www.iris.edu/</a:t>
            </a:r>
            <a:r>
              <a:rPr lang="en-US" sz="2000" dirty="0" err="1" smtClean="0"/>
              <a:t>dhi/clients.htm</a:t>
            </a:r>
            <a:endParaRPr lang="en-US" sz="2000" dirty="0"/>
          </a:p>
        </p:txBody>
      </p:sp>
      <p:pic>
        <p:nvPicPr>
          <p:cNvPr id="5" name="Picture 4" descr="DHI-ClientLi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89" y="1965159"/>
            <a:ext cx="3992145" cy="4706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95205" y="1938342"/>
            <a:ext cx="4406208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0" dirty="0" smtClean="0"/>
              <a:t>DHI: a mature, programmatic data and metadata access interface</a:t>
            </a:r>
          </a:p>
          <a:p>
            <a:pPr algn="l"/>
            <a:endParaRPr lang="en-US" sz="2200" b="0" dirty="0" smtClean="0"/>
          </a:p>
          <a:p>
            <a:pPr algn="l"/>
            <a:r>
              <a:rPr lang="en-US" sz="2200" b="0" dirty="0" smtClean="0"/>
              <a:t>Many existing clients</a:t>
            </a:r>
          </a:p>
          <a:p>
            <a:pPr algn="l"/>
            <a:endParaRPr lang="en-US" sz="2200" b="0" dirty="0" smtClean="0"/>
          </a:p>
          <a:p>
            <a:pPr algn="l"/>
            <a:r>
              <a:rPr lang="en-US" sz="2200" b="0" dirty="0" smtClean="0"/>
              <a:t>DHI servers exist a many data centers</a:t>
            </a:r>
            <a:endParaRPr lang="en-US" sz="2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DHI Clients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4237" y="1705130"/>
          <a:ext cx="8497521" cy="496044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637202"/>
                <a:gridCol w="5860319"/>
              </a:tblGrid>
              <a:tr h="865338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0000"/>
                          </a:solidFill>
                        </a:rPr>
                        <a:t>DHI Client</a:t>
                      </a:r>
                      <a:endParaRPr lang="en-US" sz="2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0000"/>
                          </a:solidFill>
                        </a:rPr>
                        <a:t>Purpose</a:t>
                      </a:r>
                      <a:endParaRPr lang="en-US" sz="2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745275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JWEED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Interactive event</a:t>
                      </a:r>
                      <a:r>
                        <a:rPr lang="en-US" sz="2200" baseline="0" dirty="0" smtClean="0"/>
                        <a:t> oriented requests</a:t>
                      </a:r>
                      <a:endParaRPr lang="en-US" sz="2200" dirty="0"/>
                    </a:p>
                  </a:txBody>
                  <a:tcPr/>
                </a:tc>
              </a:tr>
              <a:tr h="1047827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SOD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Standing Order for Data, highly flexible request definition and automated retrieval with processing</a:t>
                      </a:r>
                      <a:endParaRPr lang="en-US" sz="2200" dirty="0"/>
                    </a:p>
                  </a:txBody>
                  <a:tcPr/>
                </a:tc>
              </a:tr>
              <a:tr h="745275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VASE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Simple data selection</a:t>
                      </a:r>
                      <a:r>
                        <a:rPr lang="en-US" sz="2200" baseline="0" dirty="0" smtClean="0"/>
                        <a:t> and visual review</a:t>
                      </a:r>
                      <a:endParaRPr lang="en-US" sz="2200" dirty="0"/>
                    </a:p>
                  </a:txBody>
                  <a:tcPr/>
                </a:tc>
              </a:tr>
              <a:tr h="745275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DHI2mseed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Download waveforms for a</a:t>
                      </a:r>
                      <a:r>
                        <a:rPr lang="en-US" sz="2200" baseline="0" dirty="0" smtClean="0"/>
                        <a:t> supplied data selection</a:t>
                      </a:r>
                      <a:endParaRPr lang="en-US" sz="2200" dirty="0"/>
                    </a:p>
                  </a:txBody>
                  <a:tcPr/>
                </a:tc>
              </a:tr>
              <a:tr h="745275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FetchResp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Retrieve</a:t>
                      </a:r>
                      <a:r>
                        <a:rPr lang="en-US" sz="2200" baseline="0" dirty="0" smtClean="0"/>
                        <a:t> response information, scriptable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SOD: Standing Order for Data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7473" y="1715168"/>
            <a:ext cx="8542421" cy="44744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SOD is a highly flexible framework for data collection and processing.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/>
            <a:r>
              <a:rPr lang="en-US" sz="2800" dirty="0" smtClean="0"/>
              <a:t> User defined “recipes” define complex workflow</a:t>
            </a:r>
          </a:p>
          <a:p>
            <a:pPr marL="0" indent="0"/>
            <a:r>
              <a:rPr lang="en-US" sz="2800" dirty="0" smtClean="0"/>
              <a:t> Operation is primarily hands-off  </a:t>
            </a:r>
          </a:p>
          <a:p>
            <a:pPr marL="0" indent="0"/>
            <a:r>
              <a:rPr lang="en-US" sz="2800" dirty="0" smtClean="0"/>
              <a:t> Standing Order: future data requests</a:t>
            </a:r>
          </a:p>
          <a:p>
            <a:pPr marL="0" indent="0"/>
            <a:r>
              <a:rPr lang="en-US" sz="2800" dirty="0" smtClean="0"/>
              <a:t> Includes common data processing algorithms</a:t>
            </a:r>
          </a:p>
          <a:p>
            <a:pPr marL="0" indent="0"/>
            <a:r>
              <a:rPr lang="en-US" sz="2800" dirty="0" smtClean="0"/>
              <a:t> Allows initiation of user developed processing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BREQ_FAST Interfaces at the DMC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774" y="1651715"/>
            <a:ext cx="7772400" cy="22902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dataless@iris.washington.edu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>
                <a:hlinkClick r:id="rId3"/>
              </a:rPr>
              <a:t>miniseed@iris.washington.edu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>
                <a:hlinkClick r:id="rId4"/>
              </a:rPr>
              <a:t>sync@iris.washington.edu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YNC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448" y="4204439"/>
            <a:ext cx="8473101" cy="2497800"/>
          </a:xfrm>
          <a:prstGeom prst="rect">
            <a:avLst/>
          </a:prstGeom>
          <a:ln>
            <a:solidFill>
              <a:srgbClr val="71717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8670" y="3822148"/>
            <a:ext cx="1809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SYNC listing: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DMC’s Data Repositories</a:t>
            </a:r>
            <a:endParaRPr lang="en-US" dirty="0"/>
          </a:p>
        </p:txBody>
      </p:sp>
      <p:pic>
        <p:nvPicPr>
          <p:cNvPr id="5" name="Picture 4" descr="AA0274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896" y="2347426"/>
            <a:ext cx="938852" cy="1265969"/>
          </a:xfrm>
          <a:prstGeom prst="rect">
            <a:avLst/>
          </a:prstGeom>
        </p:spPr>
      </p:pic>
      <p:pic>
        <p:nvPicPr>
          <p:cNvPr id="6" name="Picture 5" descr="AA04968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049" y="3889694"/>
            <a:ext cx="1257806" cy="1330663"/>
          </a:xfrm>
          <a:prstGeom prst="rect">
            <a:avLst/>
          </a:prstGeom>
        </p:spPr>
      </p:pic>
      <p:pic>
        <p:nvPicPr>
          <p:cNvPr id="7" name="Picture 6" descr="AA0282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451" y="2313405"/>
            <a:ext cx="1448000" cy="1968719"/>
          </a:xfrm>
          <a:prstGeom prst="rect">
            <a:avLst/>
          </a:prstGeom>
        </p:spPr>
      </p:pic>
      <p:pic>
        <p:nvPicPr>
          <p:cNvPr id="8" name="Picture 7" descr="AA04968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463" y="4101683"/>
            <a:ext cx="1066534" cy="11197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712373"/>
            <a:ext cx="2934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BUD</a:t>
            </a:r>
          </a:p>
          <a:p>
            <a:r>
              <a:rPr lang="en-US" sz="2000" dirty="0" smtClean="0"/>
              <a:t>Buffer of Uniform Data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069781" y="1751371"/>
            <a:ext cx="1125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Archive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67059" y="3480061"/>
            <a:ext cx="1031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Tier-2</a:t>
            </a:r>
          </a:p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Archive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03452" y="3462358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POND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1298" y="5317178"/>
            <a:ext cx="1428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SPYDER®</a:t>
            </a:r>
          </a:p>
          <a:p>
            <a:r>
              <a:rPr lang="en-US" sz="2000" dirty="0" smtClean="0"/>
              <a:t>FARM</a:t>
            </a:r>
          </a:p>
        </p:txBody>
      </p:sp>
      <p:pic>
        <p:nvPicPr>
          <p:cNvPr id="14" name="Picture 13" descr="AA04969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9425" y="5868536"/>
            <a:ext cx="1106006" cy="9894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20098" y="5492257"/>
            <a:ext cx="198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Assembled Data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390" y="3753614"/>
            <a:ext cx="1723624" cy="4616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Continuous real-time</a:t>
            </a:r>
          </a:p>
          <a:p>
            <a:r>
              <a:rPr lang="en-US" sz="1200" dirty="0" smtClean="0"/>
              <a:t>collection buffers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614121" y="6026636"/>
            <a:ext cx="1390224" cy="4616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Event windowed</a:t>
            </a:r>
          </a:p>
          <a:p>
            <a:r>
              <a:rPr lang="en-US" sz="1200" dirty="0" smtClean="0"/>
              <a:t>data sets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8905" y="4375940"/>
            <a:ext cx="1441320" cy="4616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Continuous deep</a:t>
            </a:r>
          </a:p>
          <a:p>
            <a:r>
              <a:rPr lang="en-US" sz="1200" dirty="0" smtClean="0"/>
              <a:t>archive</a:t>
            </a:r>
            <a:endParaRPr lang="en-US" sz="1200" dirty="0"/>
          </a:p>
        </p:txBody>
      </p:sp>
      <p:cxnSp>
        <p:nvCxnSpPr>
          <p:cNvPr id="19" name="Elbow Connector 18"/>
          <p:cNvCxnSpPr>
            <a:stCxn id="16" idx="2"/>
          </p:cNvCxnSpPr>
          <p:nvPr/>
        </p:nvCxnSpPr>
        <p:spPr bwMode="auto">
          <a:xfrm rot="16200000" flipH="1">
            <a:off x="1366963" y="4281517"/>
            <a:ext cx="1310103" cy="1177625"/>
          </a:xfrm>
          <a:prstGeom prst="bentConnector3">
            <a:avLst>
              <a:gd name="adj1" fmla="val 100205"/>
            </a:avLst>
          </a:prstGeom>
          <a:solidFill>
            <a:schemeClr val="accent1">
              <a:alpha val="2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/>
          </a:ln>
          <a:effectLst/>
        </p:spPr>
      </p:cxnSp>
      <p:cxnSp>
        <p:nvCxnSpPr>
          <p:cNvPr id="22" name="Elbow Connector 21"/>
          <p:cNvCxnSpPr>
            <a:stCxn id="18" idx="2"/>
          </p:cNvCxnSpPr>
          <p:nvPr/>
        </p:nvCxnSpPr>
        <p:spPr bwMode="auto">
          <a:xfrm rot="5400000">
            <a:off x="4234518" y="4356510"/>
            <a:ext cx="1013953" cy="1976142"/>
          </a:xfrm>
          <a:prstGeom prst="bentConnector2">
            <a:avLst/>
          </a:prstGeom>
          <a:solidFill>
            <a:schemeClr val="accent1">
              <a:alpha val="2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Repository: Unified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7360" y="1723714"/>
            <a:ext cx="7744972" cy="3576419"/>
          </a:xfrm>
        </p:spPr>
        <p:txBody>
          <a:bodyPr/>
          <a:lstStyle/>
          <a:p>
            <a:pPr>
              <a:buNone/>
            </a:pPr>
            <a:r>
              <a:rPr lang="en-US" sz="3000" b="1" dirty="0" smtClean="0"/>
              <a:t>Data</a:t>
            </a:r>
            <a:r>
              <a:rPr lang="en-US" sz="3000" dirty="0" smtClean="0"/>
              <a:t>: All long term data holdings, spanning more than 35 years.</a:t>
            </a:r>
          </a:p>
          <a:p>
            <a:pPr>
              <a:buFontTx/>
              <a:buChar char="•"/>
            </a:pPr>
            <a:endParaRPr lang="en-US" sz="800" dirty="0" smtClean="0"/>
          </a:p>
          <a:p>
            <a:pPr>
              <a:buFontTx/>
              <a:buChar char="•"/>
            </a:pPr>
            <a:r>
              <a:rPr lang="en-US" sz="2400" dirty="0" smtClean="0"/>
              <a:t>Unified access to data from various sources</a:t>
            </a:r>
          </a:p>
          <a:p>
            <a:pPr>
              <a:buFontTx/>
              <a:buChar char="•"/>
            </a:pPr>
            <a:r>
              <a:rPr lang="en-US" sz="2400" dirty="0" smtClean="0"/>
              <a:t>Includes quality controlled/versioned data</a:t>
            </a:r>
          </a:p>
          <a:p>
            <a:pPr>
              <a:buFontTx/>
              <a:buChar char="•"/>
            </a:pPr>
            <a:r>
              <a:rPr lang="en-US" sz="2400" dirty="0" smtClean="0"/>
              <a:t>Stored on high-performance disk array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Access: </a:t>
            </a:r>
            <a:r>
              <a:rPr lang="en-US" sz="2400" b="1" dirty="0" smtClean="0"/>
              <a:t>BREQ_FAST (email &amp; web form)</a:t>
            </a:r>
            <a:r>
              <a:rPr lang="en-US" sz="2400" dirty="0" smtClean="0"/>
              <a:t>, </a:t>
            </a:r>
            <a:r>
              <a:rPr lang="en-US" sz="2400" b="1" dirty="0" smtClean="0"/>
              <a:t>DHI</a:t>
            </a:r>
          </a:p>
        </p:txBody>
      </p:sp>
      <p:pic>
        <p:nvPicPr>
          <p:cNvPr id="6" name="Picture 5" descr="AA0282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2400"/>
            <a:ext cx="1225294" cy="166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Data Request Interfaces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8771" y="1907666"/>
          <a:ext cx="8654639" cy="467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468"/>
                <a:gridCol w="2036189"/>
                <a:gridCol w="4673982"/>
              </a:tblGrid>
              <a:tr h="65567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Technology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Interface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Repositories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5670">
                <a:tc rowSpan="2">
                  <a:txBody>
                    <a:bodyPr/>
                    <a:lstStyle/>
                    <a:p>
                      <a:r>
                        <a:rPr lang="en-US" sz="2400" dirty="0" smtClean="0"/>
                        <a:t>E-mail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BREQ_FAST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Archive</a:t>
                      </a:r>
                      <a:endParaRPr lang="en-US" sz="2400" dirty="0"/>
                    </a:p>
                  </a:txBody>
                  <a:tcPr/>
                </a:tc>
              </a:tr>
              <a:tr h="65567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NetDC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Archive</a:t>
                      </a:r>
                      <a:endParaRPr lang="en-US" sz="2400" dirty="0"/>
                    </a:p>
                  </a:txBody>
                  <a:tcPr/>
                </a:tc>
              </a:tr>
              <a:tr h="655670">
                <a:tc rowSpan="2">
                  <a:txBody>
                    <a:bodyPr/>
                    <a:lstStyle/>
                    <a:p>
                      <a:r>
                        <a:rPr lang="en-US" sz="2400" dirty="0" smtClean="0"/>
                        <a:t>Web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Wilber 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FARM/SPYDER®</a:t>
                      </a:r>
                      <a:endParaRPr lang="en-US" sz="2400" dirty="0"/>
                    </a:p>
                  </a:txBody>
                  <a:tcPr/>
                </a:tc>
              </a:tr>
              <a:tr h="655670">
                <a:tc v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WebRequest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Archive (via BREQ_FAST)</a:t>
                      </a:r>
                      <a:endParaRPr lang="en-US" sz="2400" dirty="0"/>
                    </a:p>
                  </a:txBody>
                  <a:tcPr/>
                </a:tc>
              </a:tr>
              <a:tr h="744612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Corba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DHI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Archive, BUD, FARM/SPYDER®</a:t>
                      </a:r>
                      <a:endParaRPr lang="en-US" sz="2400" dirty="0"/>
                    </a:p>
                  </a:txBody>
                  <a:tcPr/>
                </a:tc>
              </a:tr>
              <a:tr h="65567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TCP/IP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SeedLink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BUD (real-time)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1765293" y="2496753"/>
            <a:ext cx="2604882" cy="1248377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700709" y="5058078"/>
            <a:ext cx="1808348" cy="66723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BREQ_FAST Email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397" y="1530930"/>
            <a:ext cx="8954603" cy="1270105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Address</a:t>
            </a:r>
            <a:r>
              <a:rPr lang="en-US" sz="2800" i="1" dirty="0" smtClean="0"/>
              <a:t>: </a:t>
            </a:r>
            <a:r>
              <a:rPr lang="en-US" sz="2800" i="1" dirty="0" err="1" smtClean="0">
                <a:solidFill>
                  <a:srgbClr val="0000FF"/>
                </a:solidFill>
              </a:rPr>
              <a:t>breq_fast@iris.washington.edu</a:t>
            </a:r>
            <a:endParaRPr lang="en-US" sz="2800" i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800" dirty="0" smtClean="0"/>
              <a:t>Manual: </a:t>
            </a:r>
            <a:r>
              <a:rPr lang="en-US" sz="2800" i="1" dirty="0" smtClean="0"/>
              <a:t>http://www.iris.edu/manuals/</a:t>
            </a:r>
            <a:r>
              <a:rPr lang="en-US" sz="2800" i="1" dirty="0" err="1" smtClean="0"/>
              <a:t>breq_fast.htm</a:t>
            </a:r>
            <a:endParaRPr lang="en-US" sz="2800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97372" y="2764572"/>
            <a:ext cx="8738262" cy="403187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Consolas"/>
                <a:cs typeface="Consolas"/>
              </a:rPr>
              <a:t>.NAME Joe Seismologist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.EMAIL </a:t>
            </a:r>
            <a:r>
              <a:rPr lang="en-US" sz="1600" dirty="0" err="1" smtClean="0">
                <a:latin typeface="Consolas"/>
                <a:cs typeface="Consolas"/>
              </a:rPr>
              <a:t>joe@podunk.edu</a:t>
            </a:r>
            <a:r>
              <a:rPr lang="en-US" sz="1600" dirty="0" smtClean="0">
                <a:latin typeface="Consolas"/>
                <a:cs typeface="Consolas"/>
              </a:rPr>
              <a:t>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.MEDIA FTP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.LABEL Earthquake1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.QUALITY B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.END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GRFO IU 1999 01 02 00 18 10.4 1999 01 02 00 20 10.4 1 SHZ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ANTO IU 1999 01 02 02 10 36.6 1999 01 02 02 12 36.6 1 SH?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AFI IU 1999 01 02 02 10 37.1 1999 01 02 02 12 37.1 1 BH? 00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SEE CD 1999 01 02 14 45 08.9 1999 01 02 14 47 08.9 1 SHZ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CASY IU 1999 01 04 02 42 13.4 1999 01 04 02 44 13.4 1 BHZ 10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NNA II 1999 01 04 02 41 57.5 1999 01 04 02 43 57.5 1 BHZ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PFO II 1999 01 04 02 41 57.5 1999 01 04 02 43 57.5 1 BHZ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KMI CD 1999 01 04 02 41 57.5 1999 01 04 02 43 57.5 1 BHZ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SSE CD 1999 01 04 02 18 25.4 1999 01 04 02 20 25.4 2 B?? SHZ </a:t>
            </a:r>
          </a:p>
          <a:p>
            <a:pPr algn="l"/>
            <a:r>
              <a:rPr lang="en-US" sz="1600" dirty="0" smtClean="0">
                <a:latin typeface="Consolas"/>
                <a:cs typeface="Consolas"/>
              </a:rPr>
              <a:t>PAS TS 1999 1 4 2 10 49 1999 1 4 2 12 49 3 BH? SHZ L?? </a:t>
            </a:r>
            <a:endParaRPr lang="en-US" sz="16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Breq_fast</a:t>
            </a:r>
            <a:r>
              <a:rPr lang="en-US" dirty="0" smtClean="0"/>
              <a:t> manual at</a:t>
            </a:r>
          </a:p>
          <a:p>
            <a:pPr lvl="1"/>
            <a:r>
              <a:rPr lang="en-US" dirty="0" smtClean="0">
                <a:hlinkClick r:id="rId2"/>
              </a:rPr>
              <a:t>http://www.iris.washington.edu/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Compose and send </a:t>
            </a:r>
            <a:r>
              <a:rPr lang="en-US" dirty="0" err="1" smtClean="0"/>
              <a:t>breq_fast</a:t>
            </a:r>
            <a:r>
              <a:rPr lang="en-US" dirty="0" smtClean="0"/>
              <a:t> requests</a:t>
            </a:r>
          </a:p>
          <a:p>
            <a:endParaRPr lang="en-US" dirty="0" smtClean="0"/>
          </a:p>
          <a:p>
            <a:r>
              <a:rPr lang="en-US" dirty="0" smtClean="0"/>
              <a:t>Check status in queue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5" y="1666875"/>
            <a:ext cx="9112250" cy="4352925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.NAME </a:t>
            </a:r>
            <a:r>
              <a:rPr lang="en-US" sz="2000" dirty="0" err="1" smtClean="0">
                <a:latin typeface="Courier"/>
                <a:cs typeface="Courier"/>
              </a:rPr>
              <a:t>woodward</a:t>
            </a: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.EMAIL </a:t>
            </a:r>
            <a:r>
              <a:rPr lang="en-US" sz="2000" dirty="0" err="1" smtClean="0">
                <a:latin typeface="Courier"/>
                <a:cs typeface="Courier"/>
              </a:rPr>
              <a:t>woodward@iris.edu</a:t>
            </a: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.MEDIA FTP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.LABEL </a:t>
            </a:r>
            <a:r>
              <a:rPr lang="en-US" sz="2000" dirty="0" smtClean="0">
                <a:latin typeface="Courier"/>
                <a:cs typeface="Courier"/>
              </a:rPr>
              <a:t>Baja001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.QUALITY B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.END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* TA 2010 04 04 22 40 </a:t>
            </a:r>
            <a:r>
              <a:rPr lang="en-US" sz="2000" dirty="0" smtClean="0">
                <a:latin typeface="Courier"/>
                <a:cs typeface="Courier"/>
              </a:rPr>
              <a:t>41 2010 </a:t>
            </a:r>
            <a:r>
              <a:rPr lang="en-US" sz="2000" dirty="0" smtClean="0">
                <a:latin typeface="Courier"/>
                <a:cs typeface="Courier"/>
              </a:rPr>
              <a:t>04 04 23 40 41 3 LHZ </a:t>
            </a:r>
            <a:r>
              <a:rPr lang="en-US" sz="2000" dirty="0" smtClean="0">
                <a:latin typeface="Courier"/>
                <a:cs typeface="Courier"/>
              </a:rPr>
              <a:t>LHN LHE</a:t>
            </a:r>
            <a:endParaRPr lang="en-US" sz="2000" dirty="0">
              <a:latin typeface="Courier"/>
              <a:cs typeface="Couri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778000"/>
            <a:ext cx="8138625" cy="2741764"/>
          </a:xfrm>
        </p:spPr>
        <p:txBody>
          <a:bodyPr/>
          <a:lstStyle/>
          <a:p>
            <a:r>
              <a:rPr lang="en-US" sz="2400" dirty="0" smtClean="0"/>
              <a:t>Mail using command line mail for easy scripting</a:t>
            </a:r>
          </a:p>
          <a:p>
            <a:r>
              <a:rPr lang="en-US" sz="2400" dirty="0" smtClean="0"/>
              <a:t>Number requests sequentially</a:t>
            </a:r>
          </a:p>
          <a:p>
            <a:r>
              <a:rPr lang="en-US" sz="2400" dirty="0" smtClean="0"/>
              <a:t>Match subject line to</a:t>
            </a:r>
            <a:r>
              <a:rPr lang="en-US" sz="2400" dirty="0" smtClean="0"/>
              <a:t> request </a:t>
            </a:r>
            <a:r>
              <a:rPr lang="en-US" sz="2400" dirty="0" smtClean="0"/>
              <a:t>file </a:t>
            </a:r>
            <a:r>
              <a:rPr lang="en-US" sz="2400" dirty="0" smtClean="0"/>
              <a:t>name (sequence #)</a:t>
            </a:r>
          </a:p>
          <a:p>
            <a:r>
              <a:rPr lang="en-US" sz="2400" dirty="0" smtClean="0"/>
              <a:t>Consider inserting some “sleep”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Retrieve using ftp or </a:t>
            </a:r>
            <a:r>
              <a:rPr lang="en-US" sz="2400" dirty="0" err="1" smtClean="0"/>
              <a:t>wget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Watch out for HTML formatted </a:t>
            </a:r>
            <a:r>
              <a:rPr lang="en-US" sz="2400" dirty="0" err="1" smtClean="0"/>
              <a:t>e</a:t>
            </a:r>
            <a:r>
              <a:rPr lang="en-US" sz="2400" smtClean="0"/>
              <a:t>-mail!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3687834"/>
            <a:ext cx="9144000" cy="58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mail -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demo_001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breq_fast@iris.washington.edu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&lt; demo_001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5091415"/>
            <a:ext cx="9144000" cy="74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lvl="1" indent="-285750" algn="l" eaLnBrk="0" hangingPunct="0">
              <a:spcBef>
                <a:spcPct val="20000"/>
              </a:spcBef>
            </a:pPr>
            <a:r>
              <a:rPr lang="en-US" sz="1800" b="0" dirty="0" err="1" smtClean="0">
                <a:latin typeface="Courier"/>
                <a:cs typeface="Courier"/>
              </a:rPr>
              <a:t>wget</a:t>
            </a:r>
            <a:r>
              <a:rPr lang="en-US" sz="1800" b="0" dirty="0" smtClean="0">
                <a:latin typeface="Courier"/>
                <a:cs typeface="Courier"/>
              </a:rPr>
              <a:t> --mirror -</a:t>
            </a:r>
            <a:r>
              <a:rPr lang="en-US" sz="1800" b="0" dirty="0" err="1" smtClean="0">
                <a:latin typeface="Courier"/>
                <a:cs typeface="Courier"/>
              </a:rPr>
              <a:t>nH</a:t>
            </a:r>
            <a:r>
              <a:rPr lang="en-US" sz="1800" b="0" dirty="0" smtClean="0">
                <a:latin typeface="Courier"/>
                <a:cs typeface="Courier"/>
              </a:rPr>
              <a:t> --cut=3 </a:t>
            </a:r>
            <a:r>
              <a:rPr lang="en-US" sz="1800" b="0" dirty="0" smtClean="0">
                <a:latin typeface="Courier"/>
                <a:cs typeface="Courier"/>
                <a:hlinkClick r:id="rId2" action="ppaction://hlinkfile"/>
              </a:rPr>
              <a:t>ftp://ftp.iris.washington.edu/pub/userdata/woodward/</a:t>
            </a:r>
            <a:r>
              <a:rPr lang="en-US" sz="1800" b="0" dirty="0" smtClean="0">
                <a:latin typeface="Courier"/>
                <a:cs typeface="Courier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USArray Data Qualities, Versioning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5" y="1654129"/>
            <a:ext cx="8780467" cy="591235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SEED data quality indicators are operator specific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7474" y="2653632"/>
          <a:ext cx="8395368" cy="364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990"/>
                <a:gridCol w="5603378"/>
              </a:tblGrid>
              <a:tr h="7285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SEED Quality Code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00"/>
                          </a:solidFill>
                        </a:rPr>
                        <a:t>Description</a:t>
                      </a:r>
                      <a:endParaRPr lang="en-US" sz="22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72857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R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Real-time collected data</a:t>
                      </a:r>
                      <a:endParaRPr lang="en-US" sz="2400" dirty="0"/>
                    </a:p>
                  </a:txBody>
                  <a:tcPr anchor="ctr"/>
                </a:tc>
              </a:tr>
              <a:tr h="72857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Gap fill for R data, TA only</a:t>
                      </a:r>
                      <a:endParaRPr lang="en-US" sz="2400" dirty="0"/>
                    </a:p>
                  </a:txBody>
                  <a:tcPr anchor="ctr"/>
                </a:tc>
              </a:tr>
              <a:tr h="72857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Q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Quality controlled “final” data</a:t>
                      </a:r>
                      <a:endParaRPr lang="en-US" sz="2400" dirty="0"/>
                    </a:p>
                  </a:txBody>
                  <a:tcPr anchor="ctr"/>
                </a:tc>
              </a:tr>
              <a:tr h="72857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M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Modified/</a:t>
                      </a:r>
                      <a:r>
                        <a:rPr lang="en-US" sz="2400" dirty="0" smtClean="0"/>
                        <a:t>Merged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rcle Strokes">
  <a:themeElements>
    <a:clrScheme name="Circle Strokes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rcle Stroke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Circle Strok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2004:Templates:Presentations:Designs:Circle Strokes</Template>
  <TotalTime>21958</TotalTime>
  <Words>998</Words>
  <Application>Microsoft Macintosh PowerPoint</Application>
  <PresentationFormat>On-screen Show (4:3)</PresentationFormat>
  <Paragraphs>172</Paragraphs>
  <Slides>15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Circle Strokes</vt:lpstr>
      <vt:lpstr>Slide 1</vt:lpstr>
      <vt:lpstr>The DMC’s Data Repositories</vt:lpstr>
      <vt:lpstr>Repository: Unified Archive</vt:lpstr>
      <vt:lpstr>Primary Data Request Interfaces</vt:lpstr>
      <vt:lpstr>BREQ_FAST Email Requests</vt:lpstr>
      <vt:lpstr>Demo</vt:lpstr>
      <vt:lpstr>Sample Request</vt:lpstr>
      <vt:lpstr>Tricks</vt:lpstr>
      <vt:lpstr>USArray Data Qualities, Versioning</vt:lpstr>
      <vt:lpstr>WebRequest: A Web Form for BREQ_FAST</vt:lpstr>
      <vt:lpstr>NetDC Email Requests</vt:lpstr>
      <vt:lpstr>Data Handling Interface (DHI)</vt:lpstr>
      <vt:lpstr>Select DHI Clients</vt:lpstr>
      <vt:lpstr>SOD: Standing Order for Data</vt:lpstr>
      <vt:lpstr>More BREQ_FAST Interfaces at the DMC</vt:lpstr>
    </vt:vector>
  </TitlesOfParts>
  <Company>EarthScope</Company>
  <LinksUpToDate>false</LinksUpToDate>
  <SharedDoc>false</SharedDoc>
  <HyperlinkBase>www.earthscope.org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EarthScope</dc:title>
  <dc:creator>John DeLaughter</dc:creator>
  <cp:lastModifiedBy>R. Woodward</cp:lastModifiedBy>
  <cp:revision>852</cp:revision>
  <cp:lastPrinted>2008-11-20T19:23:42Z</cp:lastPrinted>
  <dcterms:created xsi:type="dcterms:W3CDTF">2010-08-25T02:38:15Z</dcterms:created>
  <dcterms:modified xsi:type="dcterms:W3CDTF">2010-08-25T03:28:41Z</dcterms:modified>
</cp:coreProperties>
</file>