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20" r:id="rId1"/>
  </p:sldMasterIdLst>
  <p:sldIdLst>
    <p:sldId id="256" r:id="rId2"/>
    <p:sldId id="297" r:id="rId3"/>
    <p:sldId id="286" r:id="rId4"/>
    <p:sldId id="285" r:id="rId5"/>
    <p:sldId id="283" r:id="rId6"/>
    <p:sldId id="284" r:id="rId7"/>
    <p:sldId id="287" r:id="rId8"/>
    <p:sldId id="323" r:id="rId9"/>
    <p:sldId id="324" r:id="rId10"/>
    <p:sldId id="278" r:id="rId11"/>
    <p:sldId id="289" r:id="rId12"/>
    <p:sldId id="288" r:id="rId13"/>
    <p:sldId id="291" r:id="rId14"/>
    <p:sldId id="290" r:id="rId15"/>
    <p:sldId id="292" r:id="rId16"/>
    <p:sldId id="301" r:id="rId17"/>
    <p:sldId id="325" r:id="rId18"/>
    <p:sldId id="293" r:id="rId19"/>
    <p:sldId id="276" r:id="rId20"/>
    <p:sldId id="302" r:id="rId21"/>
    <p:sldId id="294" r:id="rId22"/>
    <p:sldId id="260" r:id="rId23"/>
    <p:sldId id="257" r:id="rId24"/>
    <p:sldId id="261" r:id="rId25"/>
    <p:sldId id="262" r:id="rId26"/>
    <p:sldId id="263" r:id="rId27"/>
    <p:sldId id="264" r:id="rId28"/>
    <p:sldId id="266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19" r:id="rId37"/>
    <p:sldId id="272" r:id="rId38"/>
    <p:sldId id="296" r:id="rId39"/>
    <p:sldId id="309" r:id="rId40"/>
    <p:sldId id="308" r:id="rId41"/>
    <p:sldId id="320" r:id="rId42"/>
    <p:sldId id="299" r:id="rId43"/>
    <p:sldId id="298" r:id="rId44"/>
    <p:sldId id="303" r:id="rId45"/>
    <p:sldId id="300" r:id="rId46"/>
    <p:sldId id="321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89" autoAdjust="0"/>
    <p:restoredTop sz="94660"/>
  </p:normalViewPr>
  <p:slideViewPr>
    <p:cSldViewPr snapToObjects="1">
      <p:cViewPr varScale="1">
        <p:scale>
          <a:sx n="117" d="100"/>
          <a:sy n="117" d="100"/>
        </p:scale>
        <p:origin x="-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EF9DCDD-F85E-F345-ACCF-CA0D0BD07A9A}" type="datetimeFigureOut">
              <a:rPr lang="en-US" smtClean="0"/>
              <a:pPr/>
              <a:t>8/23/10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ages.google.com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df"/><Relationship Id="rId3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Relationship Id="rId3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df"/><Relationship Id="rId3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df"/><Relationship Id="rId3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Seismic Reflection Approach to Data Processing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Gary </a:t>
            </a:r>
            <a:r>
              <a:rPr lang="en-US" dirty="0" smtClean="0"/>
              <a:t>Pavlis</a:t>
            </a:r>
          </a:p>
          <a:p>
            <a:r>
              <a:rPr lang="en-US" dirty="0" smtClean="0"/>
              <a:t>With major contributions from</a:t>
            </a:r>
            <a:r>
              <a:rPr lang="en-US" dirty="0" smtClean="0"/>
              <a:t> </a:t>
            </a:r>
          </a:p>
          <a:p>
            <a:r>
              <a:rPr lang="en-US" dirty="0" smtClean="0"/>
              <a:t>Dave </a:t>
            </a:r>
            <a:r>
              <a:rPr lang="en-US" dirty="0" smtClean="0"/>
              <a:t>Hale, Colorado School of Mines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5" name="Isosceles Triangle 154"/>
          <p:cNvSpPr/>
          <p:nvPr/>
        </p:nvSpPr>
        <p:spPr>
          <a:xfrm rot="10800000">
            <a:off x="307975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Isosceles Triangle 155"/>
          <p:cNvSpPr/>
          <p:nvPr/>
        </p:nvSpPr>
        <p:spPr>
          <a:xfrm rot="10800000">
            <a:off x="3335736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Isosceles Triangle 156"/>
          <p:cNvSpPr/>
          <p:nvPr/>
        </p:nvSpPr>
        <p:spPr>
          <a:xfrm rot="10800000">
            <a:off x="360003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 rot="10800000">
            <a:off x="385862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Isosceles Triangle 158"/>
          <p:cNvSpPr/>
          <p:nvPr/>
        </p:nvSpPr>
        <p:spPr>
          <a:xfrm rot="10800000">
            <a:off x="411461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Isosceles Triangle 159"/>
          <p:cNvSpPr/>
          <p:nvPr/>
        </p:nvSpPr>
        <p:spPr>
          <a:xfrm rot="10800000">
            <a:off x="437890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Isosceles Triangle 160"/>
          <p:cNvSpPr/>
          <p:nvPr/>
        </p:nvSpPr>
        <p:spPr>
          <a:xfrm rot="10800000">
            <a:off x="463088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Isosceles Triangle 161"/>
          <p:cNvSpPr/>
          <p:nvPr/>
        </p:nvSpPr>
        <p:spPr>
          <a:xfrm rot="10800000">
            <a:off x="489517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896394" y="4528860"/>
            <a:ext cx="472360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Straight Arrow Connector 156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4066494" y="3352800"/>
            <a:ext cx="2065318" cy="213296"/>
          </a:xfrm>
          <a:prstGeom prst="rect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 flipH="1">
            <a:off x="3714251" y="4278221"/>
            <a:ext cx="2305549" cy="1778255"/>
            <a:chOff x="2266451" y="4278221"/>
            <a:chExt cx="2305549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143301" y="4741757"/>
              <a:ext cx="1522414" cy="10777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>
              <a:off x="3207409" y="4805859"/>
              <a:ext cx="1511390" cy="96057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64" idx="2"/>
            </p:cNvCxnSpPr>
            <p:nvPr/>
          </p:nvCxnSpPr>
          <p:spPr>
            <a:xfrm rot="5400000">
              <a:off x="3264209" y="4840259"/>
              <a:ext cx="1544102" cy="8600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Isosceles Triangle 41"/>
            <p:cNvSpPr/>
            <p:nvPr/>
          </p:nvSpPr>
          <p:spPr>
            <a:xfrm rot="10800000">
              <a:off x="3006235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43"/>
            <p:cNvSpPr/>
            <p:nvPr/>
          </p:nvSpPr>
          <p:spPr>
            <a:xfrm rot="10800000">
              <a:off x="276033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Isosceles Triangle 45"/>
            <p:cNvSpPr/>
            <p:nvPr/>
          </p:nvSpPr>
          <p:spPr>
            <a:xfrm rot="10800000">
              <a:off x="2510184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Isosceles Triangle 47"/>
            <p:cNvSpPr/>
            <p:nvPr/>
          </p:nvSpPr>
          <p:spPr>
            <a:xfrm rot="10800000">
              <a:off x="226645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/>
            <p:cNvCxnSpPr>
              <a:stCxn id="164" idx="2"/>
            </p:cNvCxnSpPr>
            <p:nvPr/>
          </p:nvCxnSpPr>
          <p:spPr>
            <a:xfrm rot="5400000">
              <a:off x="3319895" y="4882613"/>
              <a:ext cx="1530771" cy="7620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4" idx="2"/>
            </p:cNvCxnSpPr>
            <p:nvPr/>
          </p:nvCxnSpPr>
          <p:spPr>
            <a:xfrm rot="5400000">
              <a:off x="3382351" y="4951481"/>
              <a:ext cx="1537183" cy="6307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3481838" y="5044552"/>
              <a:ext cx="1498562" cy="4703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64" idx="2"/>
            </p:cNvCxnSpPr>
            <p:nvPr/>
          </p:nvCxnSpPr>
          <p:spPr>
            <a:xfrm rot="5400000">
              <a:off x="3545909" y="5121453"/>
              <a:ext cx="1543597" cy="297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3260095" y="5132815"/>
              <a:ext cx="1522412" cy="282808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041463" y="5100189"/>
              <a:ext cx="1528827" cy="35447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2853652" y="5040660"/>
              <a:ext cx="1493912" cy="4699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16200000" flipH="1">
              <a:off x="2650150" y="4974895"/>
              <a:ext cx="1500324" cy="60790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6200000" flipH="1">
              <a:off x="2470993" y="4908147"/>
              <a:ext cx="1500325" cy="74140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2288194" y="4840800"/>
              <a:ext cx="1500325" cy="87609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2104523" y="4780737"/>
              <a:ext cx="1513157" cy="100905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is our example shot gather</a:t>
            </a:r>
            <a:endParaRPr lang="en-US" dirty="0"/>
          </a:p>
        </p:txBody>
      </p:sp>
      <p:pic>
        <p:nvPicPr>
          <p:cNvPr id="4" name="Content Placeholder 3" descr="sampleshogather.tiff"/>
          <p:cNvPicPr>
            <a:picLocks noGrp="1" noChangeAspect="1"/>
          </p:cNvPicPr>
          <p:nvPr>
            <p:ph idx="1"/>
          </p:nvPr>
        </p:nvPicPr>
        <p:blipFill>
          <a:blip r:embed="rId2"/>
          <a:srcRect l="-29946" r="-29946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2667000" y="19166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NEAR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199286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Common-receiver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5400000">
            <a:off x="4268252" y="3353853"/>
            <a:ext cx="1918200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Common-offset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 rot="8020547">
            <a:off x="1675548" y="4282296"/>
            <a:ext cx="5303385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seismology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Common-reflection-point </a:t>
            </a:r>
            <a:r>
              <a:rPr lang="en-US" dirty="0" smtClean="0"/>
              <a:t>gather or common midpoint gather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flipH="1">
            <a:off x="3352800" y="4278221"/>
            <a:ext cx="2210896" cy="1778255"/>
            <a:chOff x="3275504" y="4278221"/>
            <a:chExt cx="2210896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xplosion 2 26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 rot="16200000" flipH="1">
              <a:off x="3319574" y="5073337"/>
              <a:ext cx="1528829" cy="40818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752721" y="5068715"/>
              <a:ext cx="1511396" cy="43486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xplosion 2 31"/>
            <p:cNvSpPr/>
            <p:nvPr/>
          </p:nvSpPr>
          <p:spPr>
            <a:xfrm>
              <a:off x="49530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5400000">
              <a:off x="3884511" y="4919490"/>
              <a:ext cx="1528830" cy="7158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Explosion 2 34"/>
            <p:cNvSpPr/>
            <p:nvPr/>
          </p:nvSpPr>
          <p:spPr>
            <a:xfrm>
              <a:off x="52578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 rot="5400000">
              <a:off x="4036548" y="4767454"/>
              <a:ext cx="1528831" cy="101995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190740" y="4950915"/>
              <a:ext cx="1535242" cy="659437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3068524" y="4825791"/>
              <a:ext cx="1519569" cy="9253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 rot="5400000" flipH="1" flipV="1">
            <a:off x="1162204" y="2147457"/>
            <a:ext cx="4150211" cy="4036218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Common-midpoint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2759511">
            <a:off x="4384264" y="3289035"/>
            <a:ext cx="1578258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5105400" y="1721128"/>
            <a:ext cx="108234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Midpoint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oil and gas industry was an early pioneer in digital computers</a:t>
            </a:r>
          </a:p>
          <a:p>
            <a:pPr lvl="1"/>
            <a:r>
              <a:rPr lang="en-US" dirty="0" smtClean="0"/>
              <a:t>Digital data acquisition began in early 1960s</a:t>
            </a:r>
          </a:p>
          <a:p>
            <a:pPr lvl="1"/>
            <a:r>
              <a:rPr lang="en-US" dirty="0" smtClean="0"/>
              <a:t>The money in big oil was a major force in early computing development</a:t>
            </a:r>
          </a:p>
          <a:p>
            <a:pPr lvl="1"/>
            <a:r>
              <a:rPr lang="en-US" dirty="0" smtClean="0"/>
              <a:t>For decades Western Geophysical was the largest consumer of magnetic tape in the world</a:t>
            </a:r>
          </a:p>
          <a:p>
            <a:r>
              <a:rPr lang="en-US" dirty="0" smtClean="0"/>
              <a:t>Early computers?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Huge machines serviced by high priests</a:t>
            </a:r>
          </a:p>
          <a:p>
            <a:r>
              <a:rPr lang="en-US" dirty="0" smtClean="0"/>
              <a:t>Earliest machines stored most data on magnetic tape</a:t>
            </a:r>
          </a:p>
          <a:p>
            <a:endParaRPr lang="en-US" dirty="0"/>
          </a:p>
        </p:txBody>
      </p:sp>
      <p:pic>
        <p:nvPicPr>
          <p:cNvPr id="4" name="Picture 3" descr="xm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819400"/>
            <a:ext cx="4791456" cy="34808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2600" y="6300216"/>
            <a:ext cx="551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pic>
        <p:nvPicPr>
          <p:cNvPr id="4" name="Content Placeholder 3" descr="tapelib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374" r="-13374"/>
          <a:stretch>
            <a:fillRect/>
          </a:stretch>
        </p:blipFill>
        <p:spPr>
          <a:xfrm>
            <a:off x="779463" y="2007204"/>
            <a:ext cx="7583487" cy="4208930"/>
          </a:xfrm>
        </p:spPr>
      </p:pic>
      <p:sp>
        <p:nvSpPr>
          <p:cNvPr id="5" name="TextBox 4"/>
          <p:cNvSpPr txBox="1"/>
          <p:nvPr/>
        </p:nvSpPr>
        <p:spPr>
          <a:xfrm>
            <a:off x="1981200" y="6216134"/>
            <a:ext cx="5515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8404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Assertion:  many to most seismic reflection data processing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systems have concepts inherited from </a:t>
            </a:r>
            <a:r>
              <a:rPr lang="en-US" sz="2400" dirty="0" err="1" smtClean="0">
                <a:solidFill>
                  <a:srgbClr val="FF0000"/>
                </a:solidFill>
              </a:rPr>
              <a:t>mag</a:t>
            </a:r>
            <a:r>
              <a:rPr lang="en-US" sz="2400" dirty="0" smtClean="0">
                <a:solidFill>
                  <a:srgbClr val="FF0000"/>
                </a:solidFill>
              </a:rPr>
              <a:t> tape data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Linear data model</a:t>
            </a:r>
          </a:p>
          <a:p>
            <a:r>
              <a:rPr lang="en-US" dirty="0" smtClean="0"/>
              <a:t>Streams processing</a:t>
            </a:r>
          </a:p>
          <a:p>
            <a:pPr lvl="1"/>
            <a:r>
              <a:rPr lang="en-US" dirty="0" smtClean="0"/>
              <a:t>Linear data files</a:t>
            </a:r>
          </a:p>
          <a:p>
            <a:pPr lvl="1"/>
            <a:r>
              <a:rPr lang="en-US" dirty="0" smtClean="0"/>
              <a:t>Header-based metadata</a:t>
            </a:r>
          </a:p>
          <a:p>
            <a:pPr lvl="1"/>
            <a:r>
              <a:rPr lang="en-US" dirty="0" smtClean="0"/>
              <a:t>Railroad car processing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Linear Data Model: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63097"/>
            <a:ext cx="8039100" cy="2789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6096000"/>
            <a:ext cx="4555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2002 SEGY standard (http://</a:t>
            </a:r>
            <a:r>
              <a:rPr lang="en-US" dirty="0" err="1" smtClean="0"/>
              <a:t>www.seg.org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Streams Processing</a:t>
            </a:r>
            <a:endParaRPr lang="en-US" dirty="0"/>
          </a:p>
        </p:txBody>
      </p:sp>
      <p:pic>
        <p:nvPicPr>
          <p:cNvPr id="4" name="Picture 3" descr="flowdiagram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191000" y="152400"/>
            <a:ext cx="52993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463" y="1752600"/>
            <a:ext cx="40211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rgbClr val="FF6600"/>
                </a:solidFill>
              </a:rPr>
              <a:t>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Typical flow shown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Boxes are processes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Arrows are data flow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Traditional=job stream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Modern=GUI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run a  SEISMIC UNIX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the </a:t>
            </a:r>
            <a:r>
              <a:rPr lang="en-US" dirty="0" err="1" smtClean="0"/>
              <a:t>ReflectionProcessingExercise</a:t>
            </a:r>
            <a:r>
              <a:rPr lang="en-US" dirty="0" smtClean="0"/>
              <a:t> file and/or find the paper copy of the same.</a:t>
            </a:r>
          </a:p>
          <a:p>
            <a:r>
              <a:rPr lang="en-US" dirty="0" smtClean="0"/>
              <a:t>Let’s work through part 1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Concepts of Reflection Style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We’ve seen some examples now</a:t>
            </a:r>
          </a:p>
          <a:p>
            <a:r>
              <a:rPr lang="en-US" dirty="0" smtClean="0"/>
              <a:t>Let’s consider how things like this work</a:t>
            </a:r>
          </a:p>
          <a:p>
            <a:r>
              <a:rPr lang="en-US" dirty="0" smtClean="0"/>
              <a:t>Key concepts</a:t>
            </a:r>
          </a:p>
          <a:p>
            <a:pPr lvl="1"/>
            <a:r>
              <a:rPr lang="en-US" dirty="0" smtClean="0"/>
              <a:t>The data is not a random collection of stuff but a complete data set with a limited set of organizations (gathers)</a:t>
            </a:r>
          </a:p>
          <a:p>
            <a:pPr lvl="1"/>
            <a:r>
              <a:rPr lang="en-US" dirty="0" smtClean="0"/>
              <a:t>Data flows though a “system” from raw form to final result</a:t>
            </a:r>
          </a:p>
          <a:p>
            <a:pPr lvl="1"/>
            <a:r>
              <a:rPr lang="en-US" dirty="0" smtClean="0"/>
              <a:t>The “system” manages this data flow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creates seismic waves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1265550" y="3663950"/>
            <a:ext cx="1752600" cy="1752600"/>
            <a:chOff x="4621368" y="1676400"/>
            <a:chExt cx="1752600" cy="17526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21368" y="1676400"/>
              <a:ext cx="1752600" cy="175260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9298" y="1884330"/>
              <a:ext cx="1336740" cy="13367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7898" y="2112930"/>
              <a:ext cx="879540" cy="8795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86498" y="2341530"/>
              <a:ext cx="422340" cy="4223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Railroad switchyard analog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5526" y="6260068"/>
            <a:ext cx="293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http://images.google.com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6" name="Picture 5" descr="switchya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1600200"/>
            <a:ext cx="3014472" cy="3153213"/>
          </a:xfrm>
          <a:prstGeom prst="rect">
            <a:avLst/>
          </a:prstGeom>
        </p:spPr>
      </p:pic>
      <p:pic>
        <p:nvPicPr>
          <p:cNvPr id="7" name="Picture 6" descr="railyar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600200"/>
            <a:ext cx="3165071" cy="4725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4876800"/>
            <a:ext cx="4419600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Railroad cars are like one seismogram</a:t>
            </a:r>
          </a:p>
          <a:p>
            <a:pPr>
              <a:buFont typeface="Arial"/>
              <a:buChar char="•"/>
            </a:pPr>
            <a:r>
              <a:rPr lang="en-US" dirty="0" smtClean="0"/>
              <a:t> Input train is data file</a:t>
            </a:r>
          </a:p>
          <a:p>
            <a:pPr>
              <a:buFont typeface="Arial"/>
              <a:buChar char="•"/>
            </a:pPr>
            <a:r>
              <a:rPr lang="en-US" dirty="0" smtClean="0"/>
              <a:t> Side cars are processing modules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6172200"/>
            <a:ext cx="4725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 I first learned this from David </a:t>
            </a:r>
            <a:r>
              <a:rPr lang="en-US" dirty="0" err="1" smtClean="0"/>
              <a:t>Okaya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Trace Processors </a:t>
            </a:r>
            <a:br>
              <a:rPr lang="en-US" dirty="0" smtClean="0"/>
            </a:br>
            <a:r>
              <a:rPr lang="en-US" dirty="0" smtClean="0"/>
              <a:t>(e.g. simple filter)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trace</a:t>
            </a:r>
          </a:p>
          <a:p>
            <a:r>
              <a:rPr lang="en-US" dirty="0" smtClean="0"/>
              <a:t>Do the thing you do</a:t>
            </a:r>
          </a:p>
          <a:p>
            <a:r>
              <a:rPr lang="en-US" dirty="0" smtClean="0"/>
              <a:t>Push trace to output out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Open SU module:  </a:t>
            </a:r>
            <a:r>
              <a:rPr lang="en-US" dirty="0" err="1" smtClean="0"/>
              <a:t>src/su/main/suacor.c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Processors:  siding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Read next trace</a:t>
            </a:r>
          </a:p>
          <a:p>
            <a:pPr marL="457200" indent="-457200">
              <a:buNone/>
            </a:pPr>
            <a:r>
              <a:rPr lang="en-US" dirty="0" smtClean="0"/>
              <a:t>3)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457200" indent="-457200">
              <a:buNone/>
            </a:pPr>
            <a:r>
              <a:rPr lang="en-US" dirty="0" smtClean="0"/>
              <a:t>4) Process gather</a:t>
            </a:r>
          </a:p>
          <a:p>
            <a:pPr marL="457200" indent="-457200">
              <a:buNone/>
            </a:pPr>
            <a:r>
              <a:rPr lang="en-US" dirty="0" smtClean="0"/>
              <a:t>5) For </a:t>
            </a:r>
            <a:r>
              <a:rPr lang="en-US" dirty="0" err="1" smtClean="0"/>
              <a:t>i</a:t>
            </a:r>
            <a:r>
              <a:rPr lang="en-US" dirty="0" smtClean="0"/>
              <a:t>=1 to N</a:t>
            </a:r>
          </a:p>
          <a:p>
            <a:pPr marL="457200" indent="-457200">
              <a:buNone/>
            </a:pPr>
            <a:r>
              <a:rPr lang="en-US" dirty="0" smtClean="0"/>
              <a:t>	6) put </a:t>
            </a:r>
            <a:r>
              <a:rPr lang="en-US" dirty="0" err="1" smtClean="0"/>
              <a:t>trace(i</a:t>
            </a:r>
            <a:r>
              <a:rPr lang="en-US" dirty="0" smtClean="0"/>
              <a:t>) to output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9463" y="6037730"/>
            <a:ext cx="4678835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Example:  </a:t>
            </a:r>
            <a:r>
              <a:rPr lang="en-US" sz="2400" dirty="0" err="1" smtClean="0"/>
              <a:t>src/su/main/sustolt.c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Sorters:  switchyard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Various algorithms dependent on memory use</a:t>
            </a:r>
          </a:p>
          <a:p>
            <a:pPr lvl="1"/>
            <a:r>
              <a:rPr lang="en-US" dirty="0" smtClean="0"/>
              <a:t>For real fun try this with 10 tape drives, 16 K core (literally), and NO disk drive at all</a:t>
            </a:r>
          </a:p>
          <a:p>
            <a:pPr lvl="1"/>
            <a:r>
              <a:rPr lang="en-US" dirty="0" smtClean="0"/>
              <a:t>Opposite is today where you can often do this in RAM</a:t>
            </a:r>
          </a:p>
          <a:p>
            <a:r>
              <a:rPr lang="en-US" dirty="0" smtClean="0"/>
              <a:t>Traditional approach reads data end to end</a:t>
            </a:r>
          </a:p>
          <a:p>
            <a:r>
              <a:rPr lang="en-US" dirty="0" smtClean="0"/>
              <a:t>Any rational modern implementation uses explicit or implicit database concepts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334000"/>
            <a:ext cx="4544834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Example:  </a:t>
            </a:r>
            <a:r>
              <a:rPr lang="en-US" dirty="0" err="1" smtClean="0"/>
              <a:t>src/su/main/susort.c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Disk sort algorithm</a:t>
            </a:r>
          </a:p>
          <a:p>
            <a:pPr>
              <a:buFont typeface="Arial"/>
              <a:buChar char="•"/>
            </a:pPr>
            <a:r>
              <a:rPr lang="en-US" dirty="0" smtClean="0"/>
              <a:t> Read headers, sort, read with seeks loop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Accumulators (e.g. stacker)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752475" lvl="1" indent="-457200">
              <a:buNone/>
            </a:pPr>
            <a:r>
              <a:rPr lang="en-US" dirty="0" smtClean="0"/>
              <a:t>	3) Push this trace to internal buffer</a:t>
            </a:r>
          </a:p>
          <a:p>
            <a:pPr marL="752475" lvl="1" indent="-457200">
              <a:buNone/>
            </a:pPr>
            <a:r>
              <a:rPr lang="en-US" dirty="0" smtClean="0"/>
              <a:t>4) End</a:t>
            </a:r>
          </a:p>
          <a:p>
            <a:pPr marL="752475" lvl="1" indent="-457200">
              <a:buNone/>
            </a:pPr>
            <a:r>
              <a:rPr lang="en-US" dirty="0" smtClean="0"/>
              <a:t>5) Run gather algorithm -&gt; single trace or different output</a:t>
            </a:r>
          </a:p>
          <a:p>
            <a:pPr marL="752475" lvl="1" indent="-457200">
              <a:buNone/>
            </a:pPr>
            <a:r>
              <a:rPr lang="en-US" dirty="0" smtClean="0"/>
              <a:t>6) Put result to output</a:t>
            </a:r>
          </a:p>
          <a:p>
            <a:pPr marL="457200" indent="-457200">
              <a:buNone/>
            </a:pPr>
            <a:r>
              <a:rPr lang="en-US" dirty="0" smtClean="0"/>
              <a:t>7) while( input exists)</a:t>
            </a:r>
          </a:p>
          <a:p>
            <a:pPr marL="457200" indent="-45720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let’s look at another example: SIA/IGEOS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Got to part 2 of the exercise</a:t>
            </a:r>
          </a:p>
          <a:p>
            <a:r>
              <a:rPr lang="en-US" dirty="0" smtClean="0"/>
              <a:t>This will be our first exercise on the </a:t>
            </a:r>
            <a:r>
              <a:rPr lang="en-US" dirty="0" err="1" smtClean="0"/>
              <a:t>teragrid</a:t>
            </a:r>
            <a:r>
              <a:rPr lang="en-US" dirty="0" smtClean="0"/>
              <a:t> machine “quarry”.  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Commerical</a:t>
            </a:r>
            <a:r>
              <a:rPr lang="en-US" dirty="0" smtClean="0"/>
              <a:t> Systems:  two examples we will examine briefly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lot of people in the community use </a:t>
            </a:r>
            <a:r>
              <a:rPr lang="en-US" dirty="0" err="1" smtClean="0"/>
              <a:t>ProMAX</a:t>
            </a:r>
            <a:endParaRPr lang="en-US" dirty="0" smtClean="0"/>
          </a:p>
          <a:p>
            <a:pPr lvl="1"/>
            <a:r>
              <a:rPr lang="en-US" dirty="0" smtClean="0"/>
              <a:t>Halliburton grant program makes this possible</a:t>
            </a:r>
          </a:p>
          <a:p>
            <a:pPr lvl="1"/>
            <a:r>
              <a:rPr lang="en-US" dirty="0" smtClean="0"/>
              <a:t>One of the top commercial systems currently available</a:t>
            </a:r>
          </a:p>
          <a:p>
            <a:pPr lvl="1"/>
            <a:r>
              <a:rPr lang="en-US" dirty="0" smtClean="0"/>
              <a:t>Lots and lots of features including 3D processing</a:t>
            </a:r>
          </a:p>
          <a:p>
            <a:pPr lvl="1"/>
            <a:r>
              <a:rPr lang="en-US" dirty="0" smtClean="0"/>
              <a:t>Good example to contrast with SU</a:t>
            </a:r>
          </a:p>
          <a:p>
            <a:r>
              <a:rPr lang="en-US" dirty="0" smtClean="0"/>
              <a:t>SPW</a:t>
            </a:r>
          </a:p>
          <a:p>
            <a:pPr lvl="1"/>
            <a:r>
              <a:rPr lang="en-US" dirty="0" smtClean="0"/>
              <a:t>IRIS-PASSCAL has licenses you can use if you borrow their reflection equipment</a:t>
            </a:r>
          </a:p>
          <a:p>
            <a:pPr lvl="1"/>
            <a:r>
              <a:rPr lang="en-US" dirty="0" smtClean="0"/>
              <a:t>A Winder program (yuk), that illustrates graphical programming approach</a:t>
            </a:r>
          </a:p>
          <a:p>
            <a:pPr lvl="1"/>
            <a:r>
              <a:rPr lang="en-US" dirty="0" smtClean="0"/>
              <a:t>Customer base is for small scale reflection surveys</a:t>
            </a:r>
          </a:p>
          <a:p>
            <a:pPr lvl="1"/>
            <a:r>
              <a:rPr lang="en-US" dirty="0" err="1" smtClean="0"/>
              <a:t>Strickly</a:t>
            </a:r>
            <a:r>
              <a:rPr lang="en-US" dirty="0" smtClean="0"/>
              <a:t> 2D package</a:t>
            </a:r>
          </a:p>
          <a:p>
            <a:pPr lvl="1"/>
            <a:r>
              <a:rPr lang="en-US" dirty="0" smtClean="0"/>
              <a:t>We’ll look at this more closely in a minute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released in 1989 (twenty years ago!)</a:t>
            </a:r>
          </a:p>
          <a:p>
            <a:r>
              <a:rPr lang="en-US" dirty="0" smtClean="0"/>
              <a:t>Today about 50% of the market</a:t>
            </a:r>
          </a:p>
          <a:p>
            <a:pPr lvl="1"/>
            <a:r>
              <a:rPr lang="en-US" dirty="0" smtClean="0"/>
              <a:t>commercial seismic data processing software</a:t>
            </a:r>
          </a:p>
          <a:p>
            <a:r>
              <a:rPr lang="en-US" dirty="0" smtClean="0"/>
              <a:t>Roughly 1000 customers worldwide</a:t>
            </a:r>
          </a:p>
          <a:p>
            <a:r>
              <a:rPr lang="en-US" dirty="0" smtClean="0"/>
              <a:t>License today costs around $100,000 </a:t>
            </a:r>
          </a:p>
          <a:p>
            <a:pPr lvl="1"/>
            <a:r>
              <a:rPr lang="en-US" dirty="0" smtClean="0"/>
              <a:t>plus 20% per year for upgrades and support</a:t>
            </a:r>
          </a:p>
          <a:p>
            <a:r>
              <a:rPr lang="en-US" dirty="0" smtClean="0"/>
              <a:t>User manual &gt; 5000 pages</a:t>
            </a:r>
          </a:p>
          <a:p>
            <a:pPr lvl="1"/>
            <a:r>
              <a:rPr lang="en-US" dirty="0" smtClean="0"/>
              <a:t>Hundreds of processing tools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</a:t>
            </a:r>
            <a:r>
              <a:rPr lang="en-US" i="1" dirty="0" smtClean="0"/>
              <a:t>single-process </a:t>
            </a:r>
            <a:r>
              <a:rPr lang="en-US" dirty="0" smtClean="0"/>
              <a:t>data flow</a:t>
            </a:r>
            <a:endParaRPr lang="en-US" dirty="0"/>
          </a:p>
        </p:txBody>
      </p:sp>
      <p:pic>
        <p:nvPicPr>
          <p:cNvPr id="5" name="Picture 4" descr="Pipe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25388"/>
            <a:ext cx="5791200" cy="5051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0" y="5638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single-trace tools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1524000" y="4572000"/>
            <a:ext cx="19812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0"/>
          </p:cNvCxnSpPr>
          <p:nvPr/>
        </p:nvCxnSpPr>
        <p:spPr>
          <a:xfrm rot="5400000" flipH="1" flipV="1">
            <a:off x="2590800" y="4419600"/>
            <a:ext cx="14478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200400" y="4953000"/>
            <a:ext cx="13716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4114800" y="2438400"/>
            <a:ext cx="1371600" cy="76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4838700" y="2552700"/>
            <a:ext cx="12192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572000" y="1425388"/>
            <a:ext cx="1905000" cy="708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5334000" y="3200400"/>
            <a:ext cx="1752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029200" y="1948934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multi-trace tools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 today (2009)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Linux </a:t>
            </a:r>
            <a:r>
              <a:rPr lang="en-US" i="1" dirty="0" smtClean="0">
                <a:solidFill>
                  <a:schemeClr val="accent2"/>
                </a:solidFill>
              </a:rPr>
              <a:t>multi-core </a:t>
            </a:r>
            <a:r>
              <a:rPr lang="en-US" dirty="0" smtClean="0"/>
              <a:t>workstations and </a:t>
            </a:r>
            <a:r>
              <a:rPr lang="en-US" i="1" dirty="0" smtClean="0">
                <a:solidFill>
                  <a:srgbClr val="DDF53D"/>
                </a:solidFill>
              </a:rPr>
              <a:t>clusters</a:t>
            </a:r>
          </a:p>
          <a:p>
            <a:pPr lvl="1"/>
            <a:r>
              <a:rPr lang="en-US" dirty="0" smtClean="0"/>
              <a:t>with user interface on Linux, </a:t>
            </a:r>
            <a:r>
              <a:rPr lang="en-US" i="1" dirty="0" smtClean="0">
                <a:solidFill>
                  <a:schemeClr val="accent2"/>
                </a:solidFill>
              </a:rPr>
              <a:t>Windows, Mac OS</a:t>
            </a:r>
          </a:p>
          <a:p>
            <a:r>
              <a:rPr lang="en-US" i="1" dirty="0" smtClean="0">
                <a:solidFill>
                  <a:srgbClr val="DDF53D"/>
                </a:solidFill>
              </a:rPr>
              <a:t>3D</a:t>
            </a:r>
            <a:r>
              <a:rPr lang="en-US" dirty="0" smtClean="0"/>
              <a:t> seismic surveys </a:t>
            </a:r>
            <a:r>
              <a:rPr lang="en-US" i="1" dirty="0" smtClean="0">
                <a:solidFill>
                  <a:srgbClr val="DDF53D"/>
                </a:solidFill>
              </a:rPr>
              <a:t>(also 4D, multi-component, …)</a:t>
            </a:r>
          </a:p>
          <a:p>
            <a:pPr lvl="1"/>
            <a:r>
              <a:rPr lang="en-US" i="1" dirty="0" smtClean="0"/>
              <a:t> </a:t>
            </a:r>
            <a:r>
              <a:rPr lang="en-US" i="1" dirty="0" smtClean="0">
                <a:solidFill>
                  <a:srgbClr val="DDF53D"/>
                </a:solidFill>
              </a:rPr>
              <a:t>1000 lines</a:t>
            </a:r>
            <a:r>
              <a:rPr lang="en-US" i="1" dirty="0" smtClean="0"/>
              <a:t>, </a:t>
            </a:r>
            <a:r>
              <a:rPr lang="en-US" dirty="0" smtClean="0"/>
              <a:t>1000 sources, 100 receivers, 1000 time samples</a:t>
            </a:r>
          </a:p>
          <a:p>
            <a:r>
              <a:rPr lang="en-US" dirty="0" smtClean="0"/>
              <a:t>Random access to all data </a:t>
            </a:r>
          </a:p>
          <a:p>
            <a:pPr lvl="1"/>
            <a:r>
              <a:rPr lang="en-US" dirty="0" smtClean="0"/>
              <a:t>because </a:t>
            </a:r>
            <a:r>
              <a:rPr lang="en-US" i="1" dirty="0" smtClean="0">
                <a:solidFill>
                  <a:srgbClr val="DDF53D"/>
                </a:solidFill>
              </a:rPr>
              <a:t>3D seismic surveys </a:t>
            </a:r>
            <a:r>
              <a:rPr lang="en-US" dirty="0" smtClean="0"/>
              <a:t>fit on disk</a:t>
            </a:r>
          </a:p>
          <a:p>
            <a:pPr lvl="1"/>
            <a:r>
              <a:rPr lang="en-US" dirty="0" smtClean="0"/>
              <a:t>arbitrary subsets (gathers, </a:t>
            </a:r>
            <a:r>
              <a:rPr lang="en-US" i="1" dirty="0" smtClean="0">
                <a:solidFill>
                  <a:srgbClr val="DDF53D"/>
                </a:solidFill>
              </a:rPr>
              <a:t>slices, …</a:t>
            </a:r>
            <a:r>
              <a:rPr lang="en-US" dirty="0" smtClean="0"/>
              <a:t>) of </a:t>
            </a:r>
            <a:r>
              <a:rPr lang="en-US" i="1" dirty="0" smtClean="0">
                <a:solidFill>
                  <a:srgbClr val="DDF53D"/>
                </a:solidFill>
              </a:rPr>
              <a:t>samples</a:t>
            </a:r>
          </a:p>
          <a:p>
            <a:r>
              <a:rPr lang="en-US" dirty="0" smtClean="0"/>
              <a:t>Useful subsets fit in RAM</a:t>
            </a:r>
          </a:p>
          <a:p>
            <a:r>
              <a:rPr lang="en-US" dirty="0" smtClean="0"/>
              <a:t>Customers write and “plug in” their own tools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Receivers record seismograms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 rot="12407105" flipH="1">
            <a:off x="1252059" y="4593148"/>
            <a:ext cx="3601857" cy="3370688"/>
            <a:chOff x="4398930" y="1447800"/>
            <a:chExt cx="2209800" cy="22098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13836" y="1669013"/>
              <a:ext cx="1752600" cy="1752600"/>
            </a:xfrm>
            <a:prstGeom prst="arc">
              <a:avLst>
                <a:gd name="adj1" fmla="val 13430877"/>
                <a:gd name="adj2" fmla="val 196525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1767" y="1876943"/>
              <a:ext cx="1336740" cy="1336739"/>
            </a:xfrm>
            <a:prstGeom prst="arc">
              <a:avLst>
                <a:gd name="adj1" fmla="val 13830184"/>
                <a:gd name="adj2" fmla="val 192543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0368" y="2105543"/>
              <a:ext cx="879540" cy="879541"/>
            </a:xfrm>
            <a:prstGeom prst="arc">
              <a:avLst>
                <a:gd name="adj1" fmla="val 14205288"/>
                <a:gd name="adj2" fmla="val 19358391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37329" y="2431039"/>
              <a:ext cx="463978" cy="325443"/>
            </a:xfrm>
            <a:prstGeom prst="arc">
              <a:avLst>
                <a:gd name="adj1" fmla="val 13616311"/>
                <a:gd name="adj2" fmla="val 20379389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c 23"/>
            <p:cNvSpPr/>
            <p:nvPr/>
          </p:nvSpPr>
          <p:spPr>
            <a:xfrm flipH="1" flipV="1">
              <a:off x="4398930" y="1447800"/>
              <a:ext cx="2209800" cy="2209800"/>
            </a:xfrm>
            <a:prstGeom prst="arc">
              <a:avLst>
                <a:gd name="adj1" fmla="val 13398697"/>
                <a:gd name="adj2" fmla="val 20036942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isSpaceFlowEdito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79463" y="1511300"/>
            <a:ext cx="7565679" cy="5043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ProMAX/SeisSpace UI today (2009)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ProMAX</a:t>
            </a:r>
            <a:r>
              <a:rPr lang="en-US" dirty="0" smtClean="0"/>
              <a:t> 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Spectacular capabilities due to deep pockets of customer base</a:t>
            </a:r>
          </a:p>
          <a:p>
            <a:r>
              <a:rPr lang="en-US" dirty="0" smtClean="0"/>
              <a:t>Well oiled machine to do data processors work as efficiently as possible (time is money)</a:t>
            </a:r>
          </a:p>
          <a:p>
            <a:r>
              <a:rPr lang="en-US" dirty="0" smtClean="0"/>
              <a:t>Following are some examples from Dave Hale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754937" cy="1044388"/>
          </a:xfrm>
        </p:spPr>
        <p:txBody>
          <a:bodyPr/>
          <a:lstStyle/>
          <a:p>
            <a:r>
              <a:rPr lang="en-US" dirty="0" smtClean="0"/>
              <a:t>ProMAX interactive graphics</a:t>
            </a:r>
            <a:endParaRPr lang="en-US" dirty="0"/>
          </a:p>
        </p:txBody>
      </p:sp>
      <p:pic>
        <p:nvPicPr>
          <p:cNvPr id="13" name="Picture 12" descr="VelocityAnalysi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31799" y="1524000"/>
            <a:ext cx="7343139" cy="480059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905000" y="1524000"/>
            <a:ext cx="1008698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05000" y="1425388"/>
            <a:ext cx="1008697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Velocity</a:t>
            </a:r>
            <a:endParaRPr lang="en-US" dirty="0">
              <a:noFill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89429" y="1524000"/>
            <a:ext cx="749172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89429" y="1425388"/>
            <a:ext cx="828918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Offset</a:t>
            </a:r>
            <a:endParaRPr lang="en-US" dirty="0">
              <a:noFill/>
            </a:endParaRPr>
          </a:p>
        </p:txBody>
      </p:sp>
      <p:sp>
        <p:nvSpPr>
          <p:cNvPr id="19" name="Rectangle 18"/>
          <p:cNvSpPr/>
          <p:nvPr/>
        </p:nvSpPr>
        <p:spPr>
          <a:xfrm rot="16200000">
            <a:off x="734457" y="3944352"/>
            <a:ext cx="609600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534908" y="3863788"/>
            <a:ext cx="1008697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ctr"/>
            <a:r>
              <a:rPr lang="en-US" dirty="0" smtClean="0">
                <a:noFill/>
              </a:rPr>
              <a:t>Time</a:t>
            </a:r>
            <a:endParaRPr lang="en-US" dirty="0">
              <a:noFill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24282" y="1524000"/>
            <a:ext cx="749172" cy="18849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724282" y="1425388"/>
            <a:ext cx="828918" cy="40341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en-US" dirty="0" smtClean="0">
                <a:noFill/>
              </a:rPr>
              <a:t>Stacks</a:t>
            </a:r>
            <a:endParaRPr lang="en-US" dirty="0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CMP gathers before stack</a:t>
            </a:r>
            <a:endParaRPr lang="en-US" dirty="0"/>
          </a:p>
        </p:txBody>
      </p:sp>
      <p:pic>
        <p:nvPicPr>
          <p:cNvPr id="9" name="Picture 8" descr="CmpGathersBeforeStacking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19200" y="1981200"/>
            <a:ext cx="6705600" cy="39766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553200" y="1371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Midpoint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Offset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404" y="1828800"/>
            <a:ext cx="55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82034" y="3892034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 (</a:t>
            </a:r>
            <a:r>
              <a:rPr lang="en-US" dirty="0" err="1" smtClean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796" y="2590800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796" y="3364468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0.8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0" y="418458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1.2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4404" y="497749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1.6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9208" y="5747070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2.0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627817" y="1852012"/>
            <a:ext cx="3048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CMP stack</a:t>
            </a:r>
            <a:endParaRPr lang="en-US" dirty="0"/>
          </a:p>
        </p:txBody>
      </p:sp>
      <p:pic>
        <p:nvPicPr>
          <p:cNvPr id="4" name="Picture 3" descr="CmpStack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47800" y="1676400"/>
            <a:ext cx="6400800" cy="4791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9205" y="1503598"/>
            <a:ext cx="55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357705" y="3815834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 (</a:t>
            </a:r>
            <a:r>
              <a:rPr lang="en-US" dirty="0" err="1" smtClean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1" y="3859384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7" y="6183868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052536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7" y="2669934"/>
            <a:ext cx="56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7000" y="1295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Midpoint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7543800" y="1502010"/>
            <a:ext cx="3048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ProMAX/GeoProbe 3D images</a:t>
            </a:r>
            <a:endParaRPr lang="en-US" dirty="0"/>
          </a:p>
        </p:txBody>
      </p:sp>
      <p:pic>
        <p:nvPicPr>
          <p:cNvPr id="4" name="Picture 3" descr="GeoProbeImages3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600200"/>
            <a:ext cx="8238340" cy="4899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turn to SPW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to part 2 of exercise</a:t>
            </a:r>
          </a:p>
          <a:p>
            <a:r>
              <a:rPr lang="en-US" dirty="0" smtClean="0"/>
              <a:t>Past the link to Parallel Geosciences and run their tutorial to get an overview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240642" y="4278221"/>
            <a:ext cx="2331358" cy="252227"/>
            <a:chOff x="22406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2406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4966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7609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0195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545442" y="4278221"/>
            <a:ext cx="2331358" cy="252227"/>
            <a:chOff x="25454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5454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8014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0657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3243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5803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8445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0965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3608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2850242" y="4278221"/>
            <a:ext cx="2331358" cy="252227"/>
            <a:chOff x="28502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8502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31062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3705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6291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8851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41493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4013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6656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9530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Gathers (ensembles) are a key concept in seismic reflection processing</a:t>
            </a:r>
            <a:endParaRPr lang="en-US" sz="3200" dirty="0"/>
          </a:p>
        </p:txBody>
      </p:sp>
      <p:pic>
        <p:nvPicPr>
          <p:cNvPr id="6" name="Content Placeholder 5" descr="sampleshogather.tiff"/>
          <p:cNvPicPr>
            <a:picLocks noGrp="1" noChangeAspect="1"/>
          </p:cNvPicPr>
          <p:nvPr>
            <p:ph idx="1"/>
          </p:nvPr>
        </p:nvPicPr>
        <p:blipFill>
          <a:blip r:embed="rId2"/>
          <a:srcRect l="-29946" r="-2994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457200" y="62484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r>
              <a:rPr lang="en-US" dirty="0" smtClean="0"/>
              <a:t> shot gathers displayed in “wiggle trace variable area format”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Gathers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Shot gather (common source gather) – data in original order</a:t>
            </a:r>
          </a:p>
          <a:p>
            <a:r>
              <a:rPr lang="en-US" dirty="0" smtClean="0"/>
              <a:t>Common receiver gather</a:t>
            </a:r>
          </a:p>
          <a:p>
            <a:r>
              <a:rPr lang="en-US" dirty="0" smtClean="0"/>
              <a:t>Common offset gather</a:t>
            </a:r>
          </a:p>
          <a:p>
            <a:r>
              <a:rPr lang="en-US" dirty="0" smtClean="0"/>
              <a:t>Common midpoint gather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2844</TotalTime>
  <Words>1081</Words>
  <Application>Microsoft Macintosh PowerPoint</Application>
  <PresentationFormat>On-screen Show (4:3)</PresentationFormat>
  <Paragraphs>199</Paragraphs>
  <Slides>46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Revolution</vt:lpstr>
      <vt:lpstr> The Seismic Reflection Approach to Data Processing</vt:lpstr>
      <vt:lpstr>Reflection seismology</vt:lpstr>
      <vt:lpstr>Source creates seismic waves</vt:lpstr>
      <vt:lpstr>Receivers record seismograms</vt:lpstr>
      <vt:lpstr>Shift and repeat</vt:lpstr>
      <vt:lpstr>Shift and repeat</vt:lpstr>
      <vt:lpstr>Shift and repeat</vt:lpstr>
      <vt:lpstr>Gathers (ensembles) are a key concept in seismic reflection processing</vt:lpstr>
      <vt:lpstr>Standard Gathers</vt:lpstr>
      <vt:lpstr>A 2D seismic line</vt:lpstr>
      <vt:lpstr>A 2D seismic line</vt:lpstr>
      <vt:lpstr>A 2D seismic line</vt:lpstr>
      <vt:lpstr>A 2D seismic line</vt:lpstr>
      <vt:lpstr>A 2D seismic line</vt:lpstr>
      <vt:lpstr>Common-source gather</vt:lpstr>
      <vt:lpstr>Common-source gather</vt:lpstr>
      <vt:lpstr>Here is our example shot gather</vt:lpstr>
      <vt:lpstr>Common-receiver gather</vt:lpstr>
      <vt:lpstr>Common-offset gather</vt:lpstr>
      <vt:lpstr>Common-reflection-point gather or common midpoint gather</vt:lpstr>
      <vt:lpstr>Common-midpoint gather</vt:lpstr>
      <vt:lpstr>Some History</vt:lpstr>
      <vt:lpstr>Early Computers</vt:lpstr>
      <vt:lpstr>The Magnetic Tape Legacy:</vt:lpstr>
      <vt:lpstr>The Magnetic Tape Legacy:</vt:lpstr>
      <vt:lpstr>The Linear Data Model:</vt:lpstr>
      <vt:lpstr>Streams Processing</vt:lpstr>
      <vt:lpstr>Let’s run a  SEISMIC UNIX example</vt:lpstr>
      <vt:lpstr>General Concepts of Reflection Style Processing</vt:lpstr>
      <vt:lpstr>Railroad switchyard analog</vt:lpstr>
      <vt:lpstr>Single Trace Processors  (e.g. simple filter)</vt:lpstr>
      <vt:lpstr>Gather Processors:  siding analog</vt:lpstr>
      <vt:lpstr>Sorters:  switchyard analog</vt:lpstr>
      <vt:lpstr>Accumulators (e.g. stacker)</vt:lpstr>
      <vt:lpstr>Now let’s look at another example: SIA/IGEOS</vt:lpstr>
      <vt:lpstr>Commerical Systems:  two examples we will examine briefly</vt:lpstr>
      <vt:lpstr>ProMAX</vt:lpstr>
      <vt:lpstr>ProMAX single-process data flow</vt:lpstr>
      <vt:lpstr>ProMAX today (2009)</vt:lpstr>
      <vt:lpstr>ProMAX/SeisSpace UI today (2009)</vt:lpstr>
      <vt:lpstr>ProMAX Graphics</vt:lpstr>
      <vt:lpstr>ProMAX interactive graphics</vt:lpstr>
      <vt:lpstr>CMP gathers before stack</vt:lpstr>
      <vt:lpstr>CMP stack</vt:lpstr>
      <vt:lpstr>ProMAX/GeoProbe 3D images</vt:lpstr>
      <vt:lpstr>Now turn to SPW</vt:lpstr>
    </vt:vector>
  </TitlesOfParts>
  <Company>Indiana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Seismic Reflection Data Processing</dc:title>
  <dc:creator>Gary Pavlis</dc:creator>
  <cp:lastModifiedBy>Gary Pavlis</cp:lastModifiedBy>
  <cp:revision>101</cp:revision>
  <cp:lastPrinted>2009-07-31T14:00:49Z</cp:lastPrinted>
  <dcterms:created xsi:type="dcterms:W3CDTF">2010-08-23T20:20:58Z</dcterms:created>
  <dcterms:modified xsi:type="dcterms:W3CDTF">2010-08-24T10:51:53Z</dcterms:modified>
</cp:coreProperties>
</file>