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slideLayouts/slideLayout16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s/slide16.xml" ContentType="application/vnd.openxmlformats-officedocument.presentationml.slide+xml"/>
  <Override PartName="/ppt/slides/slide21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s/slide19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76" r:id="rId3"/>
    <p:sldId id="257" r:id="rId4"/>
    <p:sldId id="258" r:id="rId5"/>
    <p:sldId id="271" r:id="rId6"/>
    <p:sldId id="259" r:id="rId7"/>
    <p:sldId id="260" r:id="rId8"/>
    <p:sldId id="261" r:id="rId9"/>
    <p:sldId id="270" r:id="rId10"/>
    <p:sldId id="275" r:id="rId11"/>
    <p:sldId id="263" r:id="rId12"/>
    <p:sldId id="262" r:id="rId13"/>
    <p:sldId id="264" r:id="rId14"/>
    <p:sldId id="273" r:id="rId15"/>
    <p:sldId id="274" r:id="rId16"/>
    <p:sldId id="265" r:id="rId17"/>
    <p:sldId id="266" r:id="rId18"/>
    <p:sldId id="267" r:id="rId19"/>
    <p:sldId id="268" r:id="rId20"/>
    <p:sldId id="269" r:id="rId21"/>
    <p:sldId id="272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Objects="1">
      <p:cViewPr varScale="1">
        <p:scale>
          <a:sx n="117" d="100"/>
          <a:sy n="117" d="100"/>
        </p:scale>
        <p:origin x="-36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199" y="1295400"/>
            <a:ext cx="8228013" cy="1927225"/>
          </a:xfrm>
        </p:spPr>
        <p:txBody>
          <a:bodyPr tIns="0" bIns="0" anchor="b" anchorCtr="0"/>
          <a:lstStyle>
            <a:lvl1pPr>
              <a:defRPr sz="6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199" y="3307976"/>
            <a:ext cx="8228013" cy="1066800"/>
          </a:xfrm>
        </p:spPr>
        <p:txBody>
          <a:bodyPr tIns="0" bIns="0"/>
          <a:lstStyle>
            <a:lvl1pPr marL="0" indent="0" algn="ctr">
              <a:buNone/>
              <a:defRPr sz="1800">
                <a:solidFill>
                  <a:schemeClr val="bg1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199" y="381001"/>
            <a:ext cx="3509683" cy="2209800"/>
          </a:xfrm>
        </p:spPr>
        <p:txBody>
          <a:bodyPr anchor="b"/>
          <a:lstStyle>
            <a:lvl1pPr algn="l">
              <a:defRPr sz="44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0" y="273050"/>
            <a:ext cx="3657600" cy="585311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2649071"/>
            <a:ext cx="3509683" cy="3388192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228600" y="1143000"/>
            <a:ext cx="4267200" cy="4267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51425" y="381001"/>
            <a:ext cx="3635375" cy="2209800"/>
          </a:xfrm>
        </p:spPr>
        <p:txBody>
          <a:bodyPr anchor="b"/>
          <a:lstStyle>
            <a:lvl1pPr algn="l">
              <a:defRPr sz="44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51425" y="2649070"/>
            <a:ext cx="3635375" cy="3505667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90600" y="2590800"/>
            <a:ext cx="3505200" cy="3505200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2479675" y="1260475"/>
            <a:ext cx="1254125" cy="12541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10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269875" y="762000"/>
            <a:ext cx="2092325" cy="2092325"/>
          </a:xfrm>
          <a:prstGeom prst="ellipse">
            <a:avLst/>
          </a:prstGeom>
          <a:ln w="28575">
            <a:solidFill>
              <a:schemeClr val="accent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568388"/>
            <a:ext cx="8228013" cy="34688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6600" y="274638"/>
            <a:ext cx="1524000" cy="5851525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16859"/>
            <a:ext cx="6019800" cy="56156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Closing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36694"/>
            <a:ext cx="6400800" cy="1362075"/>
          </a:xfrm>
        </p:spPr>
        <p:txBody>
          <a:bodyPr anchor="b" anchorCtr="0"/>
          <a:lstStyle>
            <a:lvl1pPr algn="r">
              <a:defRPr sz="4600" b="0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399" y="3609695"/>
            <a:ext cx="5181601" cy="1500187"/>
          </a:xfrm>
        </p:spPr>
        <p:txBody>
          <a:bodyPr anchor="t" anchorCtr="0"/>
          <a:lstStyle>
            <a:lvl1pPr marL="0" indent="0" algn="r">
              <a:buNone/>
              <a:defRPr sz="1800" baseline="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238999" y="6356350"/>
            <a:ext cx="144621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292818" y="5804647"/>
            <a:ext cx="367088" cy="67710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sz="4400">
                <a:solidFill>
                  <a:schemeClr val="accent1"/>
                </a:solidFill>
                <a:latin typeface="Wingdings" pitchFamily="2" charset="2"/>
              </a:rPr>
              <a:t>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34753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40664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1578" y="2232211"/>
            <a:ext cx="3767328" cy="762000"/>
          </a:xfrm>
        </p:spPr>
        <p:txBody>
          <a:bodyPr anchor="b">
            <a:noAutofit/>
          </a:bodyPr>
          <a:lstStyle>
            <a:lvl1pPr marL="0" indent="0" algn="ctr">
              <a:lnSpc>
                <a:spcPts val="2600"/>
              </a:lnSpc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1578" y="3160059"/>
            <a:ext cx="3767328" cy="2891491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784475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762000" y="4497070"/>
            <a:ext cx="7656512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740664" y="2784475"/>
            <a:ext cx="3767328" cy="3252788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36008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636008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739775" y="2784475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739775" y="4497070"/>
            <a:ext cx="3767328" cy="1554480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45141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9775" y="2770094"/>
            <a:ext cx="7662864" cy="32671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C30CDBE-ED61-194C-B07E-5D66A739F64B}" type="datetimeFigureOut">
              <a:rPr lang="en-US" smtClean="0"/>
              <a:pPr/>
              <a:t>8/26/10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78961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580E9D-9959-384A-8C45-B9FB71552E0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SzPct val="90000"/>
        <a:buFont typeface="Wingdings" pitchFamily="2" charset="2"/>
        <a:buChar char="S"/>
        <a:defRPr sz="22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60000"/>
            <a:lumOff val="40000"/>
          </a:schemeClr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SzPct val="90000"/>
        <a:buFont typeface="Wingdings" pitchFamily="2" charset="2"/>
        <a:buChar char="S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isc.ac.uk/doc/database/schema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Database </a:t>
            </a:r>
            <a:r>
              <a:rPr lang="en-US" dirty="0" smtClean="0"/>
              <a:t>Concepts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Gary L. </a:t>
            </a:r>
            <a:r>
              <a:rPr lang="en-US" dirty="0" smtClean="0"/>
              <a:t>Pavlis</a:t>
            </a:r>
          </a:p>
          <a:p>
            <a:r>
              <a:rPr lang="en-US" dirty="0" smtClean="0"/>
              <a:t>Indiana University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VERY important point about CSS3.0 and waveforms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The waveforms are NOT in the database</a:t>
            </a:r>
          </a:p>
          <a:p>
            <a:r>
              <a:rPr lang="en-US" dirty="0" smtClean="0"/>
              <a:t>The </a:t>
            </a:r>
            <a:r>
              <a:rPr lang="en-US" dirty="0" err="1" smtClean="0"/>
              <a:t>wfdisc</a:t>
            </a:r>
            <a:r>
              <a:rPr lang="en-US" dirty="0" smtClean="0"/>
              <a:t> (</a:t>
            </a:r>
            <a:r>
              <a:rPr lang="en-US" dirty="0" err="1" smtClean="0"/>
              <a:t>Wform</a:t>
            </a:r>
            <a:r>
              <a:rPr lang="en-US" dirty="0" smtClean="0"/>
              <a:t> DISC) table provides only an index to files</a:t>
            </a:r>
          </a:p>
          <a:p>
            <a:r>
              <a:rPr lang="en-US" dirty="0" err="1" smtClean="0"/>
              <a:t>dir,dfile</a:t>
            </a:r>
            <a:r>
              <a:rPr lang="en-US" dirty="0" smtClean="0"/>
              <a:t>, </a:t>
            </a:r>
            <a:r>
              <a:rPr lang="en-US" dirty="0" err="1" smtClean="0"/>
              <a:t>foff</a:t>
            </a:r>
            <a:r>
              <a:rPr lang="en-US" dirty="0" smtClean="0"/>
              <a:t>, </a:t>
            </a:r>
            <a:r>
              <a:rPr lang="en-US" dirty="0" err="1" smtClean="0"/>
              <a:t>dtype</a:t>
            </a:r>
            <a:r>
              <a:rPr lang="en-US" dirty="0" smtClean="0"/>
              <a:t> define how to load data for a waveform</a:t>
            </a:r>
          </a:p>
          <a:p>
            <a:r>
              <a:rPr lang="en-US" dirty="0" smtClean="0"/>
              <a:t>A nonstandard thing seismologists absolutely require of a database engine is methods to load seismograms </a:t>
            </a:r>
          </a:p>
          <a:p>
            <a:r>
              <a:rPr lang="en-US" dirty="0" smtClean="0"/>
              <a:t>Because the files are separate from the db, common error is to have the index (</a:t>
            </a:r>
            <a:r>
              <a:rPr lang="en-US" dirty="0" err="1" smtClean="0"/>
              <a:t>wfdisc</a:t>
            </a:r>
            <a:r>
              <a:rPr lang="en-US" dirty="0" smtClean="0"/>
              <a:t>) out of date (e.g. you can clear a directory with </a:t>
            </a:r>
            <a:r>
              <a:rPr lang="en-US" dirty="0" err="1" smtClean="0"/>
              <a:t>rm</a:t>
            </a:r>
            <a:r>
              <a:rPr lang="en-US" dirty="0" smtClean="0"/>
              <a:t> –</a:t>
            </a:r>
            <a:r>
              <a:rPr lang="en-US" dirty="0" err="1" smtClean="0"/>
              <a:t>r</a:t>
            </a:r>
            <a:r>
              <a:rPr lang="en-US" dirty="0" smtClean="0"/>
              <a:t> and not realize you just messed up a whole pile of databases)</a:t>
            </a:r>
          </a:p>
          <a:p>
            <a:r>
              <a:rPr lang="en-US" dirty="0" smtClean="0"/>
              <a:t>Waveform file organizations till matters (e.g. EARS file layout impossible to work with)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Key Issues about CSS3.0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Created for managing natural source data</a:t>
            </a:r>
          </a:p>
          <a:p>
            <a:r>
              <a:rPr lang="en-US" dirty="0" smtClean="0"/>
              <a:t>Relations should be viewed as grouped in three categories</a:t>
            </a:r>
          </a:p>
          <a:p>
            <a:pPr lvl="1"/>
            <a:r>
              <a:rPr lang="en-US" dirty="0" smtClean="0"/>
              <a:t>Waveform data</a:t>
            </a:r>
          </a:p>
          <a:p>
            <a:pPr lvl="1"/>
            <a:r>
              <a:rPr lang="en-US" dirty="0" smtClean="0"/>
              <a:t>Catalog data </a:t>
            </a:r>
          </a:p>
          <a:p>
            <a:pPr lvl="1"/>
            <a:r>
              <a:rPr lang="en-US" dirty="0" smtClean="0"/>
              <a:t>Instrumentation data</a:t>
            </a:r>
          </a:p>
          <a:p>
            <a:r>
              <a:rPr lang="en-US" dirty="0" err="1" smtClean="0"/>
              <a:t>Sta</a:t>
            </a:r>
            <a:r>
              <a:rPr lang="en-US" dirty="0" smtClean="0"/>
              <a:t>, </a:t>
            </a:r>
            <a:r>
              <a:rPr lang="en-US" dirty="0" err="1" smtClean="0"/>
              <a:t>chan</a:t>
            </a:r>
            <a:r>
              <a:rPr lang="en-US" dirty="0" smtClean="0"/>
              <a:t>, and time are key concepts intimately woven into the fabric of the schema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Relational db key concepts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9775" y="1981200"/>
            <a:ext cx="7662864" cy="40560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Join</a:t>
            </a:r>
          </a:p>
          <a:p>
            <a:r>
              <a:rPr lang="en-US" dirty="0" smtClean="0"/>
              <a:t>Base tables versus views</a:t>
            </a:r>
          </a:p>
          <a:p>
            <a:r>
              <a:rPr lang="en-US" dirty="0" smtClean="0"/>
              <a:t>Join keys</a:t>
            </a:r>
          </a:p>
          <a:p>
            <a:r>
              <a:rPr lang="en-US" dirty="0" smtClean="0"/>
              <a:t>Natural joins</a:t>
            </a:r>
          </a:p>
          <a:p>
            <a:r>
              <a:rPr lang="en-US" dirty="0" smtClean="0"/>
              <a:t>Mappings:</a:t>
            </a:r>
          </a:p>
          <a:p>
            <a:pPr lvl="1"/>
            <a:r>
              <a:rPr lang="en-US" dirty="0" smtClean="0"/>
              <a:t>One-to-one</a:t>
            </a:r>
          </a:p>
          <a:p>
            <a:pPr lvl="1"/>
            <a:r>
              <a:rPr lang="en-US" dirty="0" smtClean="0"/>
              <a:t>One-to-many</a:t>
            </a:r>
          </a:p>
          <a:p>
            <a:pPr lvl="1"/>
            <a:r>
              <a:rPr lang="en-US" dirty="0" smtClean="0"/>
              <a:t>Many-to-many</a:t>
            </a:r>
          </a:p>
          <a:p>
            <a:r>
              <a:rPr lang="en-US" dirty="0" smtClean="0"/>
              <a:t>Grouping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work with joins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Run </a:t>
            </a:r>
            <a:r>
              <a:rPr lang="en-US" dirty="0" err="1" smtClean="0"/>
              <a:t>dbe</a:t>
            </a:r>
            <a:r>
              <a:rPr lang="en-US" dirty="0" smtClean="0"/>
              <a:t> on the </a:t>
            </a:r>
            <a:r>
              <a:rPr lang="en-US" dirty="0" err="1" smtClean="0"/>
              <a:t>sinz</a:t>
            </a:r>
            <a:r>
              <a:rPr lang="en-US" dirty="0" smtClean="0"/>
              <a:t> db if it isn’t already open</a:t>
            </a:r>
          </a:p>
          <a:p>
            <a:r>
              <a:rPr lang="en-US" dirty="0" smtClean="0"/>
              <a:t>Open the alternate called sinz2</a:t>
            </a:r>
          </a:p>
          <a:p>
            <a:r>
              <a:rPr lang="en-US" dirty="0" smtClean="0"/>
              <a:t>Follow </a:t>
            </a:r>
            <a:r>
              <a:rPr lang="en-US" dirty="0" smtClean="0"/>
              <a:t>me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Commercial DBMS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Oracle</a:t>
            </a:r>
          </a:p>
          <a:p>
            <a:pPr lvl="1"/>
            <a:r>
              <a:rPr lang="en-US" dirty="0" smtClean="0"/>
              <a:t>800 lb gorilla</a:t>
            </a:r>
          </a:p>
          <a:p>
            <a:pPr lvl="1"/>
            <a:r>
              <a:rPr lang="en-US" dirty="0" smtClean="0"/>
              <a:t>Expensive, but may be available at your institution</a:t>
            </a:r>
          </a:p>
          <a:p>
            <a:pPr lvl="1"/>
            <a:r>
              <a:rPr lang="en-US" dirty="0" smtClean="0"/>
              <a:t>Nontrivial </a:t>
            </a:r>
            <a:r>
              <a:rPr lang="en-US" dirty="0" err="1" smtClean="0"/>
              <a:t>dbms</a:t>
            </a:r>
            <a:r>
              <a:rPr lang="en-US" dirty="0" smtClean="0"/>
              <a:t> admin work required</a:t>
            </a:r>
          </a:p>
          <a:p>
            <a:r>
              <a:rPr lang="en-US" dirty="0" smtClean="0"/>
              <a:t>Open source systems free to academics</a:t>
            </a:r>
          </a:p>
          <a:p>
            <a:pPr lvl="1"/>
            <a:r>
              <a:rPr lang="en-US" dirty="0" err="1" smtClean="0"/>
              <a:t>mysql</a:t>
            </a:r>
            <a:endParaRPr lang="en-US" dirty="0" smtClean="0"/>
          </a:p>
          <a:p>
            <a:pPr lvl="1"/>
            <a:r>
              <a:rPr lang="en-US" dirty="0" err="1" smtClean="0"/>
              <a:t>postgres</a:t>
            </a:r>
            <a:endParaRPr lang="en-US" dirty="0" smtClean="0"/>
          </a:p>
          <a:p>
            <a:r>
              <a:rPr lang="en-US" dirty="0" smtClean="0"/>
              <a:t>Command standard is structured query language (SQL)</a:t>
            </a:r>
          </a:p>
          <a:p>
            <a:r>
              <a:rPr lang="en-US" dirty="0" smtClean="0"/>
              <a:t>Programming level APIs totally different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Antelope versus 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SQL engines (Oracle, </a:t>
            </a:r>
            <a:r>
              <a:rPr lang="en-US" dirty="0" err="1" smtClean="0"/>
              <a:t>mysql</a:t>
            </a:r>
            <a:r>
              <a:rPr lang="en-US" dirty="0" smtClean="0"/>
              <a:t>, </a:t>
            </a:r>
            <a:r>
              <a:rPr lang="en-US" dirty="0" err="1" smtClean="0"/>
              <a:t>postgress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Strengths</a:t>
            </a:r>
          </a:p>
          <a:p>
            <a:pPr lvl="2"/>
            <a:r>
              <a:rPr lang="en-US" dirty="0" smtClean="0"/>
              <a:t>Bulletproof</a:t>
            </a:r>
          </a:p>
          <a:p>
            <a:pPr lvl="2"/>
            <a:r>
              <a:rPr lang="en-US" dirty="0" smtClean="0"/>
              <a:t>Large user base</a:t>
            </a:r>
          </a:p>
          <a:p>
            <a:pPr lvl="2"/>
            <a:r>
              <a:rPr lang="en-US" dirty="0" smtClean="0"/>
              <a:t>Rollback</a:t>
            </a:r>
          </a:p>
          <a:p>
            <a:pPr lvl="1"/>
            <a:r>
              <a:rPr lang="en-US" dirty="0" smtClean="0"/>
              <a:t>Weaknesses</a:t>
            </a:r>
          </a:p>
          <a:p>
            <a:pPr lvl="2"/>
            <a:r>
              <a:rPr lang="en-US" dirty="0" smtClean="0"/>
              <a:t>Anything but </a:t>
            </a:r>
            <a:r>
              <a:rPr lang="en-US" dirty="0" err="1" smtClean="0"/>
              <a:t>seismocentric</a:t>
            </a:r>
            <a:endParaRPr lang="en-US" dirty="0" smtClean="0"/>
          </a:p>
          <a:p>
            <a:pPr lvl="2"/>
            <a:r>
              <a:rPr lang="en-US" dirty="0" smtClean="0"/>
              <a:t>DB admin issues (the reason my demo with </a:t>
            </a:r>
            <a:r>
              <a:rPr lang="en-US" dirty="0" err="1" smtClean="0"/>
              <a:t>mysql</a:t>
            </a:r>
            <a:r>
              <a:rPr lang="en-US" dirty="0" smtClean="0"/>
              <a:t> may fail)</a:t>
            </a:r>
          </a:p>
          <a:p>
            <a:pPr lvl="2"/>
            <a:r>
              <a:rPr lang="en-US" dirty="0" smtClean="0"/>
              <a:t>SQL is just as much another language as the antelope API</a:t>
            </a:r>
          </a:p>
          <a:p>
            <a:pPr lvl="2"/>
            <a:r>
              <a:rPr lang="en-US" dirty="0" smtClean="0"/>
              <a:t>Little seismology software base outside </a:t>
            </a:r>
            <a:r>
              <a:rPr lang="en-US" dirty="0" smtClean="0"/>
              <a:t>DMC</a:t>
            </a:r>
          </a:p>
          <a:p>
            <a:pPr lvl="2"/>
            <a:r>
              <a:rPr lang="en-US" dirty="0" smtClean="0"/>
              <a:t>APIs are equally confusing</a:t>
            </a:r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Antelope</a:t>
            </a:r>
          </a:p>
          <a:p>
            <a:pPr lvl="1"/>
            <a:r>
              <a:rPr lang="en-US" dirty="0" smtClean="0"/>
              <a:t>Strengths</a:t>
            </a:r>
          </a:p>
          <a:p>
            <a:pPr lvl="2"/>
            <a:r>
              <a:rPr lang="en-US" dirty="0" smtClean="0"/>
              <a:t>Speed</a:t>
            </a:r>
          </a:p>
          <a:p>
            <a:pPr lvl="2"/>
            <a:r>
              <a:rPr lang="en-US" dirty="0" err="1" smtClean="0"/>
              <a:t>Seismocentric</a:t>
            </a:r>
            <a:r>
              <a:rPr lang="en-US" dirty="0" smtClean="0"/>
              <a:t> (e.g. methods to read seismograms in any format)</a:t>
            </a:r>
          </a:p>
          <a:p>
            <a:pPr lvl="2"/>
            <a:r>
              <a:rPr lang="en-US" dirty="0" err="1" smtClean="0"/>
              <a:t>Ascii</a:t>
            </a:r>
            <a:r>
              <a:rPr lang="en-US" dirty="0" smtClean="0"/>
              <a:t> tables allow hacking</a:t>
            </a:r>
          </a:p>
          <a:p>
            <a:pPr lvl="2"/>
            <a:r>
              <a:rPr lang="en-US" dirty="0" smtClean="0"/>
              <a:t>DB admin not necessary</a:t>
            </a:r>
          </a:p>
          <a:p>
            <a:pPr lvl="2"/>
            <a:r>
              <a:rPr lang="en-US" dirty="0" err="1" smtClean="0"/>
              <a:t>dbe</a:t>
            </a:r>
            <a:r>
              <a:rPr lang="en-US" dirty="0" smtClean="0"/>
              <a:t> GUI</a:t>
            </a:r>
          </a:p>
          <a:p>
            <a:pPr lvl="1"/>
            <a:r>
              <a:rPr lang="en-US" dirty="0" smtClean="0"/>
              <a:t>Weaknesses</a:t>
            </a:r>
          </a:p>
          <a:p>
            <a:pPr lvl="2"/>
            <a:r>
              <a:rPr lang="en-US" dirty="0" smtClean="0"/>
              <a:t>No rollback</a:t>
            </a:r>
          </a:p>
          <a:p>
            <a:pPr lvl="2"/>
            <a:r>
              <a:rPr lang="en-US" dirty="0" smtClean="0"/>
              <a:t>Can choke on very large tables </a:t>
            </a:r>
          </a:p>
          <a:p>
            <a:pPr lvl="2"/>
            <a:r>
              <a:rPr lang="en-US" dirty="0" smtClean="0"/>
              <a:t>Newcomers find the </a:t>
            </a:r>
            <a:r>
              <a:rPr lang="en-US" dirty="0" err="1" smtClean="0"/>
              <a:t>api</a:t>
            </a:r>
            <a:r>
              <a:rPr lang="en-US" dirty="0" smtClean="0"/>
              <a:t> confusing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Structured Query Language (SQL)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Standardized method for db queries</a:t>
            </a:r>
          </a:p>
          <a:p>
            <a:r>
              <a:rPr lang="en-US" dirty="0" smtClean="0"/>
              <a:t>Antelope </a:t>
            </a:r>
          </a:p>
          <a:p>
            <a:pPr lvl="1"/>
            <a:r>
              <a:rPr lang="en-US" dirty="0" smtClean="0"/>
              <a:t>Does not have an SQL interpreter</a:t>
            </a:r>
          </a:p>
          <a:p>
            <a:pPr lvl="1"/>
            <a:r>
              <a:rPr lang="en-US" dirty="0" smtClean="0"/>
              <a:t>Can export to </a:t>
            </a:r>
            <a:r>
              <a:rPr lang="en-US" dirty="0" err="1" smtClean="0"/>
              <a:t>sql</a:t>
            </a:r>
            <a:r>
              <a:rPr lang="en-US" dirty="0" smtClean="0"/>
              <a:t> database with db2sql command line utility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few SQL clauses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SELECT – Arrange menu in </a:t>
            </a:r>
            <a:r>
              <a:rPr lang="en-US" dirty="0" err="1" smtClean="0"/>
              <a:t>dbe</a:t>
            </a:r>
            <a:endParaRPr lang="en-US" dirty="0" smtClean="0"/>
          </a:p>
          <a:p>
            <a:r>
              <a:rPr lang="en-US" dirty="0" smtClean="0"/>
              <a:t>JOIN – join menu item in </a:t>
            </a:r>
            <a:r>
              <a:rPr lang="en-US" dirty="0" err="1" smtClean="0"/>
              <a:t>dbe</a:t>
            </a:r>
            <a:endParaRPr lang="en-US" dirty="0" smtClean="0"/>
          </a:p>
          <a:p>
            <a:r>
              <a:rPr lang="en-US" dirty="0" smtClean="0"/>
              <a:t>ORDER BY– sort menu item in </a:t>
            </a:r>
            <a:r>
              <a:rPr lang="en-US" dirty="0" err="1" smtClean="0"/>
              <a:t>dbe</a:t>
            </a:r>
            <a:r>
              <a:rPr lang="en-US" dirty="0" smtClean="0"/>
              <a:t> </a:t>
            </a:r>
          </a:p>
          <a:p>
            <a:r>
              <a:rPr lang="en-US" dirty="0" smtClean="0"/>
              <a:t>SELECT FROM </a:t>
            </a:r>
            <a:r>
              <a:rPr lang="en-US" dirty="0" err="1" smtClean="0"/>
              <a:t>x</a:t>
            </a:r>
            <a:r>
              <a:rPr lang="en-US" dirty="0" smtClean="0"/>
              <a:t> WHERE </a:t>
            </a:r>
            <a:r>
              <a:rPr lang="en-US" dirty="0" err="1" smtClean="0"/>
              <a:t>y</a:t>
            </a:r>
            <a:r>
              <a:rPr lang="en-US" dirty="0" smtClean="0"/>
              <a:t>, or several other clauses – subset menu item in </a:t>
            </a:r>
            <a:r>
              <a:rPr lang="en-US" dirty="0" err="1" smtClean="0"/>
              <a:t>dbe</a:t>
            </a:r>
            <a:endParaRPr lang="en-US" dirty="0" smtClean="0"/>
          </a:p>
          <a:p>
            <a:r>
              <a:rPr lang="en-US" dirty="0" smtClean="0"/>
              <a:t>GROUP BY – group menu item in </a:t>
            </a:r>
            <a:r>
              <a:rPr lang="en-US" dirty="0" err="1" smtClean="0"/>
              <a:t>dbe</a:t>
            </a:r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SQL clauses not in Antelope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LEFT JOIN – means something different in Antelope</a:t>
            </a:r>
          </a:p>
          <a:p>
            <a:r>
              <a:rPr lang="en-US" dirty="0" smtClean="0"/>
              <a:t>RIGHT JOIN</a:t>
            </a:r>
          </a:p>
          <a:p>
            <a:r>
              <a:rPr lang="en-US" dirty="0" smtClean="0"/>
              <a:t>FULL JOIN</a:t>
            </a:r>
          </a:p>
          <a:p>
            <a:r>
              <a:rPr lang="en-US" dirty="0" smtClean="0"/>
              <a:t>UNION 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on SQL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Warning:  I only know enough about SQL to be dangerous.  Any other comments?</a:t>
            </a:r>
          </a:p>
          <a:p>
            <a:r>
              <a:rPr lang="en-US" dirty="0" smtClean="0"/>
              <a:t>SQL is a command line thing, GUI’s using SQL have to translate mouse clicks to queries</a:t>
            </a:r>
          </a:p>
          <a:p>
            <a:r>
              <a:rPr lang="en-US" dirty="0" smtClean="0"/>
              <a:t>Most production work on SQL databases use scripts or programming APIs.  Web search and a little digging will get you more than you want to read</a:t>
            </a:r>
          </a:p>
          <a:p>
            <a:r>
              <a:rPr lang="en-US" dirty="0" smtClean="0"/>
              <a:t>To learn more do a web search for “SQL tutorial” and pick your poison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Preliminaries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These data didn’t get pushed.  Fastest route to get the file is from quarry</a:t>
            </a:r>
          </a:p>
          <a:p>
            <a:r>
              <a:rPr lang="en-US" dirty="0" smtClean="0"/>
              <a:t>Use </a:t>
            </a:r>
            <a:r>
              <a:rPr lang="en-US" dirty="0" err="1" smtClean="0"/>
              <a:t>scp</a:t>
            </a:r>
            <a:r>
              <a:rPr lang="en-US" dirty="0" smtClean="0"/>
              <a:t> </a:t>
            </a:r>
            <a:r>
              <a:rPr lang="en-US" dirty="0" err="1" smtClean="0"/>
              <a:t>hpstrnXX@quarry.uits.indiana.edu:/N/dc/scratch/usarray</a:t>
            </a:r>
            <a:r>
              <a:rPr lang="en-US" dirty="0" err="1" smtClean="0"/>
              <a:t>/databasesession.tar</a:t>
            </a:r>
            <a:r>
              <a:rPr lang="en-US" dirty="0" smtClean="0"/>
              <a:t>   .</a:t>
            </a:r>
          </a:p>
          <a:p>
            <a:pPr lvl="1"/>
            <a:r>
              <a:rPr lang="en-US" dirty="0" smtClean="0"/>
              <a:t>Note XX is your training account number used earlier</a:t>
            </a:r>
          </a:p>
          <a:p>
            <a:pPr lvl="1"/>
            <a:r>
              <a:rPr lang="en-US" dirty="0" smtClean="0"/>
              <a:t>The file size I </a:t>
            </a:r>
            <a:r>
              <a:rPr lang="en-US" dirty="0" smtClean="0"/>
              <a:t>see is:  </a:t>
            </a:r>
            <a:r>
              <a:rPr lang="en-US" dirty="0" smtClean="0"/>
              <a:t>321631232 bytes so start this right now and let me talk while it transfers</a:t>
            </a:r>
            <a:endParaRPr lang="en-US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Program and Script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Let’s look at some Antelope examples –</a:t>
            </a:r>
            <a:r>
              <a:rPr lang="en-US" dirty="0" smtClean="0"/>
              <a:t> see handout offline</a:t>
            </a:r>
          </a:p>
          <a:p>
            <a:r>
              <a:rPr lang="en-US" dirty="0" smtClean="0"/>
              <a:t>Login to your quarry account again (IMPORTANT:  use </a:t>
            </a:r>
            <a:r>
              <a:rPr lang="en-US" dirty="0" err="1" smtClean="0"/>
              <a:t>ssh</a:t>
            </a:r>
            <a:r>
              <a:rPr lang="en-US" dirty="0" smtClean="0"/>
              <a:t> –Y)</a:t>
            </a:r>
          </a:p>
          <a:p>
            <a:r>
              <a:rPr lang="en-US" dirty="0" err="1" smtClean="0"/>
              <a:t>cd</a:t>
            </a:r>
            <a:r>
              <a:rPr lang="en-US" dirty="0" smtClean="0"/>
              <a:t> to the NWU_sc2010 directory we created earlier</a:t>
            </a:r>
          </a:p>
          <a:p>
            <a:pPr lvl="1"/>
            <a:r>
              <a:rPr lang="en-US" dirty="0" smtClean="0"/>
              <a:t>Initialize </a:t>
            </a:r>
            <a:r>
              <a:rPr lang="en-US" dirty="0" err="1" smtClean="0"/>
              <a:t>sia</a:t>
            </a:r>
            <a:r>
              <a:rPr lang="en-US" dirty="0" smtClean="0"/>
              <a:t> setup as we did before</a:t>
            </a:r>
          </a:p>
          <a:p>
            <a:pPr lvl="1"/>
            <a:r>
              <a:rPr lang="en-US" dirty="0" smtClean="0"/>
              <a:t>You also need:  export GMTHOME=/N/soft/linux-rhel4-x86_64/GMT4.5.0</a:t>
            </a:r>
            <a:endParaRPr lang="en-US" dirty="0" smtClean="0"/>
          </a:p>
          <a:p>
            <a:pPr lvl="1"/>
            <a:r>
              <a:rPr lang="en-US" dirty="0" smtClean="0"/>
              <a:t>Look at list-</a:t>
            </a:r>
            <a:r>
              <a:rPr lang="en-US" dirty="0" err="1" smtClean="0"/>
              <a:t>events.job</a:t>
            </a:r>
            <a:r>
              <a:rPr lang="en-US" dirty="0" smtClean="0"/>
              <a:t> and run it with </a:t>
            </a:r>
            <a:r>
              <a:rPr lang="en-US" dirty="0" err="1" smtClean="0"/>
              <a:t>sia</a:t>
            </a:r>
            <a:r>
              <a:rPr lang="en-US" dirty="0" smtClean="0"/>
              <a:t> (</a:t>
            </a:r>
            <a:r>
              <a:rPr lang="en-US" dirty="0" err="1" smtClean="0"/>
              <a:t>ascii</a:t>
            </a:r>
            <a:r>
              <a:rPr lang="en-US" dirty="0" smtClean="0"/>
              <a:t> </a:t>
            </a:r>
            <a:r>
              <a:rPr lang="en-US" dirty="0" smtClean="0"/>
              <a:t>table output)</a:t>
            </a:r>
          </a:p>
          <a:p>
            <a:pPr lvl="1"/>
            <a:r>
              <a:rPr lang="en-US" dirty="0" smtClean="0"/>
              <a:t>Run the plot jobs map-</a:t>
            </a:r>
            <a:r>
              <a:rPr lang="en-US" dirty="0" err="1" smtClean="0"/>
              <a:t>events.job</a:t>
            </a:r>
            <a:r>
              <a:rPr lang="en-US" dirty="0" smtClean="0"/>
              <a:t>, map-stations, and map-</a:t>
            </a:r>
            <a:r>
              <a:rPr lang="en-US" dirty="0" err="1" smtClean="0"/>
              <a:t>corridor.job</a:t>
            </a:r>
            <a:endParaRPr lang="en-US" dirty="0" smtClean="0"/>
          </a:p>
          <a:p>
            <a:pPr lvl="1"/>
            <a:r>
              <a:rPr lang="en-US" dirty="0" err="1" smtClean="0"/>
              <a:t>Cd</a:t>
            </a:r>
            <a:r>
              <a:rPr lang="en-US" dirty="0" smtClean="0"/>
              <a:t> to the GMT/PS directory and download the </a:t>
            </a:r>
          </a:p>
          <a:p>
            <a:r>
              <a:rPr lang="en-US" dirty="0" smtClean="0"/>
              <a:t>If I can make it work </a:t>
            </a:r>
          </a:p>
          <a:p>
            <a:pPr lvl="1"/>
            <a:r>
              <a:rPr lang="en-US" dirty="0" smtClean="0"/>
              <a:t>We will do an exercise with </a:t>
            </a:r>
            <a:r>
              <a:rPr lang="en-US" dirty="0" err="1" smtClean="0"/>
              <a:t>mysql</a:t>
            </a:r>
            <a:r>
              <a:rPr lang="en-US" dirty="0" smtClean="0"/>
              <a:t> and </a:t>
            </a:r>
            <a:r>
              <a:rPr lang="en-US" dirty="0" err="1" smtClean="0"/>
              <a:t>sia/igeos</a:t>
            </a:r>
            <a:r>
              <a:rPr lang="en-US" dirty="0" smtClean="0"/>
              <a:t> on quarry</a:t>
            </a:r>
          </a:p>
          <a:p>
            <a:pPr lvl="1"/>
            <a:r>
              <a:rPr lang="en-US" dirty="0" smtClean="0"/>
              <a:t>Worst case we can look at the job files to see how they work </a:t>
            </a:r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Any testimonials on Antelope versus SQL-based systems?</a:t>
            </a:r>
          </a:p>
          <a:p>
            <a:r>
              <a:rPr lang="en-US" dirty="0" smtClean="0"/>
              <a:t>Let’s discuss the energy barrier problem with databases</a:t>
            </a:r>
          </a:p>
          <a:p>
            <a:r>
              <a:rPr lang="en-US" dirty="0" smtClean="0"/>
              <a:t>Other questions on databases in general?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explore a few terms to assure we are speaking the same language</a:t>
            </a:r>
          </a:p>
          <a:p>
            <a:pPr lvl="1"/>
            <a:r>
              <a:rPr lang="en-US" dirty="0" smtClean="0"/>
              <a:t>Relation – a table</a:t>
            </a:r>
          </a:p>
          <a:p>
            <a:pPr lvl="1"/>
            <a:r>
              <a:rPr lang="en-US" dirty="0" err="1" smtClean="0"/>
              <a:t>Tuple</a:t>
            </a:r>
            <a:r>
              <a:rPr lang="en-US" dirty="0" smtClean="0"/>
              <a:t> – row in a table</a:t>
            </a:r>
          </a:p>
          <a:p>
            <a:pPr lvl="1"/>
            <a:r>
              <a:rPr lang="en-US" dirty="0" smtClean="0"/>
              <a:t>Attribute – column in a table</a:t>
            </a:r>
          </a:p>
          <a:p>
            <a:pPr lvl="1"/>
            <a:r>
              <a:rPr lang="en-US" dirty="0" smtClean="0"/>
              <a:t>Schema – the collection of tables that define the database</a:t>
            </a:r>
          </a:p>
          <a:p>
            <a:pPr lvl="1"/>
            <a:r>
              <a:rPr lang="en-US" dirty="0" smtClean="0"/>
              <a:t>Relational database  - has a set of well defined operations that work on one or more tables (relations)</a:t>
            </a:r>
          </a:p>
          <a:p>
            <a:pPr lvl="1"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boundary conditions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Entire courses are taught at most universities on database systems – we can only touch small pieces of the elephant</a:t>
            </a:r>
          </a:p>
          <a:p>
            <a:r>
              <a:rPr lang="en-US" dirty="0" smtClean="0"/>
              <a:t>We will focus on relational database concepts</a:t>
            </a:r>
          </a:p>
          <a:p>
            <a:r>
              <a:rPr lang="en-US" dirty="0" smtClean="0"/>
              <a:t>This is a </a:t>
            </a:r>
            <a:r>
              <a:rPr lang="en-US" dirty="0" err="1" smtClean="0"/>
              <a:t>seismo</a:t>
            </a:r>
            <a:r>
              <a:rPr lang="en-US" dirty="0" smtClean="0"/>
              <a:t>-centric database discussion with some odd concepts not found in most books on this topic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Motivation:  why bother?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Database systems </a:t>
            </a:r>
          </a:p>
          <a:p>
            <a:pPr lvl="1"/>
            <a:r>
              <a:rPr lang="en-US" dirty="0" smtClean="0"/>
              <a:t>Core of most information systems</a:t>
            </a:r>
          </a:p>
          <a:p>
            <a:pPr lvl="1"/>
            <a:r>
              <a:rPr lang="en-US" dirty="0" smtClean="0"/>
              <a:t>Something anyone dealing with IT needs to understand</a:t>
            </a:r>
          </a:p>
          <a:p>
            <a:r>
              <a:rPr lang="en-US" dirty="0" smtClean="0"/>
              <a:t>Can save you a lot of work</a:t>
            </a:r>
          </a:p>
          <a:p>
            <a:r>
              <a:rPr lang="en-US" dirty="0" smtClean="0"/>
              <a:t>Can make things possible you didn’t realize were possible</a:t>
            </a:r>
          </a:p>
          <a:p>
            <a:r>
              <a:rPr lang="en-US" dirty="0" smtClean="0"/>
              <a:t>Cost</a:t>
            </a:r>
          </a:p>
          <a:p>
            <a:pPr lvl="1"/>
            <a:r>
              <a:rPr lang="en-US" dirty="0" smtClean="0"/>
              <a:t>Initial energy barrier</a:t>
            </a:r>
          </a:p>
          <a:p>
            <a:pPr lvl="1"/>
            <a:r>
              <a:rPr lang="en-US" dirty="0" smtClean="0"/>
              <a:t>Your slave can become your master if you aren’t careful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dive 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Open </a:t>
            </a:r>
            <a:r>
              <a:rPr lang="en-US" dirty="0" smtClean="0"/>
              <a:t> </a:t>
            </a:r>
            <a:r>
              <a:rPr lang="en-US" dirty="0" smtClean="0"/>
              <a:t>terminal </a:t>
            </a:r>
            <a:r>
              <a:rPr lang="en-US" dirty="0" smtClean="0"/>
              <a:t>window</a:t>
            </a:r>
          </a:p>
          <a:p>
            <a:r>
              <a:rPr lang="en-US" dirty="0" err="1" smtClean="0"/>
              <a:t>cd</a:t>
            </a:r>
            <a:r>
              <a:rPr lang="en-US" dirty="0" smtClean="0"/>
              <a:t> </a:t>
            </a:r>
            <a:r>
              <a:rPr lang="en-US" dirty="0" smtClean="0"/>
              <a:t>to the</a:t>
            </a:r>
            <a:r>
              <a:rPr lang="en-US" dirty="0" smtClean="0"/>
              <a:t> data </a:t>
            </a:r>
            <a:r>
              <a:rPr lang="en-US" dirty="0" smtClean="0"/>
              <a:t>area we created at start of this session</a:t>
            </a:r>
          </a:p>
          <a:p>
            <a:r>
              <a:rPr lang="en-US" dirty="0" smtClean="0"/>
              <a:t>Run tar </a:t>
            </a:r>
            <a:r>
              <a:rPr lang="en-US" dirty="0" err="1" smtClean="0"/>
              <a:t>xvf</a:t>
            </a:r>
            <a:r>
              <a:rPr lang="en-US" dirty="0" smtClean="0"/>
              <a:t> on the file you downloaded</a:t>
            </a:r>
            <a:endParaRPr lang="en-US" dirty="0" smtClean="0"/>
          </a:p>
          <a:p>
            <a:r>
              <a:rPr lang="en-US" dirty="0" smtClean="0"/>
              <a:t>Type:  </a:t>
            </a:r>
            <a:r>
              <a:rPr lang="en-US" dirty="0" err="1" smtClean="0"/>
              <a:t>dbe</a:t>
            </a:r>
            <a:r>
              <a:rPr lang="en-US" dirty="0" smtClean="0"/>
              <a:t> </a:t>
            </a:r>
            <a:r>
              <a:rPr lang="en-US" dirty="0" err="1" smtClean="0"/>
              <a:t>sinz</a:t>
            </a: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Basic database operations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Arrange</a:t>
            </a:r>
          </a:p>
          <a:p>
            <a:r>
              <a:rPr lang="en-US" dirty="0" smtClean="0"/>
              <a:t>Sort</a:t>
            </a:r>
          </a:p>
          <a:p>
            <a:r>
              <a:rPr lang="en-US" dirty="0" smtClean="0"/>
              <a:t>Subset</a:t>
            </a:r>
          </a:p>
          <a:p>
            <a:r>
              <a:rPr lang="en-US" dirty="0" smtClean="0"/>
              <a:t>Keys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CSS3.0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Type:  </a:t>
            </a:r>
            <a:r>
              <a:rPr lang="en-US" dirty="0" err="1" smtClean="0"/>
              <a:t>dbhelp</a:t>
            </a:r>
            <a:r>
              <a:rPr lang="en-US" dirty="0" smtClean="0"/>
              <a:t> css3.0</a:t>
            </a:r>
          </a:p>
          <a:p>
            <a:r>
              <a:rPr lang="en-US" dirty="0" smtClean="0"/>
              <a:t>For a recently developed alternative go to:  </a:t>
            </a:r>
          </a:p>
          <a:p>
            <a:pPr>
              <a:buNone/>
            </a:pPr>
            <a:r>
              <a:rPr lang="en-US" dirty="0" smtClean="0">
                <a:hlinkClick r:id="rId2"/>
              </a:rPr>
              <a:t>http://www.isc.ac.uk/doc/database/schema.html</a:t>
            </a:r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look at a more complete CSS3.0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a tar file I’ll direct you to and run tar –</a:t>
            </a:r>
            <a:r>
              <a:rPr lang="en-US" dirty="0" err="1" smtClean="0"/>
              <a:t>xvf</a:t>
            </a:r>
            <a:r>
              <a:rPr lang="en-US" dirty="0" smtClean="0"/>
              <a:t> on the file to extract the files</a:t>
            </a:r>
          </a:p>
          <a:p>
            <a:r>
              <a:rPr lang="en-US" dirty="0" smtClean="0"/>
              <a:t>Run:  </a:t>
            </a:r>
            <a:r>
              <a:rPr lang="en-US" dirty="0" err="1" smtClean="0"/>
              <a:t>dbe</a:t>
            </a:r>
            <a:r>
              <a:rPr lang="en-US" dirty="0" smtClean="0"/>
              <a:t> </a:t>
            </a:r>
            <a:r>
              <a:rPr lang="en-US" dirty="0" err="1" smtClean="0"/>
              <a:t>sinz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Genesis">
  <a:themeElements>
    <a:clrScheme name="Genesis">
      <a:dk1>
        <a:sysClr val="windowText" lastClr="000000"/>
      </a:dk1>
      <a:lt1>
        <a:sysClr val="window" lastClr="FFFFFF"/>
      </a:lt1>
      <a:dk2>
        <a:srgbClr val="465466"/>
      </a:dk2>
      <a:lt2>
        <a:srgbClr val="BBD7F8"/>
      </a:lt2>
      <a:accent1>
        <a:srgbClr val="80B606"/>
      </a:accent1>
      <a:accent2>
        <a:srgbClr val="E29F1D"/>
      </a:accent2>
      <a:accent3>
        <a:srgbClr val="2397E2"/>
      </a:accent3>
      <a:accent4>
        <a:srgbClr val="35ACA2"/>
      </a:accent4>
      <a:accent5>
        <a:srgbClr val="5430BB"/>
      </a:accent5>
      <a:accent6>
        <a:srgbClr val="8D34E0"/>
      </a:accent6>
      <a:hlink>
        <a:srgbClr val="00B0F0"/>
      </a:hlink>
      <a:folHlink>
        <a:srgbClr val="0070C0"/>
      </a:folHlink>
    </a:clrScheme>
    <a:fontScheme name="Genesis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Genesis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00000"/>
                <a:greenMod val="110000"/>
              </a:schemeClr>
            </a:gs>
            <a:gs pos="75000">
              <a:schemeClr val="phClr">
                <a:tint val="40000"/>
                <a:satMod val="150000"/>
                <a:redMod val="100000"/>
                <a:blueMod val="100000"/>
              </a:schemeClr>
            </a:gs>
            <a:gs pos="100000">
              <a:schemeClr val="phClr">
                <a:tint val="60000"/>
                <a:satMod val="120000"/>
                <a:redMod val="100000"/>
                <a:blueMod val="100000"/>
              </a:schemeClr>
            </a:gs>
          </a:gsLst>
          <a:path path="circle">
            <a:fillToRect l="25000" t="25000" r="5000" b="5000"/>
          </a:path>
        </a:gradFill>
        <a:gradFill rotWithShape="1">
          <a:gsLst>
            <a:gs pos="0">
              <a:schemeClr val="phClr">
                <a:tint val="50000"/>
                <a:shade val="100000"/>
                <a:alpha val="100000"/>
                <a:satMod val="150000"/>
              </a:schemeClr>
            </a:gs>
            <a:gs pos="40000">
              <a:schemeClr val="phClr">
                <a:tint val="70000"/>
                <a:shade val="100000"/>
                <a:alpha val="100000"/>
                <a:satMod val="150000"/>
              </a:schemeClr>
            </a:gs>
            <a:gs pos="100000">
              <a:schemeClr val="phClr">
                <a:shade val="90000"/>
                <a:satMod val="11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st="50800" dir="11400000" sx="102000" sy="101000" algn="tl" rotWithShape="0">
              <a:srgbClr val="000000">
                <a:alpha val="35000"/>
              </a:srgbClr>
            </a:outerShdw>
          </a:effectLst>
          <a:scene3d>
            <a:camera prst="perspectiveFront" fov="4800000"/>
            <a:lightRig rig="morning" dir="tl"/>
          </a:scene3d>
          <a:sp3d prstMaterial="softmetal">
            <a:bevelT w="0" h="0"/>
          </a:sp3d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  <a:reflection blurRad="101600" stA="40000" endPos="50000" dist="63500" dir="5400000" fadeDir="7200000" sy="-100000" kx="300000" rotWithShape="0"/>
          </a:effectLst>
          <a:scene3d>
            <a:camera prst="orthographicFront">
              <a:rot lat="0" lon="0" rev="0"/>
            </a:camera>
            <a:lightRig rig="chilly" dir="tr">
              <a:rot lat="0" lon="0" rev="1200000"/>
            </a:lightRig>
          </a:scene3d>
          <a:sp3d prstMaterial="plastic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1"/>
          <a:stretch/>
        </a:blipFill>
        <a:blipFill rotWithShape="1">
          <a:blip xmlns:r="http://schemas.openxmlformats.org/officeDocument/2006/relationships" r:embed="rId2"/>
          <a:stretch/>
        </a:blipFill>
        <a:blipFill rotWithShape="1">
          <a:blip xmlns:r="http://schemas.openxmlformats.org/officeDocument/2006/relationships" r:embed="rId3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Genesis.thmx</Template>
  <TotalTime>1483</TotalTime>
  <Words>1016</Words>
  <Application>Microsoft Macintosh PowerPoint</Application>
  <PresentationFormat>On-screen Show (4:3)</PresentationFormat>
  <Paragraphs>143</Paragraphs>
  <Slides>21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Genesis</vt:lpstr>
      <vt:lpstr>Database Concepts</vt:lpstr>
      <vt:lpstr>Preliminaries</vt:lpstr>
      <vt:lpstr>Database</vt:lpstr>
      <vt:lpstr>Some boundary conditions</vt:lpstr>
      <vt:lpstr>Motivation:  why bother?</vt:lpstr>
      <vt:lpstr>Let’s dive in</vt:lpstr>
      <vt:lpstr>Basic database operations</vt:lpstr>
      <vt:lpstr>The CSS3.0 schema</vt:lpstr>
      <vt:lpstr>Let’s look at a more complete CSS3.0 database</vt:lpstr>
      <vt:lpstr>A VERY important point about CSS3.0 and waveforms</vt:lpstr>
      <vt:lpstr>Some Key Issues about CSS3.0</vt:lpstr>
      <vt:lpstr>Relational db key concepts</vt:lpstr>
      <vt:lpstr>Let’s work with joins</vt:lpstr>
      <vt:lpstr>Commercial DBMS </vt:lpstr>
      <vt:lpstr>Antelope versus </vt:lpstr>
      <vt:lpstr>Structured Query Language (SQL)</vt:lpstr>
      <vt:lpstr>A few SQL clauses</vt:lpstr>
      <vt:lpstr>SQL clauses not in Antelope</vt:lpstr>
      <vt:lpstr>More on SQL</vt:lpstr>
      <vt:lpstr>Program and Script API</vt:lpstr>
      <vt:lpstr>Database Discussion</vt:lpstr>
    </vt:vector>
  </TitlesOfParts>
  <Company>Indiana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Session 2:  Database Concepts</dc:title>
  <dc:creator>Gary Pavlis</dc:creator>
  <cp:lastModifiedBy>Gary Pavlis</cp:lastModifiedBy>
  <cp:revision>48</cp:revision>
  <dcterms:created xsi:type="dcterms:W3CDTF">2010-08-26T18:06:53Z</dcterms:created>
  <dcterms:modified xsi:type="dcterms:W3CDTF">2010-08-26T20:01:42Z</dcterms:modified>
</cp:coreProperties>
</file>