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handoutMasters/handoutMaster1.xml" ContentType="application/vnd.openxmlformats-officedocument.presentationml.handoutMaster+xml"/>
  <Default Extension="pdf" ContentType="application/pdf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8" r:id="rId1"/>
  </p:sldMasterIdLst>
  <p:notesMasterIdLst>
    <p:notesMasterId r:id="rId3"/>
  </p:notesMasterIdLst>
  <p:handoutMasterIdLst>
    <p:handoutMasterId r:id="rId4"/>
  </p:handoutMasterIdLst>
  <p:sldIdLst>
    <p:sldId id="1564" r:id="rId2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5pPr>
    <a:lvl6pPr marL="22860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6pPr>
    <a:lvl7pPr marL="27432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7pPr>
    <a:lvl8pPr marL="32004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8pPr>
    <a:lvl9pPr marL="3657600" algn="l" defTabSz="457200" rtl="0" eaLnBrk="1" latinLnBrk="0" hangingPunct="1">
      <a:defRPr sz="1200" b="1" kern="1200">
        <a:solidFill>
          <a:schemeClr val="tx1"/>
        </a:solidFill>
        <a:latin typeface="Arial" pitchFamily="-11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showPr showNarration="1">
    <p:present/>
    <p:sldAll/>
    <p:penClr>
      <a:schemeClr val="tx1"/>
    </p:penClr>
  </p:showPr>
  <p:clrMru>
    <a:srgbClr val="D4ED9D"/>
    <a:srgbClr val="E2F9FF"/>
    <a:srgbClr val="D6E9FF"/>
    <a:srgbClr val="EBFFD7"/>
    <a:srgbClr val="178EFF"/>
    <a:srgbClr val="E4EFFF"/>
    <a:srgbClr val="FF0005"/>
    <a:srgbClr val="2099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8743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-680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67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BBF08DED-5DD1-C446-AF1F-7900A14B6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b="0">
                <a:latin typeface="Arial" pitchFamily="-109" charset="0"/>
              </a:defRPr>
            </a:lvl1pPr>
          </a:lstStyle>
          <a:p>
            <a:pPr>
              <a:defRPr/>
            </a:pPr>
            <a:fld id="{2651A8F6-0DAF-3245-ABCD-6CAFA2B78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9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3203D0-47BC-404D-AA64-320A3B378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4F198-5987-8641-9F4D-88DB1FEFE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D307A-D018-7549-86B8-44A6C1358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AE82-5E37-414C-8C14-1CE5E4AAB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5059-FDC1-6D46-AE74-C334E4938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376FB-78AD-174D-AE45-E1420FD105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3F3F8-EA31-D044-955D-0F8C15922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6E113-0630-0743-B9E8-56D26D434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A1B7D-F147-C84E-9805-D44BAD579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DB25-6882-774A-92E4-DA6AAC920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D4205-4164-6749-A9D8-2308995FC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F78F5-FBDD-0540-B44E-61B8DD13E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B51BD-2551-7F49-B58D-ABFB37034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342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9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E62BF74-1A79-7649-BA9F-7835E4352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6" descr="ES_07_NoUnav_Banner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12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9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df"/><Relationship Id="rId5" Type="http://schemas.openxmlformats.org/officeDocument/2006/relationships/image" Target="../media/image7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df"/><Relationship Id="rId3" Type="http://schemas.openxmlformats.org/officeDocument/2006/relationships/image" Target="../media/image5.png"/><Relationship Id="rId6" Type="http://schemas.openxmlformats.org/officeDocument/2006/relationships/image" Target="../media/image6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376FB-78AD-174D-AE45-E1420FD1058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457890"/>
            <a:ext cx="6588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/>
              <a:t>Eagar, Fouch, James, and Carlson, Crustal structure beneath the High Lava Plains of Eastern Oregon and surrounding regions from receiver function analysis,  </a:t>
            </a:r>
            <a:r>
              <a:rPr lang="en-US" sz="1000" i="1" dirty="0" smtClean="0"/>
              <a:t>submitted to J. </a:t>
            </a:r>
            <a:r>
              <a:rPr lang="en-US" sz="1000" i="1" dirty="0" err="1" smtClean="0"/>
              <a:t>Geophys</a:t>
            </a:r>
            <a:r>
              <a:rPr lang="en-US" sz="1000" i="1" dirty="0" smtClean="0"/>
              <a:t>. Res.</a:t>
            </a:r>
            <a:r>
              <a:rPr lang="en-US" sz="1000" dirty="0" smtClean="0"/>
              <a:t>, June, 2010</a:t>
            </a:r>
            <a:endParaRPr lang="en-US" sz="1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76276" y="1337654"/>
            <a:ext cx="4162867" cy="506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16986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12" charset="0"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Background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  <a:defRPr/>
            </a:pPr>
            <a:r>
              <a:rPr lang="en-US" b="0" kern="0" noProof="0" dirty="0" smtClean="0"/>
              <a:t>P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rimary data analysis for this study was </a:t>
            </a:r>
            <a:r>
              <a:rPr lang="en-US" b="0" kern="0" dirty="0" smtClean="0">
                <a:latin typeface="+mn-lt"/>
              </a:rPr>
              <a:t>receiver function analyses </a:t>
            </a:r>
            <a:r>
              <a:rPr lang="en-US" b="0" kern="0" dirty="0" smtClean="0">
                <a:latin typeface="+mn-lt"/>
              </a:rPr>
              <a:t>of </a:t>
            </a:r>
            <a:r>
              <a:rPr lang="en-US" b="0" kern="0" dirty="0" smtClean="0">
                <a:latin typeface="+mn-lt"/>
              </a:rPr>
              <a:t>HLP network and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TA data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16986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12" charset="0"/>
              <a:buChar char="•"/>
              <a:tabLst/>
              <a:defRPr/>
            </a:pPr>
            <a:r>
              <a:rPr kumimoji="0" 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Preparing data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SOD used for data request and download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Home-brewed shell scripts used to rearrange into </a:t>
            </a:r>
            <a:r>
              <a:rPr lang="en-US" b="0" kern="0" dirty="0" err="1" smtClean="0">
                <a:latin typeface="+mn-lt"/>
              </a:rPr>
              <a:t>FuncLab</a:t>
            </a:r>
            <a:r>
              <a:rPr lang="en-US" b="0" kern="0" dirty="0" smtClean="0">
                <a:latin typeface="+mn-lt"/>
              </a:rPr>
              <a:t>-appropriate directory structure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(</a:t>
            </a:r>
            <a:r>
              <a:rPr lang="en-US" b="0" kern="0" dirty="0" err="1" smtClean="0">
                <a:latin typeface="+mn-lt"/>
              </a:rPr>
              <a:t>SplitLab</a:t>
            </a:r>
            <a:r>
              <a:rPr lang="en-US" b="0" kern="0" dirty="0" smtClean="0">
                <a:latin typeface="+mn-lt"/>
              </a:rPr>
              <a:t> is a MATLAB-based system for receiver function analysis – </a:t>
            </a:r>
            <a:r>
              <a:rPr lang="en-US" b="0" i="1" kern="0" dirty="0" smtClean="0">
                <a:latin typeface="+mn-lt"/>
              </a:rPr>
              <a:t>Eagar and Fouch </a:t>
            </a:r>
            <a:r>
              <a:rPr lang="en-US" b="0" kern="0" dirty="0" smtClean="0">
                <a:latin typeface="+mn-lt"/>
              </a:rPr>
              <a:t>[2010])</a:t>
            </a:r>
          </a:p>
          <a:p>
            <a:pPr marL="342900" lvl="0" indent="-169863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kern="0" dirty="0" smtClean="0"/>
              <a:t>Processing data</a:t>
            </a:r>
            <a:endParaRPr lang="en-US" b="0" kern="0" dirty="0" smtClean="0"/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/>
              <a:t>Use built-in </a:t>
            </a:r>
            <a:r>
              <a:rPr lang="en-US" b="0" kern="0" dirty="0" err="1" smtClean="0"/>
              <a:t>FuncLab</a:t>
            </a:r>
            <a:r>
              <a:rPr lang="en-US" b="0" kern="0" dirty="0" smtClean="0"/>
              <a:t> Trace Editor to evaluate each receiver function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Use built-in </a:t>
            </a:r>
            <a:r>
              <a:rPr lang="en-US" b="0" kern="0" dirty="0" err="1" smtClean="0">
                <a:latin typeface="+mn-lt"/>
              </a:rPr>
              <a:t>Funclab</a:t>
            </a:r>
            <a:r>
              <a:rPr lang="en-US" b="0" kern="0" dirty="0" smtClean="0">
                <a:latin typeface="+mn-lt"/>
              </a:rPr>
              <a:t> modules to process trace edited data (H-</a:t>
            </a:r>
            <a:r>
              <a:rPr lang="en-US" b="0" kern="0" dirty="0" err="1" smtClean="0">
                <a:latin typeface="+mn-lt"/>
              </a:rPr>
              <a:t>k</a:t>
            </a:r>
            <a:r>
              <a:rPr lang="en-US" b="0" kern="0" dirty="0" smtClean="0">
                <a:latin typeface="+mn-lt"/>
              </a:rPr>
              <a:t> stacking, Gaussian Common Conversion Point stacking, etc.)</a:t>
            </a:r>
          </a:p>
          <a:p>
            <a:pPr marL="342900" indent="-169863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kern="0" dirty="0" smtClean="0"/>
              <a:t>Plotting data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Use built-in </a:t>
            </a:r>
            <a:r>
              <a:rPr lang="en-US" b="0" kern="0" dirty="0" err="1" smtClean="0">
                <a:latin typeface="+mn-lt"/>
              </a:rPr>
              <a:t>FuncLab</a:t>
            </a:r>
            <a:r>
              <a:rPr lang="en-US" b="0" kern="0" dirty="0" smtClean="0">
                <a:latin typeface="+mn-lt"/>
              </a:rPr>
              <a:t> modules for basic plotting (waveforms, slowness, </a:t>
            </a:r>
            <a:r>
              <a:rPr lang="en-US" b="0" kern="0" dirty="0" err="1" smtClean="0">
                <a:latin typeface="+mn-lt"/>
              </a:rPr>
              <a:t>backazimuth</a:t>
            </a:r>
            <a:r>
              <a:rPr lang="en-US" b="0" kern="0" dirty="0" smtClean="0">
                <a:latin typeface="+mn-lt"/>
              </a:rPr>
              <a:t>, straight stacks H-</a:t>
            </a:r>
            <a:r>
              <a:rPr lang="en-US" b="0" kern="0" dirty="0" err="1" smtClean="0">
                <a:latin typeface="+mn-lt"/>
              </a:rPr>
              <a:t>k</a:t>
            </a:r>
            <a:r>
              <a:rPr lang="en-US" b="0" kern="0" dirty="0" smtClean="0">
                <a:latin typeface="+mn-lt"/>
              </a:rPr>
              <a:t> grid </a:t>
            </a:r>
            <a:r>
              <a:rPr lang="en-US" b="0" kern="0" dirty="0" err="1" smtClean="0">
                <a:latin typeface="+mn-lt"/>
              </a:rPr>
              <a:t>searches,etc</a:t>
            </a:r>
            <a:r>
              <a:rPr lang="en-US" b="0" kern="0" dirty="0" smtClean="0">
                <a:latin typeface="+mn-lt"/>
              </a:rPr>
              <a:t>.)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Export text files for some plotting (maps, etc.)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Arial" pitchFamily="-112" charset="0"/>
              <a:buChar char="•"/>
            </a:pPr>
            <a:r>
              <a:rPr lang="en-US" b="0" kern="0" dirty="0" smtClean="0">
                <a:latin typeface="+mn-lt"/>
              </a:rPr>
              <a:t>Plot mostly using GMT and some Illustrator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1462" y="921679"/>
            <a:ext cx="57663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Workflow behind the published science result</a:t>
            </a:r>
            <a:endParaRPr lang="en-US" sz="2000" dirty="0"/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4340225" y="11113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540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6700" algn="l"/>
              </a:tabLst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Crustal Structure 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Beneath </a:t>
            </a:r>
          </a:p>
          <a:p>
            <a:pPr marL="2540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6700" algn="l"/>
              </a:tabLst>
              <a:defRPr/>
            </a:pP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High Lava Plains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 descr="fig08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676" y="948633"/>
            <a:ext cx="3085293" cy="2743200"/>
          </a:xfrm>
          <a:prstGeom prst="rect">
            <a:avLst/>
          </a:prstGeom>
        </p:spPr>
      </p:pic>
      <p:pic>
        <p:nvPicPr>
          <p:cNvPr id="13" name="Picture 12" descr="fig09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156716" y="1293592"/>
            <a:ext cx="1852831" cy="5252120"/>
          </a:xfrm>
          <a:prstGeom prst="rect">
            <a:avLst/>
          </a:prstGeom>
        </p:spPr>
      </p:pic>
      <p:pic>
        <p:nvPicPr>
          <p:cNvPr id="14" name="Picture 13" descr="fig11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7986" y="3729544"/>
            <a:ext cx="3090672" cy="274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22285</TotalTime>
  <Words>201</Words>
  <Application>Microsoft Macintosh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Circle Strokes</vt:lpstr>
      <vt:lpstr>Slide 1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R. Woodward</cp:lastModifiedBy>
  <cp:revision>833</cp:revision>
  <cp:lastPrinted>2008-05-29T16:23:39Z</cp:lastPrinted>
  <dcterms:created xsi:type="dcterms:W3CDTF">2010-08-26T13:48:11Z</dcterms:created>
  <dcterms:modified xsi:type="dcterms:W3CDTF">2010-08-26T13:48:29Z</dcterms:modified>
</cp:coreProperties>
</file>