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36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/>
              <a:pPr/>
              <a:t>8/27/10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/>
              <a:pPr/>
              <a:t>8/27/10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C807671-FA6F-8F46-B254-D8880EBCEAB4}" type="datetimeFigureOut">
              <a:rPr lang="en-US" smtClean="0"/>
              <a:pPr/>
              <a:t>8/27/10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D95C857-F3A5-2E4E-9AB4-DF6E0D4E4B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df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df"/><Relationship Id="rId3" Type="http://schemas.openxmlformats.org/officeDocument/2006/relationships/image" Target="../media/image8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processing strategies and relation to programming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Gary L. Pavlis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comparison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Focus on the table document</a:t>
            </a:r>
          </a:p>
          <a:p>
            <a:pPr lvl="1"/>
            <a:r>
              <a:rPr lang="en-US" dirty="0" smtClean="0"/>
              <a:t>FORTRAN</a:t>
            </a:r>
          </a:p>
          <a:p>
            <a:pPr lvl="1"/>
            <a:r>
              <a:rPr lang="en-US" dirty="0" smtClean="0"/>
              <a:t>C/C++</a:t>
            </a:r>
          </a:p>
          <a:p>
            <a:pPr lvl="1"/>
            <a:r>
              <a:rPr lang="en-US" dirty="0" err="1" smtClean="0"/>
              <a:t>Matlab</a:t>
            </a:r>
            <a:endParaRPr lang="en-US" dirty="0" smtClean="0"/>
          </a:p>
          <a:p>
            <a:pPr lvl="1"/>
            <a:r>
              <a:rPr lang="en-US" dirty="0" smtClean="0"/>
              <a:t>Java</a:t>
            </a:r>
          </a:p>
          <a:p>
            <a:pPr lvl="1"/>
            <a:r>
              <a:rPr lang="en-US" dirty="0" err="1" smtClean="0"/>
              <a:t>Csh</a:t>
            </a:r>
            <a:endParaRPr lang="en-US" dirty="0" smtClean="0"/>
          </a:p>
          <a:p>
            <a:pPr lvl="1"/>
            <a:r>
              <a:rPr lang="en-US" dirty="0" smtClean="0"/>
              <a:t>Perl</a:t>
            </a:r>
          </a:p>
          <a:p>
            <a:pPr lvl="1"/>
            <a:r>
              <a:rPr lang="en-US" dirty="0" smtClean="0"/>
              <a:t>Python</a:t>
            </a:r>
          </a:p>
          <a:p>
            <a:r>
              <a:rPr lang="en-US" dirty="0" smtClean="0"/>
              <a:t>SAC gurus.  Can you fill in this table for SAC interpreter?</a:t>
            </a:r>
          </a:p>
          <a:p>
            <a:r>
              <a:rPr lang="en-US" dirty="0" smtClean="0"/>
              <a:t>What do we conclude?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Another Example</a:t>
            </a:r>
            <a:r>
              <a:rPr lang="en-US" sz="3600" dirty="0" smtClean="0"/>
              <a:t>: </a:t>
            </a:r>
            <a:r>
              <a:rPr lang="en-US" sz="3600" dirty="0" smtClean="0"/>
              <a:t> scripts from Meghan’s exercise yesterday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file “c00.motherscript”</a:t>
            </a:r>
          </a:p>
          <a:p>
            <a:r>
              <a:rPr lang="en-US" dirty="0" smtClean="0"/>
              <a:t>Illustrates:</a:t>
            </a:r>
          </a:p>
          <a:p>
            <a:pPr lvl="1"/>
            <a:r>
              <a:rPr lang="en-US" dirty="0" smtClean="0"/>
              <a:t>Shells scripts running other shell scripts and program</a:t>
            </a:r>
          </a:p>
          <a:p>
            <a:pPr lvl="1"/>
            <a:r>
              <a:rPr lang="en-US" dirty="0" smtClean="0"/>
              <a:t>Conditionals</a:t>
            </a:r>
          </a:p>
          <a:p>
            <a:pPr lvl="1"/>
            <a:r>
              <a:rPr lang="en-US" dirty="0" smtClean="0"/>
              <a:t>loops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8" cy="1283167"/>
          </a:xfrm>
        </p:spPr>
        <p:txBody>
          <a:bodyPr/>
          <a:lstStyle/>
          <a:p>
            <a:r>
              <a:rPr lang="en-US" sz="3600" dirty="0" smtClean="0"/>
              <a:t>Example2:  </a:t>
            </a:r>
            <a:r>
              <a:rPr lang="en-US" sz="3600" dirty="0" err="1" smtClean="0"/>
              <a:t>Jython</a:t>
            </a:r>
            <a:r>
              <a:rPr lang="en-US" sz="3600" dirty="0" smtClean="0"/>
              <a:t> from HALE 2009 short course </a:t>
            </a:r>
            <a:r>
              <a:rPr lang="en-US" sz="3600" dirty="0" err="1" smtClean="0"/>
              <a:t>JYThON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file </a:t>
            </a:r>
            <a:r>
              <a:rPr lang="en-US" dirty="0" err="1" smtClean="0"/>
              <a:t>oz.py</a:t>
            </a:r>
            <a:endParaRPr lang="en-US" dirty="0" smtClean="0"/>
          </a:p>
          <a:p>
            <a:r>
              <a:rPr lang="en-US" dirty="0" smtClean="0"/>
              <a:t>Illustrates</a:t>
            </a:r>
          </a:p>
          <a:p>
            <a:pPr lvl="1"/>
            <a:r>
              <a:rPr lang="en-US" dirty="0" smtClean="0"/>
              <a:t>More advanced functionality of python (actually </a:t>
            </a:r>
            <a:r>
              <a:rPr lang="en-US" dirty="0" err="1" smtClean="0"/>
              <a:t>jython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Procedures</a:t>
            </a:r>
          </a:p>
          <a:p>
            <a:pPr lvl="1"/>
            <a:r>
              <a:rPr lang="en-US" dirty="0" smtClean="0"/>
              <a:t>Loops</a:t>
            </a:r>
          </a:p>
          <a:p>
            <a:pPr lvl="1"/>
            <a:r>
              <a:rPr lang="en-US" dirty="0" smtClean="0"/>
              <a:t>Conditionals</a:t>
            </a:r>
          </a:p>
          <a:p>
            <a:pPr lvl="1"/>
            <a:r>
              <a:rPr lang="en-US" dirty="0" smtClean="0"/>
              <a:t>How to mix a faster language (here java) with a scripting language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Components and glue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Both examples illustrate means to link things that do a well defined task with a scripting language of some kind</a:t>
            </a:r>
          </a:p>
          <a:p>
            <a:pPr lvl="1"/>
            <a:r>
              <a:rPr lang="en-US" dirty="0" smtClean="0"/>
              <a:t>“task” is a program, java class wrapped for </a:t>
            </a:r>
            <a:r>
              <a:rPr lang="en-US" dirty="0" err="1" smtClean="0"/>
              <a:t>jython</a:t>
            </a:r>
            <a:r>
              <a:rPr lang="en-US" dirty="0" smtClean="0"/>
              <a:t>, or could be a C/C++ entity linked to python with swig or </a:t>
            </a:r>
            <a:r>
              <a:rPr lang="en-US" dirty="0" err="1" smtClean="0"/>
              <a:t>cython</a:t>
            </a:r>
            <a:endParaRPr lang="en-US" dirty="0" smtClean="0"/>
          </a:p>
          <a:p>
            <a:pPr lvl="1"/>
            <a:r>
              <a:rPr lang="en-US" dirty="0" smtClean="0"/>
              <a:t>Glue is the scripting language:  </a:t>
            </a:r>
            <a:r>
              <a:rPr lang="en-US" dirty="0" err="1" smtClean="0"/>
              <a:t>csh</a:t>
            </a:r>
            <a:r>
              <a:rPr lang="en-US" dirty="0" smtClean="0"/>
              <a:t>, </a:t>
            </a:r>
            <a:r>
              <a:rPr lang="en-US" dirty="0" err="1" smtClean="0"/>
              <a:t>sh</a:t>
            </a:r>
            <a:r>
              <a:rPr lang="en-US" dirty="0" smtClean="0"/>
              <a:t>, </a:t>
            </a:r>
            <a:r>
              <a:rPr lang="en-US" dirty="0" err="1" smtClean="0"/>
              <a:t>perl</a:t>
            </a:r>
            <a:r>
              <a:rPr lang="en-US" dirty="0" smtClean="0"/>
              <a:t>, python, or </a:t>
            </a:r>
            <a:r>
              <a:rPr lang="en-US" dirty="0" err="1" smtClean="0"/>
              <a:t>jython</a:t>
            </a:r>
            <a:r>
              <a:rPr lang="en-US" dirty="0" smtClean="0"/>
              <a:t> (note at this time python and </a:t>
            </a:r>
            <a:r>
              <a:rPr lang="en-US" dirty="0" err="1" smtClean="0"/>
              <a:t>jython</a:t>
            </a:r>
            <a:r>
              <a:rPr lang="en-US" dirty="0" smtClean="0"/>
              <a:t> cannot be mixed)</a:t>
            </a:r>
          </a:p>
          <a:p>
            <a:r>
              <a:rPr lang="en-US" dirty="0" smtClean="0"/>
              <a:t>This is not how people usually view </a:t>
            </a:r>
            <a:r>
              <a:rPr lang="en-US" dirty="0" err="1" smtClean="0"/>
              <a:t>matlab</a:t>
            </a:r>
            <a:endParaRPr lang="en-US" dirty="0" smtClean="0"/>
          </a:p>
          <a:p>
            <a:pPr lvl="1"/>
            <a:r>
              <a:rPr lang="en-US" dirty="0" smtClean="0"/>
              <a:t>Problem solving environment</a:t>
            </a:r>
          </a:p>
          <a:p>
            <a:pPr lvl="1"/>
            <a:r>
              <a:rPr lang="en-US" dirty="0" smtClean="0"/>
              <a:t>Normally treated as an all-in-one solution</a:t>
            </a:r>
          </a:p>
          <a:p>
            <a:pPr lvl="1"/>
            <a:r>
              <a:rPr lang="en-US" dirty="0" smtClean="0"/>
              <a:t>Can be used in shell scripts if run with “</a:t>
            </a:r>
            <a:r>
              <a:rPr lang="en-US" dirty="0" err="1" smtClean="0"/>
              <a:t>matlab</a:t>
            </a:r>
            <a:r>
              <a:rPr lang="en-US" dirty="0" smtClean="0"/>
              <a:t> -</a:t>
            </a:r>
            <a:r>
              <a:rPr lang="en-US" dirty="0" err="1" smtClean="0"/>
              <a:t>nojvm</a:t>
            </a:r>
            <a:r>
              <a:rPr lang="en-US" dirty="0" smtClean="0"/>
              <a:t> &lt;&lt;EOT” construct to drive a master </a:t>
            </a:r>
            <a:r>
              <a:rPr lang="en-US" dirty="0" err="1" smtClean="0"/>
              <a:t>m</a:t>
            </a:r>
            <a:r>
              <a:rPr lang="en-US" smtClean="0"/>
              <a:t>-file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Download the small tar file from the web site for this section</a:t>
            </a:r>
          </a:p>
          <a:p>
            <a:r>
              <a:rPr lang="en-US" dirty="0" smtClean="0"/>
              <a:t>Unpack the tar file </a:t>
            </a:r>
          </a:p>
          <a:p>
            <a:r>
              <a:rPr lang="en-US" dirty="0" smtClean="0"/>
              <a:t>Open the </a:t>
            </a:r>
            <a:r>
              <a:rPr lang="en-US" dirty="0" err="1" smtClean="0"/>
              <a:t>InterfacingExercise</a:t>
            </a:r>
            <a:r>
              <a:rPr lang="en-US" dirty="0" smtClean="0"/>
              <a:t> doc file</a:t>
            </a:r>
          </a:p>
          <a:p>
            <a:r>
              <a:rPr lang="en-US" dirty="0" smtClean="0"/>
              <a:t>We’ll work </a:t>
            </a:r>
            <a:r>
              <a:rPr lang="en-US" smtClean="0"/>
              <a:t>through this</a:t>
            </a: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flow</a:t>
            </a:r>
          </a:p>
          <a:p>
            <a:r>
              <a:rPr lang="en-US" dirty="0" smtClean="0"/>
              <a:t>All processing involves programming logic in on form or another</a:t>
            </a:r>
          </a:p>
          <a:p>
            <a:r>
              <a:rPr lang="en-US" dirty="0" smtClean="0"/>
              <a:t>Research computing usually requires wiring together components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Starting point is “raw” data </a:t>
            </a:r>
          </a:p>
          <a:p>
            <a:pPr lvl="1"/>
            <a:r>
              <a:rPr lang="en-US" dirty="0" smtClean="0"/>
              <a:t>Here “raw” implies waveform data, but all processing starts with something it calls raw (e.g. travel time tomography starts with travel time picks)</a:t>
            </a:r>
          </a:p>
          <a:p>
            <a:pPr lvl="1"/>
            <a:r>
              <a:rPr lang="en-US" dirty="0" smtClean="0"/>
              <a:t>Raw implies data have problems that need to be dealt with (e.g. gaps or “bad” data)</a:t>
            </a:r>
          </a:p>
          <a:p>
            <a:r>
              <a:rPr lang="en-US" dirty="0" smtClean="0"/>
              <a:t>Data passed through processing “stages”</a:t>
            </a:r>
          </a:p>
          <a:p>
            <a:pPr lvl="1"/>
            <a:r>
              <a:rPr lang="en-US" dirty="0" smtClean="0"/>
              <a:t>Have </a:t>
            </a:r>
            <a:r>
              <a:rPr lang="en-US" dirty="0" err="1" smtClean="0"/>
              <a:t>input(s</a:t>
            </a:r>
            <a:r>
              <a:rPr lang="en-US" dirty="0" smtClean="0"/>
              <a:t>) and </a:t>
            </a:r>
            <a:r>
              <a:rPr lang="en-US" dirty="0" err="1" smtClean="0"/>
              <a:t>output(s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Files</a:t>
            </a:r>
          </a:p>
          <a:p>
            <a:pPr lvl="2"/>
            <a:r>
              <a:rPr lang="en-US" dirty="0" smtClean="0"/>
              <a:t>Streams (e.g. </a:t>
            </a:r>
            <a:r>
              <a:rPr lang="en-US" dirty="0" err="1" smtClean="0"/>
              <a:t>unix</a:t>
            </a:r>
            <a:r>
              <a:rPr lang="en-US" dirty="0" smtClean="0"/>
              <a:t> pipe or Antelope real time data flow)</a:t>
            </a:r>
          </a:p>
          <a:p>
            <a:pPr lvl="2"/>
            <a:r>
              <a:rPr lang="en-US" dirty="0" smtClean="0"/>
              <a:t>May or may not do database transactions</a:t>
            </a:r>
          </a:p>
          <a:p>
            <a:pPr lvl="1"/>
            <a:r>
              <a:rPr lang="en-US" dirty="0" smtClean="0"/>
              <a:t>Have control parameters that influence output</a:t>
            </a:r>
          </a:p>
          <a:p>
            <a:pPr lvl="1"/>
            <a:r>
              <a:rPr lang="en-US" dirty="0" smtClean="0"/>
              <a:t>May require human-machine interaction (e.g. trace editing)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/>
              <a:t>Example:  what it took to produce this</a:t>
            </a:r>
            <a:endParaRPr lang="en-US" sz="4400" dirty="0"/>
          </a:p>
        </p:txBody>
      </p:sp>
      <p:pic>
        <p:nvPicPr>
          <p:cNvPr id="4" name="Content Placeholder 3" descr="usarrayresult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18181" r="-18181"/>
              <a:stretch>
                <a:fillRect/>
              </a:stretch>
            </p:blipFill>
          </mc:Choice>
          <mc:Fallback>
            <p:blipFill>
              <a:blip r:embed="rId3"/>
              <a:srcRect l="-18181" r="-18181"/>
              <a:stretch>
                <a:fillRect/>
              </a:stretch>
            </p:blipFill>
          </mc:Fallback>
        </mc:AlternateContent>
        <p:spPr>
          <a:xfrm>
            <a:off x="-991960" y="781650"/>
            <a:ext cx="10972800" cy="6217997"/>
          </a:xfrm>
        </p:spPr>
      </p:pic>
      <p:sp>
        <p:nvSpPr>
          <p:cNvPr id="5" name="TextBox 4"/>
          <p:cNvSpPr txBox="1"/>
          <p:nvPr/>
        </p:nvSpPr>
        <p:spPr>
          <a:xfrm>
            <a:off x="490205" y="6394302"/>
            <a:ext cx="231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Pavlis (in press)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Work Flow For this Example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at handout figure</a:t>
            </a:r>
          </a:p>
          <a:p>
            <a:pPr lvl="1"/>
            <a:r>
              <a:rPr lang="en-US" dirty="0" smtClean="0"/>
              <a:t>Flow diagram prepared for a users manual I’m working on</a:t>
            </a:r>
          </a:p>
          <a:p>
            <a:pPr lvl="1"/>
            <a:r>
              <a:rPr lang="en-US" dirty="0" smtClean="0"/>
              <a:t>Boxes are processing modules if colored, files if white</a:t>
            </a:r>
          </a:p>
          <a:p>
            <a:r>
              <a:rPr lang="en-US" dirty="0" smtClean="0"/>
              <a:t>Next slide is the figure for discussion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PWMIGDataFlowDiagram.pdf"/>
          <p:cNvPicPr>
            <a:picLocks noGrp="1" noChangeAspect="1"/>
          </p:cNvPicPr>
          <p:nvPr>
            <p:ph idx="1"/>
          </p:nvPr>
        </p:nvPicPr>
        <mc:AlternateContent xmlns:ma="http://schemas.microsoft.com/office/mac/drawingml/2008/main">
          <mc:Choice Requires="ma">
            <p:blipFill>
              <a:blip r:embed="rId2"/>
              <a:srcRect l="-18181" r="-18181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rcRect l="-18181" r="-18181"/>
              <a:stretch>
                <a:fillRect/>
              </a:stretch>
            </p:blipFill>
          </mc:Fallback>
        </mc:AlternateContent>
        <p:spPr>
          <a:xfrm>
            <a:off x="-175779" y="895221"/>
            <a:ext cx="8686800" cy="492258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It is Programming no matter how you slice it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data processing involves some form of programming</a:t>
            </a:r>
          </a:p>
          <a:p>
            <a:r>
              <a:rPr lang="en-US" dirty="0" smtClean="0"/>
              <a:t>This fact is not understood by a large fraction of our community</a:t>
            </a:r>
          </a:p>
          <a:p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Compiled programs (FORTRAN, C, C++)</a:t>
            </a:r>
          </a:p>
          <a:p>
            <a:pPr lvl="1"/>
            <a:r>
              <a:rPr lang="en-US" dirty="0" smtClean="0"/>
              <a:t>Java (a hybrid of scripts and compilation)</a:t>
            </a:r>
          </a:p>
          <a:p>
            <a:pPr lvl="1"/>
            <a:r>
              <a:rPr lang="en-US" dirty="0" smtClean="0"/>
              <a:t>Conventional </a:t>
            </a:r>
            <a:r>
              <a:rPr lang="en-US" dirty="0" err="1" smtClean="0"/>
              <a:t>unix</a:t>
            </a:r>
            <a:r>
              <a:rPr lang="en-US" dirty="0" smtClean="0"/>
              <a:t> shell scripts</a:t>
            </a:r>
          </a:p>
          <a:p>
            <a:pPr lvl="1"/>
            <a:r>
              <a:rPr lang="en-US" dirty="0" smtClean="0"/>
              <a:t>Newer more advanced scripting languages (</a:t>
            </a:r>
            <a:r>
              <a:rPr lang="en-US" dirty="0" err="1" smtClean="0"/>
              <a:t>perl</a:t>
            </a:r>
            <a:r>
              <a:rPr lang="en-US" dirty="0" smtClean="0"/>
              <a:t>, python, </a:t>
            </a:r>
            <a:r>
              <a:rPr lang="en-US" dirty="0" err="1" smtClean="0"/>
              <a:t>tck/tk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Specialized command interpreters (SAC, SIA, others)</a:t>
            </a:r>
          </a:p>
          <a:p>
            <a:pPr lvl="1"/>
            <a:r>
              <a:rPr lang="en-US" dirty="0" smtClean="0"/>
              <a:t>Graphical programming (</a:t>
            </a:r>
            <a:r>
              <a:rPr lang="en-US" dirty="0" err="1" smtClean="0"/>
              <a:t>Promax</a:t>
            </a:r>
            <a:r>
              <a:rPr lang="en-US" dirty="0" smtClean="0"/>
              <a:t> and most modern </a:t>
            </a:r>
            <a:r>
              <a:rPr lang="en-US" dirty="0" err="1" smtClean="0"/>
              <a:t>commerical</a:t>
            </a:r>
            <a:r>
              <a:rPr lang="en-US" dirty="0" smtClean="0"/>
              <a:t> seismic reflection packages, </a:t>
            </a:r>
            <a:r>
              <a:rPr lang="en-US" dirty="0" err="1" smtClean="0"/>
              <a:t>ArcGIS</a:t>
            </a:r>
            <a:r>
              <a:rPr lang="en-US" dirty="0" smtClean="0"/>
              <a:t>, or DX)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Programming </a:t>
            </a:r>
            <a:r>
              <a:rPr lang="en-US" dirty="0" smtClean="0"/>
              <a:t>constructs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after school study I’ve included</a:t>
            </a:r>
          </a:p>
          <a:p>
            <a:pPr lvl="1"/>
            <a:r>
              <a:rPr lang="en-US" dirty="0" smtClean="0"/>
              <a:t>Handout from related classes I’ve taught on programming constructs</a:t>
            </a:r>
          </a:p>
          <a:p>
            <a:pPr lvl="1"/>
            <a:r>
              <a:rPr lang="en-US" dirty="0" smtClean="0"/>
              <a:t>Table comparing logic constructs in some common languages</a:t>
            </a:r>
          </a:p>
          <a:p>
            <a:r>
              <a:rPr lang="en-US" dirty="0" smtClean="0"/>
              <a:t>Key point is to make you understand that ALL computing is founded on this ridiculously small set of logic constructs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Logic constructs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Axiom 0:  sequential execution of a sequence of steps with jumps (this is all machine code ever does – languages are just macro expansions to make this tractable by a human)</a:t>
            </a:r>
          </a:p>
          <a:p>
            <a:r>
              <a:rPr lang="en-US" sz="1600" dirty="0" smtClean="0"/>
              <a:t>Conditionals</a:t>
            </a:r>
          </a:p>
          <a:p>
            <a:pPr lvl="1"/>
            <a:r>
              <a:rPr lang="en-US" sz="1600" dirty="0" smtClean="0"/>
              <a:t>If</a:t>
            </a:r>
          </a:p>
          <a:p>
            <a:pPr lvl="1"/>
            <a:r>
              <a:rPr lang="en-US" sz="1600" dirty="0" smtClean="0"/>
              <a:t>Switch-case</a:t>
            </a:r>
          </a:p>
          <a:p>
            <a:r>
              <a:rPr lang="en-US" sz="1600" dirty="0" smtClean="0"/>
              <a:t>Loops</a:t>
            </a:r>
          </a:p>
          <a:p>
            <a:pPr lvl="1"/>
            <a:r>
              <a:rPr lang="en-US" sz="1600" dirty="0" smtClean="0"/>
              <a:t>For (various levels of sophistication)</a:t>
            </a:r>
          </a:p>
          <a:p>
            <a:pPr lvl="1"/>
            <a:r>
              <a:rPr lang="en-US" sz="1600" dirty="0" smtClean="0"/>
              <a:t>While</a:t>
            </a:r>
          </a:p>
          <a:p>
            <a:pPr lvl="1"/>
            <a:r>
              <a:rPr lang="en-US" sz="1600" dirty="0" smtClean="0"/>
              <a:t>Do-while</a:t>
            </a:r>
          </a:p>
          <a:p>
            <a:r>
              <a:rPr lang="en-US" sz="1600" dirty="0" smtClean="0"/>
              <a:t>Break, continue and the evil GOTO</a:t>
            </a:r>
          </a:p>
          <a:p>
            <a:r>
              <a:rPr lang="en-US" sz="1600" dirty="0" smtClean="0"/>
              <a:t>Procedures</a:t>
            </a:r>
          </a:p>
          <a:p>
            <a:r>
              <a:rPr lang="en-US" sz="1600" dirty="0" smtClean="0"/>
              <a:t>Objects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604</TotalTime>
  <Words>655</Words>
  <Application>Microsoft Macintosh PowerPoint</Application>
  <PresentationFormat>On-screen Show (4:3)</PresentationFormat>
  <Paragraphs>89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Revolution</vt:lpstr>
      <vt:lpstr>Data processing strategies and relation to programming</vt:lpstr>
      <vt:lpstr>Key points</vt:lpstr>
      <vt:lpstr>Data flow</vt:lpstr>
      <vt:lpstr>Example:  what it took to produce this</vt:lpstr>
      <vt:lpstr>Work Flow For this Example</vt:lpstr>
      <vt:lpstr>Slide 6</vt:lpstr>
      <vt:lpstr>It is Programming no matter how you slice it</vt:lpstr>
      <vt:lpstr>Programming constructs</vt:lpstr>
      <vt:lpstr>Logic constructs</vt:lpstr>
      <vt:lpstr>Quick comparison</vt:lpstr>
      <vt:lpstr>Another Example:  scripts from Meghan’s exercise yesterday</vt:lpstr>
      <vt:lpstr>Example2:  Jython from HALE 2009 short course JYThON</vt:lpstr>
      <vt:lpstr>Components and glue</vt:lpstr>
      <vt:lpstr>Exercise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processing strategies and relation to programming</dc:title>
  <dc:creator>Gary Pavlis</dc:creator>
  <cp:lastModifiedBy>Gary Pavlis</cp:lastModifiedBy>
  <cp:revision>17</cp:revision>
  <dcterms:created xsi:type="dcterms:W3CDTF">2010-08-27T12:08:04Z</dcterms:created>
  <dcterms:modified xsi:type="dcterms:W3CDTF">2010-08-27T14:10:37Z</dcterms:modified>
</cp:coreProperties>
</file>