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rels" ContentType="application/vnd.openxmlformats-package.relationships+xml"/>
  <Override PartName="/ppt/slides/slide14.xml" ContentType="application/vnd.openxmlformats-officedocument.presentationml.slide+xml"/>
  <Override PartName="/ppt/notesSlides/notesSlide16.xml" ContentType="application/vnd.openxmlformats-officedocument.presentationml.notesSlide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slides/slide44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27.xml" ContentType="application/vnd.openxmlformats-officedocument.presentationml.slide+xml"/>
  <Override PartName="/ppt/slides/slide53.xml" ContentType="application/vnd.openxmlformats-officedocument.presentationml.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notesSlides/notesSlide8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26.xml" ContentType="application/vnd.openxmlformats-officedocument.presentationml.slide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49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42.xml" ContentType="application/vnd.openxmlformats-officedocument.presentationml.slide+xml"/>
  <Override PartName="/ppt/slides/slide25.xml" ContentType="application/vnd.openxmlformats-officedocument.presentationml.slide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2.xml" ContentType="application/vnd.openxmlformats-officedocument.presentationml.notesSlide+xml"/>
  <Override PartName="/docProps/app.xml" ContentType="application/vnd.openxmlformats-officedocument.extended-properties+xml"/>
  <Override PartName="/ppt/slides/slide4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41.xml" ContentType="application/vnd.openxmlformats-officedocument.presentationml.slide+xml"/>
  <Override PartName="/ppt/theme/theme3.xml" ContentType="application/vnd.openxmlformats-officedocument.theme+xml"/>
  <Override PartName="/ppt/slides/slide24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Override PartName="/ppt/viewProps.xml" ContentType="application/vnd.openxmlformats-officedocument.presentationml.viewProps+xml"/>
  <Default Extension="jpeg" ContentType="image/jpeg"/>
  <Override PartName="/ppt/notesSlides/notesSlide11.xml" ContentType="application/vnd.openxmlformats-officedocument.presentationml.notesSlide+xml"/>
  <Override PartName="/ppt/slides/slide4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0.xml" ContentType="application/vnd.openxmlformats-officedocument.presentationml.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4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pdf" ContentType="application/pd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58" r:id="rId1"/>
  </p:sldMasterIdLst>
  <p:notesMasterIdLst>
    <p:notesMasterId r:id="rId55"/>
  </p:notesMasterIdLst>
  <p:handoutMasterIdLst>
    <p:handoutMasterId r:id="rId56"/>
  </p:handoutMasterIdLst>
  <p:sldIdLst>
    <p:sldId id="1344" r:id="rId2"/>
    <p:sldId id="1539" r:id="rId3"/>
    <p:sldId id="1606" r:id="rId4"/>
    <p:sldId id="1555" r:id="rId5"/>
    <p:sldId id="1556" r:id="rId6"/>
    <p:sldId id="1558" r:id="rId7"/>
    <p:sldId id="1557" r:id="rId8"/>
    <p:sldId id="1563" r:id="rId9"/>
    <p:sldId id="1564" r:id="rId10"/>
    <p:sldId id="1565" r:id="rId11"/>
    <p:sldId id="1567" r:id="rId12"/>
    <p:sldId id="1589" r:id="rId13"/>
    <p:sldId id="1566" r:id="rId14"/>
    <p:sldId id="1568" r:id="rId15"/>
    <p:sldId id="1569" r:id="rId16"/>
    <p:sldId id="1607" r:id="rId17"/>
    <p:sldId id="1571" r:id="rId18"/>
    <p:sldId id="1580" r:id="rId19"/>
    <p:sldId id="1573" r:id="rId20"/>
    <p:sldId id="1572" r:id="rId21"/>
    <p:sldId id="1579" r:id="rId22"/>
    <p:sldId id="1570" r:id="rId23"/>
    <p:sldId id="1574" r:id="rId24"/>
    <p:sldId id="1592" r:id="rId25"/>
    <p:sldId id="1576" r:id="rId26"/>
    <p:sldId id="1577" r:id="rId27"/>
    <p:sldId id="1562" r:id="rId28"/>
    <p:sldId id="1591" r:id="rId29"/>
    <p:sldId id="1553" r:id="rId30"/>
    <p:sldId id="1594" r:id="rId31"/>
    <p:sldId id="1595" r:id="rId32"/>
    <p:sldId id="1597" r:id="rId33"/>
    <p:sldId id="1559" r:id="rId34"/>
    <p:sldId id="1561" r:id="rId35"/>
    <p:sldId id="1560" r:id="rId36"/>
    <p:sldId id="1575" r:id="rId37"/>
    <p:sldId id="1578" r:id="rId38"/>
    <p:sldId id="1581" r:id="rId39"/>
    <p:sldId id="1585" r:id="rId40"/>
    <p:sldId id="1582" r:id="rId41"/>
    <p:sldId id="1583" r:id="rId42"/>
    <p:sldId id="1588" r:id="rId43"/>
    <p:sldId id="1586" r:id="rId44"/>
    <p:sldId id="1596" r:id="rId45"/>
    <p:sldId id="1598" r:id="rId46"/>
    <p:sldId id="1599" r:id="rId47"/>
    <p:sldId id="1600" r:id="rId48"/>
    <p:sldId id="1601" r:id="rId49"/>
    <p:sldId id="1602" r:id="rId50"/>
    <p:sldId id="1603" r:id="rId51"/>
    <p:sldId id="1605" r:id="rId52"/>
    <p:sldId id="1604" r:id="rId53"/>
    <p:sldId id="1546" r:id="rId54"/>
  </p:sldIdLst>
  <p:sldSz cx="9144000" cy="6858000" type="screen4x3"/>
  <p:notesSz cx="6934200" cy="92202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5pPr>
    <a:lvl6pPr marL="2286000" algn="l" defTabSz="457200" rtl="0" eaLnBrk="1" latinLnBrk="0" hangingPunct="1"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6pPr>
    <a:lvl7pPr marL="2743200" algn="l" defTabSz="457200" rtl="0" eaLnBrk="1" latinLnBrk="0" hangingPunct="1"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7pPr>
    <a:lvl8pPr marL="3200400" algn="l" defTabSz="457200" rtl="0" eaLnBrk="1" latinLnBrk="0" hangingPunct="1"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8pPr>
    <a:lvl9pPr marL="3657600" algn="l" defTabSz="457200" rtl="0" eaLnBrk="1" latinLnBrk="0" hangingPunct="1"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schemeClr val="tx1"/>
    </p:penClr>
  </p:showPr>
  <p:clrMru>
    <a:srgbClr val="CC0000"/>
    <a:srgbClr val="D4ED9D"/>
    <a:srgbClr val="E2F9FF"/>
    <a:srgbClr val="D6E9FF"/>
    <a:srgbClr val="EBFFD7"/>
    <a:srgbClr val="178EFF"/>
    <a:srgbClr val="E4EFFF"/>
    <a:srgbClr val="FF0005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88982" autoAdjust="0"/>
  </p:normalViewPr>
  <p:slideViewPr>
    <p:cSldViewPr snapToGrid="0">
      <p:cViewPr varScale="1">
        <p:scale>
          <a:sx n="103" d="100"/>
          <a:sy n="103" d="100"/>
        </p:scale>
        <p:origin x="-936" y="-112"/>
      </p:cViewPr>
      <p:guideLst>
        <p:guide orient="horz" pos="211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notesMaster" Target="notesMasters/notesMaster1.xml"/><Relationship Id="rId56" Type="http://schemas.openxmlformats.org/officeDocument/2006/relationships/handoutMaster" Target="handoutMasters/handoutMaster1.xml"/><Relationship Id="rId57" Type="http://schemas.openxmlformats.org/officeDocument/2006/relationships/printerSettings" Target="printerSettings/printerSettings1.bin"/><Relationship Id="rId58" Type="http://schemas.openxmlformats.org/officeDocument/2006/relationships/presProps" Target="presProps.xml"/><Relationship Id="rId59" Type="http://schemas.openxmlformats.org/officeDocument/2006/relationships/viewProps" Target="viewProp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theme" Target="theme/theme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7475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fld id="{E88D5DDD-B1B1-C540-AD52-F40FC214A0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690563"/>
            <a:ext cx="4611688" cy="3459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79913"/>
            <a:ext cx="554672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fld id="{4279B2C3-A743-6149-A045-28004014A2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DE6BA9-612C-2249-BCB8-C1A0AA76C857}" type="slidenum">
              <a:rPr lang="en-US">
                <a:latin typeface="Arial" pitchFamily="-106" charset="0"/>
              </a:rPr>
              <a:pPr/>
              <a:t>1</a:t>
            </a:fld>
            <a:endParaRPr lang="en-US">
              <a:latin typeface="Arial" pitchFamily="-106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 Useful</a:t>
            </a:r>
            <a:r>
              <a:rPr lang="en-US" baseline="0" dirty="0" smtClean="0"/>
              <a:t> for data discovery and quick access to station information</a:t>
            </a:r>
          </a:p>
          <a:p>
            <a:pPr>
              <a:buFontTx/>
              <a:buChar char="-"/>
            </a:pPr>
            <a:endParaRPr lang="en-US" baseline="0" dirty="0" smtClean="0"/>
          </a:p>
          <a:p>
            <a:pPr>
              <a:buFontTx/>
              <a:buChar char="-"/>
            </a:pPr>
            <a:r>
              <a:rPr lang="en-US" baseline="0" dirty="0" smtClean="0"/>
              <a:t> Demo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- Demo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 Useful</a:t>
            </a:r>
            <a:r>
              <a:rPr lang="en-US" baseline="0" dirty="0" smtClean="0"/>
              <a:t> for data discovery and quick access to station information</a:t>
            </a:r>
          </a:p>
          <a:p>
            <a:pPr>
              <a:buFontTx/>
              <a:buChar char="-"/>
            </a:pPr>
            <a:endParaRPr lang="en-US" baseline="0" dirty="0" smtClean="0"/>
          </a:p>
          <a:p>
            <a:pPr>
              <a:buFontTx/>
              <a:buChar char="-"/>
            </a:pPr>
            <a:r>
              <a:rPr lang="en-US" baseline="0" dirty="0" smtClean="0"/>
              <a:t> Demo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BBC9D7-8F99-A84D-9E04-C7D827676318}" type="slidenum">
              <a:rPr lang="en-US" smtClean="0">
                <a:latin typeface="Arial" pitchFamily="-106" charset="0"/>
              </a:rPr>
              <a:pPr/>
              <a:t>29</a:t>
            </a:fld>
            <a:endParaRPr lang="en-US" smtClean="0">
              <a:latin typeface="Arial" pitchFamily="-106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- Also not designed as</a:t>
            </a:r>
            <a:r>
              <a:rPr lang="en-US" baseline="0" dirty="0" smtClean="0"/>
              <a:t> a processed data format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 Even though most</a:t>
            </a:r>
            <a:r>
              <a:rPr lang="en-US" baseline="0" dirty="0" smtClean="0"/>
              <a:t> SEED headers are in ASCII is is not readable, certainly not editable</a:t>
            </a:r>
          </a:p>
          <a:p>
            <a:pPr>
              <a:buFontTx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- The</a:t>
            </a:r>
            <a:r>
              <a:rPr lang="en-US" baseline="0" dirty="0" smtClean="0"/>
              <a:t> total system sensitivity is the product of all stage sensitivities and represents the scaling from ground units to digital samples in counts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46154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This is a ‘comb’ with 150 distance</a:t>
            </a:r>
            <a:r>
              <a:rPr lang="en-US" baseline="0" dirty="0" smtClean="0"/>
              <a:t> bins…. The R and T are plotted on the same scale as Z.  Filtered 5s – 125s.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D29186-629E-FF4B-BCDF-1F6791003561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is</a:t>
            </a:r>
            <a:r>
              <a:rPr lang="en-US" baseline="0" dirty="0" smtClean="0"/>
              <a:t> the same as the other plots, except you take the absolute value of the seismogram and then take the 4</a:t>
            </a:r>
            <a:r>
              <a:rPr lang="en-US" baseline="30000" dirty="0" smtClean="0"/>
              <a:t>th</a:t>
            </a:r>
            <a:r>
              <a:rPr lang="en-US" baseline="0" dirty="0" smtClean="0"/>
              <a:t> root =  (abs(amp))^(1/4).</a:t>
            </a:r>
          </a:p>
          <a:p>
            <a:r>
              <a:rPr lang="en-US" baseline="0" dirty="0" smtClean="0"/>
              <a:t>Rand L1 slant from early time/short distance to late time-</a:t>
            </a:r>
            <a:r>
              <a:rPr lang="en-US" baseline="0" dirty="0" err="1" smtClean="0"/>
              <a:t>latedistance</a:t>
            </a:r>
            <a:r>
              <a:rPr lang="en-US" baseline="0" dirty="0" smtClean="0"/>
              <a:t> and R and L3,5, in the opposite direction. </a:t>
            </a:r>
          </a:p>
          <a:p>
            <a:endParaRPr lang="en-US" dirty="0" smtClean="0"/>
          </a:p>
          <a:p>
            <a:pPr defTabSz="46154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aseline="0" dirty="0" smtClean="0"/>
              <a:t>These ‘ugly’ plots show just how strong this event was.  There are 70 M5-6.5 aftershocks in this 6 hr time window.  The only visible one is the M6.8 which has a slope of R1,R3,R5.  Its only visible in the Radial and comes in when L2/R2 arrives, so if you zoom in you see that it has the opposite/reverse slowness of all the other crap that’s going on at that time.  From Chile to US is ~80 degrees which is about a quarter way around the earth.  1 trip for a surface wave (~3.5km/s) is around 200 minutes, so ~50 min for R1/L1 and 150 for R2/L2.  Rayleigh is on </a:t>
            </a:r>
            <a:r>
              <a:rPr lang="en-US" baseline="0" dirty="0" err="1" smtClean="0"/>
              <a:t>Radial+vertical</a:t>
            </a:r>
            <a:r>
              <a:rPr lang="en-US" baseline="0" dirty="0" smtClean="0"/>
              <a:t>, Love on Tangential only.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D29186-629E-FF4B-BCDF-1F6791003561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46154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Filter</a:t>
            </a:r>
            <a:r>
              <a:rPr lang="en-US" baseline="0" dirty="0" smtClean="0"/>
              <a:t> the seismograms 0.3-1Hz.  Take the envelope (Hilb then abs), then remove the </a:t>
            </a:r>
            <a:r>
              <a:rPr lang="en-US" baseline="0" dirty="0" err="1" smtClean="0"/>
              <a:t>preP</a:t>
            </a:r>
            <a:r>
              <a:rPr lang="en-US" baseline="0" dirty="0" smtClean="0"/>
              <a:t> mean (gets rid of crap data), then stack at each time interval in distance bins.  Streaking/fading is coda and will be worse for shallow events than for deep events.  </a:t>
            </a:r>
            <a:r>
              <a:rPr lang="en-US" baseline="0" dirty="0" err="1" smtClean="0"/>
              <a:t>Pdiff</a:t>
            </a:r>
            <a:r>
              <a:rPr lang="en-US" baseline="0" dirty="0" smtClean="0"/>
              <a:t> (100-120deg) will always be </a:t>
            </a:r>
            <a:r>
              <a:rPr lang="en-US" baseline="0" dirty="0" err="1" smtClean="0"/>
              <a:t>veary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fady</a:t>
            </a:r>
            <a:r>
              <a:rPr lang="en-US" baseline="0" dirty="0" smtClean="0"/>
              <a:t>/streaky.  Note how sharp the lines are (deep source, little scattering).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D29186-629E-FF4B-BCDF-1F6791003561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These are only the most common request mechanisms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D29186-629E-FF4B-BCDF-1F6791003561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D29186-629E-FF4B-BCDF-1F6791003561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smtClean="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rPr>
              <a:t>Roughly 10,000 requests a month fail to ship data due to no data, format, etc. errors</a:t>
            </a:r>
          </a:p>
          <a:p>
            <a:pPr eaLnBrk="1" hangingPunct="1"/>
            <a:endParaRPr lang="en-US" smtClean="0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smtClean="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rPr>
              <a:t>Total shipped volume: 16 TB</a:t>
            </a:r>
          </a:p>
          <a:p>
            <a:pPr eaLnBrk="1" hangingPunct="1"/>
            <a:endParaRPr lang="en-US" smtClean="0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smtClean="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rPr>
              <a:t>Shipped by bin: 5.3 TB, 1.7 TB, 4.8 TB, 1.2 TB, 2.9 TB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D81595-CD2F-834F-973E-526774E4336B}" type="slidenum">
              <a:rPr lang="en-US" smtClean="0">
                <a:latin typeface="Arial" pitchFamily="-106" charset="0"/>
              </a:rPr>
              <a:pPr/>
              <a:t>53</a:t>
            </a:fld>
            <a:endParaRPr lang="en-US" smtClean="0">
              <a:latin typeface="Arial" pitchFamily="-106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Formatted email messages, the work horse of the DMC for</a:t>
            </a:r>
            <a:r>
              <a:rPr lang="en-US" baseline="0" dirty="0" smtClean="0"/>
              <a:t> data delivery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Formatted email messages, the work horse of the DMC for</a:t>
            </a:r>
            <a:r>
              <a:rPr lang="en-US" baseline="0" dirty="0" smtClean="0"/>
              <a:t> </a:t>
            </a:r>
            <a:r>
              <a:rPr lang="en-US" baseline="0" smtClean="0"/>
              <a:t>data delivery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- Demo</a:t>
            </a:r>
            <a:r>
              <a:rPr lang="en-US" baseline="0" dirty="0" smtClean="0"/>
              <a:t> JWEED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Philip </a:t>
            </a:r>
            <a:r>
              <a:rPr lang="en-US" dirty="0" err="1" smtClean="0"/>
              <a:t>Crotwell</a:t>
            </a:r>
            <a:r>
              <a:rPr lang="en-US" dirty="0" smtClean="0"/>
              <a:t> will cover SOD in more detail later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- Latency is a secondary concern</a:t>
            </a:r>
            <a:r>
              <a:rPr lang="en-US" baseline="0" dirty="0" smtClean="0"/>
              <a:t> for the DMC and USArray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 Useful</a:t>
            </a:r>
            <a:r>
              <a:rPr lang="en-US" baseline="0" dirty="0" smtClean="0"/>
              <a:t> for data discovery and quick access to station information</a:t>
            </a:r>
          </a:p>
          <a:p>
            <a:pPr>
              <a:buFontTx/>
              <a:buChar char="-"/>
            </a:pPr>
            <a:endParaRPr lang="en-US" baseline="0" dirty="0" smtClean="0"/>
          </a:p>
          <a:p>
            <a:pPr>
              <a:buFontTx/>
              <a:buChar char="-"/>
            </a:pPr>
            <a:r>
              <a:rPr lang="en-US" baseline="0" dirty="0" smtClean="0"/>
              <a:t> Demo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_GLOBE_FULL_IMAGE-SM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0800"/>
            <a:ext cx="73914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32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38200" y="228600"/>
            <a:ext cx="77724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432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1676400"/>
            <a:ext cx="6400800" cy="1752600"/>
          </a:xfrm>
        </p:spPr>
        <p:txBody>
          <a:bodyPr/>
          <a:lstStyle>
            <a:lvl1pPr marL="0" indent="0" algn="ctr">
              <a:buFont typeface="Arial" pitchFamily="-107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238E85C-AF4B-7E4E-96A1-A9918FC432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B8F8F-4841-5147-AC58-D18DACE15E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066800"/>
            <a:ext cx="194310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066800"/>
            <a:ext cx="567690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2F9CD-6075-184F-9F92-05BEE5F61F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8D420-7532-114A-A9FE-951ABC9479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D0FA5-9DBC-F242-B0DA-0200F123DF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0"/>
            <a:ext cx="38100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72E87-4876-8649-BD03-992A5766BB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1A051-2099-7B40-AFC0-A84B1A2032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E0A45-9CFF-E94A-83FD-DCC8C8E748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83D06-97E3-7541-9852-635136381C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FF8B7E-DCB7-A14A-A6CF-D6C44CB1C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EF42D-53CF-0144-90CB-425D18846E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777240"/>
            <a:ext cx="9144000" cy="7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</a:t>
            </a:r>
            <a:r>
              <a:rPr lang="en-US" dirty="0" smtClean="0"/>
              <a:t>edit </a:t>
            </a:r>
            <a:r>
              <a:rPr lang="en-US" dirty="0"/>
              <a:t>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09800"/>
            <a:ext cx="7772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4221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 b="0">
                <a:latin typeface="Arial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422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b="0">
                <a:latin typeface="Arial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4221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latin typeface="Arial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200439AB-242A-3C43-81B6-DA8A0A5A5BF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1" name="Picture 8" descr="waveform-banner.pn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0" y="777240"/>
            <a:ext cx="9144000" cy="584776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 sz="3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-106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-106" charset="0"/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-106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-106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-106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-107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-107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-107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-107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df"/><Relationship Id="rId3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mailto:miniseed@iris.washington.edu" TargetMode="External"/><Relationship Id="rId4" Type="http://schemas.openxmlformats.org/officeDocument/2006/relationships/hyperlink" Target="mailto:sync@iris.washington.edu" TargetMode="External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hyperlink" Target="mailto:dataless@iris.washington.edu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30313" y="669925"/>
            <a:ext cx="6400800" cy="1355725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Arial" pitchFamily="-106" charset="0"/>
              <a:buNone/>
            </a:pPr>
            <a:r>
              <a:rPr lang="en-US" smtClean="0"/>
              <a:t>USArray Data at the IRIS DMC</a:t>
            </a:r>
          </a:p>
        </p:txBody>
      </p:sp>
      <p:sp>
        <p:nvSpPr>
          <p:cNvPr id="15363" name="Rectangle 14"/>
          <p:cNvSpPr>
            <a:spLocks noChangeArrowheads="1"/>
          </p:cNvSpPr>
          <p:nvPr/>
        </p:nvSpPr>
        <p:spPr bwMode="auto">
          <a:xfrm>
            <a:off x="4976813" y="3810000"/>
            <a:ext cx="2765425" cy="1301750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>
              <a:lnSpc>
                <a:spcPct val="85000"/>
              </a:lnSpc>
              <a:buFont typeface="Arial" pitchFamily="-106" charset="0"/>
              <a:buNone/>
            </a:pPr>
            <a:r>
              <a:rPr lang="en-US" sz="2000" b="0" dirty="0">
                <a:solidFill>
                  <a:schemeClr val="bg1"/>
                </a:solidFill>
              </a:rPr>
              <a:t>Chad Trabant</a:t>
            </a:r>
          </a:p>
          <a:p>
            <a:pPr algn="l">
              <a:lnSpc>
                <a:spcPct val="85000"/>
              </a:lnSpc>
              <a:buFont typeface="Arial" pitchFamily="-106" charset="0"/>
              <a:buNone/>
            </a:pPr>
            <a:endParaRPr lang="en-US" sz="2400" b="0" dirty="0">
              <a:solidFill>
                <a:schemeClr val="bg1"/>
              </a:solidFill>
            </a:endParaRPr>
          </a:p>
          <a:p>
            <a:pPr algn="l">
              <a:lnSpc>
                <a:spcPct val="85000"/>
              </a:lnSpc>
              <a:buFont typeface="Arial" pitchFamily="-106" charset="0"/>
              <a:buNone/>
            </a:pPr>
            <a:r>
              <a:rPr lang="en-US" sz="1600" b="0" i="1" dirty="0">
                <a:solidFill>
                  <a:schemeClr val="bg1"/>
                </a:solidFill>
              </a:rPr>
              <a:t>USArray Data Short Course</a:t>
            </a:r>
          </a:p>
          <a:p>
            <a:pPr algn="l">
              <a:lnSpc>
                <a:spcPct val="85000"/>
              </a:lnSpc>
              <a:buFont typeface="Arial" pitchFamily="-106" charset="0"/>
              <a:buNone/>
            </a:pPr>
            <a:r>
              <a:rPr lang="en-US" sz="1600" b="0" i="1" dirty="0" smtClean="0">
                <a:solidFill>
                  <a:schemeClr val="bg1"/>
                </a:solidFill>
              </a:rPr>
              <a:t>August 2010</a:t>
            </a:r>
          </a:p>
          <a:p>
            <a:pPr algn="l">
              <a:lnSpc>
                <a:spcPct val="85000"/>
              </a:lnSpc>
              <a:buFont typeface="Arial" pitchFamily="-106" charset="0"/>
              <a:buNone/>
            </a:pPr>
            <a:r>
              <a:rPr lang="en-US" sz="1600" b="0" i="1" dirty="0">
                <a:solidFill>
                  <a:schemeClr val="bg1"/>
                </a:solidFill>
              </a:rPr>
              <a:t>Northwestern</a:t>
            </a:r>
          </a:p>
        </p:txBody>
      </p:sp>
      <p:pic>
        <p:nvPicPr>
          <p:cNvPr id="15364" name="Picture 5" descr="NSF-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54938" y="5478463"/>
            <a:ext cx="12319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NetDC</a:t>
            </a:r>
            <a:r>
              <a:rPr lang="en-US" dirty="0" smtClean="0"/>
              <a:t> Email Requests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115" y="1530930"/>
            <a:ext cx="8976886" cy="1655081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Address</a:t>
            </a:r>
            <a:r>
              <a:rPr lang="en-US" sz="2800" i="1" dirty="0" smtClean="0"/>
              <a:t>: </a:t>
            </a:r>
            <a:r>
              <a:rPr lang="en-US" sz="2800" i="1" dirty="0" err="1" smtClean="0">
                <a:solidFill>
                  <a:srgbClr val="0000FF"/>
                </a:solidFill>
              </a:rPr>
              <a:t>netdc@fdsn.org</a:t>
            </a:r>
            <a:endParaRPr lang="en-US" sz="2800" i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sz="2800" dirty="0" smtClean="0"/>
              <a:t>Manual: </a:t>
            </a:r>
            <a:r>
              <a:rPr lang="en-US" sz="2800" i="1" dirty="0" smtClean="0"/>
              <a:t>http://www.iris.edu/manuals/netdc/</a:t>
            </a:r>
          </a:p>
          <a:p>
            <a:pPr>
              <a:buNone/>
            </a:pPr>
            <a:r>
              <a:rPr lang="en-US" sz="2800" dirty="0" smtClean="0"/>
              <a:t>Requests are routed to data centers as needed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3949" y="3230570"/>
            <a:ext cx="8738262" cy="355481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500" dirty="0" smtClean="0"/>
              <a:t>.NETDC_REQUEST</a:t>
            </a:r>
            <a:br>
              <a:rPr lang="en-US" sz="1500" dirty="0" smtClean="0"/>
            </a:br>
            <a:r>
              <a:rPr lang="en-US" sz="1500" dirty="0" smtClean="0"/>
              <a:t>.NAME Joe Seismologist</a:t>
            </a:r>
          </a:p>
          <a:p>
            <a:pPr algn="l"/>
            <a:r>
              <a:rPr lang="en-US" sz="1500" dirty="0" smtClean="0"/>
              <a:t>.INST University of Quakes</a:t>
            </a:r>
            <a:br>
              <a:rPr lang="en-US" sz="1500" dirty="0" smtClean="0"/>
            </a:br>
            <a:r>
              <a:rPr lang="en-US" sz="1500" dirty="0" smtClean="0"/>
              <a:t>.EMAIL </a:t>
            </a:r>
            <a:r>
              <a:rPr lang="en-US" sz="1500" dirty="0" err="1" smtClean="0"/>
              <a:t>joe@host.seismolab.edu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/>
              <a:t>.LABEL </a:t>
            </a:r>
            <a:r>
              <a:rPr lang="en-US" sz="1500" dirty="0" err="1" smtClean="0"/>
              <a:t>My_Request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/>
              <a:t>.MEDIA FTP</a:t>
            </a:r>
            <a:br>
              <a:rPr lang="en-US" sz="1500" dirty="0" smtClean="0"/>
            </a:br>
            <a:r>
              <a:rPr lang="en-US" sz="1500" dirty="0" smtClean="0"/>
              <a:t>.FORMAT_WAVEFORM SEED</a:t>
            </a:r>
            <a:br>
              <a:rPr lang="en-US" sz="1500" dirty="0" smtClean="0"/>
            </a:br>
            <a:r>
              <a:rPr lang="en-US" sz="1500" dirty="0" smtClean="0"/>
              <a:t>.FORMAT_RESPONSE SEED_ASCII</a:t>
            </a:r>
            <a:br>
              <a:rPr lang="en-US" sz="1500" dirty="0" smtClean="0"/>
            </a:br>
            <a:r>
              <a:rPr lang="en-US" sz="1500" dirty="0" smtClean="0"/>
              <a:t>.MERGE_DATA YES 3</a:t>
            </a:r>
            <a:br>
              <a:rPr lang="en-US" sz="1500" dirty="0" smtClean="0"/>
            </a:br>
            <a:r>
              <a:rPr lang="en-US" sz="1500" dirty="0" smtClean="0"/>
              <a:t>.DISPOSITION PULL</a:t>
            </a:r>
            <a:br>
              <a:rPr lang="en-US" sz="1500" dirty="0" smtClean="0"/>
            </a:br>
            <a:r>
              <a:rPr lang="en-US" sz="1500" dirty="0" smtClean="0"/>
              <a:t>.END</a:t>
            </a:r>
            <a:br>
              <a:rPr lang="en-US" sz="1500" dirty="0" smtClean="0"/>
            </a:br>
            <a:r>
              <a:rPr lang="en-US" sz="1500" dirty="0" smtClean="0"/>
              <a:t>.RESP * G SSBC * * "1990 03 01 00 00 00" "1990 03 02 00 00 00"</a:t>
            </a:r>
            <a:br>
              <a:rPr lang="en-US" sz="1500" dirty="0" smtClean="0"/>
            </a:br>
            <a:r>
              <a:rPr lang="en-US" sz="1500" dirty="0" smtClean="0"/>
              <a:t>.INV NCEDC * *</a:t>
            </a:r>
            <a:br>
              <a:rPr lang="en-US" sz="1500" dirty="0" smtClean="0"/>
            </a:br>
            <a:r>
              <a:rPr lang="en-US" sz="1500" dirty="0" smtClean="0"/>
              <a:t>.DATA * PS TSKO * M?? "1990 03 01 00 00 00" "1990 03 05 06 02 45.78"</a:t>
            </a:r>
            <a:br>
              <a:rPr lang="en-US" sz="1500" dirty="0" smtClean="0"/>
            </a:br>
            <a:r>
              <a:rPr lang="en-US" sz="1500" dirty="0" smtClean="0"/>
              <a:t>.DATA * CD ZHLP * "B?? S??" "1986 06 16 00 00 00" "1986 06 19 04 00 00"</a:t>
            </a:r>
            <a:endParaRPr lang="en-US" sz="1500" dirty="0">
              <a:latin typeface="Consolas"/>
              <a:cs typeface="Consola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BREQ_FAST Request Builders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64225" y="1770020"/>
            <a:ext cx="850810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/>
              <a:t>SeismiQuery BREQ_FAST Request Form:</a:t>
            </a:r>
            <a:endParaRPr lang="en-US" sz="2400" dirty="0" smtClean="0">
              <a:solidFill>
                <a:srgbClr val="0000FF"/>
              </a:solidFill>
            </a:endParaRPr>
          </a:p>
          <a:p>
            <a:pPr algn="l"/>
            <a:r>
              <a:rPr lang="en-US" sz="2400" dirty="0" smtClean="0">
                <a:solidFill>
                  <a:srgbClr val="0000FF"/>
                </a:solidFill>
              </a:rPr>
              <a:t>http://www.iris.edu/SeismiQuery/breq_fast.phtml</a:t>
            </a:r>
          </a:p>
          <a:p>
            <a:pPr algn="l"/>
            <a:endParaRPr lang="en-US" sz="2400" dirty="0" smtClean="0">
              <a:solidFill>
                <a:srgbClr val="0000FF"/>
              </a:solidFill>
            </a:endParaRPr>
          </a:p>
          <a:p>
            <a:pPr algn="l"/>
            <a:r>
              <a:rPr lang="en-US" sz="2400" dirty="0" smtClean="0"/>
              <a:t>Search for data and create request from results. </a:t>
            </a:r>
            <a:endParaRPr lang="en-US" sz="2400" dirty="0" smtClean="0">
              <a:solidFill>
                <a:srgbClr val="0000FF"/>
              </a:solidFill>
            </a:endParaRPr>
          </a:p>
          <a:p>
            <a:pPr algn="l"/>
            <a:endParaRPr lang="en-US" sz="2400" dirty="0" smtClean="0">
              <a:solidFill>
                <a:srgbClr val="0000FF"/>
              </a:solidFill>
            </a:endParaRPr>
          </a:p>
          <a:p>
            <a:pPr algn="l"/>
            <a:endParaRPr lang="en-US" sz="2400" dirty="0" err="1" smtClean="0"/>
          </a:p>
          <a:p>
            <a:pPr algn="l"/>
            <a:r>
              <a:rPr lang="en-US" sz="2400" dirty="0" err="1" smtClean="0"/>
              <a:t>WebRequest</a:t>
            </a:r>
            <a:r>
              <a:rPr lang="en-US" sz="2400" dirty="0" smtClean="0"/>
              <a:t> Form:</a:t>
            </a:r>
            <a:endParaRPr lang="en-US" sz="2400" dirty="0" smtClean="0">
              <a:solidFill>
                <a:srgbClr val="0000FF"/>
              </a:solidFill>
            </a:endParaRPr>
          </a:p>
          <a:p>
            <a:pPr algn="l"/>
            <a:r>
              <a:rPr lang="en-US" sz="2400" dirty="0" smtClean="0">
                <a:solidFill>
                  <a:srgbClr val="0000FF"/>
                </a:solidFill>
              </a:rPr>
              <a:t>http://www.iris.edu/forms/webrequest.htm</a:t>
            </a:r>
          </a:p>
          <a:p>
            <a:pPr algn="l"/>
            <a:endParaRPr lang="en-US" sz="2400" dirty="0" smtClean="0"/>
          </a:p>
          <a:p>
            <a:pPr algn="l"/>
            <a:r>
              <a:rPr lang="en-US" sz="2400" dirty="0" smtClean="0"/>
              <a:t>A simple web form interface for submitting BREQ_FAST data requests.  Useful for quick BREQ_FAST submissions without needing to create the formatted request.</a:t>
            </a:r>
            <a:endParaRPr lang="en-US" sz="2400" dirty="0"/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187821" y="3756583"/>
            <a:ext cx="8791835" cy="1588"/>
          </a:xfrm>
          <a:prstGeom prst="line">
            <a:avLst/>
          </a:prstGeom>
          <a:solidFill>
            <a:schemeClr val="accent1">
              <a:alpha val="2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lg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SeismiQuery BREQ_FAST Request Form</a:t>
            </a:r>
            <a:endParaRPr lang="en-US" dirty="0"/>
          </a:p>
        </p:txBody>
      </p:sp>
      <p:pic>
        <p:nvPicPr>
          <p:cNvPr id="7" name="Picture 6" descr="SQ-BreqFast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03" y="1608004"/>
            <a:ext cx="5704676" cy="40289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Picture 7" descr="SQ-BreqFast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736" y="2256660"/>
            <a:ext cx="6089535" cy="3956083"/>
          </a:xfrm>
          <a:prstGeom prst="rect">
            <a:avLst/>
          </a:prstGeom>
          <a:ln>
            <a:solidFill>
              <a:srgbClr val="7F7F7F"/>
            </a:solidFill>
          </a:ln>
        </p:spPr>
      </p:pic>
      <p:pic>
        <p:nvPicPr>
          <p:cNvPr id="9" name="Picture 8" descr="SQ-BreqFast-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7167" y="2076444"/>
            <a:ext cx="4727033" cy="4544010"/>
          </a:xfrm>
          <a:prstGeom prst="rect">
            <a:avLst/>
          </a:prstGeom>
          <a:ln>
            <a:solidFill>
              <a:srgbClr val="7F7F7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Wilber II: Web Interface to Event Data</a:t>
            </a:r>
            <a:endParaRPr lang="en-US" dirty="0"/>
          </a:p>
        </p:txBody>
      </p:sp>
      <p:pic>
        <p:nvPicPr>
          <p:cNvPr id="6" name="Picture 5" descr="WilberII-p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348" y="1568146"/>
            <a:ext cx="7034894" cy="5173579"/>
          </a:xfrm>
          <a:prstGeom prst="rect">
            <a:avLst/>
          </a:prstGeom>
          <a:ln>
            <a:solidFill>
              <a:srgbClr val="7F7F7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Handling Interface (DHI)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432" y="1502722"/>
            <a:ext cx="4001584" cy="513759"/>
          </a:xfrm>
        </p:spPr>
        <p:txBody>
          <a:bodyPr/>
          <a:lstStyle/>
          <a:p>
            <a:pPr>
              <a:buNone/>
            </a:pPr>
            <a:r>
              <a:rPr lang="en-US" sz="2000" dirty="0" smtClean="0"/>
              <a:t>http://www.iris.edu/</a:t>
            </a:r>
            <a:r>
              <a:rPr lang="en-US" sz="2000" dirty="0" err="1" smtClean="0"/>
              <a:t>dhi/clients.htm</a:t>
            </a:r>
            <a:endParaRPr lang="en-US" sz="2000" dirty="0"/>
          </a:p>
        </p:txBody>
      </p:sp>
      <p:pic>
        <p:nvPicPr>
          <p:cNvPr id="5" name="Picture 4" descr="DHI-ClientLis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89" y="1965159"/>
            <a:ext cx="3992145" cy="47068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5205" y="1938342"/>
            <a:ext cx="4406208" cy="2462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0" dirty="0" smtClean="0"/>
              <a:t>DHI: a mature, programmatic data and metadata access interface</a:t>
            </a:r>
          </a:p>
          <a:p>
            <a:pPr algn="l"/>
            <a:endParaRPr lang="en-US" sz="2200" b="0" dirty="0" smtClean="0"/>
          </a:p>
          <a:p>
            <a:pPr algn="l"/>
            <a:r>
              <a:rPr lang="en-US" sz="2200" b="0" dirty="0" smtClean="0"/>
              <a:t>Many existing clients</a:t>
            </a:r>
          </a:p>
          <a:p>
            <a:pPr algn="l"/>
            <a:endParaRPr lang="en-US" sz="2200" b="0" dirty="0" smtClean="0"/>
          </a:p>
          <a:p>
            <a:pPr algn="l"/>
            <a:r>
              <a:rPr lang="en-US" sz="2200" b="0" dirty="0" smtClean="0"/>
              <a:t>DHI servers exist at data centers other than the IRIS DMC</a:t>
            </a:r>
            <a:endParaRPr lang="en-US" sz="22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DHI Clients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14237" y="1705130"/>
          <a:ext cx="8497521" cy="4960443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637202"/>
                <a:gridCol w="5860319"/>
              </a:tblGrid>
              <a:tr h="865338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rgbClr val="000000"/>
                          </a:solidFill>
                        </a:rPr>
                        <a:t>DHI Client</a:t>
                      </a:r>
                      <a:endParaRPr lang="en-US" sz="22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rgbClr val="000000"/>
                          </a:solidFill>
                        </a:rPr>
                        <a:t>Purpose</a:t>
                      </a:r>
                      <a:endParaRPr lang="en-US" sz="22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745275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JWEED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Interactive event</a:t>
                      </a:r>
                      <a:r>
                        <a:rPr lang="en-US" sz="2200" baseline="0" dirty="0" smtClean="0"/>
                        <a:t> oriented requests</a:t>
                      </a:r>
                      <a:endParaRPr lang="en-US" sz="2200" dirty="0"/>
                    </a:p>
                  </a:txBody>
                  <a:tcPr/>
                </a:tc>
              </a:tr>
              <a:tr h="1047827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SOD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Standing Order for Data, highly flexible request definition and automated retrieval with processing</a:t>
                      </a:r>
                      <a:endParaRPr lang="en-US" sz="2200" dirty="0"/>
                    </a:p>
                  </a:txBody>
                  <a:tcPr/>
                </a:tc>
              </a:tr>
              <a:tr h="745275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VASE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Simple data selection</a:t>
                      </a:r>
                      <a:r>
                        <a:rPr lang="en-US" sz="2200" baseline="0" dirty="0" smtClean="0"/>
                        <a:t> and visual review</a:t>
                      </a:r>
                      <a:endParaRPr lang="en-US" sz="2200" dirty="0"/>
                    </a:p>
                  </a:txBody>
                  <a:tcPr/>
                </a:tc>
              </a:tr>
              <a:tr h="745275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DHI2mseed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Download waveforms for a</a:t>
                      </a:r>
                      <a:r>
                        <a:rPr lang="en-US" sz="2200" baseline="0" dirty="0" smtClean="0"/>
                        <a:t> supplied data selection</a:t>
                      </a:r>
                      <a:endParaRPr lang="en-US" sz="2200" dirty="0"/>
                    </a:p>
                  </a:txBody>
                  <a:tcPr/>
                </a:tc>
              </a:tr>
              <a:tr h="745275"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FetchResp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Retrieve</a:t>
                      </a:r>
                      <a:r>
                        <a:rPr lang="en-US" sz="2200" baseline="0" dirty="0" smtClean="0"/>
                        <a:t> response information, scriptable</a:t>
                      </a:r>
                      <a:endParaRPr lang="en-US" sz="2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IRIS </a:t>
            </a:r>
            <a:r>
              <a:rPr lang="en-US" dirty="0" smtClean="0"/>
              <a:t>DHI Servers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14237" y="1705130"/>
          <a:ext cx="8553708" cy="4681286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243580"/>
                <a:gridCol w="5310128"/>
              </a:tblGrid>
              <a:tr h="865338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rgbClr val="000000"/>
                          </a:solidFill>
                        </a:rPr>
                        <a:t>Server Name</a:t>
                      </a:r>
                      <a:endParaRPr lang="en-US" sz="22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rgbClr val="000000"/>
                          </a:solidFill>
                        </a:rPr>
                        <a:t>Description</a:t>
                      </a:r>
                      <a:endParaRPr lang="en-US" sz="22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745275"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IRIS_DataCenter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SeismogramDC</a:t>
                      </a:r>
                      <a:r>
                        <a:rPr lang="en-US" sz="2200" dirty="0" smtClean="0"/>
                        <a:t>:</a:t>
                      </a:r>
                      <a:r>
                        <a:rPr lang="en-US" sz="2200" baseline="0" dirty="0" smtClean="0"/>
                        <a:t> BUD &amp; Archive</a:t>
                      </a:r>
                      <a:endParaRPr lang="en-US" sz="2200" dirty="0"/>
                    </a:p>
                  </a:txBody>
                  <a:tcPr/>
                </a:tc>
              </a:tr>
              <a:tr h="629533"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IRIS_BUDDataCenter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SeismogramDC</a:t>
                      </a:r>
                      <a:r>
                        <a:rPr lang="en-US" sz="2200" dirty="0" smtClean="0"/>
                        <a:t>: BUD only</a:t>
                      </a:r>
                      <a:endParaRPr lang="en-US" sz="2200" dirty="0"/>
                    </a:p>
                  </a:txBody>
                  <a:tcPr/>
                </a:tc>
              </a:tr>
              <a:tr h="641108"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IRIS_PONDDataCenter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SeismogramDC</a:t>
                      </a:r>
                      <a:r>
                        <a:rPr lang="en-US" sz="2200" dirty="0" smtClean="0"/>
                        <a:t>: POND</a:t>
                      </a:r>
                      <a:r>
                        <a:rPr lang="en-US" sz="2200" baseline="0" dirty="0" smtClean="0"/>
                        <a:t> only</a:t>
                      </a:r>
                      <a:endParaRPr lang="en-US" sz="2200" dirty="0"/>
                    </a:p>
                  </a:txBody>
                  <a:tcPr/>
                </a:tc>
              </a:tr>
              <a:tr h="623243"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IRIS_ArchiveDataCenter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SeismogramDC</a:t>
                      </a:r>
                      <a:r>
                        <a:rPr lang="en-US" sz="2200" dirty="0" smtClean="0"/>
                        <a:t>: Archive only</a:t>
                      </a:r>
                      <a:endParaRPr lang="en-US" sz="2200" dirty="0"/>
                    </a:p>
                  </a:txBody>
                  <a:tcPr/>
                </a:tc>
              </a:tr>
              <a:tr h="597327"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IRIS_NewtorkDC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Metadata</a:t>
                      </a:r>
                      <a:endParaRPr lang="en-US" sz="2200" dirty="0"/>
                    </a:p>
                  </a:txBody>
                  <a:tcPr/>
                </a:tc>
              </a:tr>
              <a:tr h="579462"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IRIS_EventDC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Event data</a:t>
                      </a:r>
                      <a:endParaRPr lang="en-US" sz="2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7477" y="6457890"/>
            <a:ext cx="50314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* DHI servers exist at other data centers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JWEED: Event Oriented Data Requests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473" y="1715168"/>
            <a:ext cx="8542421" cy="514283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JWEED is an interactive, graphical user interface for event data access.  Used to request customized intersections of events and station data.</a:t>
            </a:r>
          </a:p>
          <a:p>
            <a:pPr marL="0" indent="0"/>
            <a:endParaRPr lang="en-US" sz="2200" dirty="0" smtClean="0"/>
          </a:p>
          <a:p>
            <a:pPr marL="0" indent="0"/>
            <a:r>
              <a:rPr lang="en-US" dirty="0" smtClean="0"/>
              <a:t> Events: DHI discovered or user supplied</a:t>
            </a:r>
          </a:p>
          <a:p>
            <a:pPr marL="0" indent="0"/>
            <a:r>
              <a:rPr lang="en-US" dirty="0" smtClean="0"/>
              <a:t> Stations: DHI discovered or user supplied</a:t>
            </a:r>
          </a:p>
          <a:p>
            <a:pPr marL="0" indent="0"/>
            <a:r>
              <a:rPr lang="en-US" dirty="0" smtClean="0"/>
              <a:t> Mapping of events and stations</a:t>
            </a:r>
          </a:p>
          <a:p>
            <a:pPr marL="0" indent="0"/>
            <a:r>
              <a:rPr lang="en-US" dirty="0" smtClean="0"/>
              <a:t> Creates BREQ_FAST or </a:t>
            </a:r>
            <a:r>
              <a:rPr lang="en-US" dirty="0" err="1" smtClean="0"/>
              <a:t>NetDC</a:t>
            </a:r>
            <a:r>
              <a:rPr lang="en-US" dirty="0" smtClean="0"/>
              <a:t> requests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VASE: Quick Data Discovery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189" y="1869593"/>
            <a:ext cx="8561427" cy="464820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VASE is an interactive, graphical application useful for quick data access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/>
            <a:r>
              <a:rPr lang="en-US" sz="2800" dirty="0" smtClean="0"/>
              <a:t> Simple data visualization and selection</a:t>
            </a:r>
          </a:p>
          <a:p>
            <a:pPr marL="0" indent="0"/>
            <a:r>
              <a:rPr lang="en-US" sz="2800" dirty="0" smtClean="0"/>
              <a:t> Geographical selection capability</a:t>
            </a:r>
          </a:p>
          <a:p>
            <a:pPr marL="0" indent="0"/>
            <a:r>
              <a:rPr lang="en-US" sz="2800" dirty="0" smtClean="0"/>
              <a:t> Saves data in either Mini-SEED or SAC formats</a:t>
            </a:r>
          </a:p>
          <a:p>
            <a:pPr marL="0" indent="0"/>
            <a:r>
              <a:rPr lang="en-US" sz="2800" dirty="0" smtClean="0"/>
              <a:t> Download response information for selected data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DHI2mseed: bulk waveform request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8479" y="1937634"/>
            <a:ext cx="7772400" cy="464820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DHI2mseed is a Java program for simple Mini-SEED data requests.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/>
            <a:r>
              <a:rPr lang="en-US" sz="2800" dirty="0" smtClean="0"/>
              <a:t> Command line tool</a:t>
            </a:r>
          </a:p>
          <a:p>
            <a:pPr marL="0" indent="0"/>
            <a:r>
              <a:rPr lang="en-US" sz="2800" dirty="0" smtClean="0"/>
              <a:t> User supplied request file</a:t>
            </a:r>
          </a:p>
          <a:p>
            <a:pPr marL="0" indent="0"/>
            <a:r>
              <a:rPr lang="en-US" sz="2800" dirty="0" smtClean="0"/>
              <a:t> Scriptable</a:t>
            </a:r>
          </a:p>
          <a:p>
            <a:pPr marL="0" indent="0"/>
            <a:r>
              <a:rPr lang="en-US" sz="2800" dirty="0" smtClean="0"/>
              <a:t> Writes Mini-SEED to your disk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Reminder: Mini-SEED includes no metadata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0" y="777240"/>
            <a:ext cx="9144000" cy="61555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400" dirty="0"/>
              <a:t>EarthScope Data Holdings by Component</a:t>
            </a:r>
          </a:p>
        </p:txBody>
      </p:sp>
      <p:pic>
        <p:nvPicPr>
          <p:cNvPr id="5" name="Picture 4" descr="ES-DataHoldings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 t="18397"/>
              <a:stretch>
                <a:fillRect/>
              </a:stretch>
            </p:blipFill>
          </mc:Choice>
          <mc:Fallback>
            <p:blipFill>
              <a:blip r:embed="rId3"/>
              <a:srcRect t="18397"/>
              <a:stretch>
                <a:fillRect/>
              </a:stretch>
            </p:blipFill>
          </mc:Fallback>
        </mc:AlternateContent>
        <p:spPr>
          <a:xfrm>
            <a:off x="-487580" y="1430162"/>
            <a:ext cx="10119160" cy="6381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SOD: Standing Order for Data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7473" y="1715168"/>
            <a:ext cx="8542421" cy="447441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SOD is a highly flexible framework for data collection and processing.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/>
            <a:r>
              <a:rPr lang="en-US" sz="2800" dirty="0" smtClean="0"/>
              <a:t> User defined “recipes” define complex workflow</a:t>
            </a:r>
          </a:p>
          <a:p>
            <a:pPr marL="0" indent="0"/>
            <a:r>
              <a:rPr lang="en-US" sz="2800" dirty="0" smtClean="0"/>
              <a:t> Operation is primarily hands-off  </a:t>
            </a:r>
          </a:p>
          <a:p>
            <a:pPr marL="0" indent="0"/>
            <a:r>
              <a:rPr lang="en-US" sz="2800" dirty="0" smtClean="0"/>
              <a:t> Standing Order: future data requests</a:t>
            </a:r>
          </a:p>
          <a:p>
            <a:pPr marL="0" indent="0"/>
            <a:r>
              <a:rPr lang="en-US" sz="2800" dirty="0" smtClean="0"/>
              <a:t> Includes common data processing algorithms</a:t>
            </a:r>
          </a:p>
          <a:p>
            <a:pPr marL="0" indent="0"/>
            <a:r>
              <a:rPr lang="en-US" sz="2800" dirty="0" smtClean="0"/>
              <a:t> Allows initiation of user developed processing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/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SeedLink: Streaming Data Feeds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789" y="1487904"/>
            <a:ext cx="8809790" cy="5370096"/>
          </a:xfrm>
        </p:spPr>
        <p:txBody>
          <a:bodyPr/>
          <a:lstStyle/>
          <a:p>
            <a:pPr marL="0" indent="0">
              <a:buNone/>
            </a:pPr>
            <a:r>
              <a:rPr lang="en-US" sz="2600" dirty="0" smtClean="0"/>
              <a:t>All open data streams received by the DMC’s real-time collection system (BUD) are available as streaming SeedLink feeds.  The SeedLink protocol transports 512-byte Mini-SEED records.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600" dirty="0" smtClean="0"/>
              <a:t>Latency is dependent on the arriving data stream latency and the sample rate.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600" dirty="0" smtClean="0"/>
              <a:t>Primary client software:</a:t>
            </a:r>
          </a:p>
          <a:p>
            <a:pPr marL="0" indent="0">
              <a:buFont typeface="Arial"/>
              <a:buChar char="•"/>
            </a:pPr>
            <a:r>
              <a:rPr lang="en-US" sz="2600" dirty="0" smtClean="0"/>
              <a:t> </a:t>
            </a:r>
            <a:r>
              <a:rPr lang="en-US" sz="2600" dirty="0" smtClean="0">
                <a:solidFill>
                  <a:srgbClr val="0000FF"/>
                </a:solidFill>
              </a:rPr>
              <a:t>slink2orb</a:t>
            </a:r>
            <a:r>
              <a:rPr lang="en-US" sz="2600" dirty="0" smtClean="0"/>
              <a:t>: Antelope ORB client</a:t>
            </a:r>
          </a:p>
          <a:p>
            <a:pPr marL="0" indent="0">
              <a:buFont typeface="Arial"/>
              <a:buChar char="•"/>
            </a:pPr>
            <a:r>
              <a:rPr lang="en-US" sz="2600" dirty="0" smtClean="0"/>
              <a:t> </a:t>
            </a:r>
            <a:r>
              <a:rPr lang="en-US" sz="2600" dirty="0" smtClean="0">
                <a:solidFill>
                  <a:srgbClr val="0000FF"/>
                </a:solidFill>
              </a:rPr>
              <a:t>slink2ew</a:t>
            </a:r>
            <a:r>
              <a:rPr lang="en-US" sz="2600" dirty="0" smtClean="0"/>
              <a:t>: Earthworm ring buffer client</a:t>
            </a:r>
          </a:p>
          <a:p>
            <a:pPr marL="0" indent="0">
              <a:buFont typeface="Arial"/>
              <a:buChar char="•"/>
            </a:pPr>
            <a:r>
              <a:rPr lang="en-US" sz="2600" dirty="0" smtClean="0"/>
              <a:t> </a:t>
            </a:r>
            <a:r>
              <a:rPr lang="en-US" sz="2600" dirty="0" err="1" smtClean="0">
                <a:solidFill>
                  <a:srgbClr val="0000FF"/>
                </a:solidFill>
              </a:rPr>
              <a:t>slarchive</a:t>
            </a:r>
            <a:r>
              <a:rPr lang="en-US" sz="2600" dirty="0" smtClean="0"/>
              <a:t>: SeedLink client writes Mini-SEED to disk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Exercise: VASE test drive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471" y="1871137"/>
            <a:ext cx="8640804" cy="4194024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Download and install VASE:</a:t>
            </a:r>
          </a:p>
          <a:p>
            <a:pPr marL="514350" indent="-514350"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0000FF"/>
                </a:solidFill>
              </a:rPr>
              <a:t>http://www.iris.edu/dhi/vase_request.htm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Select data for TA A04A LH* channels</a:t>
            </a:r>
          </a:p>
          <a:p>
            <a:pPr marL="514350" indent="-514350">
              <a:buNone/>
            </a:pPr>
            <a:r>
              <a:rPr lang="en-US" dirty="0" smtClean="0"/>
              <a:t>	Start time: 2007-12-01 12:30:00</a:t>
            </a:r>
          </a:p>
          <a:p>
            <a:pPr marL="514350" indent="-514350">
              <a:buNone/>
            </a:pPr>
            <a:r>
              <a:rPr lang="en-US" dirty="0" smtClean="0"/>
              <a:t>	End time: 2007-12-01 12:35:00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Display seismograms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Save as SAC</a:t>
            </a:r>
          </a:p>
          <a:p>
            <a:pPr marL="514350" indent="-51435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1290817"/>
            <a:ext cx="9144000" cy="7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Maybe?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20348"/>
            <a:ext cx="9144000" cy="758087"/>
          </a:xfrm>
        </p:spPr>
        <p:txBody>
          <a:bodyPr/>
          <a:lstStyle/>
          <a:p>
            <a:r>
              <a:rPr lang="en-US" dirty="0" smtClean="0"/>
              <a:t>MDA: </a:t>
            </a:r>
            <a:r>
              <a:rPr lang="en-US" dirty="0" err="1" smtClean="0"/>
              <a:t>MetaData</a:t>
            </a:r>
            <a:r>
              <a:rPr lang="en-US" dirty="0" smtClean="0"/>
              <a:t> Aggregator</a:t>
            </a:r>
            <a:br>
              <a:rPr lang="en-US" dirty="0" smtClean="0"/>
            </a:br>
            <a:r>
              <a:rPr lang="en-US" sz="3600" b="0" dirty="0" smtClean="0">
                <a:solidFill>
                  <a:srgbClr val="178EFF"/>
                </a:solidFill>
              </a:rPr>
              <a:t>http://</a:t>
            </a:r>
            <a:r>
              <a:rPr lang="en-US" sz="3600" b="0" dirty="0" err="1" smtClean="0">
                <a:solidFill>
                  <a:srgbClr val="178EFF"/>
                </a:solidFill>
              </a:rPr>
              <a:t>www.iris.edu/mda</a:t>
            </a:r>
            <a:r>
              <a:rPr lang="en-US" sz="3600" b="0" dirty="0" smtClean="0">
                <a:solidFill>
                  <a:srgbClr val="178EFF"/>
                </a:solidFill>
              </a:rPr>
              <a:t>/ </a:t>
            </a:r>
            <a:endParaRPr lang="en-US" dirty="0"/>
          </a:p>
        </p:txBody>
      </p:sp>
      <p:pic>
        <p:nvPicPr>
          <p:cNvPr id="5" name="Content Placeholder 4" descr="MDA-station.png"/>
          <p:cNvPicPr>
            <a:picLocks noGrp="1" noChangeAspect="1"/>
          </p:cNvPicPr>
          <p:nvPr>
            <p:ph idx="1"/>
          </p:nvPr>
        </p:nvPicPr>
        <p:blipFill>
          <a:blip r:embed="rId3"/>
          <a:srcRect l="95" t="249" r="62"/>
          <a:stretch>
            <a:fillRect/>
          </a:stretch>
        </p:blipFill>
        <p:spPr>
          <a:xfrm>
            <a:off x="346656" y="1923148"/>
            <a:ext cx="8525933" cy="4806621"/>
          </a:xfrm>
          <a:noFill/>
          <a:ln>
            <a:solidFill>
              <a:srgbClr val="71717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20348"/>
            <a:ext cx="9144000" cy="758087"/>
          </a:xfrm>
        </p:spPr>
        <p:txBody>
          <a:bodyPr/>
          <a:lstStyle/>
          <a:p>
            <a:r>
              <a:rPr lang="en-US" dirty="0" err="1" smtClean="0"/>
              <a:t>GMap</a:t>
            </a:r>
            <a:r>
              <a:rPr lang="en-US" dirty="0" smtClean="0"/>
              <a:t>: Google Map Service</a:t>
            </a:r>
            <a:br>
              <a:rPr lang="en-US" dirty="0" smtClean="0"/>
            </a:br>
            <a:r>
              <a:rPr lang="en-US" sz="3600" b="0" dirty="0" smtClean="0">
                <a:solidFill>
                  <a:srgbClr val="178EFF"/>
                </a:solidFill>
              </a:rPr>
              <a:t>http://</a:t>
            </a:r>
            <a:r>
              <a:rPr lang="en-US" sz="3600" b="0" dirty="0" err="1" smtClean="0">
                <a:solidFill>
                  <a:srgbClr val="178EFF"/>
                </a:solidFill>
              </a:rPr>
              <a:t>www.iris.edu/gmap</a:t>
            </a:r>
            <a:r>
              <a:rPr lang="en-US" sz="3600" b="0" dirty="0" smtClean="0">
                <a:solidFill>
                  <a:srgbClr val="178EFF"/>
                </a:solidFill>
              </a:rPr>
              <a:t>/ </a:t>
            </a:r>
            <a:endParaRPr lang="en-US" dirty="0"/>
          </a:p>
        </p:txBody>
      </p:sp>
      <p:pic>
        <p:nvPicPr>
          <p:cNvPr id="4" name="Picture 3" descr="GMap.png"/>
          <p:cNvPicPr>
            <a:picLocks noChangeAspect="1"/>
          </p:cNvPicPr>
          <p:nvPr/>
        </p:nvPicPr>
        <p:blipFill>
          <a:blip r:embed="rId3"/>
          <a:srcRect l="251" t="201" r="148"/>
          <a:stretch>
            <a:fillRect/>
          </a:stretch>
        </p:blipFill>
        <p:spPr>
          <a:xfrm>
            <a:off x="760230" y="2012455"/>
            <a:ext cx="7730561" cy="4615230"/>
          </a:xfrm>
          <a:prstGeom prst="rect">
            <a:avLst/>
          </a:prstGeom>
          <a:ln>
            <a:solidFill>
              <a:srgbClr val="7F7F7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SeismiQuery: Flexible Query</a:t>
            </a:r>
            <a:endParaRPr lang="en-US" dirty="0"/>
          </a:p>
        </p:txBody>
      </p:sp>
      <p:pic>
        <p:nvPicPr>
          <p:cNvPr id="5" name="Picture 4" descr="SeismiQuery-mai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178" y="1837672"/>
            <a:ext cx="8380664" cy="4379479"/>
          </a:xfrm>
          <a:prstGeom prst="rect">
            <a:avLst/>
          </a:prstGeom>
          <a:ln>
            <a:solidFill>
              <a:srgbClr val="71717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Exercise: SeismiQuery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72352" y="1851600"/>
            <a:ext cx="8640804" cy="4194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Browse to the SeismiQuery main page:</a:t>
            </a:r>
          </a:p>
          <a:p>
            <a:pPr marL="514350" indent="-514350" algn="l" eaLnBrk="0" hangingPunct="0">
              <a:spcBef>
                <a:spcPct val="20000"/>
              </a:spcBef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lang="en-US" sz="3200" b="0" dirty="0" smtClean="0">
                <a:solidFill>
                  <a:srgbClr val="0000FF"/>
                </a:solidFill>
              </a:rPr>
              <a:t>http://www.iris.edu/</a:t>
            </a:r>
            <a:r>
              <a:rPr lang="en-US" sz="3200" b="0" dirty="0" err="1" smtClean="0">
                <a:solidFill>
                  <a:srgbClr val="0000FF"/>
                </a:solidFill>
              </a:rPr>
              <a:t>dms/sq.htm</a:t>
            </a:r>
            <a:endParaRPr lang="en-US" sz="3200" b="0" dirty="0" smtClean="0">
              <a:solidFill>
                <a:srgbClr val="0000FF"/>
              </a:solidFill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Determine</a:t>
            </a:r>
            <a:r>
              <a:rPr lang="en-US" sz="3200" b="0" kern="0" dirty="0" smtClean="0">
                <a:latin typeface="+mn-lt"/>
              </a:rPr>
              <a:t> data availability for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TA A04A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Determine data</a:t>
            </a:r>
            <a:r>
              <a:rPr kumimoji="0" lang="en-US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availability for stations in and around Yellowstone in 2009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6" charset="0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6" charset="0"/>
              <a:buChar char="•"/>
              <a:tabLst/>
              <a:defRPr/>
            </a:pP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6" charset="0"/>
              <a:buChar char="•"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Access Chart</a:t>
            </a:r>
            <a:endParaRPr lang="en-US" dirty="0"/>
          </a:p>
        </p:txBody>
      </p:sp>
      <p:pic>
        <p:nvPicPr>
          <p:cNvPr id="5" name="Content Placeholder 4" descr="IRIS-mainpage-datarequest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5" r="-177"/>
          <a:stretch>
            <a:fillRect/>
          </a:stretch>
        </p:blipFill>
        <p:spPr>
          <a:xfrm>
            <a:off x="932170" y="1868242"/>
            <a:ext cx="7434052" cy="4445000"/>
          </a:xfrm>
          <a:ln>
            <a:solidFill>
              <a:srgbClr val="717171"/>
            </a:solidFill>
          </a:ln>
        </p:spPr>
      </p:pic>
      <p:pic>
        <p:nvPicPr>
          <p:cNvPr id="7" name="Picture 6" descr="request-chart-2009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0217" y="1645040"/>
            <a:ext cx="6382635" cy="4786976"/>
          </a:xfrm>
          <a:prstGeom prst="rect">
            <a:avLst/>
          </a:prstGeom>
          <a:ln>
            <a:solidFill>
              <a:srgbClr val="7F7F7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EarthScope Virtual Networks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14800" y="1605811"/>
          <a:ext cx="8395368" cy="45995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1990"/>
                <a:gridCol w="5603378"/>
              </a:tblGrid>
              <a:tr h="383951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chemeClr val="tx1"/>
                          </a:solidFill>
                        </a:rPr>
                        <a:t>Virtual Network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rgbClr val="000000"/>
                          </a:solidFill>
                        </a:rPr>
                        <a:t>Description</a:t>
                      </a:r>
                      <a:endParaRPr lang="en-US" sz="2200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59611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_US-TA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USArray Transportable Array</a:t>
                      </a:r>
                      <a:endParaRPr lang="en-US" sz="2400" dirty="0"/>
                    </a:p>
                  </a:txBody>
                  <a:tcPr anchor="ctr"/>
                </a:tc>
              </a:tr>
              <a:tr h="59611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_US-REF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USArray Reference Network</a:t>
                      </a:r>
                      <a:endParaRPr lang="en-US" sz="2400" dirty="0"/>
                    </a:p>
                  </a:txBody>
                  <a:tcPr anchor="ctr"/>
                </a:tc>
              </a:tr>
              <a:tr h="59611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_US-FA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USArray Flexible</a:t>
                      </a:r>
                      <a:r>
                        <a:rPr lang="en-US" sz="2400" baseline="0" dirty="0" smtClean="0"/>
                        <a:t> Array</a:t>
                      </a:r>
                      <a:endParaRPr lang="en-US" sz="2400" dirty="0"/>
                    </a:p>
                  </a:txBody>
                  <a:tcPr anchor="ctr"/>
                </a:tc>
              </a:tr>
              <a:tr h="59611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_US-MT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USArray Magnetotelluric</a:t>
                      </a:r>
                      <a:endParaRPr lang="en-US" sz="2400" dirty="0"/>
                    </a:p>
                  </a:txBody>
                  <a:tcPr anchor="ctr"/>
                </a:tc>
              </a:tr>
              <a:tr h="59611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_US-ALL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All USArray Components</a:t>
                      </a:r>
                    </a:p>
                  </a:txBody>
                  <a:tcPr anchor="ctr"/>
                </a:tc>
              </a:tr>
              <a:tr h="59611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_PBO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Plate Boundary Observatory</a:t>
                      </a:r>
                    </a:p>
                  </a:txBody>
                  <a:tcPr anchor="ctr"/>
                </a:tc>
              </a:tr>
              <a:tr h="59611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_SAFOD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SAFOD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34415" y="6312332"/>
            <a:ext cx="8857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 smtClean="0"/>
              <a:t>Many more virtual networks have been defined, see </a:t>
            </a:r>
            <a:r>
              <a:rPr lang="en-US" sz="1800" b="0" dirty="0" smtClean="0">
                <a:solidFill>
                  <a:srgbClr val="178EFF"/>
                </a:solidFill>
              </a:rPr>
              <a:t>http://www.iris.edu/mda/ </a:t>
            </a:r>
            <a:r>
              <a:rPr lang="en-US" sz="1800" b="0" dirty="0" smtClean="0"/>
              <a:t>for a list</a:t>
            </a:r>
            <a:endParaRPr lang="en-US" sz="1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361" y="1565243"/>
            <a:ext cx="8514575" cy="5026666"/>
          </a:xfrm>
        </p:spPr>
        <p:txBody>
          <a:bodyPr/>
          <a:lstStyle/>
          <a:p>
            <a:pPr marL="0" indent="0" eaLnBrk="1" hangingPunct="1">
              <a:buFont typeface="Arial" pitchFamily="-107" charset="0"/>
              <a:buNone/>
              <a:defRPr/>
            </a:pPr>
            <a:r>
              <a:rPr lang="en-US" sz="2600" dirty="0" smtClean="0"/>
              <a:t>Web services are being developed to provide relatively simple programmatic interfaces to the IRIS DMC:</a:t>
            </a:r>
          </a:p>
          <a:p>
            <a:pPr marL="0" indent="0" eaLnBrk="1" hangingPunct="1">
              <a:defRPr/>
            </a:pPr>
            <a:endParaRPr lang="en-US" sz="2600" dirty="0" smtClean="0"/>
          </a:p>
          <a:p>
            <a:pPr marL="0" indent="0" eaLnBrk="1" hangingPunct="1">
              <a:defRPr/>
            </a:pPr>
            <a:r>
              <a:rPr lang="en-US" sz="2600" dirty="0" smtClean="0"/>
              <a:t> Data access and processing services</a:t>
            </a:r>
          </a:p>
          <a:p>
            <a:pPr marL="0" indent="0" eaLnBrk="1" hangingPunct="1">
              <a:defRPr/>
            </a:pPr>
            <a:r>
              <a:rPr lang="en-US" sz="2600" dirty="0" smtClean="0"/>
              <a:t> On demand data access</a:t>
            </a:r>
          </a:p>
          <a:p>
            <a:pPr marL="0" indent="0" eaLnBrk="1" hangingPunct="1">
              <a:defRPr/>
            </a:pPr>
            <a:r>
              <a:rPr lang="en-US" sz="2600" dirty="0" smtClean="0"/>
              <a:t> Provide access to all levels of information</a:t>
            </a:r>
          </a:p>
          <a:p>
            <a:pPr marL="0" indent="0" eaLnBrk="1" hangingPunct="1">
              <a:defRPr/>
            </a:pPr>
            <a:r>
              <a:rPr lang="en-US" sz="2600" dirty="0" smtClean="0"/>
              <a:t> Works over standard port 80</a:t>
            </a:r>
          </a:p>
          <a:p>
            <a:pPr marL="0" indent="0" eaLnBrk="1" hangingPunct="1">
              <a:defRPr/>
            </a:pPr>
            <a:r>
              <a:rPr lang="en-US" sz="2600" dirty="0" smtClean="0"/>
              <a:t> Easy access for non-seismologists (e.g. ASCII data)</a:t>
            </a:r>
          </a:p>
          <a:p>
            <a:pPr marL="0" indent="0" eaLnBrk="1" hangingPunct="1">
              <a:defRPr/>
            </a:pPr>
            <a:r>
              <a:rPr lang="en-US" sz="2600" dirty="0" smtClean="0"/>
              <a:t> Example Perl scripts demonstrate usage</a:t>
            </a:r>
          </a:p>
          <a:p>
            <a:pPr marL="0" indent="0" eaLnBrk="1" hangingPunct="1">
              <a:defRPr/>
            </a:pPr>
            <a:r>
              <a:rPr lang="en-US" sz="2600" dirty="0" smtClean="0"/>
              <a:t> Initial services are in beta release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777240"/>
            <a:ext cx="9144000" cy="61555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400" dirty="0" smtClean="0"/>
              <a:t>Future Data Access</a:t>
            </a:r>
            <a:endParaRPr lang="en-US" sz="3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ES-Shipments-asofJuly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316" y="1516640"/>
            <a:ext cx="8054624" cy="5154399"/>
          </a:xfrm>
          <a:prstGeom prst="rect">
            <a:avLst/>
          </a:prstGeom>
          <a:ln>
            <a:solidFill>
              <a:srgbClr val="7F7F7F"/>
            </a:solidFill>
          </a:ln>
        </p:spPr>
      </p:pic>
      <p:sp>
        <p:nvSpPr>
          <p:cNvPr id="21507" name="TextBox 10"/>
          <p:cNvSpPr txBox="1">
            <a:spLocks noChangeArrowheads="1"/>
          </p:cNvSpPr>
          <p:nvPr/>
        </p:nvSpPr>
        <p:spPr bwMode="auto">
          <a:xfrm>
            <a:off x="7669350" y="5146201"/>
            <a:ext cx="381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 dirty="0" smtClean="0">
                <a:latin typeface="Calibri" pitchFamily="-106" charset="0"/>
              </a:rPr>
              <a:t>RN</a:t>
            </a:r>
            <a:endParaRPr lang="en-US" sz="1200" dirty="0">
              <a:latin typeface="Calibri" pitchFamily="-106" charset="0"/>
            </a:endParaRPr>
          </a:p>
        </p:txBody>
      </p:sp>
      <p:sp>
        <p:nvSpPr>
          <p:cNvPr id="21508" name="TextBox 11"/>
          <p:cNvSpPr txBox="1">
            <a:spLocks noChangeArrowheads="1"/>
          </p:cNvSpPr>
          <p:nvPr/>
        </p:nvSpPr>
        <p:spPr bwMode="auto">
          <a:xfrm>
            <a:off x="6722844" y="1891934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latin typeface="Calibri" pitchFamily="-106" charset="0"/>
              </a:rPr>
              <a:t> TA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777240"/>
            <a:ext cx="9144000" cy="61555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400" dirty="0" smtClean="0"/>
              <a:t>EarthScope Data Shipments</a:t>
            </a:r>
            <a:endParaRPr lang="en-US" sz="3400" dirty="0"/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7624490" y="3012790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latin typeface="Calibri" pitchFamily="-106" charset="0"/>
              </a:rPr>
              <a:t> TA</a:t>
            </a: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6725291" y="5033646"/>
            <a:ext cx="381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 dirty="0" smtClean="0">
                <a:latin typeface="Calibri" pitchFamily="-106" charset="0"/>
              </a:rPr>
              <a:t>RN</a:t>
            </a:r>
            <a:endParaRPr lang="en-US" sz="1200" dirty="0">
              <a:latin typeface="Calibri" pitchFamily="-10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Access Services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152400" y="2960132"/>
            <a:ext cx="2778444" cy="1515679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3105598" y="2960132"/>
            <a:ext cx="2849882" cy="1515679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13834" y="3707221"/>
            <a:ext cx="1338271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err="1" smtClean="0">
                <a:solidFill>
                  <a:schemeClr val="tx1"/>
                </a:solidFill>
              </a:rPr>
              <a:t>StationXML</a:t>
            </a:r>
            <a:endParaRPr lang="en-US" sz="1500" dirty="0" smtClean="0">
              <a:solidFill>
                <a:schemeClr val="tx1"/>
              </a:solidFill>
            </a:endParaRP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metadata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9503" y="2590800"/>
            <a:ext cx="1185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Metadata</a:t>
            </a:r>
            <a:endParaRPr lang="en-US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3830593" y="2617633"/>
            <a:ext cx="1420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Waveforms</a:t>
            </a:r>
            <a:endParaRPr lang="en-US" sz="1800" dirty="0"/>
          </a:p>
        </p:txBody>
      </p:sp>
      <p:sp>
        <p:nvSpPr>
          <p:cNvPr id="9" name="TextBox 8"/>
          <p:cNvSpPr txBox="1"/>
          <p:nvPr/>
        </p:nvSpPr>
        <p:spPr>
          <a:xfrm>
            <a:off x="6363872" y="2617633"/>
            <a:ext cx="941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Events</a:t>
            </a:r>
            <a:endParaRPr lang="en-US" sz="1800" dirty="0"/>
          </a:p>
        </p:txBody>
      </p:sp>
      <p:sp>
        <p:nvSpPr>
          <p:cNvPr id="10" name="Rounded Rectangle 9"/>
          <p:cNvSpPr/>
          <p:nvPr/>
        </p:nvSpPr>
        <p:spPr>
          <a:xfrm>
            <a:off x="1579050" y="3072193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SEED RESP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579050" y="3707222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SAC P&amp;Z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(annotated)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00304" y="3099889"/>
            <a:ext cx="1235253" cy="568014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Event Discovery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102927" y="2960132"/>
            <a:ext cx="1463524" cy="1515679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52400" y="2590800"/>
            <a:ext cx="8858244" cy="7189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0" y="2123082"/>
            <a:ext cx="19676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Core Services</a:t>
            </a:r>
            <a:endParaRPr lang="en-US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7792731" y="2617633"/>
            <a:ext cx="1185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Products</a:t>
            </a:r>
            <a:endParaRPr lang="en-US" sz="1800" dirty="0"/>
          </a:p>
        </p:txBody>
      </p:sp>
      <p:sp>
        <p:nvSpPr>
          <p:cNvPr id="21" name="Rounded Rectangle 20"/>
          <p:cNvSpPr/>
          <p:nvPr/>
        </p:nvSpPr>
        <p:spPr>
          <a:xfrm>
            <a:off x="3904942" y="3032023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Data</a:t>
            </a:r>
          </a:p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Availability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7780358" y="3118836"/>
            <a:ext cx="1126928" cy="534722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Discovery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718851" y="2961308"/>
            <a:ext cx="1291793" cy="1514503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7789300" y="3741530"/>
            <a:ext cx="1135873" cy="573887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Access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6207294" y="3737039"/>
            <a:ext cx="1235253" cy="583794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</a:rPr>
              <a:t>QuakeML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3270558" y="3779929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Single</a:t>
            </a:r>
          </a:p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Channel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4530539" y="3779929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Multi</a:t>
            </a:r>
          </a:p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Channel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222778" y="3072195"/>
            <a:ext cx="1336317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Station Discovery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Diamond 24"/>
          <p:cNvSpPr/>
          <p:nvPr/>
        </p:nvSpPr>
        <p:spPr>
          <a:xfrm>
            <a:off x="1593820" y="3072193"/>
            <a:ext cx="219926" cy="193900"/>
          </a:xfrm>
          <a:prstGeom prst="diamond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iamond 25"/>
          <p:cNvSpPr/>
          <p:nvPr/>
        </p:nvSpPr>
        <p:spPr>
          <a:xfrm>
            <a:off x="1579050" y="3707221"/>
            <a:ext cx="219926" cy="193900"/>
          </a:xfrm>
          <a:prstGeom prst="diamond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iamond 26"/>
          <p:cNvSpPr/>
          <p:nvPr/>
        </p:nvSpPr>
        <p:spPr>
          <a:xfrm>
            <a:off x="3270558" y="3779929"/>
            <a:ext cx="219926" cy="193900"/>
          </a:xfrm>
          <a:prstGeom prst="diamond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47"/>
          <p:cNvGrpSpPr/>
          <p:nvPr/>
        </p:nvGrpSpPr>
        <p:grpSpPr>
          <a:xfrm>
            <a:off x="485214" y="4965788"/>
            <a:ext cx="1394625" cy="369332"/>
            <a:chOff x="457200" y="5171246"/>
            <a:chExt cx="1394625" cy="369332"/>
          </a:xfrm>
        </p:grpSpPr>
        <p:sp>
          <p:nvSpPr>
            <p:cNvPr id="37" name="Diamond 36"/>
            <p:cNvSpPr/>
            <p:nvPr/>
          </p:nvSpPr>
          <p:spPr>
            <a:xfrm>
              <a:off x="457200" y="5258962"/>
              <a:ext cx="219926" cy="193900"/>
            </a:xfrm>
            <a:prstGeom prst="diamond">
              <a:avLst/>
            </a:prstGeom>
            <a:solidFill>
              <a:srgbClr val="008000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91870" y="5171246"/>
              <a:ext cx="11599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available</a:t>
              </a:r>
              <a:endParaRPr lang="en-US" sz="1800" dirty="0"/>
            </a:p>
          </p:txBody>
        </p:sp>
      </p:grpSp>
      <p:sp>
        <p:nvSpPr>
          <p:cNvPr id="41" name="Diamond 40"/>
          <p:cNvSpPr/>
          <p:nvPr/>
        </p:nvSpPr>
        <p:spPr>
          <a:xfrm>
            <a:off x="227511" y="3081137"/>
            <a:ext cx="219926" cy="193900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Diamond 41"/>
          <p:cNvSpPr/>
          <p:nvPr/>
        </p:nvSpPr>
        <p:spPr>
          <a:xfrm>
            <a:off x="202841" y="3707223"/>
            <a:ext cx="219926" cy="193900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Diamond 42"/>
          <p:cNvSpPr/>
          <p:nvPr/>
        </p:nvSpPr>
        <p:spPr>
          <a:xfrm>
            <a:off x="3904942" y="3032023"/>
            <a:ext cx="219926" cy="193900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Diamond 43"/>
          <p:cNvSpPr/>
          <p:nvPr/>
        </p:nvSpPr>
        <p:spPr>
          <a:xfrm>
            <a:off x="4530539" y="3779929"/>
            <a:ext cx="219926" cy="193900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49"/>
          <p:cNvGrpSpPr/>
          <p:nvPr/>
        </p:nvGrpSpPr>
        <p:grpSpPr>
          <a:xfrm>
            <a:off x="485214" y="5395585"/>
            <a:ext cx="1651043" cy="369332"/>
            <a:chOff x="457200" y="6057199"/>
            <a:chExt cx="1651043" cy="369332"/>
          </a:xfrm>
        </p:grpSpPr>
        <p:sp>
          <p:nvSpPr>
            <p:cNvPr id="46" name="Diamond 45"/>
            <p:cNvSpPr/>
            <p:nvPr/>
          </p:nvSpPr>
          <p:spPr>
            <a:xfrm>
              <a:off x="457200" y="6144915"/>
              <a:ext cx="219926" cy="193900"/>
            </a:xfrm>
            <a:prstGeom prst="diamond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66284" y="6057199"/>
              <a:ext cx="14419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unavailable</a:t>
              </a:r>
              <a:endParaRPr lang="en-US" sz="1800" dirty="0"/>
            </a:p>
          </p:txBody>
        </p:sp>
      </p:grpSp>
      <p:sp>
        <p:nvSpPr>
          <p:cNvPr id="45" name="Diamond 44"/>
          <p:cNvSpPr/>
          <p:nvPr/>
        </p:nvSpPr>
        <p:spPr>
          <a:xfrm>
            <a:off x="6203873" y="3121813"/>
            <a:ext cx="219926" cy="193900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Diamond 47"/>
          <p:cNvSpPr/>
          <p:nvPr/>
        </p:nvSpPr>
        <p:spPr>
          <a:xfrm>
            <a:off x="6203873" y="3747910"/>
            <a:ext cx="219926" cy="193900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Diamond 48"/>
          <p:cNvSpPr/>
          <p:nvPr/>
        </p:nvSpPr>
        <p:spPr>
          <a:xfrm>
            <a:off x="7777996" y="3121813"/>
            <a:ext cx="219926" cy="193900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Diamond 49"/>
          <p:cNvSpPr/>
          <p:nvPr/>
        </p:nvSpPr>
        <p:spPr>
          <a:xfrm>
            <a:off x="7777996" y="3756854"/>
            <a:ext cx="219926" cy="193900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Processing Services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160542" y="2200428"/>
            <a:ext cx="8858244" cy="7189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1741654"/>
            <a:ext cx="1359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Services</a:t>
            </a:r>
            <a:endParaRPr lang="en-US" sz="2000" dirty="0"/>
          </a:p>
        </p:txBody>
      </p:sp>
      <p:sp>
        <p:nvSpPr>
          <p:cNvPr id="6" name="Rounded Rectangle 5"/>
          <p:cNvSpPr/>
          <p:nvPr/>
        </p:nvSpPr>
        <p:spPr>
          <a:xfrm>
            <a:off x="285756" y="2371070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 smtClean="0">
                <a:solidFill>
                  <a:schemeClr val="tx1"/>
                </a:solidFill>
              </a:rPr>
              <a:t>evalresp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954230" y="2371070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Gain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correction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954230" y="3158498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solidFill>
                  <a:schemeClr val="tx1"/>
                </a:solidFill>
              </a:rPr>
              <a:t>Decon-volution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307465" y="2371070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Filter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307465" y="3158498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Rotate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307465" y="3940218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Convert to</a:t>
            </a:r>
          </a:p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SAC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699276" y="3940218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Convert to</a:t>
            </a:r>
          </a:p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ASCII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699276" y="2371070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Demean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699276" y="3158498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Down-sample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940008" y="3940218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Waveform</a:t>
            </a:r>
          </a:p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Plot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598818" y="3158498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Convolution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7535289" y="3158498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 err="1" smtClean="0">
                <a:solidFill>
                  <a:schemeClr val="tx1"/>
                </a:solidFill>
              </a:rPr>
              <a:t>TauP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7535289" y="2371070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 smtClean="0">
                <a:solidFill>
                  <a:schemeClr val="tx1"/>
                </a:solidFill>
              </a:rPr>
              <a:t>SAC/BAG</a:t>
            </a:r>
          </a:p>
          <a:p>
            <a:pPr algn="ctr"/>
            <a:r>
              <a:rPr lang="en-US" sz="1700" dirty="0" smtClean="0">
                <a:solidFill>
                  <a:schemeClr val="tx1"/>
                </a:solidFill>
              </a:rPr>
              <a:t>Routines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1598818" y="3945926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Taper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7535289" y="3945926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 smtClean="0">
                <a:solidFill>
                  <a:schemeClr val="tx1"/>
                </a:solidFill>
              </a:rPr>
              <a:t>Dist/</a:t>
            </a:r>
            <a:r>
              <a:rPr lang="en-US" sz="1700" dirty="0" err="1" smtClean="0">
                <a:solidFill>
                  <a:schemeClr val="tx1"/>
                </a:solidFill>
              </a:rPr>
              <a:t>azim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598818" y="2371070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Build full SEED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84724" y="3154172"/>
            <a:ext cx="1268769" cy="635028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Cross correlation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23" name="Diamond 22"/>
          <p:cNvSpPr/>
          <p:nvPr/>
        </p:nvSpPr>
        <p:spPr>
          <a:xfrm>
            <a:off x="2954230" y="2371070"/>
            <a:ext cx="219926" cy="193900"/>
          </a:xfrm>
          <a:prstGeom prst="diamond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iamond 23"/>
          <p:cNvSpPr/>
          <p:nvPr/>
        </p:nvSpPr>
        <p:spPr>
          <a:xfrm>
            <a:off x="4307465" y="2371070"/>
            <a:ext cx="219926" cy="193900"/>
          </a:xfrm>
          <a:prstGeom prst="diamond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iamond 24"/>
          <p:cNvSpPr/>
          <p:nvPr/>
        </p:nvSpPr>
        <p:spPr>
          <a:xfrm>
            <a:off x="5718864" y="2371070"/>
            <a:ext cx="219926" cy="193900"/>
          </a:xfrm>
          <a:prstGeom prst="diamond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iamond 25"/>
          <p:cNvSpPr/>
          <p:nvPr/>
        </p:nvSpPr>
        <p:spPr>
          <a:xfrm>
            <a:off x="1598818" y="3154172"/>
            <a:ext cx="219926" cy="193900"/>
          </a:xfrm>
          <a:prstGeom prst="diamond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iamond 26"/>
          <p:cNvSpPr/>
          <p:nvPr/>
        </p:nvSpPr>
        <p:spPr>
          <a:xfrm>
            <a:off x="2954230" y="3158498"/>
            <a:ext cx="219926" cy="193900"/>
          </a:xfrm>
          <a:prstGeom prst="diamond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iamond 28"/>
          <p:cNvSpPr/>
          <p:nvPr/>
        </p:nvSpPr>
        <p:spPr>
          <a:xfrm>
            <a:off x="5699276" y="3154172"/>
            <a:ext cx="219926" cy="193900"/>
          </a:xfrm>
          <a:prstGeom prst="diamond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Diamond 30"/>
          <p:cNvSpPr/>
          <p:nvPr/>
        </p:nvSpPr>
        <p:spPr>
          <a:xfrm>
            <a:off x="2940008" y="3945926"/>
            <a:ext cx="219926" cy="193900"/>
          </a:xfrm>
          <a:prstGeom prst="diamond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Diamond 31"/>
          <p:cNvSpPr/>
          <p:nvPr/>
        </p:nvSpPr>
        <p:spPr>
          <a:xfrm>
            <a:off x="4307465" y="3945926"/>
            <a:ext cx="219926" cy="193900"/>
          </a:xfrm>
          <a:prstGeom prst="diamond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iamond 32"/>
          <p:cNvSpPr/>
          <p:nvPr/>
        </p:nvSpPr>
        <p:spPr>
          <a:xfrm>
            <a:off x="5699276" y="3940218"/>
            <a:ext cx="219926" cy="193900"/>
          </a:xfrm>
          <a:prstGeom prst="diamond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33"/>
          <p:cNvGrpSpPr/>
          <p:nvPr/>
        </p:nvGrpSpPr>
        <p:grpSpPr>
          <a:xfrm>
            <a:off x="485214" y="4965788"/>
            <a:ext cx="1394625" cy="369332"/>
            <a:chOff x="457200" y="5171246"/>
            <a:chExt cx="1394625" cy="369332"/>
          </a:xfrm>
        </p:grpSpPr>
        <p:sp>
          <p:nvSpPr>
            <p:cNvPr id="35" name="Diamond 34"/>
            <p:cNvSpPr/>
            <p:nvPr/>
          </p:nvSpPr>
          <p:spPr>
            <a:xfrm>
              <a:off x="457200" y="5258962"/>
              <a:ext cx="219926" cy="193900"/>
            </a:xfrm>
            <a:prstGeom prst="diamond">
              <a:avLst/>
            </a:prstGeom>
            <a:solidFill>
              <a:srgbClr val="008000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91870" y="5171246"/>
              <a:ext cx="11599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available</a:t>
              </a:r>
              <a:endParaRPr lang="en-US" sz="1800" dirty="0"/>
            </a:p>
          </p:txBody>
        </p:sp>
      </p:grpSp>
      <p:grpSp>
        <p:nvGrpSpPr>
          <p:cNvPr id="34" name="Group 39"/>
          <p:cNvGrpSpPr/>
          <p:nvPr/>
        </p:nvGrpSpPr>
        <p:grpSpPr>
          <a:xfrm>
            <a:off x="485214" y="5395585"/>
            <a:ext cx="1651043" cy="369332"/>
            <a:chOff x="457200" y="6057199"/>
            <a:chExt cx="1651043" cy="369332"/>
          </a:xfrm>
        </p:grpSpPr>
        <p:sp>
          <p:nvSpPr>
            <p:cNvPr id="41" name="Diamond 40"/>
            <p:cNvSpPr/>
            <p:nvPr/>
          </p:nvSpPr>
          <p:spPr>
            <a:xfrm>
              <a:off x="457200" y="6144915"/>
              <a:ext cx="219926" cy="193900"/>
            </a:xfrm>
            <a:prstGeom prst="diamond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66284" y="6057199"/>
              <a:ext cx="14419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unavailable</a:t>
              </a:r>
              <a:endParaRPr lang="en-US" sz="1800" dirty="0"/>
            </a:p>
          </p:txBody>
        </p:sp>
      </p:grpSp>
      <p:sp>
        <p:nvSpPr>
          <p:cNvPr id="43" name="Diamond 42"/>
          <p:cNvSpPr/>
          <p:nvPr/>
        </p:nvSpPr>
        <p:spPr>
          <a:xfrm>
            <a:off x="285756" y="2371070"/>
            <a:ext cx="219926" cy="193900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Diamond 43"/>
          <p:cNvSpPr/>
          <p:nvPr/>
        </p:nvSpPr>
        <p:spPr>
          <a:xfrm>
            <a:off x="285756" y="3158498"/>
            <a:ext cx="219926" cy="193900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Diamond 44"/>
          <p:cNvSpPr/>
          <p:nvPr/>
        </p:nvSpPr>
        <p:spPr>
          <a:xfrm>
            <a:off x="1598818" y="2371070"/>
            <a:ext cx="219926" cy="193900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Diamond 45"/>
          <p:cNvSpPr/>
          <p:nvPr/>
        </p:nvSpPr>
        <p:spPr>
          <a:xfrm>
            <a:off x="4332962" y="3154172"/>
            <a:ext cx="219926" cy="193900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Diamond 46"/>
          <p:cNvSpPr/>
          <p:nvPr/>
        </p:nvSpPr>
        <p:spPr>
          <a:xfrm>
            <a:off x="7535289" y="3158498"/>
            <a:ext cx="219926" cy="193900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Diamond 48"/>
          <p:cNvSpPr/>
          <p:nvPr/>
        </p:nvSpPr>
        <p:spPr>
          <a:xfrm>
            <a:off x="7535289" y="2371070"/>
            <a:ext cx="219926" cy="193900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Diamond 49"/>
          <p:cNvSpPr/>
          <p:nvPr/>
        </p:nvSpPr>
        <p:spPr>
          <a:xfrm>
            <a:off x="7542069" y="3949510"/>
            <a:ext cx="219926" cy="193900"/>
          </a:xfrm>
          <a:prstGeom prst="diamond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Diamond 50"/>
          <p:cNvSpPr/>
          <p:nvPr/>
        </p:nvSpPr>
        <p:spPr>
          <a:xfrm>
            <a:off x="1599172" y="3954550"/>
            <a:ext cx="219926" cy="193900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web service clients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429306" y="1717294"/>
            <a:ext cx="8714694" cy="5140705"/>
          </a:xfrm>
        </p:spPr>
        <p:txBody>
          <a:bodyPr/>
          <a:lstStyle/>
          <a:p>
            <a:pPr>
              <a:buNone/>
            </a:pPr>
            <a:r>
              <a:rPr lang="en-US" sz="2400" b="1" dirty="0" err="1" smtClean="0"/>
              <a:t>FetchBulkData</a:t>
            </a:r>
            <a:r>
              <a:rPr lang="en-US" sz="2400" dirty="0" smtClean="0"/>
              <a:t>:</a:t>
            </a:r>
          </a:p>
          <a:p>
            <a:pPr>
              <a:buNone/>
            </a:pPr>
            <a:r>
              <a:rPr lang="en-US" sz="2400" dirty="0" smtClean="0"/>
              <a:t>	Fetch bulk Mini-SEED data and related metadata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b="1" dirty="0" err="1" smtClean="0"/>
              <a:t>FetchMetadata</a:t>
            </a:r>
            <a:r>
              <a:rPr lang="en-US" sz="2400" dirty="0" smtClean="0"/>
              <a:t>:</a:t>
            </a:r>
          </a:p>
          <a:p>
            <a:pPr>
              <a:buNone/>
            </a:pPr>
            <a:r>
              <a:rPr lang="en-US" sz="2400" dirty="0" smtClean="0"/>
              <a:t>	Fetch primary metadata (coordinates, etc.)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b="1" dirty="0" err="1" smtClean="0"/>
              <a:t>FetchRESP</a:t>
            </a:r>
            <a:r>
              <a:rPr lang="en-US" sz="2400" dirty="0" smtClean="0"/>
              <a:t>:</a:t>
            </a:r>
          </a:p>
          <a:p>
            <a:pPr>
              <a:buNone/>
            </a:pPr>
            <a:r>
              <a:rPr lang="en-US" sz="2400" dirty="0" smtClean="0"/>
              <a:t>	Fetch SEED RESP files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b="1" dirty="0" err="1" smtClean="0"/>
              <a:t>FetchSACPZ</a:t>
            </a:r>
            <a:r>
              <a:rPr lang="en-US" sz="2400" dirty="0" smtClean="0"/>
              <a:t>:</a:t>
            </a:r>
          </a:p>
          <a:p>
            <a:pPr>
              <a:buNone/>
            </a:pPr>
            <a:r>
              <a:rPr lang="en-US" sz="2400" dirty="0" smtClean="0"/>
              <a:t>	Fetch SAC Poles &amp; Zeros files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SEED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999" y="1549400"/>
            <a:ext cx="8890001" cy="5308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Standard for the Exchange of Earthquake Data</a:t>
            </a:r>
          </a:p>
          <a:p>
            <a:pPr>
              <a:buNone/>
            </a:pPr>
            <a:endParaRPr lang="en-US" sz="800" dirty="0" smtClean="0"/>
          </a:p>
          <a:p>
            <a:pPr>
              <a:buFontTx/>
              <a:buChar char="•"/>
            </a:pPr>
            <a:r>
              <a:rPr lang="en-US" sz="2400" dirty="0" smtClean="0"/>
              <a:t>International format, maintained by the FDSN</a:t>
            </a:r>
          </a:p>
          <a:p>
            <a:pPr>
              <a:buFontTx/>
              <a:buChar char="•"/>
            </a:pPr>
            <a:r>
              <a:rPr lang="en-US" sz="2400" dirty="0" smtClean="0"/>
              <a:t>Includes both time series data and metadata</a:t>
            </a:r>
          </a:p>
          <a:p>
            <a:pPr>
              <a:buFontTx/>
              <a:buChar char="•"/>
            </a:pPr>
            <a:r>
              <a:rPr lang="en-US" sz="2400" dirty="0" smtClean="0"/>
              <a:t>Comprehensive record of data recording process</a:t>
            </a:r>
          </a:p>
          <a:p>
            <a:pPr>
              <a:buFontTx/>
              <a:buChar char="•"/>
            </a:pPr>
            <a:r>
              <a:rPr lang="en-US" sz="2400" dirty="0" smtClean="0"/>
              <a:t>Not designed as an analysis format</a:t>
            </a:r>
          </a:p>
          <a:p>
            <a:pPr>
              <a:buNone/>
            </a:pPr>
            <a:endParaRPr lang="en-US" sz="800" dirty="0" smtClean="0"/>
          </a:p>
          <a:p>
            <a:pPr>
              <a:buNone/>
            </a:pPr>
            <a:r>
              <a:rPr lang="en-US" sz="2400" dirty="0" smtClean="0"/>
              <a:t>Three common variants: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400" dirty="0" smtClean="0"/>
              <a:t>- </a:t>
            </a:r>
            <a:r>
              <a:rPr lang="en-US" sz="2400" b="1" dirty="0" smtClean="0">
                <a:solidFill>
                  <a:srgbClr val="CC0000"/>
                </a:solidFill>
              </a:rPr>
              <a:t>SEED </a:t>
            </a:r>
            <a:r>
              <a:rPr lang="en-US" sz="2400" dirty="0" smtClean="0"/>
              <a:t>(aka “full” SEED): Both time series and metadata</a:t>
            </a:r>
          </a:p>
          <a:p>
            <a:pPr>
              <a:buNone/>
            </a:pPr>
            <a:r>
              <a:rPr lang="en-US" sz="2400" dirty="0" smtClean="0"/>
              <a:t>	- </a:t>
            </a:r>
            <a:r>
              <a:rPr lang="en-US" sz="2400" b="1" dirty="0" smtClean="0">
                <a:solidFill>
                  <a:srgbClr val="CC0000"/>
                </a:solidFill>
              </a:rPr>
              <a:t>Dataless</a:t>
            </a:r>
            <a:r>
              <a:rPr lang="en-US" sz="2400" dirty="0" smtClean="0"/>
              <a:t>: Metadata-only SEED</a:t>
            </a:r>
          </a:p>
          <a:p>
            <a:pPr>
              <a:buNone/>
            </a:pPr>
            <a:r>
              <a:rPr lang="en-US" sz="2400" dirty="0" smtClean="0"/>
              <a:t>	- </a:t>
            </a:r>
            <a:r>
              <a:rPr lang="en-US" sz="2400" b="1" dirty="0" smtClean="0">
                <a:solidFill>
                  <a:srgbClr val="CC0000"/>
                </a:solidFill>
              </a:rPr>
              <a:t>Mini-SEED</a:t>
            </a:r>
            <a:r>
              <a:rPr lang="en-US" sz="2400" dirty="0" smtClean="0"/>
              <a:t>: Data-only SEED</a:t>
            </a:r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r>
              <a:rPr lang="en-US" sz="2400" i="1" dirty="0" smtClean="0"/>
              <a:t>http://www.iris.edu/manuals/SEEDManual_V2.4.pdf</a:t>
            </a:r>
            <a:endParaRPr lang="en-US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SEED Structure</a:t>
            </a:r>
            <a:endParaRPr lang="en-US" dirty="0"/>
          </a:p>
        </p:txBody>
      </p:sp>
      <p:pic>
        <p:nvPicPr>
          <p:cNvPr id="6" name="Picture 2050" descr="SEED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1039" y="1991602"/>
            <a:ext cx="1289040" cy="4485397"/>
          </a:xfrm>
          <a:prstGeom prst="rect">
            <a:avLst/>
          </a:prstGeom>
          <a:noFill/>
        </p:spPr>
      </p:pic>
      <p:sp>
        <p:nvSpPr>
          <p:cNvPr id="7" name="AutoShape 2053"/>
          <p:cNvSpPr>
            <a:spLocks/>
          </p:cNvSpPr>
          <p:nvPr/>
        </p:nvSpPr>
        <p:spPr bwMode="auto">
          <a:xfrm>
            <a:off x="3293290" y="2022566"/>
            <a:ext cx="245775" cy="983100"/>
          </a:xfrm>
          <a:prstGeom prst="leftBrace">
            <a:avLst>
              <a:gd name="adj1" fmla="val 3333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2054"/>
          <p:cNvSpPr>
            <a:spLocks/>
          </p:cNvSpPr>
          <p:nvPr/>
        </p:nvSpPr>
        <p:spPr bwMode="auto">
          <a:xfrm>
            <a:off x="3231846" y="3390054"/>
            <a:ext cx="307219" cy="3010746"/>
          </a:xfrm>
          <a:prstGeom prst="leftBrace">
            <a:avLst>
              <a:gd name="adj1" fmla="val 8166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 Box 2056"/>
          <p:cNvSpPr txBox="1">
            <a:spLocks noChangeArrowheads="1"/>
          </p:cNvSpPr>
          <p:nvPr/>
        </p:nvSpPr>
        <p:spPr bwMode="auto">
          <a:xfrm>
            <a:off x="393094" y="3749373"/>
            <a:ext cx="2764971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b="1" dirty="0">
                <a:latin typeface="Tahoma" pitchFamily="30" charset="0"/>
              </a:rPr>
              <a:t>waveform data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1" dirty="0">
              <a:solidFill>
                <a:srgbClr val="FF3300"/>
              </a:solidFill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b="1" dirty="0">
                <a:latin typeface="Tahoma" pitchFamily="30" charset="0"/>
              </a:rPr>
              <a:t>raw data and embedded auxiliary information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1" dirty="0" smtClean="0"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dirty="0">
                <a:solidFill>
                  <a:srgbClr val="CC0000"/>
                </a:solidFill>
                <a:latin typeface="Tahoma" pitchFamily="30" charset="0"/>
              </a:rPr>
              <a:t>M</a:t>
            </a:r>
            <a:r>
              <a:rPr lang="en-US" sz="1600" b="1" dirty="0" smtClean="0">
                <a:solidFill>
                  <a:srgbClr val="CC0000"/>
                </a:solidFill>
                <a:latin typeface="Tahoma" pitchFamily="30" charset="0"/>
              </a:rPr>
              <a:t>ini</a:t>
            </a:r>
            <a:r>
              <a:rPr lang="en-US" sz="1600" b="1" dirty="0">
                <a:solidFill>
                  <a:srgbClr val="CC0000"/>
                </a:solidFill>
                <a:latin typeface="Tahoma" pitchFamily="30" charset="0"/>
              </a:rPr>
              <a:t>-SEED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1" dirty="0">
              <a:solidFill>
                <a:srgbClr val="FF3300"/>
              </a:solidFill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b="1" dirty="0">
                <a:latin typeface="Tahoma" pitchFamily="30" charset="0"/>
              </a:rPr>
              <a:t>binary (+</a:t>
            </a:r>
            <a:r>
              <a:rPr lang="en-US" sz="1600" b="1" dirty="0" smtClean="0">
                <a:latin typeface="Tahoma" pitchFamily="30" charset="0"/>
              </a:rPr>
              <a:t> ASCII)</a:t>
            </a:r>
            <a:endParaRPr lang="nl-NL" sz="1600" b="1" dirty="0">
              <a:latin typeface="Tahoma" pitchFamily="30" charset="0"/>
            </a:endParaRPr>
          </a:p>
        </p:txBody>
      </p:sp>
      <p:sp>
        <p:nvSpPr>
          <p:cNvPr id="10" name="AutoShape 2057"/>
          <p:cNvSpPr>
            <a:spLocks/>
          </p:cNvSpPr>
          <p:nvPr/>
        </p:nvSpPr>
        <p:spPr bwMode="auto">
          <a:xfrm rot="10800000">
            <a:off x="5594046" y="2038290"/>
            <a:ext cx="307219" cy="4362510"/>
          </a:xfrm>
          <a:prstGeom prst="leftBrace">
            <a:avLst>
              <a:gd name="adj1" fmla="val 11833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 Box 2058"/>
          <p:cNvSpPr txBox="1">
            <a:spLocks noChangeArrowheads="1"/>
          </p:cNvSpPr>
          <p:nvPr/>
        </p:nvSpPr>
        <p:spPr bwMode="auto">
          <a:xfrm>
            <a:off x="6002867" y="4047067"/>
            <a:ext cx="2438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b="1" dirty="0">
                <a:latin typeface="Tahoma" pitchFamily="30" charset="0"/>
              </a:rPr>
              <a:t>(full)  </a:t>
            </a:r>
            <a:r>
              <a:rPr lang="en-US" sz="1600" b="1" dirty="0">
                <a:solidFill>
                  <a:srgbClr val="CC0000"/>
                </a:solidFill>
                <a:latin typeface="Tahoma" pitchFamily="30" charset="0"/>
              </a:rPr>
              <a:t>SEED</a:t>
            </a:r>
            <a:r>
              <a:rPr lang="en-US" sz="1600" b="1" dirty="0">
                <a:latin typeface="Tahoma" pitchFamily="30" charset="0"/>
              </a:rPr>
              <a:t> volume</a:t>
            </a:r>
            <a:endParaRPr lang="nl-NL" sz="1600" b="1" dirty="0">
              <a:latin typeface="Tahoma" pitchFamily="30" charset="0"/>
            </a:endParaRPr>
          </a:p>
        </p:txBody>
      </p:sp>
      <p:sp>
        <p:nvSpPr>
          <p:cNvPr id="12" name="Text Box 2060"/>
          <p:cNvSpPr txBox="1">
            <a:spLocks noChangeArrowheads="1"/>
          </p:cNvSpPr>
          <p:nvPr/>
        </p:nvSpPr>
        <p:spPr bwMode="auto">
          <a:xfrm>
            <a:off x="694265" y="1774311"/>
            <a:ext cx="215053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sz="1600" b="1" dirty="0" err="1">
                <a:latin typeface="Tahoma" pitchFamily="30" charset="0"/>
              </a:rPr>
              <a:t>control</a:t>
            </a:r>
            <a:r>
              <a:rPr lang="nl-NL" sz="1600" b="1" dirty="0">
                <a:latin typeface="Tahoma" pitchFamily="30" charset="0"/>
              </a:rPr>
              <a:t> </a:t>
            </a:r>
            <a:r>
              <a:rPr lang="nl-NL" sz="1600" b="1" dirty="0" err="1">
                <a:latin typeface="Tahoma" pitchFamily="30" charset="0"/>
              </a:rPr>
              <a:t>headers</a:t>
            </a:r>
            <a:endParaRPr lang="nl-NL" sz="1600" b="1" dirty="0"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sz="1600" b="1" dirty="0"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sz="1600" b="1" dirty="0">
                <a:solidFill>
                  <a:srgbClr val="CC0000"/>
                </a:solidFill>
                <a:latin typeface="Tahoma" pitchFamily="30" charset="0"/>
              </a:rPr>
              <a:t>dataless SEED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sz="1600" b="1" dirty="0" smtClean="0">
              <a:solidFill>
                <a:srgbClr val="CC0000"/>
              </a:solidFill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sz="1600" b="1" dirty="0" smtClean="0">
                <a:latin typeface="Tahoma" pitchFamily="30" charset="0"/>
              </a:rPr>
              <a:t>ASCII</a:t>
            </a:r>
            <a:endParaRPr lang="nl-NL" sz="1600" b="1" dirty="0">
              <a:latin typeface="Tahoma" pitchFamily="30" charset="0"/>
            </a:endParaRPr>
          </a:p>
        </p:txBody>
      </p:sp>
      <p:sp>
        <p:nvSpPr>
          <p:cNvPr id="13" name="Line 2061"/>
          <p:cNvSpPr>
            <a:spLocks noChangeShapeType="1"/>
          </p:cNvSpPr>
          <p:nvPr/>
        </p:nvSpPr>
        <p:spPr bwMode="auto">
          <a:xfrm flipV="1">
            <a:off x="405673" y="3225799"/>
            <a:ext cx="2887859" cy="1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239934" y="1862667"/>
            <a:ext cx="27770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SEED is constructed from defined structures called </a:t>
            </a:r>
            <a:r>
              <a:rPr lang="en-US" sz="2000" dirty="0" smtClean="0">
                <a:solidFill>
                  <a:srgbClr val="3366FF"/>
                </a:solidFill>
              </a:rPr>
              <a:t>blockettes</a:t>
            </a:r>
            <a:endParaRPr lang="en-US" sz="2000" dirty="0">
              <a:solidFill>
                <a:srgbClr val="3366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66934" y="5067597"/>
            <a:ext cx="27770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SEED response information is specified as a cascade of</a:t>
            </a:r>
          </a:p>
          <a:p>
            <a:r>
              <a:rPr lang="en-US" sz="2000" dirty="0" smtClean="0">
                <a:solidFill>
                  <a:srgbClr val="3366FF"/>
                </a:solidFill>
              </a:rPr>
              <a:t>stages</a:t>
            </a:r>
            <a:endParaRPr lang="en-US" sz="2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Comprehensive Metadata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 descr="seed_system_response2"/>
          <p:cNvPicPr>
            <a:picLocks noChangeAspect="1" noChangeArrowheads="1"/>
          </p:cNvPicPr>
          <p:nvPr/>
        </p:nvPicPr>
        <p:blipFill>
          <a:blip r:embed="rId3"/>
          <a:srcRect l="1740" t="900" r="605" b="775"/>
          <a:stretch>
            <a:fillRect/>
          </a:stretch>
        </p:blipFill>
        <p:spPr bwMode="auto">
          <a:xfrm>
            <a:off x="241910" y="1805760"/>
            <a:ext cx="8596462" cy="47174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BREQ_FAST Interfaces at the DMC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774" y="1651715"/>
            <a:ext cx="7772400" cy="229025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dataless@iris.washington.edu</a:t>
            </a:r>
            <a:endParaRPr lang="en-US" dirty="0" smtClean="0"/>
          </a:p>
          <a:p>
            <a:endParaRPr lang="en-US" sz="800" dirty="0" smtClean="0"/>
          </a:p>
          <a:p>
            <a:r>
              <a:rPr lang="en-US" dirty="0" smtClean="0">
                <a:hlinkClick r:id="rId3"/>
              </a:rPr>
              <a:t>miniseed@iris.washington.edu</a:t>
            </a:r>
            <a:endParaRPr lang="en-US" dirty="0" smtClean="0"/>
          </a:p>
          <a:p>
            <a:endParaRPr lang="en-US" sz="800" dirty="0" smtClean="0"/>
          </a:p>
          <a:p>
            <a:r>
              <a:rPr lang="en-US" dirty="0" smtClean="0">
                <a:hlinkClick r:id="rId4"/>
              </a:rPr>
              <a:t>sync@iris.washington.edu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SYN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448" y="4204439"/>
            <a:ext cx="8473101" cy="2497800"/>
          </a:xfrm>
          <a:prstGeom prst="rect">
            <a:avLst/>
          </a:prstGeom>
          <a:ln>
            <a:solidFill>
              <a:srgbClr val="71717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68670" y="3822148"/>
            <a:ext cx="1809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 smtClean="0"/>
              <a:t>SYNC listing: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USArray Data Qualities, Versioning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780467" cy="591235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SEED data quality indicators are operator specific</a:t>
            </a:r>
            <a:endParaRPr lang="en-US" sz="2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96913" y="2477555"/>
          <a:ext cx="8395368" cy="3930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1990"/>
                <a:gridCol w="5603378"/>
              </a:tblGrid>
              <a:tr h="617797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chemeClr val="tx1"/>
                          </a:solidFill>
                        </a:rPr>
                        <a:t>SEED Quality Code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rgbClr val="000000"/>
                          </a:solidFill>
                        </a:rPr>
                        <a:t>Description</a:t>
                      </a:r>
                      <a:endParaRPr lang="en-US" sz="2200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66252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R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Real-time collected data</a:t>
                      </a:r>
                      <a:endParaRPr lang="en-US" sz="2400" dirty="0"/>
                    </a:p>
                  </a:txBody>
                  <a:tcPr anchor="ctr"/>
                </a:tc>
              </a:tr>
              <a:tr h="66252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Unknown quality,</a:t>
                      </a:r>
                      <a:r>
                        <a:rPr lang="en-US" sz="2400" baseline="0" dirty="0" smtClean="0"/>
                        <a:t> TA g</a:t>
                      </a:r>
                      <a:r>
                        <a:rPr lang="en-US" sz="2400" dirty="0" smtClean="0"/>
                        <a:t>ap fill for R data</a:t>
                      </a:r>
                      <a:endParaRPr lang="en-US" sz="2400" dirty="0"/>
                    </a:p>
                  </a:txBody>
                  <a:tcPr anchor="ctr"/>
                </a:tc>
              </a:tr>
              <a:tr h="66252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Q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Quality controlled “final” data</a:t>
                      </a:r>
                      <a:endParaRPr lang="en-US" sz="2400" dirty="0"/>
                    </a:p>
                  </a:txBody>
                  <a:tcPr anchor="ctr"/>
                </a:tc>
              </a:tr>
              <a:tr h="66252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M aka “Best”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Modified:</a:t>
                      </a:r>
                      <a:r>
                        <a:rPr lang="en-US" sz="2400" baseline="0" dirty="0" smtClean="0"/>
                        <a:t> pruned, sorted  &lt;default&gt;</a:t>
                      </a:r>
                      <a:endParaRPr lang="en-US" sz="2400" dirty="0"/>
                    </a:p>
                  </a:txBody>
                  <a:tcPr anchor="ctr"/>
                </a:tc>
              </a:tr>
              <a:tr h="66252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E</a:t>
                      </a:r>
                      <a:r>
                        <a:rPr lang="en-US" sz="2400" b="0" dirty="0" smtClean="0"/>
                        <a:t>*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Everything:</a:t>
                      </a:r>
                      <a:r>
                        <a:rPr lang="en-US" sz="2400" baseline="0" dirty="0" smtClean="0"/>
                        <a:t> request only, not real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rdseed</a:t>
            </a:r>
            <a:r>
              <a:rPr lang="en-US" dirty="0" smtClean="0"/>
              <a:t>: The DMC SEED Reader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815" y="1706355"/>
            <a:ext cx="8847185" cy="5151645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rdseed</a:t>
            </a:r>
            <a:r>
              <a:rPr lang="en-US" dirty="0" smtClean="0"/>
              <a:t> is a general purpose SEED reader, primarily used to convert SEED data to other formats.  Output formats include:</a:t>
            </a:r>
          </a:p>
          <a:p>
            <a:pPr indent="-4763"/>
            <a:r>
              <a:rPr lang="en-US" sz="2300" dirty="0" smtClean="0"/>
              <a:t> SAC (binary and ASCII)</a:t>
            </a:r>
          </a:p>
          <a:p>
            <a:pPr indent="-4763"/>
            <a:r>
              <a:rPr lang="en-US" sz="2300" dirty="0" smtClean="0"/>
              <a:t> AH</a:t>
            </a:r>
          </a:p>
          <a:p>
            <a:pPr indent="-4763"/>
            <a:r>
              <a:rPr lang="en-US" sz="2300" dirty="0" smtClean="0"/>
              <a:t> CSS</a:t>
            </a:r>
          </a:p>
          <a:p>
            <a:pPr indent="-4763"/>
            <a:r>
              <a:rPr lang="en-US" sz="2300" dirty="0" smtClean="0"/>
              <a:t> Mini-SEED</a:t>
            </a:r>
          </a:p>
          <a:p>
            <a:pPr indent="-4763"/>
            <a:r>
              <a:rPr lang="en-US" sz="2300" dirty="0" smtClean="0"/>
              <a:t> SEED</a:t>
            </a:r>
          </a:p>
          <a:p>
            <a:pPr indent="-4763"/>
            <a:r>
              <a:rPr lang="en-US" sz="2300" dirty="0" smtClean="0"/>
              <a:t> SEGY</a:t>
            </a:r>
          </a:p>
          <a:p>
            <a:pPr marL="0" indent="0">
              <a:buNone/>
              <a:tabLst>
                <a:tab pos="0" algn="l"/>
              </a:tabLst>
            </a:pPr>
            <a:endParaRPr lang="en-US" sz="800" dirty="0" smtClean="0"/>
          </a:p>
          <a:p>
            <a:pPr marL="0" indent="0">
              <a:buNone/>
              <a:tabLst>
                <a:tab pos="0" algn="l"/>
              </a:tabLst>
            </a:pPr>
            <a:r>
              <a:rPr lang="en-US" sz="2600" dirty="0" err="1" smtClean="0"/>
              <a:t>rdseed</a:t>
            </a:r>
            <a:r>
              <a:rPr lang="en-US" sz="2600" dirty="0" smtClean="0"/>
              <a:t> is a command line program driven in either question/answer mode or by using command line options.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</a:t>
            </a:r>
            <a:r>
              <a:rPr lang="en-US" dirty="0" err="1" smtClean="0"/>
              <a:t>rdseed</a:t>
            </a:r>
            <a:r>
              <a:rPr lang="en-US" dirty="0" smtClean="0"/>
              <a:t>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672" y="1615604"/>
            <a:ext cx="8367896" cy="5083652"/>
          </a:xfrm>
        </p:spPr>
        <p:txBody>
          <a:bodyPr/>
          <a:lstStyle/>
          <a:p>
            <a:r>
              <a:rPr lang="en-US" sz="2900" dirty="0" smtClean="0"/>
              <a:t>-</a:t>
            </a:r>
            <a:r>
              <a:rPr lang="en-US" sz="2900" dirty="0" err="1" smtClean="0"/>
              <a:t>f</a:t>
            </a:r>
            <a:r>
              <a:rPr lang="en-US" sz="2900" dirty="0" smtClean="0"/>
              <a:t>	Specify the input SEED volume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d</a:t>
            </a:r>
            <a:r>
              <a:rPr lang="en-US" sz="2900" dirty="0" smtClean="0"/>
              <a:t>	Dump/write data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o</a:t>
            </a:r>
            <a:r>
              <a:rPr lang="en-US" sz="2900" dirty="0" smtClean="0"/>
              <a:t>	Output format, </a:t>
            </a:r>
            <a:r>
              <a:rPr lang="en-US" sz="2900" smtClean="0"/>
              <a:t>1-7 </a:t>
            </a:r>
            <a:r>
              <a:rPr lang="en-US" sz="2900" dirty="0" smtClean="0"/>
              <a:t>(default is SAC)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g</a:t>
            </a:r>
            <a:r>
              <a:rPr lang="en-US" sz="2900" dirty="0" smtClean="0"/>
              <a:t>	Specify alternate SEED headers</a:t>
            </a:r>
          </a:p>
          <a:p>
            <a:r>
              <a:rPr lang="en-US" sz="2900" dirty="0" smtClean="0"/>
              <a:t>-R	Write response information as RESP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p</a:t>
            </a:r>
            <a:r>
              <a:rPr lang="en-US" sz="2900" dirty="0" smtClean="0"/>
              <a:t>	Write sensor response as SAC </a:t>
            </a:r>
            <a:r>
              <a:rPr lang="en-US" sz="2900" dirty="0" err="1" smtClean="0"/>
              <a:t>P&amp;Zs</a:t>
            </a:r>
            <a:endParaRPr lang="en-US" sz="2900" dirty="0" smtClean="0"/>
          </a:p>
          <a:p>
            <a:endParaRPr lang="en-US" sz="1600" dirty="0" smtClean="0"/>
          </a:p>
          <a:p>
            <a:r>
              <a:rPr lang="en-US" sz="2900" dirty="0" smtClean="0"/>
              <a:t>-S	Write a station summary: “</a:t>
            </a:r>
            <a:r>
              <a:rPr lang="en-US" sz="2900" dirty="0" err="1" smtClean="0"/>
              <a:t>rdseed.stations</a:t>
            </a:r>
            <a:r>
              <a:rPr lang="en-US" sz="2900" dirty="0" smtClean="0"/>
              <a:t>”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c</a:t>
            </a:r>
            <a:r>
              <a:rPr lang="en-US" sz="2900" dirty="0" smtClean="0"/>
              <a:t>	Print a Table of Contents summary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s</a:t>
            </a:r>
            <a:r>
              <a:rPr lang="en-US" sz="2900" dirty="0" smtClean="0"/>
              <a:t>	Print SEED volume as indexed ASCII </a:t>
            </a:r>
          </a:p>
          <a:p>
            <a:pPr>
              <a:buNone/>
            </a:pPr>
            <a:endParaRPr lang="en-US" sz="29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DMC’s Data Repositories</a:t>
            </a:r>
            <a:endParaRPr lang="en-US" dirty="0"/>
          </a:p>
        </p:txBody>
      </p:sp>
      <p:pic>
        <p:nvPicPr>
          <p:cNvPr id="5" name="Picture 4" descr="AA0274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896" y="2347426"/>
            <a:ext cx="938852" cy="1265969"/>
          </a:xfrm>
          <a:prstGeom prst="rect">
            <a:avLst/>
          </a:prstGeom>
        </p:spPr>
      </p:pic>
      <p:pic>
        <p:nvPicPr>
          <p:cNvPr id="6" name="Picture 5" descr="AA04968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049" y="3889694"/>
            <a:ext cx="1257806" cy="1330663"/>
          </a:xfrm>
          <a:prstGeom prst="rect">
            <a:avLst/>
          </a:prstGeom>
        </p:spPr>
      </p:pic>
      <p:pic>
        <p:nvPicPr>
          <p:cNvPr id="7" name="Picture 6" descr="AA02824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6451" y="2313405"/>
            <a:ext cx="1448000" cy="1968719"/>
          </a:xfrm>
          <a:prstGeom prst="rect">
            <a:avLst/>
          </a:prstGeom>
        </p:spPr>
      </p:pic>
      <p:pic>
        <p:nvPicPr>
          <p:cNvPr id="8" name="Picture 7" descr="AA04968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7463" y="4101683"/>
            <a:ext cx="1066534" cy="111974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1712373"/>
            <a:ext cx="29346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BUD</a:t>
            </a:r>
          </a:p>
          <a:p>
            <a:r>
              <a:rPr lang="en-US" sz="2000" dirty="0" smtClean="0"/>
              <a:t>Buffer of Uniform Data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5069781" y="1751371"/>
            <a:ext cx="11255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Archive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67059" y="3480061"/>
            <a:ext cx="1031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Tier-2</a:t>
            </a:r>
          </a:p>
          <a:p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Archive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03452" y="3462358"/>
            <a:ext cx="85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POND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21298" y="5317178"/>
            <a:ext cx="1428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SPYDER®</a:t>
            </a:r>
          </a:p>
          <a:p>
            <a:r>
              <a:rPr lang="en-US" sz="2000" dirty="0" smtClean="0"/>
              <a:t>FARM</a:t>
            </a:r>
          </a:p>
        </p:txBody>
      </p:sp>
      <p:pic>
        <p:nvPicPr>
          <p:cNvPr id="14" name="Picture 13" descr="AA04969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9425" y="5868536"/>
            <a:ext cx="1106006" cy="98946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920098" y="5492257"/>
            <a:ext cx="1980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Assembled Data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1390" y="3753614"/>
            <a:ext cx="1723624" cy="46166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Continuous real-time</a:t>
            </a:r>
          </a:p>
          <a:p>
            <a:r>
              <a:rPr lang="en-US" sz="1200" dirty="0" smtClean="0"/>
              <a:t>collection buffers</a:t>
            </a:r>
            <a:endParaRPr 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2614121" y="6026636"/>
            <a:ext cx="1390224" cy="46166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Event windowed</a:t>
            </a:r>
          </a:p>
          <a:p>
            <a:r>
              <a:rPr lang="en-US" sz="1200" dirty="0" smtClean="0"/>
              <a:t>data sets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5008905" y="4375940"/>
            <a:ext cx="1441320" cy="46166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Continuous deep</a:t>
            </a:r>
          </a:p>
          <a:p>
            <a:r>
              <a:rPr lang="en-US" sz="1200" dirty="0" smtClean="0"/>
              <a:t>archive</a:t>
            </a:r>
            <a:endParaRPr lang="en-US" sz="1200" dirty="0"/>
          </a:p>
        </p:txBody>
      </p:sp>
      <p:cxnSp>
        <p:nvCxnSpPr>
          <p:cNvPr id="19" name="Elbow Connector 18"/>
          <p:cNvCxnSpPr>
            <a:stCxn id="16" idx="2"/>
          </p:cNvCxnSpPr>
          <p:nvPr/>
        </p:nvCxnSpPr>
        <p:spPr bwMode="auto">
          <a:xfrm rot="16200000" flipH="1">
            <a:off x="1366963" y="4281517"/>
            <a:ext cx="1310103" cy="1177625"/>
          </a:xfrm>
          <a:prstGeom prst="bentConnector3">
            <a:avLst>
              <a:gd name="adj1" fmla="val 100205"/>
            </a:avLst>
          </a:prstGeom>
          <a:solidFill>
            <a:schemeClr val="accent1">
              <a:alpha val="2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/>
          </a:ln>
          <a:effectLst/>
        </p:spPr>
      </p:cxnSp>
      <p:cxnSp>
        <p:nvCxnSpPr>
          <p:cNvPr id="22" name="Elbow Connector 21"/>
          <p:cNvCxnSpPr>
            <a:stCxn id="18" idx="2"/>
          </p:cNvCxnSpPr>
          <p:nvPr/>
        </p:nvCxnSpPr>
        <p:spPr bwMode="auto">
          <a:xfrm rot="5400000">
            <a:off x="4234518" y="4356510"/>
            <a:ext cx="1013953" cy="1976142"/>
          </a:xfrm>
          <a:prstGeom prst="bentConnector2">
            <a:avLst/>
          </a:prstGeom>
          <a:solidFill>
            <a:schemeClr val="accent1">
              <a:alpha val="2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RESP: SEED Response Information</a:t>
            </a:r>
            <a:endParaRPr lang="en-US" dirty="0"/>
          </a:p>
        </p:txBody>
      </p:sp>
      <p:pic>
        <p:nvPicPr>
          <p:cNvPr id="5" name="Picture 4" descr="RESP-to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77" y="1481939"/>
            <a:ext cx="6918326" cy="6858001"/>
          </a:xfrm>
          <a:prstGeom prst="rect">
            <a:avLst/>
          </a:prstGeom>
          <a:ln>
            <a:solidFill>
              <a:srgbClr val="717171"/>
            </a:solidFill>
          </a:ln>
        </p:spPr>
      </p:pic>
      <p:pic>
        <p:nvPicPr>
          <p:cNvPr id="6" name="Picture 5" descr="RESP-stage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174" y="3469471"/>
            <a:ext cx="8353297" cy="1949102"/>
          </a:xfrm>
          <a:prstGeom prst="rect">
            <a:avLst/>
          </a:prstGeom>
          <a:ln>
            <a:solidFill>
              <a:srgbClr val="71717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SAC Poles and Zeros from </a:t>
            </a:r>
            <a:r>
              <a:rPr lang="en-US" dirty="0" err="1" smtClean="0"/>
              <a:t>rdseed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9651" y="1617522"/>
            <a:ext cx="5274349" cy="5240477"/>
          </a:xfrm>
        </p:spPr>
        <p:txBody>
          <a:bodyPr/>
          <a:lstStyle/>
          <a:p>
            <a:r>
              <a:rPr lang="en-US" sz="3000" dirty="0" smtClean="0"/>
              <a:t>Poles and Zeros always in units of displacement, almost always in meters.</a:t>
            </a:r>
          </a:p>
          <a:p>
            <a:r>
              <a:rPr lang="en-US" sz="3000" dirty="0" smtClean="0"/>
              <a:t>CONSTANT is almost always in meters, documented default in SAC is nanometers.</a:t>
            </a:r>
          </a:p>
          <a:p>
            <a:r>
              <a:rPr lang="en-US" sz="3000" dirty="0" smtClean="0"/>
              <a:t>CONSTANT includes a normalization factor, it is not just the total sensitivity</a:t>
            </a:r>
            <a:endParaRPr lang="en-US" sz="3000" dirty="0"/>
          </a:p>
        </p:txBody>
      </p:sp>
      <p:pic>
        <p:nvPicPr>
          <p:cNvPr id="5" name="Picture 4" descr="SACPZ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677" y="1617718"/>
            <a:ext cx="3187701" cy="4851400"/>
          </a:xfrm>
          <a:prstGeom prst="rect">
            <a:avLst/>
          </a:prstGeom>
          <a:ln>
            <a:solidFill>
              <a:srgbClr val="71717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Exercise: </a:t>
            </a:r>
            <a:r>
              <a:rPr lang="en-US" dirty="0" err="1" smtClean="0"/>
              <a:t>rdseed</a:t>
            </a:r>
            <a:r>
              <a:rPr lang="en-US" dirty="0" smtClean="0"/>
              <a:t> test drive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97161"/>
            <a:ext cx="9143999" cy="4640918"/>
          </a:xfrm>
        </p:spPr>
        <p:txBody>
          <a:bodyPr/>
          <a:lstStyle/>
          <a:p>
            <a:pPr marL="457200" indent="-457200">
              <a:buNone/>
            </a:pPr>
            <a:r>
              <a:rPr lang="en-US" sz="2100" dirty="0" smtClean="0"/>
              <a:t>Working in a Terminal window:</a:t>
            </a:r>
          </a:p>
          <a:p>
            <a:pPr marL="457200" indent="-457200">
              <a:buNone/>
            </a:pPr>
            <a:endParaRPr lang="en-US" sz="2100" dirty="0" smtClean="0"/>
          </a:p>
          <a:p>
            <a:pPr marL="457200" indent="-457200">
              <a:buAutoNum type="arabicParenR"/>
            </a:pPr>
            <a:r>
              <a:rPr lang="en-US" sz="2100" dirty="0" smtClean="0"/>
              <a:t>Copy example SEED volume to your scratch space:</a:t>
            </a:r>
          </a:p>
          <a:p>
            <a:pPr marL="457200" indent="-457200">
              <a:buNone/>
            </a:pPr>
            <a:r>
              <a:rPr lang="en-US" sz="2100" dirty="0" smtClean="0"/>
              <a:t>	/Volumes/USArray/data/Wells/Wells_TA-5deg.seed</a:t>
            </a:r>
          </a:p>
          <a:p>
            <a:pPr marL="457200" indent="-457200">
              <a:buNone/>
            </a:pPr>
            <a:endParaRPr lang="en-US" sz="2100" dirty="0" smtClean="0"/>
          </a:p>
          <a:p>
            <a:pPr marL="457200" indent="-457200">
              <a:buAutoNum type="arabicParenR" startAt="2"/>
            </a:pPr>
            <a:r>
              <a:rPr lang="en-US" sz="2100" dirty="0" smtClean="0"/>
              <a:t>Generate a station summary using the -S option</a:t>
            </a:r>
          </a:p>
          <a:p>
            <a:pPr marL="457200" indent="-457200">
              <a:buAutoNum type="arabicParenR" startAt="2"/>
            </a:pPr>
            <a:endParaRPr lang="en-US" sz="2100" dirty="0" smtClean="0"/>
          </a:p>
          <a:p>
            <a:pPr marL="457200" indent="-457200">
              <a:buAutoNum type="arabicParenR" startAt="2"/>
            </a:pPr>
            <a:r>
              <a:rPr lang="en-US" sz="2100" dirty="0" smtClean="0"/>
              <a:t>Convert (dump) the data to SAC files (hint: use  “-</a:t>
            </a:r>
            <a:r>
              <a:rPr lang="en-US" sz="2100" dirty="0" err="1" smtClean="0"/>
              <a:t>d</a:t>
            </a:r>
            <a:r>
              <a:rPr lang="en-US" sz="2100" dirty="0" smtClean="0"/>
              <a:t> -</a:t>
            </a:r>
            <a:r>
              <a:rPr lang="en-US" sz="2100" dirty="0" err="1" smtClean="0"/>
              <a:t>o</a:t>
            </a:r>
            <a:r>
              <a:rPr lang="en-US" sz="2100" dirty="0" smtClean="0"/>
              <a:t> 1” options)</a:t>
            </a:r>
          </a:p>
          <a:p>
            <a:pPr marL="457200" indent="-457200">
              <a:buAutoNum type="arabicParenR" startAt="2"/>
            </a:pPr>
            <a:endParaRPr lang="en-US" sz="2100" dirty="0" smtClean="0"/>
          </a:p>
          <a:p>
            <a:pPr marL="457200" indent="-457200">
              <a:buAutoNum type="arabicParenR" startAt="2"/>
            </a:pPr>
            <a:r>
              <a:rPr lang="en-US" sz="2100" dirty="0" smtClean="0"/>
              <a:t>Extract response information in RESP format (-R option) and SAC Poles and Zeros format (-</a:t>
            </a:r>
            <a:r>
              <a:rPr lang="en-US" sz="2100" dirty="0" err="1" smtClean="0"/>
              <a:t>p</a:t>
            </a:r>
            <a:r>
              <a:rPr lang="en-US" sz="2100" dirty="0" smtClean="0"/>
              <a:t> option)</a:t>
            </a:r>
          </a:p>
          <a:p>
            <a:pPr marL="457200" indent="-457200">
              <a:buNone/>
            </a:pPr>
            <a:r>
              <a:rPr lang="en-US" sz="2100" dirty="0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QUACK: Automated QC Measurements</a:t>
            </a:r>
            <a:endParaRPr lang="en-US" dirty="0"/>
          </a:p>
        </p:txBody>
      </p:sp>
      <p:pic>
        <p:nvPicPr>
          <p:cNvPr id="5" name="Picture 8" descr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4105" y="1584132"/>
            <a:ext cx="7986897" cy="4955241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75627"/>
            <a:ext cx="9144000" cy="886390"/>
          </a:xfrm>
        </p:spPr>
        <p:txBody>
          <a:bodyPr/>
          <a:lstStyle/>
          <a:p>
            <a:r>
              <a:rPr lang="en-US" dirty="0" smtClean="0"/>
              <a:t>Data Products: Beyond Raw Data</a:t>
            </a:r>
            <a:br>
              <a:rPr lang="en-US" dirty="0" smtClean="0"/>
            </a:br>
            <a:r>
              <a:rPr lang="en-US" sz="2800" dirty="0" smtClean="0">
                <a:solidFill>
                  <a:srgbClr val="178EFF"/>
                </a:solidFill>
              </a:rPr>
              <a:t>http://</a:t>
            </a:r>
            <a:r>
              <a:rPr lang="en-US" sz="2800" dirty="0" err="1" smtClean="0">
                <a:solidFill>
                  <a:srgbClr val="178EFF"/>
                </a:solidFill>
              </a:rPr>
              <a:t>www.iris.edu/dms/products</a:t>
            </a:r>
            <a:r>
              <a:rPr lang="en-US" sz="2800" dirty="0" smtClean="0">
                <a:solidFill>
                  <a:srgbClr val="178EFF"/>
                </a:solidFill>
              </a:rPr>
              <a:t>/</a:t>
            </a:r>
            <a:endParaRPr lang="en-US" sz="2800" dirty="0">
              <a:solidFill>
                <a:srgbClr val="178E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093" y="1902888"/>
            <a:ext cx="8621901" cy="4955112"/>
          </a:xfrm>
        </p:spPr>
        <p:txBody>
          <a:bodyPr/>
          <a:lstStyle/>
          <a:p>
            <a:pPr>
              <a:buNone/>
            </a:pPr>
            <a:r>
              <a:rPr lang="en-US" sz="2200" u="sng" dirty="0" smtClean="0"/>
              <a:t>In production</a:t>
            </a:r>
            <a:r>
              <a:rPr lang="en-US" sz="2200" dirty="0" smtClean="0"/>
              <a:t>:</a:t>
            </a:r>
          </a:p>
          <a:p>
            <a:r>
              <a:rPr lang="en-US" sz="2200" dirty="0" smtClean="0"/>
              <a:t>USArray Ground Motion Visualizations (</a:t>
            </a:r>
            <a:r>
              <a:rPr lang="en-US" sz="2200" dirty="0" err="1" smtClean="0"/>
              <a:t>GMVs</a:t>
            </a:r>
            <a:r>
              <a:rPr lang="en-US" sz="2200" dirty="0" smtClean="0"/>
              <a:t>)</a:t>
            </a:r>
          </a:p>
          <a:p>
            <a:pPr>
              <a:spcAft>
                <a:spcPts val="1200"/>
              </a:spcAft>
            </a:pPr>
            <a:r>
              <a:rPr lang="en-US" sz="2200" dirty="0" smtClean="0"/>
              <a:t>EarthScope Automated Receiver Survey (EARS)</a:t>
            </a:r>
          </a:p>
          <a:p>
            <a:pPr>
              <a:buNone/>
            </a:pPr>
            <a:r>
              <a:rPr lang="en-US" sz="2200" u="sng" dirty="0" smtClean="0"/>
              <a:t>Currently in progress</a:t>
            </a:r>
            <a:r>
              <a:rPr lang="en-US" sz="2200" dirty="0" smtClean="0"/>
              <a:t>:</a:t>
            </a:r>
          </a:p>
          <a:p>
            <a:r>
              <a:rPr lang="en-US" sz="2200" dirty="0" smtClean="0"/>
              <a:t>Enhanced USArray </a:t>
            </a:r>
            <a:r>
              <a:rPr lang="en-US" sz="2200" dirty="0" err="1" smtClean="0"/>
              <a:t>GMVs</a:t>
            </a:r>
            <a:endParaRPr lang="en-US" sz="2200" dirty="0" smtClean="0"/>
          </a:p>
          <a:p>
            <a:r>
              <a:rPr lang="en-US" sz="2200" dirty="0" smtClean="0"/>
              <a:t>Event plot suite</a:t>
            </a:r>
          </a:p>
          <a:p>
            <a:r>
              <a:rPr lang="en-US" sz="2200" dirty="0" smtClean="0"/>
              <a:t>Earth Model Collaboration</a:t>
            </a:r>
          </a:p>
          <a:p>
            <a:r>
              <a:rPr lang="en-US" sz="2200" dirty="0" smtClean="0"/>
              <a:t>Princeton synthetics</a:t>
            </a:r>
          </a:p>
          <a:p>
            <a:r>
              <a:rPr lang="en-US" sz="2200" dirty="0" smtClean="0"/>
              <a:t>PBO GPS displacement grams</a:t>
            </a:r>
          </a:p>
          <a:p>
            <a:endParaRPr lang="en-US" sz="2200" dirty="0" smtClean="0"/>
          </a:p>
          <a:p>
            <a:pPr>
              <a:buNone/>
            </a:pPr>
            <a:r>
              <a:rPr lang="en-US" sz="2200" dirty="0" smtClean="0"/>
              <a:t>The DMC is also hosting other externally produced products such as Global </a:t>
            </a:r>
            <a:r>
              <a:rPr lang="en-US" sz="2200" dirty="0" err="1" smtClean="0"/>
              <a:t>CMTs</a:t>
            </a:r>
            <a:r>
              <a:rPr lang="en-US" sz="2200" dirty="0" smtClean="0"/>
              <a:t>, USArray MT transfer functions, etc.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6244"/>
            <a:ext cx="9144000" cy="758087"/>
          </a:xfrm>
        </p:spPr>
        <p:txBody>
          <a:bodyPr/>
          <a:lstStyle/>
          <a:p>
            <a:r>
              <a:rPr lang="en-US" dirty="0" smtClean="0"/>
              <a:t>USArray Ground Motion Visualizations</a:t>
            </a:r>
            <a:endParaRPr lang="en-US" dirty="0"/>
          </a:p>
        </p:txBody>
      </p:sp>
      <p:pic>
        <p:nvPicPr>
          <p:cNvPr id="6" name="Picture 5" descr="GM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649" y="1344086"/>
            <a:ext cx="6632012" cy="5513914"/>
          </a:xfrm>
          <a:prstGeom prst="rect">
            <a:avLst/>
          </a:prstGeom>
          <a:ln>
            <a:solidFill>
              <a:srgbClr val="7F7F7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EARS interface at the DMC</a:t>
            </a:r>
            <a:br>
              <a:rPr lang="en-US" dirty="0" smtClean="0"/>
            </a:br>
            <a:r>
              <a:rPr lang="en-US" dirty="0" smtClean="0">
                <a:solidFill>
                  <a:srgbClr val="178EFF"/>
                </a:solidFill>
              </a:rPr>
              <a:t>http://</a:t>
            </a:r>
            <a:r>
              <a:rPr lang="en-US" dirty="0" err="1" smtClean="0">
                <a:solidFill>
                  <a:srgbClr val="178EFF"/>
                </a:solidFill>
              </a:rPr>
              <a:t>ears.iris.washington.edu</a:t>
            </a:r>
            <a:r>
              <a:rPr lang="en-US" dirty="0" smtClean="0"/>
              <a:t>/</a:t>
            </a:r>
            <a:endParaRPr lang="en-US" dirty="0"/>
          </a:p>
        </p:txBody>
      </p:sp>
      <p:pic>
        <p:nvPicPr>
          <p:cNvPr id="4" name="Picture 3" descr="EARS-DMC.png"/>
          <p:cNvPicPr>
            <a:picLocks noChangeAspect="1"/>
          </p:cNvPicPr>
          <p:nvPr/>
        </p:nvPicPr>
        <p:blipFill>
          <a:blip r:embed="rId2"/>
          <a:srcRect t="397"/>
          <a:stretch>
            <a:fillRect/>
          </a:stretch>
        </p:blipFill>
        <p:spPr>
          <a:xfrm>
            <a:off x="905456" y="1708351"/>
            <a:ext cx="7378255" cy="486869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5" name="Picture 4" descr="SCseislogo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5124" y="6030310"/>
            <a:ext cx="1441599" cy="4422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4231" y="6519446"/>
            <a:ext cx="76530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New enhancement: provide access to receiver function in </a:t>
            </a:r>
            <a:r>
              <a:rPr lang="en-US" sz="1600" dirty="0" err="1" smtClean="0"/>
              <a:t>FuncLab</a:t>
            </a:r>
            <a:r>
              <a:rPr lang="en-US" sz="1600" dirty="0" smtClean="0"/>
              <a:t> structure  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Princeton synthetics in the DMC archive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67761" y="1523234"/>
            <a:ext cx="5329491" cy="514917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2824" dirty="0" smtClean="0"/>
              <a:t>Princeton synthetics (J. Tromp et al.):</a:t>
            </a:r>
          </a:p>
          <a:p>
            <a:pPr>
              <a:buFontTx/>
              <a:buChar char="-"/>
            </a:pPr>
            <a:r>
              <a:rPr lang="en-US" sz="2400" dirty="0" smtClean="0"/>
              <a:t>1D normal mode PREM (&gt;10s period)</a:t>
            </a:r>
          </a:p>
          <a:p>
            <a:pPr>
              <a:buFontTx/>
              <a:buChar char="-"/>
            </a:pPr>
            <a:r>
              <a:rPr lang="en-US" sz="2400" dirty="0" smtClean="0"/>
              <a:t>3D SPECFEM (&gt;15s period)</a:t>
            </a:r>
          </a:p>
          <a:p>
            <a:pPr>
              <a:buFontTx/>
              <a:buChar char="-"/>
            </a:pPr>
            <a:r>
              <a:rPr lang="en-US" sz="2400" dirty="0" smtClean="0"/>
              <a:t>Events: Global </a:t>
            </a:r>
            <a:r>
              <a:rPr lang="en-US" sz="2400" dirty="0" err="1" smtClean="0"/>
              <a:t>CMTs</a:t>
            </a:r>
            <a:r>
              <a:rPr lang="en-US" sz="2400" dirty="0" smtClean="0"/>
              <a:t> (all planned)</a:t>
            </a:r>
          </a:p>
          <a:p>
            <a:pPr>
              <a:buFontTx/>
              <a:buChar char="-"/>
            </a:pPr>
            <a:r>
              <a:rPr lang="en-US" sz="2400" dirty="0" smtClean="0"/>
              <a:t>From Princeton website or DMC archive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In DMC Archive:</a:t>
            </a:r>
          </a:p>
          <a:p>
            <a:r>
              <a:rPr lang="en-US" sz="2400" dirty="0" smtClean="0"/>
              <a:t>Over 1800 stations, same network and station code as real station, identified by SEED Location ID and instrument code </a:t>
            </a:r>
            <a:r>
              <a:rPr lang="en-US" sz="2400" b="1" dirty="0" smtClean="0"/>
              <a:t>X</a:t>
            </a:r>
            <a:r>
              <a:rPr lang="en-US" sz="2400" dirty="0" smtClean="0"/>
              <a:t>:</a:t>
            </a:r>
          </a:p>
          <a:p>
            <a:pPr lvl="1"/>
            <a:r>
              <a:rPr lang="en-US" sz="2100" dirty="0" smtClean="0"/>
              <a:t>Princeton 1D synthetics:</a:t>
            </a:r>
          </a:p>
          <a:p>
            <a:pPr lvl="2"/>
            <a:r>
              <a:rPr lang="en-US" sz="1800" dirty="0" smtClean="0"/>
              <a:t>Location </a:t>
            </a:r>
            <a:r>
              <a:rPr lang="en-US" sz="1800" b="1" dirty="0" smtClean="0"/>
              <a:t>P1</a:t>
            </a:r>
            <a:r>
              <a:rPr lang="en-US" sz="1800" dirty="0" smtClean="0"/>
              <a:t>, Channels: </a:t>
            </a:r>
            <a:r>
              <a:rPr lang="en-US" sz="1800" b="1" dirty="0" smtClean="0"/>
              <a:t>LXE, LXN, LXZ</a:t>
            </a:r>
            <a:endParaRPr lang="en-US" sz="1800" dirty="0" smtClean="0"/>
          </a:p>
          <a:p>
            <a:pPr lvl="1"/>
            <a:r>
              <a:rPr lang="en-US" sz="2100" dirty="0" smtClean="0"/>
              <a:t>Princeton 3D synthetics</a:t>
            </a:r>
          </a:p>
          <a:p>
            <a:pPr lvl="2"/>
            <a:r>
              <a:rPr lang="en-US" sz="1800" dirty="0" smtClean="0"/>
              <a:t>Location </a:t>
            </a:r>
            <a:r>
              <a:rPr lang="en-US" sz="1800" b="1" dirty="0" smtClean="0"/>
              <a:t>P3</a:t>
            </a:r>
            <a:r>
              <a:rPr lang="en-US" sz="1800" dirty="0" smtClean="0"/>
              <a:t>, Channels: </a:t>
            </a:r>
            <a:r>
              <a:rPr lang="en-US" sz="1800" b="1" dirty="0" smtClean="0"/>
              <a:t>MXE, MXN, MXZ</a:t>
            </a:r>
          </a:p>
          <a:p>
            <a:pPr lvl="1">
              <a:buNone/>
            </a:pPr>
            <a:endParaRPr lang="en-US" sz="2100" dirty="0" smtClean="0"/>
          </a:p>
          <a:p>
            <a:pPr lvl="1">
              <a:buNone/>
            </a:pPr>
            <a:r>
              <a:rPr lang="en-US" sz="2100" dirty="0" smtClean="0"/>
              <a:t>Example: </a:t>
            </a:r>
            <a:r>
              <a:rPr lang="en-US" sz="2100" b="1" dirty="0" smtClean="0"/>
              <a:t>IU.ANMO.P3.MXZ</a:t>
            </a:r>
            <a:endParaRPr lang="en-US" sz="2100" dirty="0" smtClean="0"/>
          </a:p>
          <a:p>
            <a:endParaRPr lang="en-US" sz="2400" dirty="0"/>
          </a:p>
        </p:txBody>
      </p:sp>
      <p:pic>
        <p:nvPicPr>
          <p:cNvPr id="5" name="Picture 4" descr="Synthetic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6606" y="1585974"/>
            <a:ext cx="3388644" cy="368605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plots: record sections</a:t>
            </a:r>
            <a:endParaRPr lang="en-US" dirty="0"/>
          </a:p>
        </p:txBody>
      </p:sp>
      <p:pic>
        <p:nvPicPr>
          <p:cNvPr id="4" name="Picture 3" descr="Chile_USArray_3hr_wiggle_Z.png"/>
          <p:cNvPicPr>
            <a:picLocks noChangeAspect="1"/>
          </p:cNvPicPr>
          <p:nvPr/>
        </p:nvPicPr>
        <p:blipFill>
          <a:blip r:embed="rId3"/>
          <a:srcRect r="2522" b="2802"/>
          <a:stretch>
            <a:fillRect/>
          </a:stretch>
        </p:blipFill>
        <p:spPr>
          <a:xfrm>
            <a:off x="115310" y="2079517"/>
            <a:ext cx="8913379" cy="464757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0" y="1559082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Transportable Array verticals for M8.8 Chile (5-120 sec)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plots: enhanced record sections</a:t>
            </a:r>
            <a:endParaRPr lang="en-US" dirty="0"/>
          </a:p>
        </p:txBody>
      </p:sp>
      <p:pic>
        <p:nvPicPr>
          <p:cNvPr id="4" name="Picture 3" descr="Chile_USArray_3hr_coherence_Z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94" y="1560775"/>
            <a:ext cx="7141041" cy="1729046"/>
          </a:xfrm>
          <a:prstGeom prst="rect">
            <a:avLst/>
          </a:prstGeom>
        </p:spPr>
      </p:pic>
      <p:pic>
        <p:nvPicPr>
          <p:cNvPr id="5" name="Picture 4" descr="Chile_USArray_3hr_coherence_R.png"/>
          <p:cNvPicPr>
            <a:picLocks noChangeAspect="1"/>
          </p:cNvPicPr>
          <p:nvPr/>
        </p:nvPicPr>
        <p:blipFill>
          <a:blip r:embed="rId4"/>
          <a:srcRect l="5341" r="5320"/>
          <a:stretch>
            <a:fillRect/>
          </a:stretch>
        </p:blipFill>
        <p:spPr>
          <a:xfrm>
            <a:off x="954233" y="3281664"/>
            <a:ext cx="7141040" cy="1690876"/>
          </a:xfrm>
          <a:prstGeom prst="rect">
            <a:avLst/>
          </a:prstGeom>
        </p:spPr>
      </p:pic>
      <p:pic>
        <p:nvPicPr>
          <p:cNvPr id="6" name="Picture 5" descr="Chile_USArray_3hr_coherence_T.png"/>
          <p:cNvPicPr>
            <a:picLocks noChangeAspect="1"/>
          </p:cNvPicPr>
          <p:nvPr/>
        </p:nvPicPr>
        <p:blipFill>
          <a:blip r:embed="rId5"/>
          <a:srcRect t="2683"/>
          <a:stretch>
            <a:fillRect/>
          </a:stretch>
        </p:blipFill>
        <p:spPr>
          <a:xfrm>
            <a:off x="965938" y="4966204"/>
            <a:ext cx="7141042" cy="1891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Repository: Buffer of Uniform Data (BUD)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7360" y="1723714"/>
            <a:ext cx="7744972" cy="4978358"/>
          </a:xfrm>
        </p:spPr>
        <p:txBody>
          <a:bodyPr/>
          <a:lstStyle/>
          <a:p>
            <a:pPr>
              <a:buNone/>
            </a:pPr>
            <a:r>
              <a:rPr lang="en-US" sz="3000" b="1" dirty="0" smtClean="0"/>
              <a:t>Data</a:t>
            </a:r>
            <a:r>
              <a:rPr lang="en-US" sz="3000" dirty="0" smtClean="0"/>
              <a:t>: real-time data collection buffers, data sent to archive after approximately 18 hours.</a:t>
            </a:r>
            <a:endParaRPr lang="en-US" sz="2400" dirty="0" smtClean="0"/>
          </a:p>
          <a:p>
            <a:pPr>
              <a:buFontTx/>
              <a:buChar char="•"/>
            </a:pPr>
            <a:endParaRPr lang="en-US" sz="800" dirty="0" smtClean="0"/>
          </a:p>
          <a:p>
            <a:pPr>
              <a:buFontTx/>
              <a:buChar char="•"/>
            </a:pPr>
            <a:r>
              <a:rPr lang="en-US" sz="2400" dirty="0" smtClean="0"/>
              <a:t>Buffer depth is 1-8 weeks</a:t>
            </a:r>
          </a:p>
          <a:p>
            <a:pPr>
              <a:buFontTx/>
              <a:buChar char="•"/>
            </a:pPr>
            <a:r>
              <a:rPr lang="en-US" sz="2400" dirty="0" smtClean="0"/>
              <a:t>Fast access to recently received data</a:t>
            </a:r>
          </a:p>
          <a:p>
            <a:pPr>
              <a:buFontTx/>
              <a:buChar char="•"/>
            </a:pPr>
            <a:r>
              <a:rPr lang="en-US" sz="2400" dirty="0" smtClean="0"/>
              <a:t>No quality controlled data</a:t>
            </a:r>
          </a:p>
          <a:p>
            <a:pPr>
              <a:buFontTx/>
              <a:buChar char="•"/>
            </a:pPr>
            <a:r>
              <a:rPr lang="en-US" sz="2400" dirty="0" smtClean="0"/>
              <a:t>QUACK metrics calculated</a:t>
            </a:r>
          </a:p>
          <a:p>
            <a:pPr>
              <a:buFontTx/>
              <a:buChar char="•"/>
            </a:pPr>
            <a:r>
              <a:rPr lang="en-US" sz="2400" dirty="0" smtClean="0"/>
              <a:t>Available as real-time feeds (SeedLink)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Access: </a:t>
            </a:r>
            <a:r>
              <a:rPr lang="en-US" sz="2400" b="1" dirty="0" smtClean="0"/>
              <a:t>Web </a:t>
            </a:r>
            <a:r>
              <a:rPr lang="en-US" sz="2400" dirty="0" smtClean="0"/>
              <a:t>(simple), </a:t>
            </a:r>
            <a:r>
              <a:rPr lang="en-US" sz="2400" b="1" dirty="0" smtClean="0"/>
              <a:t>DHI</a:t>
            </a:r>
            <a:r>
              <a:rPr lang="en-US" sz="2400" dirty="0" smtClean="0"/>
              <a:t>, </a:t>
            </a:r>
            <a:r>
              <a:rPr lang="en-US" sz="2400" b="1" dirty="0" smtClean="0"/>
              <a:t>SeedLink</a:t>
            </a:r>
          </a:p>
        </p:txBody>
      </p:sp>
      <p:pic>
        <p:nvPicPr>
          <p:cNvPr id="5" name="Picture 4" descr="AA0274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21" y="1644332"/>
            <a:ext cx="938852" cy="12659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plots: travel time curves</a:t>
            </a:r>
            <a:endParaRPr lang="en-US" dirty="0"/>
          </a:p>
        </p:txBody>
      </p:sp>
      <p:pic>
        <p:nvPicPr>
          <p:cNvPr id="9" name="Picture 8" descr="3705323.TimeDistBinStack.0.3to1.0Hz.Nbins.150.VERTICAL.V.png"/>
          <p:cNvPicPr>
            <a:picLocks noChangeAspect="1"/>
          </p:cNvPicPr>
          <p:nvPr/>
        </p:nvPicPr>
        <p:blipFill>
          <a:blip r:embed="rId3"/>
          <a:srcRect r="3433"/>
          <a:stretch>
            <a:fillRect/>
          </a:stretch>
        </p:blipFill>
        <p:spPr>
          <a:xfrm>
            <a:off x="0" y="1588751"/>
            <a:ext cx="4525604" cy="5108251"/>
          </a:xfrm>
          <a:prstGeom prst="rect">
            <a:avLst/>
          </a:prstGeom>
          <a:ln>
            <a:solidFill>
              <a:srgbClr val="7F7F7F"/>
            </a:solidFill>
          </a:ln>
        </p:spPr>
      </p:pic>
      <p:pic>
        <p:nvPicPr>
          <p:cNvPr id="10" name="Picture 9" descr="3705323.TimeDistBinStack.TT.0.3to1.0Hz.Nbins.150.VERTICAL.V.png"/>
          <p:cNvPicPr>
            <a:picLocks noChangeAspect="1"/>
          </p:cNvPicPr>
          <p:nvPr/>
        </p:nvPicPr>
        <p:blipFill>
          <a:blip r:embed="rId4"/>
          <a:srcRect r="3713"/>
          <a:stretch>
            <a:fillRect/>
          </a:stretch>
        </p:blipFill>
        <p:spPr>
          <a:xfrm>
            <a:off x="4636160" y="1587270"/>
            <a:ext cx="4507840" cy="5103026"/>
          </a:xfrm>
          <a:prstGeom prst="rect">
            <a:avLst/>
          </a:prstGeom>
          <a:ln>
            <a:solidFill>
              <a:srgbClr val="7F7F7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plots: time-azimuth envelope stacks</a:t>
            </a:r>
            <a:endParaRPr lang="en-US" dirty="0"/>
          </a:p>
        </p:txBody>
      </p:sp>
      <p:pic>
        <p:nvPicPr>
          <p:cNvPr id="3" name="Picture 2" descr="410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8510" y="1539941"/>
            <a:ext cx="4183047" cy="5318059"/>
          </a:xfrm>
          <a:prstGeom prst="rect">
            <a:avLst/>
          </a:prstGeom>
          <a:ln>
            <a:solidFill>
              <a:srgbClr val="7F7F7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Earth Model Collaboration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60694"/>
            <a:ext cx="8686800" cy="2340610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  <a:buNone/>
            </a:pPr>
            <a:r>
              <a:rPr lang="en-US" sz="2200" dirty="0" smtClean="0"/>
              <a:t>A website to serve as a repository of </a:t>
            </a:r>
            <a:r>
              <a:rPr lang="en-US" sz="2200" dirty="0" err="1" smtClean="0"/>
              <a:t>tomographic</a:t>
            </a:r>
            <a:r>
              <a:rPr lang="en-US" sz="2200" dirty="0" smtClean="0"/>
              <a:t> models including basic preview, download and subset capabilities.  In addition the site will host contributed processing codes and scripts.</a:t>
            </a:r>
          </a:p>
          <a:p>
            <a:pPr>
              <a:buNone/>
            </a:pPr>
            <a:r>
              <a:rPr lang="en-US" sz="2200" dirty="0" smtClean="0"/>
              <a:t>Models hosted in contributed format in addition to a unified </a:t>
            </a:r>
            <a:r>
              <a:rPr lang="en-US" sz="2200" dirty="0" err="1" smtClean="0"/>
              <a:t>NetCDF</a:t>
            </a:r>
            <a:r>
              <a:rPr lang="en-US" sz="2200" dirty="0" smtClean="0"/>
              <a:t>.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75087" y="3607886"/>
            <a:ext cx="3737481" cy="258153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tabLst/>
              <a:defRPr/>
            </a:pPr>
            <a:r>
              <a:rPr kumimoji="0" lang="en-US" sz="2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Initial</a:t>
            </a:r>
            <a:r>
              <a:rPr kumimoji="0" lang="en-US" sz="2200" b="0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Models</a:t>
            </a:r>
          </a:p>
          <a:p>
            <a:pPr algn="l" defTabSz="914400">
              <a:spcBef>
                <a:spcPts val="600"/>
              </a:spcBef>
              <a:buClr>
                <a:srgbClr val="0000FF"/>
              </a:buClr>
              <a:buSzPct val="76000"/>
              <a:buFont typeface="Wingdings 3"/>
              <a:buChar char=""/>
            </a:pPr>
            <a:r>
              <a:rPr lang="en-US" sz="2200" noProof="0" dirty="0" smtClean="0"/>
              <a:t> </a:t>
            </a:r>
            <a:r>
              <a:rPr lang="en-US" sz="2200" b="0" noProof="0" dirty="0" smtClean="0"/>
              <a:t>NA07 - Van </a:t>
            </a:r>
            <a:r>
              <a:rPr lang="en-US" sz="2200" b="0" noProof="0" dirty="0" err="1" smtClean="0"/>
              <a:t>der</a:t>
            </a:r>
            <a:r>
              <a:rPr lang="en-US" sz="2200" b="0" noProof="0" dirty="0" smtClean="0"/>
              <a:t> Lee</a:t>
            </a:r>
          </a:p>
          <a:p>
            <a:pPr algn="l">
              <a:spcBef>
                <a:spcPts val="600"/>
              </a:spcBef>
              <a:buClr>
                <a:srgbClr val="0000FF"/>
              </a:buClr>
              <a:buSzPct val="76000"/>
              <a:buFont typeface="Wingdings 3"/>
              <a:buChar char=""/>
            </a:pPr>
            <a:r>
              <a:rPr kumimoji="0" lang="en-US" sz="22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SAW24B16 - </a:t>
            </a:r>
            <a:r>
              <a:rPr kumimoji="0" lang="en-US" sz="2200" b="0" i="0" u="none" strike="noStrike" kern="1200" cap="none" spc="0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Romanowicz</a:t>
            </a:r>
            <a:endParaRPr kumimoji="0" lang="en-US" sz="2200" b="0" i="0" u="none" strike="noStrike" kern="120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l" defTabSz="914400">
              <a:spcBef>
                <a:spcPts val="600"/>
              </a:spcBef>
              <a:buClr>
                <a:srgbClr val="0000FF"/>
              </a:buClr>
              <a:buSzPct val="76000"/>
              <a:buFont typeface="Wingdings 3"/>
              <a:buChar char=""/>
            </a:pPr>
            <a:r>
              <a:rPr lang="en-US" sz="2200" b="0" noProof="0" dirty="0" smtClean="0"/>
              <a:t> A1D - </a:t>
            </a:r>
            <a:r>
              <a:rPr lang="en-US" sz="2200" b="0" noProof="0" dirty="0" err="1" smtClean="0"/>
              <a:t>Romanowicz</a:t>
            </a:r>
            <a:endParaRPr lang="en-US" sz="2200" b="0" noProof="0" dirty="0" smtClean="0"/>
          </a:p>
          <a:p>
            <a:pPr algn="l" defTabSz="914400">
              <a:spcBef>
                <a:spcPts val="600"/>
              </a:spcBef>
              <a:buClr>
                <a:srgbClr val="0000FF"/>
              </a:buClr>
              <a:buSzPct val="76000"/>
              <a:buFont typeface="Wingdings 3"/>
              <a:buChar char=""/>
            </a:pPr>
            <a:r>
              <a:rPr kumimoji="0" lang="en-US" sz="22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CUB - Shapiro</a:t>
            </a:r>
          </a:p>
          <a:p>
            <a:pPr algn="l" defTabSz="914400">
              <a:spcBef>
                <a:spcPts val="600"/>
              </a:spcBef>
              <a:buClr>
                <a:srgbClr val="0000FF"/>
              </a:buClr>
              <a:buSzPct val="76000"/>
              <a:buFont typeface="Wingdings 3"/>
              <a:buChar char=""/>
            </a:pPr>
            <a:r>
              <a:rPr lang="en-US" sz="2200" b="0" noProof="0" dirty="0" smtClean="0"/>
              <a:t> SEND2 - Lees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 descr="EMC-main.png"/>
          <p:cNvPicPr>
            <a:picLocks noChangeAspect="1"/>
          </p:cNvPicPr>
          <p:nvPr/>
        </p:nvPicPr>
        <p:blipFill>
          <a:blip r:embed="rId3"/>
          <a:srcRect l="57901" t="24865" r="793" b="4935"/>
          <a:stretch>
            <a:fillRect/>
          </a:stretch>
        </p:blipFill>
        <p:spPr>
          <a:xfrm>
            <a:off x="5598869" y="4168018"/>
            <a:ext cx="3262171" cy="247755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8" name="Picture 7" descr="Tomoserver_idv_displa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202" y="3181525"/>
            <a:ext cx="2040216" cy="15392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>
                <a:lumMod val="6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Content Placeholder 10" descr="RequestProcessing-trim.png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39"/>
          <a:stretch>
            <a:fillRect/>
          </a:stretch>
        </p:blipFill>
        <p:spPr>
          <a:xfrm>
            <a:off x="163738" y="1451549"/>
            <a:ext cx="8655050" cy="5406451"/>
          </a:xfrm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777240"/>
            <a:ext cx="9144000" cy="61555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400" dirty="0" smtClean="0"/>
              <a:t>BREQ_FAST Request Processing</a:t>
            </a:r>
            <a:endParaRPr lang="en-US" sz="3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Repository: Unified Archive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7360" y="1723714"/>
            <a:ext cx="7744972" cy="3576419"/>
          </a:xfrm>
        </p:spPr>
        <p:txBody>
          <a:bodyPr/>
          <a:lstStyle/>
          <a:p>
            <a:pPr>
              <a:buNone/>
            </a:pPr>
            <a:r>
              <a:rPr lang="en-US" sz="3000" b="1" dirty="0" smtClean="0"/>
              <a:t>Data</a:t>
            </a:r>
            <a:r>
              <a:rPr lang="en-US" sz="3000" dirty="0" smtClean="0"/>
              <a:t>: All long term data holdings, spanning more than 35 years.</a:t>
            </a:r>
          </a:p>
          <a:p>
            <a:pPr>
              <a:buFontTx/>
              <a:buChar char="•"/>
            </a:pPr>
            <a:endParaRPr lang="en-US" sz="800" dirty="0" smtClean="0"/>
          </a:p>
          <a:p>
            <a:pPr>
              <a:buFontTx/>
              <a:buChar char="•"/>
            </a:pPr>
            <a:r>
              <a:rPr lang="en-US" sz="2400" dirty="0" smtClean="0"/>
              <a:t>Unified access to data from various sources</a:t>
            </a:r>
          </a:p>
          <a:p>
            <a:pPr>
              <a:buFontTx/>
              <a:buChar char="•"/>
            </a:pPr>
            <a:r>
              <a:rPr lang="en-US" sz="2400" dirty="0" smtClean="0"/>
              <a:t>Includes quality controlled/versioned data</a:t>
            </a:r>
          </a:p>
          <a:p>
            <a:pPr>
              <a:buFontTx/>
              <a:buChar char="•"/>
            </a:pPr>
            <a:r>
              <a:rPr lang="en-US" sz="2400" dirty="0" smtClean="0"/>
              <a:t>Stored on high-performance disk array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Access: </a:t>
            </a:r>
            <a:r>
              <a:rPr lang="en-US" sz="2400" b="1" dirty="0" smtClean="0"/>
              <a:t>BREQ_FAST (email &amp; web form)</a:t>
            </a:r>
            <a:r>
              <a:rPr lang="en-US" sz="2400" dirty="0" smtClean="0"/>
              <a:t>, </a:t>
            </a:r>
            <a:r>
              <a:rPr lang="en-US" sz="2400" b="1" dirty="0" smtClean="0"/>
              <a:t>DHI</a:t>
            </a:r>
          </a:p>
        </p:txBody>
      </p:sp>
      <p:pic>
        <p:nvPicPr>
          <p:cNvPr id="6" name="Picture 5" descr="AA02824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2400"/>
            <a:ext cx="1225294" cy="1665925"/>
          </a:xfrm>
          <a:prstGeom prst="rect">
            <a:avLst/>
          </a:prstGeom>
        </p:spPr>
      </p:pic>
      <p:pic>
        <p:nvPicPr>
          <p:cNvPr id="7" name="Picture 6" descr="AA04968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063" y="5535496"/>
            <a:ext cx="1066534" cy="1119745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2626457" y="5389281"/>
            <a:ext cx="6517543" cy="146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6" charset="0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Tier-2 Data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high-volume, less </a:t>
            </a:r>
            <a:r>
              <a:rPr lang="en-US" sz="2400" b="0" kern="0" noProof="0" dirty="0" smtClean="0">
                <a:latin typeface="+mn-lt"/>
              </a:rPr>
              <a:t>requested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Stored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on tape media.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6" charset="0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Access: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BREQ_FAST (email &amp; web form)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Repository: POND, event windowed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7360" y="1723714"/>
            <a:ext cx="7744972" cy="4978358"/>
          </a:xfrm>
        </p:spPr>
        <p:txBody>
          <a:bodyPr/>
          <a:lstStyle/>
          <a:p>
            <a:pPr>
              <a:buNone/>
            </a:pPr>
            <a:r>
              <a:rPr lang="en-US" sz="3000" b="1" dirty="0" smtClean="0"/>
              <a:t>Data</a:t>
            </a:r>
            <a:r>
              <a:rPr lang="en-US" sz="3000" dirty="0" smtClean="0"/>
              <a:t>: Event windowed waveforms for large global earthquakes (e.g. </a:t>
            </a:r>
            <a:r>
              <a:rPr lang="en-US" sz="3000" dirty="0" err="1" smtClean="0"/>
              <a:t>Mag</a:t>
            </a:r>
            <a:r>
              <a:rPr lang="en-US" sz="3000" dirty="0" smtClean="0"/>
              <a:t> &gt; 5.5).</a:t>
            </a:r>
          </a:p>
          <a:p>
            <a:pPr>
              <a:buNone/>
            </a:pPr>
            <a:endParaRPr lang="en-US" sz="3000" dirty="0" smtClean="0"/>
          </a:p>
          <a:p>
            <a:pPr>
              <a:buNone/>
            </a:pPr>
            <a:r>
              <a:rPr lang="en-US" sz="2400" b="1" dirty="0" smtClean="0"/>
              <a:t>SPYDER</a:t>
            </a:r>
            <a:r>
              <a:rPr lang="en-US" sz="2400" dirty="0" smtClean="0"/>
              <a:t>® products: data from the BUD</a:t>
            </a:r>
          </a:p>
          <a:p>
            <a:pPr>
              <a:buFontTx/>
              <a:buChar char="•"/>
            </a:pPr>
            <a:r>
              <a:rPr lang="en-US" sz="2400" dirty="0" smtClean="0"/>
              <a:t>Data is extracted within hours of event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b="1" dirty="0" smtClean="0"/>
              <a:t>FARM </a:t>
            </a:r>
            <a:r>
              <a:rPr lang="en-US" sz="2400" dirty="0" smtClean="0"/>
              <a:t>products: data from the Archive</a:t>
            </a:r>
          </a:p>
          <a:p>
            <a:pPr>
              <a:buFontTx/>
              <a:buChar char="•"/>
            </a:pPr>
            <a:r>
              <a:rPr lang="en-US" sz="2400" dirty="0" smtClean="0"/>
              <a:t>Data is extracted within ~8 weeks of event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Access: </a:t>
            </a:r>
            <a:r>
              <a:rPr lang="en-US" sz="2400" b="1" dirty="0" smtClean="0"/>
              <a:t>Wilber </a:t>
            </a:r>
            <a:r>
              <a:rPr lang="en-US" sz="2400" dirty="0" smtClean="0"/>
              <a:t>(web), </a:t>
            </a:r>
            <a:r>
              <a:rPr lang="en-US" sz="2400" b="1" dirty="0" smtClean="0"/>
              <a:t>DHI</a:t>
            </a:r>
          </a:p>
        </p:txBody>
      </p:sp>
      <p:pic>
        <p:nvPicPr>
          <p:cNvPr id="6" name="Picture 5" descr="AA04968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9161"/>
            <a:ext cx="1257806" cy="1330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Data Request Interfaces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48771" y="1907666"/>
          <a:ext cx="8654639" cy="4678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468"/>
                <a:gridCol w="2036189"/>
                <a:gridCol w="4673982"/>
              </a:tblGrid>
              <a:tr h="65567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Technology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Interface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Repositories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55670">
                <a:tc rowSpan="2">
                  <a:txBody>
                    <a:bodyPr/>
                    <a:lstStyle/>
                    <a:p>
                      <a:r>
                        <a:rPr lang="en-US" sz="2400" dirty="0" smtClean="0"/>
                        <a:t>E-mail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BREQ_FAST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Archive</a:t>
                      </a:r>
                      <a:endParaRPr lang="en-US" sz="2400" dirty="0"/>
                    </a:p>
                  </a:txBody>
                  <a:tcPr/>
                </a:tc>
              </a:tr>
              <a:tr h="65567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NetDC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Archive</a:t>
                      </a:r>
                      <a:endParaRPr lang="en-US" sz="2400" dirty="0"/>
                    </a:p>
                  </a:txBody>
                  <a:tcPr/>
                </a:tc>
              </a:tr>
              <a:tr h="655670">
                <a:tc rowSpan="2">
                  <a:txBody>
                    <a:bodyPr/>
                    <a:lstStyle/>
                    <a:p>
                      <a:r>
                        <a:rPr lang="en-US" sz="2400" dirty="0" smtClean="0"/>
                        <a:t>Web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Wilber II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FARM/SPYDER®</a:t>
                      </a:r>
                      <a:endParaRPr lang="en-US" sz="2400" dirty="0"/>
                    </a:p>
                  </a:txBody>
                  <a:tcPr/>
                </a:tc>
              </a:tr>
              <a:tr h="655670">
                <a:tc vMerge="1"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Web Forms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Archive (via BREQ_FAST)</a:t>
                      </a:r>
                      <a:endParaRPr lang="en-US" sz="2400" dirty="0"/>
                    </a:p>
                  </a:txBody>
                  <a:tcPr/>
                </a:tc>
              </a:tr>
              <a:tr h="744612"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Corba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DHI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Archive, BUD, FARM/SPYDER®</a:t>
                      </a:r>
                      <a:endParaRPr lang="en-US" sz="2400" dirty="0"/>
                    </a:p>
                  </a:txBody>
                  <a:tcPr/>
                </a:tc>
              </a:tr>
              <a:tr h="65567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TCP/IP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SeedLink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BUD (real-time)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BREQ_FAST Email Requests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397" y="1530930"/>
            <a:ext cx="8954603" cy="1270105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Address</a:t>
            </a:r>
            <a:r>
              <a:rPr lang="en-US" sz="2800" i="1" dirty="0" smtClean="0"/>
              <a:t>: </a:t>
            </a:r>
            <a:r>
              <a:rPr lang="en-US" sz="2800" i="1" dirty="0" err="1" smtClean="0">
                <a:solidFill>
                  <a:srgbClr val="0000FF"/>
                </a:solidFill>
              </a:rPr>
              <a:t>breq_fast@iris.washington.edu</a:t>
            </a:r>
            <a:endParaRPr lang="en-US" sz="2800" i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sz="2800" dirty="0" smtClean="0"/>
              <a:t>Manual: </a:t>
            </a:r>
            <a:r>
              <a:rPr lang="en-US" sz="2800" i="1" dirty="0" smtClean="0"/>
              <a:t>http://www.iris.edu/manuals/</a:t>
            </a:r>
            <a:r>
              <a:rPr lang="en-US" sz="2800" i="1" dirty="0" err="1" smtClean="0"/>
              <a:t>breq_fast.htm</a:t>
            </a:r>
            <a:endParaRPr lang="en-US" sz="2800" i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97372" y="2764572"/>
            <a:ext cx="8738262" cy="403187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Consolas"/>
                <a:cs typeface="Consolas"/>
              </a:rPr>
              <a:t>.NAME Joe Seismologist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.EMAIL </a:t>
            </a:r>
            <a:r>
              <a:rPr lang="en-US" sz="1600" dirty="0" err="1" smtClean="0">
                <a:latin typeface="Consolas"/>
                <a:cs typeface="Consolas"/>
              </a:rPr>
              <a:t>joe@podunk.edu</a:t>
            </a:r>
            <a:r>
              <a:rPr lang="en-US" sz="1600" dirty="0" smtClean="0">
                <a:latin typeface="Consolas"/>
                <a:cs typeface="Consolas"/>
              </a:rPr>
              <a:t>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.MEDIA FTP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.LABEL Earthquake1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.QUALITY B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.END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GRFO IU 1999 01 02 00 18 10.4 1999 01 02 00 20 10.4 1 SHZ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ANTO IU 1999 01 02 02 10 36.6 1999 01 02 02 12 36.6 1 SH?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AFI IU 1999 01 02 02 10 37.1 1999 01 02 02 12 37.1 1 BH? 00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SEE CD 1999 01 02 14 45 08.9 1999 01 02 14 47 08.9 1 SHZ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CASY IU 1999 01 04 02 42 13.4 1999 01 04 02 44 13.4 1 BHZ 10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NNA II 1999 01 04 02 41 57.5 1999 01 04 02 43 57.5 1 BHZ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PFO II 1999 01 04 02 41 57.5 1999 01 04 02 43 57.5 1 BHZ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KMI CD 1999 01 04 02 41 57.5 1999 01 04 02 43 57.5 1 BHZ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SSE CD 1999 01 04 02 18 25.4 1999 01 04 02 20 25.4 2 B?? SHZ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PAS TS 1999 1 4 2 10 49 1999 1 4 2 12 49 3 BH? SHZ L?? </a:t>
            </a:r>
            <a:endParaRPr lang="en-US" sz="1600" dirty="0">
              <a:latin typeface="Consolas"/>
              <a:cs typeface="Consola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ircle Strokes">
  <a:themeElements>
    <a:clrScheme name="Circle Strokes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Circle Strokes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25000"/>
          </a:schemeClr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25000"/>
          </a:schemeClr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</a:defRPr>
        </a:defPPr>
      </a:lstStyle>
    </a:lnDef>
  </a:objectDefaults>
  <a:extraClrSchemeLst>
    <a:extraClrScheme>
      <a:clrScheme name="Circle Strok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rcle Strok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rcle Strok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2004:Templates:Presentations:Designs:Circle Strokes</Template>
  <TotalTime>23483</TotalTime>
  <Words>2924</Words>
  <Application>Microsoft Macintosh PowerPoint</Application>
  <PresentationFormat>On-screen Show (4:3)</PresentationFormat>
  <Paragraphs>502</Paragraphs>
  <Slides>53</Slides>
  <Notes>22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Circle Strokes</vt:lpstr>
      <vt:lpstr>Slide 1</vt:lpstr>
      <vt:lpstr>Slide 2</vt:lpstr>
      <vt:lpstr>Slide 3</vt:lpstr>
      <vt:lpstr>The DMC’s Data Repositories</vt:lpstr>
      <vt:lpstr>Repository: Buffer of Uniform Data (BUD)</vt:lpstr>
      <vt:lpstr>Repository: Unified Archive</vt:lpstr>
      <vt:lpstr>Repository: POND, event windowed data</vt:lpstr>
      <vt:lpstr>Primary Data Request Interfaces</vt:lpstr>
      <vt:lpstr>BREQ_FAST Email Requests</vt:lpstr>
      <vt:lpstr>NetDC Email Requests</vt:lpstr>
      <vt:lpstr>BREQ_FAST Request Builders</vt:lpstr>
      <vt:lpstr>SeismiQuery BREQ_FAST Request Form</vt:lpstr>
      <vt:lpstr>Wilber II: Web Interface to Event Data</vt:lpstr>
      <vt:lpstr>Data Handling Interface (DHI)</vt:lpstr>
      <vt:lpstr>Select DHI Clients</vt:lpstr>
      <vt:lpstr>IRIS DHI Servers</vt:lpstr>
      <vt:lpstr>JWEED: Event Oriented Data Requests</vt:lpstr>
      <vt:lpstr>VASE: Quick Data Discovery</vt:lpstr>
      <vt:lpstr>DHI2mseed: bulk waveform request</vt:lpstr>
      <vt:lpstr>SOD: Standing Order for Data</vt:lpstr>
      <vt:lpstr>SeedLink: Streaming Data Feeds</vt:lpstr>
      <vt:lpstr>Exercise: VASE test drive</vt:lpstr>
      <vt:lpstr>MDA: MetaData Aggregator http://www.iris.edu/mda/ </vt:lpstr>
      <vt:lpstr>GMap: Google Map Service http://www.iris.edu/gmap/ </vt:lpstr>
      <vt:lpstr>SeismiQuery: Flexible Query</vt:lpstr>
      <vt:lpstr>Exercise: SeismiQuery</vt:lpstr>
      <vt:lpstr>Data Access Chart</vt:lpstr>
      <vt:lpstr>EarthScope Virtual Networks</vt:lpstr>
      <vt:lpstr>Slide 29</vt:lpstr>
      <vt:lpstr>Data Access Services</vt:lpstr>
      <vt:lpstr>Data Processing Services</vt:lpstr>
      <vt:lpstr>Example web service clients</vt:lpstr>
      <vt:lpstr>SEED Concepts</vt:lpstr>
      <vt:lpstr>SEED Structure</vt:lpstr>
      <vt:lpstr>Comprehensive Metadata Representation</vt:lpstr>
      <vt:lpstr>More BREQ_FAST Interfaces at the DMC</vt:lpstr>
      <vt:lpstr>USArray Data Qualities, Versioning</vt:lpstr>
      <vt:lpstr>rdseed: The DMC SEED Reader</vt:lpstr>
      <vt:lpstr>Key rdseed Options</vt:lpstr>
      <vt:lpstr>RESP: SEED Response Information</vt:lpstr>
      <vt:lpstr>SAC Poles and Zeros from rdseed</vt:lpstr>
      <vt:lpstr>Exercise: rdseed test drive</vt:lpstr>
      <vt:lpstr>QUACK: Automated QC Measurements</vt:lpstr>
      <vt:lpstr>Data Products: Beyond Raw Data http://www.iris.edu/dms/products/</vt:lpstr>
      <vt:lpstr>USArray Ground Motion Visualizations</vt:lpstr>
      <vt:lpstr>EARS interface at the DMC http://ears.iris.washington.edu/</vt:lpstr>
      <vt:lpstr>Princeton synthetics in the DMC archive</vt:lpstr>
      <vt:lpstr>Event plots: record sections</vt:lpstr>
      <vt:lpstr>Event plots: enhanced record sections</vt:lpstr>
      <vt:lpstr>Event plots: travel time curves</vt:lpstr>
      <vt:lpstr>Event plots: time-azimuth envelope stacks</vt:lpstr>
      <vt:lpstr>Earth Model Collaboration</vt:lpstr>
      <vt:lpstr>Slide 53</vt:lpstr>
    </vt:vector>
  </TitlesOfParts>
  <Company>EarthScope</Company>
  <LinksUpToDate>false</LinksUpToDate>
  <SharedDoc>false</SharedDoc>
  <HyperlinkBase>www.earthscope.org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EarthScope</dc:title>
  <dc:creator>John DeLaughter</dc:creator>
  <cp:lastModifiedBy>Chad Trabant</cp:lastModifiedBy>
  <cp:revision>873</cp:revision>
  <cp:lastPrinted>2008-11-20T19:23:42Z</cp:lastPrinted>
  <dcterms:created xsi:type="dcterms:W3CDTF">2010-08-27T13:47:40Z</dcterms:created>
  <dcterms:modified xsi:type="dcterms:W3CDTF">2010-08-27T14:26:41Z</dcterms:modified>
</cp:coreProperties>
</file>