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13.xml" ContentType="application/vnd.openxmlformats-officedocument.presentationml.slideLayout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6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6" r:id="rId11"/>
    <p:sldId id="268" r:id="rId12"/>
    <p:sldId id="265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137" d="100"/>
          <a:sy n="137" d="100"/>
        </p:scale>
        <p:origin x="-87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presProps" Target="presProps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printerSettings" Target="printerSettings/printerSettings1.bin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19" Type="http://schemas.openxmlformats.org/officeDocument/2006/relationships/tableStyles" Target="tableStyle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3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3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3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3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3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3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3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3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3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3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3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FullBackground.jpg"/>
          <p:cNvPicPr>
            <a:picLocks noChangeAspect="1"/>
          </p:cNvPicPr>
          <p:nvPr/>
        </p:nvPicPr>
        <p:blipFill>
          <a:blip r:embed="rId2"/>
          <a:srcRect t="50000"/>
          <a:stretch>
            <a:fillRect/>
          </a:stretch>
        </p:blipFill>
        <p:spPr>
          <a:xfrm>
            <a:off x="0" y="3429000"/>
            <a:ext cx="9144000" cy="3429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9463" y="1918447"/>
            <a:ext cx="7583488" cy="1470025"/>
          </a:xfrm>
        </p:spPr>
        <p:txBody>
          <a:bodyPr anchor="b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463" y="3478306"/>
            <a:ext cx="7583487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6DCE8-D8D9-3749-994B-AD79F96093D0}" type="datetimeFigureOut">
              <a:rPr lang="en-US" smtClean="0"/>
              <a:pPr/>
              <a:t>8/6/09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71731-4F00-B548-906D-A4F5857C216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overlay-ruleShadow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303984"/>
            <a:ext cx="9144000" cy="12501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FullBackground.jpg"/>
          <p:cNvPicPr>
            <a:picLocks noChangeAspect="1"/>
          </p:cNvPicPr>
          <p:nvPr/>
        </p:nvPicPr>
        <p:blipFill>
          <a:blip r:embed="rId2"/>
          <a:srcRect l="50000"/>
          <a:stretch>
            <a:fillRect/>
          </a:stretch>
        </p:blipFill>
        <p:spPr>
          <a:xfrm>
            <a:off x="4572000" y="4482"/>
            <a:ext cx="457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 descr="overlay-ruleShadow.png"/>
          <p:cNvPicPr>
            <a:picLocks noChangeAspect="1"/>
          </p:cNvPicPr>
          <p:nvPr/>
        </p:nvPicPr>
        <p:blipFill>
          <a:blip r:embed="rId3"/>
          <a:srcRect r="25031"/>
          <a:stretch>
            <a:fillRect/>
          </a:stretch>
        </p:blipFill>
        <p:spPr>
          <a:xfrm rot="16200000">
            <a:off x="1086391" y="3365075"/>
            <a:ext cx="6855164" cy="12501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74320"/>
            <a:ext cx="3959352" cy="1691640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algn="ctr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50800" dist="12700" dir="2700000" sx="100500" sy="100500" algn="tl" rotWithShape="0">
                    <a:prstClr val="black">
                      <a:alpha val="6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64608" y="264907"/>
            <a:ext cx="3959352" cy="6328186"/>
          </a:xfrm>
          <a:solidFill>
            <a:schemeClr val="tx1">
              <a:lumMod val="50000"/>
            </a:schemeClr>
          </a:solidFill>
          <a:effectLst>
            <a:outerShdw blurRad="50800" dir="2700000" algn="tl" rotWithShape="0">
              <a:schemeClr val="tx1">
                <a:alpha val="40000"/>
              </a:scheme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1970801"/>
            <a:ext cx="3959352" cy="32004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2000"/>
              </a:spcBef>
              <a:buFont typeface="Calisto MT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670048" y="6356350"/>
            <a:ext cx="1627632" cy="3651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6546DCE8-D8D9-3749-994B-AD79F96093D0}" type="datetimeFigureOut">
              <a:rPr lang="en-US" smtClean="0"/>
              <a:pPr/>
              <a:t>8/6/09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42047" y="6356350"/>
            <a:ext cx="1892808" cy="3651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892808" y="5738129"/>
            <a:ext cx="758952" cy="576072"/>
          </a:xfrm>
        </p:spPr>
        <p:txBody>
          <a:bodyPr vert="horz" lIns="91440" tIns="45720" rIns="91440" bIns="45720" rtlCol="0" anchor="ctr">
            <a:noAutofit/>
          </a:bodyPr>
          <a:lstStyle>
            <a:lvl1pPr marL="0" algn="ctr" defTabSz="914400" rtl="0" eaLnBrk="1" latinLnBrk="0" hangingPunct="1">
              <a:spcBef>
                <a:spcPct val="0"/>
              </a:spcBef>
              <a:defRPr sz="3600" kern="1200">
                <a:solidFill>
                  <a:schemeClr val="tx1"/>
                </a:solidFill>
                <a:effectLst>
                  <a:outerShdw blurRad="50800" dist="12700" dir="2700000" sx="100500" sy="100500" algn="tl" rotWithShape="0">
                    <a:prstClr val="black">
                      <a:alpha val="6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fld id="{03271731-4F00-B548-906D-A4F5857C21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FullBack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82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038600"/>
            <a:ext cx="7620000" cy="990600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ctr">
              <a:defRPr sz="3600" kern="12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Font typeface="Calisto MT" pitchFamily="18" charset="0"/>
              <a:buNone/>
            </a:pPr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2900" y="265176"/>
            <a:ext cx="8458200" cy="3697224"/>
          </a:xfrm>
          <a:solidFill>
            <a:schemeClr val="tx1">
              <a:lumMod val="50000"/>
            </a:schemeClr>
          </a:solidFill>
          <a:effectLst>
            <a:outerShdw blurRad="50800" dir="2700000" algn="tl" rotWithShape="0">
              <a:schemeClr val="tx1">
                <a:alpha val="40000"/>
              </a:scheme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2000"/>
              </a:spcBef>
              <a:buFont typeface="Calisto MT" pitchFamily="18" charset="0"/>
              <a:buNone/>
              <a:defRPr sz="2400" kern="12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0" y="5042647"/>
            <a:ext cx="7620000" cy="1129553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6DCE8-D8D9-3749-994B-AD79F96093D0}" type="datetimeFigureOut">
              <a:rPr lang="en-US" smtClean="0"/>
              <a:pPr/>
              <a:t>8/6/09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71731-4F00-B548-906D-A4F5857C21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</a:defRPr>
            </a:lvl1pPr>
          </a:lstStyle>
          <a:p>
            <a:fld id="{6546DCE8-D8D9-3749-994B-AD79F96093D0}" type="datetimeFigureOut">
              <a:rPr lang="en-US" smtClean="0"/>
              <a:pPr/>
              <a:t>8/6/09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</a:defRPr>
            </a:lvl1pPr>
          </a:lstStyle>
          <a:p>
            <a:fld id="{03271731-4F00-B548-906D-A4F5857C21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-ruleShado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07592"/>
            <a:ext cx="9144000" cy="125016"/>
          </a:xfrm>
          <a:prstGeom prst="rect">
            <a:avLst/>
          </a:prstGeom>
        </p:spPr>
      </p:pic>
      <p:pic>
        <p:nvPicPr>
          <p:cNvPr id="8" name="Picture 7" descr="Overlay-FullBackground.jpg"/>
          <p:cNvPicPr>
            <a:picLocks noChangeAspect="1"/>
          </p:cNvPicPr>
          <p:nvPr/>
        </p:nvPicPr>
        <p:blipFill>
          <a:blip r:embed="rId3"/>
          <a:srcRect t="23333"/>
          <a:stretch>
            <a:fillRect/>
          </a:stretch>
        </p:blipFill>
        <p:spPr>
          <a:xfrm>
            <a:off x="0" y="1425388"/>
            <a:ext cx="9144000" cy="54326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6DCE8-D8D9-3749-994B-AD79F96093D0}" type="datetimeFigureOut">
              <a:rPr lang="en-US" smtClean="0"/>
              <a:pPr/>
              <a:t>8/6/09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71731-4F00-B548-906D-A4F5857C21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-FullBackground.jpg"/>
          <p:cNvPicPr>
            <a:picLocks noChangeAspect="1"/>
          </p:cNvPicPr>
          <p:nvPr/>
        </p:nvPicPr>
        <p:blipFill>
          <a:blip r:embed="rId2"/>
          <a:srcRect r="14719"/>
          <a:stretch>
            <a:fillRect/>
          </a:stretch>
        </p:blipFill>
        <p:spPr>
          <a:xfrm>
            <a:off x="0" y="4482"/>
            <a:ext cx="7798112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48600" y="457200"/>
            <a:ext cx="1219200" cy="5668963"/>
          </a:xfrm>
        </p:spPr>
        <p:txBody>
          <a:bodyPr vert="eaVert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457200"/>
            <a:ext cx="6383337" cy="5668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24800" y="6356350"/>
            <a:ext cx="1066800" cy="3651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6546DCE8-D8D9-3749-994B-AD79F96093D0}" type="datetimeFigureOut">
              <a:rPr lang="en-US" smtClean="0"/>
              <a:pPr/>
              <a:t>8/6/09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71731-4F00-B548-906D-A4F5857C216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 descr="overlay-ruleShadow.png"/>
          <p:cNvPicPr>
            <a:picLocks noChangeAspect="1"/>
          </p:cNvPicPr>
          <p:nvPr/>
        </p:nvPicPr>
        <p:blipFill>
          <a:blip r:embed="rId3"/>
          <a:srcRect r="25031"/>
          <a:stretch>
            <a:fillRect/>
          </a:stretch>
        </p:blipFill>
        <p:spPr>
          <a:xfrm rot="5400000" flipH="1">
            <a:off x="4421262" y="3365075"/>
            <a:ext cx="6855164" cy="12501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ruleShado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07592"/>
            <a:ext cx="9144000" cy="125016"/>
          </a:xfrm>
          <a:prstGeom prst="rect">
            <a:avLst/>
          </a:prstGeom>
        </p:spPr>
      </p:pic>
      <p:pic>
        <p:nvPicPr>
          <p:cNvPr id="7" name="Picture 6" descr="Overlay-FullBackground.jpg"/>
          <p:cNvPicPr>
            <a:picLocks noChangeAspect="1"/>
          </p:cNvPicPr>
          <p:nvPr/>
        </p:nvPicPr>
        <p:blipFill>
          <a:blip r:embed="rId3"/>
          <a:srcRect t="23333"/>
          <a:stretch>
            <a:fillRect/>
          </a:stretch>
        </p:blipFill>
        <p:spPr>
          <a:xfrm>
            <a:off x="0" y="1425388"/>
            <a:ext cx="9144000" cy="54326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6DCE8-D8D9-3749-994B-AD79F96093D0}" type="datetimeFigureOut">
              <a:rPr lang="en-US" smtClean="0"/>
              <a:pPr/>
              <a:t>8/6/09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71731-4F00-B548-906D-A4F5857C21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FullBackground.jpg"/>
          <p:cNvPicPr>
            <a:picLocks noChangeAspect="1"/>
          </p:cNvPicPr>
          <p:nvPr/>
        </p:nvPicPr>
        <p:blipFill>
          <a:blip r:embed="rId2"/>
          <a:srcRect t="50000"/>
          <a:stretch>
            <a:fillRect/>
          </a:stretch>
        </p:blipFill>
        <p:spPr>
          <a:xfrm>
            <a:off x="0" y="3429000"/>
            <a:ext cx="9144000" cy="3429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9463" y="789081"/>
            <a:ext cx="7583488" cy="1470025"/>
          </a:xfrm>
        </p:spPr>
        <p:txBody>
          <a:bodyPr anchor="ctr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463" y="4724400"/>
            <a:ext cx="7583487" cy="1385047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8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6DCE8-D8D9-3749-994B-AD79F96093D0}" type="datetimeFigureOut">
              <a:rPr lang="en-US" smtClean="0"/>
              <a:pPr/>
              <a:t>8/6/09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71731-4F00-B548-906D-A4F5857C216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overlay-ruleShadow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303984"/>
            <a:ext cx="9144000" cy="125016"/>
          </a:xfrm>
          <a:prstGeom prst="rect">
            <a:avLst/>
          </a:prstGeom>
        </p:spPr>
      </p:pic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3677371" y="2564085"/>
            <a:ext cx="1789259" cy="1729830"/>
          </a:xfrm>
          <a:prstGeom prst="ellipse">
            <a:avLst/>
          </a:prstGeom>
          <a:noFill/>
          <a:ln w="127000">
            <a:solidFill>
              <a:schemeClr val="tx2"/>
            </a:solidFill>
          </a:ln>
          <a:effectLst>
            <a:innerShdw blurRad="101600" dist="76200" dir="13500000">
              <a:prstClr val="black">
                <a:alpha val="57000"/>
              </a:prstClr>
            </a:innerShdw>
          </a:effectLst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ruleShado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46984"/>
            <a:ext cx="9144000" cy="125016"/>
          </a:xfrm>
          <a:prstGeom prst="rect">
            <a:avLst/>
          </a:prstGeom>
        </p:spPr>
      </p:pic>
      <p:pic>
        <p:nvPicPr>
          <p:cNvPr id="7" name="Picture 6" descr="Overlay-FullBackground.jpg"/>
          <p:cNvPicPr>
            <a:picLocks noChangeAspect="1"/>
          </p:cNvPicPr>
          <p:nvPr/>
        </p:nvPicPr>
        <p:blipFill>
          <a:blip r:embed="rId3"/>
          <a:srcRect t="66667"/>
          <a:stretch>
            <a:fillRect/>
          </a:stretch>
        </p:blipFill>
        <p:spPr>
          <a:xfrm>
            <a:off x="0" y="4572000"/>
            <a:ext cx="9144000" cy="2286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71800"/>
            <a:ext cx="7583487" cy="13620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effectLst>
                  <a:outerShdw blurRad="50800" dist="12700" dir="2700000" sx="100500" sy="100500" algn="tl" rotWithShape="0">
                    <a:prstClr val="black">
                      <a:alpha val="6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4724400"/>
            <a:ext cx="7583487" cy="1398494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2000"/>
              </a:spcBef>
              <a:buFont typeface="Calisto MT" pitchFamily="18" charset="0"/>
              <a:buNone/>
              <a:defRPr sz="1800" kern="12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6DCE8-D8D9-3749-994B-AD79F96093D0}" type="datetimeFigureOut">
              <a:rPr lang="en-US" smtClean="0"/>
              <a:pPr/>
              <a:t>8/6/09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71731-4F00-B548-906D-A4F5857C21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ruleShado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07592"/>
            <a:ext cx="9144000" cy="125016"/>
          </a:xfrm>
          <a:prstGeom prst="rect">
            <a:avLst/>
          </a:prstGeom>
        </p:spPr>
      </p:pic>
      <p:pic>
        <p:nvPicPr>
          <p:cNvPr id="11" name="Picture 10" descr="Overlay-FullBackground.jpg"/>
          <p:cNvPicPr>
            <a:picLocks noChangeAspect="1"/>
          </p:cNvPicPr>
          <p:nvPr/>
        </p:nvPicPr>
        <p:blipFill>
          <a:blip r:embed="rId3"/>
          <a:srcRect t="23333"/>
          <a:stretch>
            <a:fillRect/>
          </a:stretch>
        </p:blipFill>
        <p:spPr>
          <a:xfrm>
            <a:off x="0" y="1425388"/>
            <a:ext cx="9144000" cy="54326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62753"/>
            <a:ext cx="7583488" cy="12831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3" y="1828800"/>
            <a:ext cx="3566160" cy="42973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96791" y="1828800"/>
            <a:ext cx="3566160" cy="42973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6DCE8-D8D9-3749-994B-AD79F96093D0}" type="datetimeFigureOut">
              <a:rPr lang="en-US" smtClean="0"/>
              <a:pPr/>
              <a:t>8/6/09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71731-4F00-B548-906D-A4F5857C21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overlay-ruleShado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07592"/>
            <a:ext cx="9144000" cy="125016"/>
          </a:xfrm>
          <a:prstGeom prst="rect">
            <a:avLst/>
          </a:prstGeom>
        </p:spPr>
      </p:pic>
      <p:pic>
        <p:nvPicPr>
          <p:cNvPr id="13" name="Picture 12" descr="Overlay-FullBackground.jpg"/>
          <p:cNvPicPr>
            <a:picLocks noChangeAspect="1"/>
          </p:cNvPicPr>
          <p:nvPr/>
        </p:nvPicPr>
        <p:blipFill>
          <a:blip r:embed="rId3"/>
          <a:srcRect t="23333"/>
          <a:stretch>
            <a:fillRect/>
          </a:stretch>
        </p:blipFill>
        <p:spPr>
          <a:xfrm>
            <a:off x="0" y="1425388"/>
            <a:ext cx="9144000" cy="54326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62753"/>
            <a:ext cx="7583488" cy="128316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524000"/>
            <a:ext cx="3566160" cy="838200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93576"/>
            <a:ext cx="3566160" cy="373258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6791" y="1524000"/>
            <a:ext cx="3566160" cy="838200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96791" y="2393576"/>
            <a:ext cx="3566160" cy="373258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6DCE8-D8D9-3749-994B-AD79F96093D0}" type="datetimeFigureOut">
              <a:rPr lang="en-US" smtClean="0"/>
              <a:pPr/>
              <a:t>8/6/09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71731-4F00-B548-906D-A4F5857C21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ruleShado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07592"/>
            <a:ext cx="9144000" cy="12501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6DCE8-D8D9-3749-994B-AD79F96093D0}" type="datetimeFigureOut">
              <a:rPr lang="en-US" smtClean="0"/>
              <a:pPr/>
              <a:t>8/6/09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71731-4F00-B548-906D-A4F5857C216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 descr="Overlay-FullBackground.jpg"/>
          <p:cNvPicPr>
            <a:picLocks noChangeAspect="1"/>
          </p:cNvPicPr>
          <p:nvPr/>
        </p:nvPicPr>
        <p:blipFill>
          <a:blip r:embed="rId3"/>
          <a:srcRect t="21046"/>
          <a:stretch>
            <a:fillRect/>
          </a:stretch>
        </p:blipFill>
        <p:spPr>
          <a:xfrm>
            <a:off x="0" y="1447800"/>
            <a:ext cx="9144000" cy="54146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FullBack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82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6DCE8-D8D9-3749-994B-AD79F96093D0}" type="datetimeFigureOut">
              <a:rPr lang="en-US" smtClean="0"/>
              <a:pPr/>
              <a:t>8/6/09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71731-4F00-B548-906D-A4F5857C21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FullBackground.jpg"/>
          <p:cNvPicPr>
            <a:picLocks noChangeAspect="1"/>
          </p:cNvPicPr>
          <p:nvPr/>
        </p:nvPicPr>
        <p:blipFill>
          <a:blip r:embed="rId2"/>
          <a:srcRect l="50000"/>
          <a:stretch>
            <a:fillRect/>
          </a:stretch>
        </p:blipFill>
        <p:spPr>
          <a:xfrm>
            <a:off x="4572000" y="4482"/>
            <a:ext cx="457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73049"/>
            <a:ext cx="3962400" cy="1690221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algn="ctr" defTabSz="914400" rtl="0" eaLnBrk="1" latinLnBrk="0" hangingPunct="1">
              <a:spcBef>
                <a:spcPct val="0"/>
              </a:spcBef>
              <a:defRPr sz="3600" kern="1200">
                <a:solidFill>
                  <a:schemeClr val="tx1"/>
                </a:solidFill>
                <a:effectLst>
                  <a:outerShdw blurRad="50800" dist="12700" dir="2700000" sx="100500" sy="100500" algn="tl" rotWithShape="0">
                    <a:prstClr val="black">
                      <a:alpha val="6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66401" y="273050"/>
            <a:ext cx="3959352" cy="58531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1975104"/>
            <a:ext cx="3962400" cy="320040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ctr" defTabSz="914400" rtl="0" eaLnBrk="1" latinLnBrk="0" hangingPunct="1">
              <a:lnSpc>
                <a:spcPct val="110000"/>
              </a:lnSpc>
              <a:spcBef>
                <a:spcPts val="2000"/>
              </a:spcBef>
              <a:buNone/>
              <a:defRPr sz="18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667000" y="6356350"/>
            <a:ext cx="1622612" cy="3651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6546DCE8-D8D9-3749-994B-AD79F96093D0}" type="datetimeFigureOut">
              <a:rPr lang="en-US" smtClean="0"/>
              <a:pPr/>
              <a:t>8/6/09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42047" y="6356350"/>
            <a:ext cx="1891553" cy="3651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892808" y="5748338"/>
            <a:ext cx="762000" cy="576262"/>
          </a:xfrm>
        </p:spPr>
        <p:txBody>
          <a:bodyPr vert="horz" lIns="91440" tIns="45720" rIns="91440" bIns="45720" rtlCol="0" anchor="ctr">
            <a:noAutofit/>
          </a:bodyPr>
          <a:lstStyle>
            <a:lvl1pPr marL="0" algn="ctr" defTabSz="914400" rtl="0" eaLnBrk="1" latinLnBrk="0" hangingPunct="1">
              <a:spcBef>
                <a:spcPct val="0"/>
              </a:spcBef>
              <a:defRPr sz="3600" kern="1200">
                <a:solidFill>
                  <a:schemeClr val="tx1"/>
                </a:solidFill>
                <a:effectLst>
                  <a:outerShdw blurRad="50800" dist="12700" dir="2700000" sx="100500" sy="100500" algn="tl" rotWithShape="0">
                    <a:prstClr val="black">
                      <a:alpha val="6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fld id="{03271731-4F00-B548-906D-A4F5857C216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 descr="overlay-ruleShadow.png"/>
          <p:cNvPicPr>
            <a:picLocks noChangeAspect="1"/>
          </p:cNvPicPr>
          <p:nvPr/>
        </p:nvPicPr>
        <p:blipFill>
          <a:blip r:embed="rId3"/>
          <a:srcRect r="25031"/>
          <a:stretch>
            <a:fillRect/>
          </a:stretch>
        </p:blipFill>
        <p:spPr>
          <a:xfrm rot="16200000">
            <a:off x="1086391" y="3365075"/>
            <a:ext cx="6855164" cy="125016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62753"/>
            <a:ext cx="7583488" cy="128316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8" cy="4297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32494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fld id="{6546DCE8-D8D9-3749-994B-AD79F96093D0}" type="datetimeFigureOut">
              <a:rPr lang="en-US" smtClean="0"/>
              <a:pPr/>
              <a:t>8/6/09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2047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672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fld id="{03271731-4F00-B548-906D-A4F5857C216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/>
          </a:solidFill>
          <a:effectLst>
            <a:outerShdw blurRad="50800" dist="12700" dir="2700000" sx="100500" sy="100500" algn="tl" rotWithShape="0">
              <a:prstClr val="black">
                <a:alpha val="6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Calisto MT" pitchFamily="18" charset="0"/>
        <a:buChar char="•"/>
        <a:defRPr sz="2400" kern="120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Calisto MT" pitchFamily="18" charset="0"/>
        <a:buChar char="•"/>
        <a:defRPr sz="2200" kern="120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Calisto MT" pitchFamily="18" charset="0"/>
        <a:buChar char="•"/>
        <a:defRPr sz="2000" kern="120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Calisto MT" pitchFamily="18" charset="0"/>
        <a:buChar char="•"/>
        <a:defRPr sz="1800" kern="120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Calisto MT" pitchFamily="18" charset="0"/>
        <a:buChar char="•"/>
        <a:defRPr sz="1800" kern="120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Session</a:t>
            </a:r>
            <a:r>
              <a:rPr lang="en-US" dirty="0" smtClean="0"/>
              <a:t> 9:  </a:t>
            </a:r>
            <a:r>
              <a:rPr lang="en-US" dirty="0" smtClean="0"/>
              <a:t>Components of a Modern Software Development </a:t>
            </a:r>
            <a:r>
              <a:rPr lang="en-US" dirty="0" err="1" smtClean="0"/>
              <a:t>Enviroment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Gary L. Pavlis</a:t>
            </a:r>
          </a:p>
          <a:p>
            <a:r>
              <a:rPr lang="en-US" dirty="0" smtClean="0"/>
              <a:t>Vignettes by others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Debugging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Forensic debuggers</a:t>
            </a:r>
          </a:p>
          <a:p>
            <a:pPr lvl="1"/>
            <a:r>
              <a:rPr lang="en-US" dirty="0" smtClean="0"/>
              <a:t>Requires enabling core dumps – usually off by default</a:t>
            </a:r>
          </a:p>
          <a:p>
            <a:pPr lvl="1"/>
            <a:r>
              <a:rPr lang="en-US" dirty="0" smtClean="0"/>
              <a:t>Allows you to dig through the bones</a:t>
            </a:r>
          </a:p>
          <a:p>
            <a:pPr lvl="1"/>
            <a:r>
              <a:rPr lang="en-US" dirty="0" smtClean="0"/>
              <a:t>All interactive debuggers I know have this as an option</a:t>
            </a:r>
          </a:p>
          <a:p>
            <a:r>
              <a:rPr lang="en-US" dirty="0" smtClean="0"/>
              <a:t>Run time debuggers</a:t>
            </a:r>
          </a:p>
          <a:p>
            <a:pPr lvl="1"/>
            <a:r>
              <a:rPr lang="en-US" dirty="0" smtClean="0"/>
              <a:t>In C/C++ required to battle infamous memory leaks</a:t>
            </a:r>
          </a:p>
          <a:p>
            <a:pPr lvl="1"/>
            <a:r>
              <a:rPr lang="en-US" dirty="0" smtClean="0"/>
              <a:t>Find stray pointer errors</a:t>
            </a:r>
          </a:p>
          <a:p>
            <a:pPr lvl="1"/>
            <a:r>
              <a:rPr lang="en-US" dirty="0" smtClean="0"/>
              <a:t>Ones I’ve used:</a:t>
            </a:r>
          </a:p>
          <a:p>
            <a:pPr lvl="2"/>
            <a:r>
              <a:rPr lang="en-US" dirty="0" smtClean="0"/>
              <a:t>Purify – best I’ve ever seen</a:t>
            </a:r>
          </a:p>
          <a:p>
            <a:pPr lvl="2"/>
            <a:r>
              <a:rPr lang="en-US" dirty="0" err="1" smtClean="0"/>
              <a:t>Valgrind</a:t>
            </a:r>
            <a:r>
              <a:rPr lang="en-US" dirty="0" smtClean="0"/>
              <a:t> – </a:t>
            </a:r>
            <a:r>
              <a:rPr lang="en-US" dirty="0" err="1" smtClean="0"/>
              <a:t>linux</a:t>
            </a:r>
            <a:r>
              <a:rPr lang="en-US" dirty="0" smtClean="0"/>
              <a:t> only</a:t>
            </a:r>
          </a:p>
          <a:p>
            <a:pPr lvl="2"/>
            <a:r>
              <a:rPr lang="en-US" dirty="0" err="1" smtClean="0"/>
              <a:t>Totalview</a:t>
            </a:r>
            <a:r>
              <a:rPr lang="en-US" dirty="0" smtClean="0"/>
              <a:t> – limited abilities (misses lots of problems)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worst debugging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have a program that ran fine on a small test data set. You release it on your data, it runs 3 days, and give back total garbage</a:t>
            </a:r>
          </a:p>
          <a:p>
            <a:r>
              <a:rPr lang="en-US" dirty="0" smtClean="0"/>
              <a:t>You run a program on thousands to millions of data objects again consuming days of processor time.  Your algorithm seems to randomly fail on some data.  You don’t know why. </a:t>
            </a:r>
          </a:p>
          <a:p>
            <a:r>
              <a:rPr lang="en-US" dirty="0" smtClean="0"/>
              <a:t>Real time programs</a:t>
            </a:r>
          </a:p>
          <a:p>
            <a:r>
              <a:rPr lang="en-US" dirty="0" smtClean="0"/>
              <a:t>Solution?   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667000" y="5562600"/>
            <a:ext cx="5943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CCFFCC"/>
                </a:solidFill>
              </a:rPr>
              <a:t>Print a very verbose log file and sift through the debris</a:t>
            </a:r>
            <a:endParaRPr lang="en-US" sz="2800" dirty="0">
              <a:solidFill>
                <a:srgbClr val="CCFF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Profiling tools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 it work before you make it fast:  my experience here is more limited</a:t>
            </a:r>
          </a:p>
          <a:p>
            <a:r>
              <a:rPr lang="en-US" dirty="0" smtClean="0"/>
              <a:t>I used to use Sun’s profiler integrated into “Workshop” that is now </a:t>
            </a:r>
            <a:r>
              <a:rPr lang="en-US" dirty="0" err="1" smtClean="0"/>
              <a:t>depricated</a:t>
            </a:r>
            <a:endParaRPr lang="en-US" dirty="0" smtClean="0"/>
          </a:p>
          <a:p>
            <a:r>
              <a:rPr lang="en-US" dirty="0" smtClean="0"/>
              <a:t>quantify – sold with </a:t>
            </a:r>
            <a:r>
              <a:rPr lang="en-US" dirty="0" err="1" smtClean="0"/>
              <a:t>Rational’s</a:t>
            </a:r>
            <a:r>
              <a:rPr lang="en-US" dirty="0" smtClean="0"/>
              <a:t> purify</a:t>
            </a:r>
          </a:p>
          <a:p>
            <a:r>
              <a:rPr lang="en-US" dirty="0" err="1" smtClean="0"/>
              <a:t>Valgrid</a:t>
            </a:r>
            <a:r>
              <a:rPr lang="en-US" dirty="0" smtClean="0"/>
              <a:t> has profiling options</a:t>
            </a:r>
          </a:p>
          <a:p>
            <a:r>
              <a:rPr lang="en-US" dirty="0" smtClean="0"/>
              <a:t>Scott can describe </a:t>
            </a:r>
            <a:r>
              <a:rPr lang="en-US" dirty="0" err="1" smtClean="0"/>
              <a:t>Vampir</a:t>
            </a:r>
            <a:r>
              <a:rPr lang="en-US" dirty="0" smtClean="0"/>
              <a:t> (the ultimate)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Documentation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Most commonly lacking component of all software at all levels</a:t>
            </a:r>
          </a:p>
          <a:p>
            <a:r>
              <a:rPr lang="en-US" dirty="0" smtClean="0"/>
              <a:t>Document at all levels for your own good</a:t>
            </a:r>
          </a:p>
          <a:p>
            <a:r>
              <a:rPr lang="en-US" dirty="0" smtClean="0"/>
              <a:t>-</a:t>
            </a:r>
            <a:r>
              <a:rPr lang="en-US" dirty="0" err="1" smtClean="0"/>
              <a:t>h</a:t>
            </a:r>
            <a:r>
              <a:rPr lang="en-US" dirty="0" smtClean="0"/>
              <a:t> </a:t>
            </a:r>
            <a:r>
              <a:rPr lang="en-US" smtClean="0"/>
              <a:t>should work</a:t>
            </a:r>
          </a:p>
          <a:p>
            <a:r>
              <a:rPr lang="en-US" dirty="0" smtClean="0"/>
              <a:t>What I use</a:t>
            </a:r>
          </a:p>
          <a:p>
            <a:pPr lvl="1"/>
            <a:r>
              <a:rPr lang="en-US" dirty="0" smtClean="0"/>
              <a:t>New ideas – papers to </a:t>
            </a:r>
            <a:r>
              <a:rPr lang="en-US" i="1" dirty="0" smtClean="0"/>
              <a:t>Computers and Geosciences </a:t>
            </a:r>
            <a:r>
              <a:rPr lang="en-US" dirty="0" smtClean="0"/>
              <a:t>or other journals if you can get them to take it</a:t>
            </a:r>
            <a:r>
              <a:rPr lang="en-US" i="1" dirty="0" smtClean="0"/>
              <a:t> </a:t>
            </a:r>
          </a:p>
          <a:p>
            <a:pPr lvl="1"/>
            <a:r>
              <a:rPr lang="en-US" dirty="0" smtClean="0"/>
              <a:t>Man pages for standalone programs</a:t>
            </a:r>
          </a:p>
          <a:p>
            <a:pPr lvl="1"/>
            <a:r>
              <a:rPr lang="en-US" dirty="0" smtClean="0"/>
              <a:t>Man pages for procedural modules</a:t>
            </a:r>
          </a:p>
          <a:p>
            <a:pPr lvl="1"/>
            <a:r>
              <a:rPr lang="en-US" dirty="0" err="1" smtClean="0"/>
              <a:t>Doxygen</a:t>
            </a:r>
            <a:r>
              <a:rPr lang="en-US" dirty="0" smtClean="0"/>
              <a:t> for C++ objects</a:t>
            </a:r>
          </a:p>
          <a:p>
            <a:pPr lvl="1"/>
            <a:r>
              <a:rPr lang="en-US" dirty="0" smtClean="0"/>
              <a:t>Lots of comments in my code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27237"/>
            <a:ext cx="8229600" cy="4525963"/>
          </a:xfrm>
        </p:spPr>
        <p:txBody>
          <a:bodyPr/>
          <a:lstStyle/>
          <a:p>
            <a:r>
              <a:rPr lang="en-US" dirty="0" smtClean="0"/>
              <a:t>Anything that assembles components to make something bigger</a:t>
            </a:r>
          </a:p>
          <a:p>
            <a:pPr lvl="1"/>
            <a:r>
              <a:rPr lang="en-US" dirty="0" smtClean="0"/>
              <a:t>Compiled programs</a:t>
            </a:r>
          </a:p>
          <a:p>
            <a:pPr lvl="1"/>
            <a:r>
              <a:rPr lang="en-US" dirty="0" smtClean="0"/>
              <a:t>Shell scripts</a:t>
            </a:r>
          </a:p>
          <a:p>
            <a:pPr lvl="1"/>
            <a:r>
              <a:rPr lang="en-US" dirty="0" err="1" smtClean="0"/>
              <a:t>Matlab</a:t>
            </a:r>
            <a:r>
              <a:rPr lang="en-US" dirty="0" smtClean="0"/>
              <a:t> scripts</a:t>
            </a:r>
          </a:p>
          <a:p>
            <a:pPr lvl="1"/>
            <a:r>
              <a:rPr lang="en-US" dirty="0" smtClean="0"/>
              <a:t>Graphical programming systems (wire together modules)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1415534"/>
            <a:ext cx="82296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3200" dirty="0" smtClean="0"/>
              <a:t>  What is software?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Software development </a:t>
            </a:r>
            <a:r>
              <a:rPr lang="en-US" sz="4400" dirty="0" err="1" smtClean="0"/>
              <a:t>fundamenTals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Duct tape and baling wire</a:t>
            </a:r>
          </a:p>
          <a:p>
            <a:pPr lvl="1"/>
            <a:r>
              <a:rPr lang="en-US" dirty="0" smtClean="0"/>
              <a:t>Necessary part of research code – phase 1</a:t>
            </a:r>
          </a:p>
          <a:p>
            <a:pPr lvl="1"/>
            <a:r>
              <a:rPr lang="en-US" dirty="0" smtClean="0"/>
              <a:t>You can’t make it pretty or fast until you know what you are making</a:t>
            </a:r>
          </a:p>
          <a:p>
            <a:r>
              <a:rPr lang="en-US" dirty="0" smtClean="0"/>
              <a:t>Production software (e.g. </a:t>
            </a:r>
            <a:r>
              <a:rPr lang="en-US" dirty="0" err="1" smtClean="0"/>
              <a:t>Promax</a:t>
            </a:r>
            <a:r>
              <a:rPr lang="en-US" dirty="0" smtClean="0"/>
              <a:t>, </a:t>
            </a:r>
            <a:r>
              <a:rPr lang="en-US" dirty="0" err="1" smtClean="0"/>
              <a:t>BRTT’s</a:t>
            </a:r>
            <a:r>
              <a:rPr lang="en-US" dirty="0" smtClean="0"/>
              <a:t> orb) </a:t>
            </a:r>
          </a:p>
          <a:p>
            <a:pPr lvl="1"/>
            <a:r>
              <a:rPr lang="en-US" dirty="0" smtClean="0"/>
              <a:t>Other extreme of a continuum </a:t>
            </a:r>
          </a:p>
          <a:p>
            <a:pPr lvl="1"/>
            <a:r>
              <a:rPr lang="en-US" dirty="0" smtClean="0"/>
              <a:t>Bulletproofing is VERY hard (95%-5% rule)</a:t>
            </a:r>
          </a:p>
          <a:p>
            <a:r>
              <a:rPr lang="en-US" dirty="0" smtClean="0"/>
              <a:t>Improving the middle ground is a goal of this workshop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Worth Repeating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Generalize</a:t>
            </a:r>
          </a:p>
          <a:p>
            <a:pPr lvl="1"/>
            <a:r>
              <a:rPr lang="en-US" dirty="0" smtClean="0"/>
              <a:t>Avoids continually rebuilding the same wheel</a:t>
            </a:r>
          </a:p>
          <a:p>
            <a:pPr lvl="1"/>
            <a:r>
              <a:rPr lang="en-US" dirty="0" smtClean="0"/>
              <a:t>Take this step only when you totally understand the problem</a:t>
            </a:r>
          </a:p>
          <a:p>
            <a:r>
              <a:rPr lang="en-US" dirty="0" smtClean="0"/>
              <a:t>Separate the concept from the implementation</a:t>
            </a:r>
          </a:p>
          <a:p>
            <a:r>
              <a:rPr lang="en-US" dirty="0" smtClean="0"/>
              <a:t>Documentation</a:t>
            </a:r>
          </a:p>
          <a:p>
            <a:pPr lvl="2"/>
            <a:r>
              <a:rPr lang="en-US" dirty="0" smtClean="0"/>
              <a:t>Undocumented software is use only by the author</a:t>
            </a:r>
          </a:p>
          <a:p>
            <a:pPr lvl="2"/>
            <a:r>
              <a:rPr lang="en-US" dirty="0" smtClean="0"/>
              <a:t>Even self-centered applications need internal comments to remind yourself you did something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 of sermon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Software development components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Translator (compiler or interpreter)</a:t>
            </a:r>
          </a:p>
          <a:p>
            <a:r>
              <a:rPr lang="en-US" dirty="0" smtClean="0"/>
              <a:t>Build system</a:t>
            </a:r>
          </a:p>
          <a:p>
            <a:r>
              <a:rPr lang="en-US" dirty="0" smtClean="0"/>
              <a:t>Debugging system</a:t>
            </a:r>
          </a:p>
          <a:p>
            <a:pPr lvl="1"/>
            <a:r>
              <a:rPr lang="en-US" dirty="0" smtClean="0"/>
              <a:t>Interactive debuggers</a:t>
            </a:r>
          </a:p>
          <a:p>
            <a:pPr lvl="1"/>
            <a:r>
              <a:rPr lang="en-US" dirty="0" smtClean="0"/>
              <a:t>Forensic debuggers</a:t>
            </a:r>
          </a:p>
          <a:p>
            <a:pPr lvl="1"/>
            <a:r>
              <a:rPr lang="en-US" dirty="0" smtClean="0"/>
              <a:t>Run time debuggers </a:t>
            </a:r>
          </a:p>
          <a:p>
            <a:r>
              <a:rPr lang="en-US" dirty="0" smtClean="0"/>
              <a:t>Profiling system</a:t>
            </a:r>
          </a:p>
          <a:p>
            <a:r>
              <a:rPr lang="en-US" dirty="0" smtClean="0"/>
              <a:t>Documentation system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GLP:  Translators I use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C/C++ </a:t>
            </a:r>
          </a:p>
          <a:p>
            <a:r>
              <a:rPr lang="en-US" dirty="0" err="1" smtClean="0"/>
              <a:t>Matlab</a:t>
            </a:r>
            <a:endParaRPr lang="en-US" dirty="0" smtClean="0"/>
          </a:p>
          <a:p>
            <a:r>
              <a:rPr lang="en-US" dirty="0" smtClean="0"/>
              <a:t>Traditional Unix shells:  </a:t>
            </a:r>
            <a:r>
              <a:rPr lang="en-US" dirty="0" err="1" smtClean="0"/>
              <a:t>sh</a:t>
            </a:r>
            <a:r>
              <a:rPr lang="en-US" dirty="0" smtClean="0"/>
              <a:t>, bash, </a:t>
            </a:r>
            <a:r>
              <a:rPr lang="en-US" dirty="0" err="1" smtClean="0"/>
              <a:t>csh</a:t>
            </a:r>
            <a:r>
              <a:rPr lang="en-US" dirty="0" smtClean="0"/>
              <a:t>, </a:t>
            </a:r>
            <a:r>
              <a:rPr lang="en-US" dirty="0" err="1" smtClean="0"/>
              <a:t>tcsh</a:t>
            </a:r>
            <a:endParaRPr lang="en-US" dirty="0" smtClean="0"/>
          </a:p>
          <a:p>
            <a:r>
              <a:rPr lang="en-US" dirty="0" smtClean="0"/>
              <a:t>Extended shells:  </a:t>
            </a:r>
            <a:r>
              <a:rPr lang="en-US" dirty="0" err="1" smtClean="0"/>
              <a:t>tcl/tk</a:t>
            </a:r>
            <a:r>
              <a:rPr lang="en-US" dirty="0" smtClean="0"/>
              <a:t>, </a:t>
            </a:r>
            <a:r>
              <a:rPr lang="en-US" dirty="0" err="1" smtClean="0"/>
              <a:t>perl</a:t>
            </a:r>
            <a:endParaRPr lang="en-US" dirty="0" smtClean="0"/>
          </a:p>
          <a:p>
            <a:r>
              <a:rPr lang="en-US" dirty="0" smtClean="0"/>
              <a:t>Dare I admit it (gulp) FORTRAN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BuilD</a:t>
            </a:r>
            <a:r>
              <a:rPr lang="en-US" dirty="0" smtClean="0"/>
              <a:t>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use make</a:t>
            </a:r>
          </a:p>
          <a:p>
            <a:r>
              <a:rPr lang="en-US" dirty="0" smtClean="0"/>
              <a:t>BRTT has a neat build system you can hack and reuse (demo?)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Interactive Debuggers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I love </a:t>
            </a:r>
            <a:r>
              <a:rPr lang="en-US" dirty="0" err="1" smtClean="0"/>
              <a:t>totalview</a:t>
            </a:r>
            <a:r>
              <a:rPr lang="en-US" dirty="0" smtClean="0"/>
              <a:t> available on </a:t>
            </a:r>
            <a:r>
              <a:rPr lang="en-US" dirty="0" err="1" smtClean="0"/>
              <a:t>teragrid</a:t>
            </a:r>
            <a:r>
              <a:rPr lang="en-US" dirty="0" smtClean="0"/>
              <a:t> (demo if there is time)</a:t>
            </a:r>
          </a:p>
          <a:p>
            <a:r>
              <a:rPr lang="en-US" dirty="0" smtClean="0"/>
              <a:t>There are several open-source interactive front ends to </a:t>
            </a:r>
            <a:r>
              <a:rPr lang="en-US" dirty="0" err="1" smtClean="0"/>
              <a:t>gdb</a:t>
            </a:r>
            <a:r>
              <a:rPr lang="en-US" dirty="0" smtClean="0"/>
              <a:t>.  </a:t>
            </a:r>
          </a:p>
          <a:p>
            <a:pPr lvl="1"/>
            <a:r>
              <a:rPr lang="en-US" dirty="0" err="1" smtClean="0"/>
              <a:t>ddd</a:t>
            </a:r>
            <a:endParaRPr lang="en-US" dirty="0" smtClean="0"/>
          </a:p>
          <a:p>
            <a:pPr lvl="1"/>
            <a:r>
              <a:rPr lang="en-US" dirty="0" smtClean="0"/>
              <a:t>insight</a:t>
            </a:r>
          </a:p>
          <a:p>
            <a:pPr lvl="1"/>
            <a:r>
              <a:rPr lang="en-US" dirty="0" smtClean="0"/>
              <a:t>Others	</a:t>
            </a:r>
          </a:p>
          <a:p>
            <a:r>
              <a:rPr lang="en-US" dirty="0" err="1" smtClean="0"/>
              <a:t>Matlab</a:t>
            </a:r>
            <a:r>
              <a:rPr lang="en-US" dirty="0" smtClean="0"/>
              <a:t> – use the interactive debugger!</a:t>
            </a:r>
          </a:p>
          <a:p>
            <a:r>
              <a:rPr lang="en-US" dirty="0" err="1" smtClean="0"/>
              <a:t>MacOS</a:t>
            </a:r>
            <a:r>
              <a:rPr lang="en-US" dirty="0" smtClean="0"/>
              <a:t> </a:t>
            </a:r>
            <a:r>
              <a:rPr lang="en-US" dirty="0" err="1" smtClean="0"/>
              <a:t>Xcode</a:t>
            </a:r>
            <a:r>
              <a:rPr lang="en-US" dirty="0" smtClean="0"/>
              <a:t> IDL</a:t>
            </a:r>
          </a:p>
          <a:p>
            <a:r>
              <a:rPr lang="en-US" dirty="0" smtClean="0"/>
              <a:t>Eclipse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recedent">
  <a:themeElements>
    <a:clrScheme name="Precedent">
      <a:dk1>
        <a:srgbClr val="921F07"/>
      </a:dk1>
      <a:lt1>
        <a:sysClr val="window" lastClr="FFFFFF"/>
      </a:lt1>
      <a:dk2>
        <a:srgbClr val="333333"/>
      </a:dk2>
      <a:lt2>
        <a:srgbClr val="E5E5D3"/>
      </a:lt2>
      <a:accent1>
        <a:srgbClr val="993232"/>
      </a:accent1>
      <a:accent2>
        <a:srgbClr val="9B6C34"/>
      </a:accent2>
      <a:accent3>
        <a:srgbClr val="736C5D"/>
      </a:accent3>
      <a:accent4>
        <a:srgbClr val="C9972B"/>
      </a:accent4>
      <a:accent5>
        <a:srgbClr val="C95F2B"/>
      </a:accent5>
      <a:accent6>
        <a:srgbClr val="8F7A05"/>
      </a:accent6>
      <a:hlink>
        <a:srgbClr val="933926"/>
      </a:hlink>
      <a:folHlink>
        <a:srgbClr val="916019"/>
      </a:folHlink>
    </a:clrScheme>
    <a:fontScheme name="Precedent">
      <a:majorFont>
        <a:latin typeface="Perpetua Titling MT"/>
        <a:ea typeface=""/>
        <a:cs typeface=""/>
        <a:font script="Jpan" typeface="ＭＳ Ｐ明朝"/>
      </a:majorFont>
      <a:minorFont>
        <a:latin typeface="Calisto MT"/>
        <a:ea typeface=""/>
        <a:cs typeface=""/>
        <a:font script="Jpan" typeface="ＭＳ Ｐ明朝"/>
      </a:minorFont>
    </a:fontScheme>
    <a:fmtScheme name="Precedent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satMod val="135000"/>
              </a:schemeClr>
            </a:gs>
            <a:gs pos="100000">
              <a:schemeClr val="phClr">
                <a:tint val="100000"/>
                <a:shade val="30000"/>
                <a:satMod val="135000"/>
              </a:schemeClr>
            </a:gs>
          </a:gsLst>
          <a:path path="circle">
            <a:fillToRect l="70000" t="10000" b="7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35000"/>
              </a:schemeClr>
              <a:schemeClr val="phClr">
                <a:satMod val="150000"/>
                <a:lumMod val="11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25400" dir="4800000" sx="103000" sy="103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l">
              <a:rot lat="0" lon="0" rev="3000000"/>
            </a:lightRig>
          </a:scene3d>
          <a:sp3d prstMaterial="softEdge">
            <a:bevelT w="0" h="0"/>
          </a:sp3d>
        </a:effectStyle>
        <a:effectStyle>
          <a:effectLst>
            <a:innerShdw blurRad="127000" dist="38100" dir="13200000">
              <a:srgbClr val="000000">
                <a:alpha val="75000"/>
              </a:srgbClr>
            </a:innerShdw>
            <a:outerShdw blurRad="38100" dist="12700" dir="1800000" sx="101000" sy="101000" rotWithShape="0">
              <a:srgbClr val="000000">
                <a:alpha val="40000"/>
              </a:srgbClr>
            </a:outerShdw>
            <a:reflection blurRad="127000" stA="25000" endPos="30000" dist="12700" dir="5400000" sy="-100000" rotWithShape="0"/>
          </a:effectLst>
          <a:scene3d>
            <a:camera prst="orthographicFront">
              <a:rot lat="0" lon="0" rev="0"/>
            </a:camera>
            <a:lightRig rig="twoPt" dir="t">
              <a:rot lat="0" lon="0" rev="12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satMod val="135000"/>
              </a:schemeClr>
            </a:gs>
            <a:gs pos="100000">
              <a:schemeClr val="phClr">
                <a:shade val="30000"/>
                <a:satMod val="150000"/>
              </a:schemeClr>
            </a:gs>
          </a:gsLst>
          <a:path path="circle">
            <a:fillToRect t="10000" r="70000" b="70000"/>
          </a:path>
        </a:gradFill>
        <a:blipFill rotWithShape="1">
          <a:blip xmlns:r="http://schemas.openxmlformats.org/officeDocument/2006/relationships" r:embed="rId2">
            <a:duotone>
              <a:schemeClr val="phClr">
                <a:shade val="10000"/>
                <a:satMod val="130000"/>
                <a:lumMod val="80000"/>
              </a:schemeClr>
              <a:schemeClr val="phClr">
                <a:satMod val="150000"/>
                <a:lumMod val="11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Precedent.thmx</Template>
  <TotalTime>217</TotalTime>
  <Words>564</Words>
  <Application>Microsoft Macintosh PowerPoint</Application>
  <PresentationFormat>On-screen Show (4:3)</PresentationFormat>
  <Paragraphs>88</Paragraphs>
  <Slides>13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Precedent</vt:lpstr>
      <vt:lpstr>Session 9:  Components of a Modern Software Development Enviroment</vt:lpstr>
      <vt:lpstr>Software Development</vt:lpstr>
      <vt:lpstr>Software development fundamenTals</vt:lpstr>
      <vt:lpstr>Worth Repeating</vt:lpstr>
      <vt:lpstr>End of sermon</vt:lpstr>
      <vt:lpstr>Software development components</vt:lpstr>
      <vt:lpstr>GLP:  Translators I use</vt:lpstr>
      <vt:lpstr>BuilD System</vt:lpstr>
      <vt:lpstr>Interactive Debuggers</vt:lpstr>
      <vt:lpstr>More Debugging</vt:lpstr>
      <vt:lpstr>The worst debugging problems</vt:lpstr>
      <vt:lpstr>Profiling tools</vt:lpstr>
      <vt:lpstr>Documentation</vt:lpstr>
    </vt:vector>
  </TitlesOfParts>
  <Company>Indiana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Gary Pavlis</dc:creator>
  <cp:lastModifiedBy>University Library</cp:lastModifiedBy>
  <cp:revision>27</cp:revision>
  <dcterms:created xsi:type="dcterms:W3CDTF">2009-08-06T20:19:19Z</dcterms:created>
  <dcterms:modified xsi:type="dcterms:W3CDTF">2009-08-06T20:19:51Z</dcterms:modified>
</cp:coreProperties>
</file>