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29"/>
  </p:notesMasterIdLst>
  <p:sldIdLst>
    <p:sldId id="256" r:id="rId2"/>
    <p:sldId id="259" r:id="rId3"/>
    <p:sldId id="260" r:id="rId4"/>
    <p:sldId id="264" r:id="rId5"/>
    <p:sldId id="268" r:id="rId6"/>
    <p:sldId id="269" r:id="rId7"/>
    <p:sldId id="270" r:id="rId8"/>
    <p:sldId id="271" r:id="rId9"/>
    <p:sldId id="261" r:id="rId10"/>
    <p:sldId id="265" r:id="rId11"/>
    <p:sldId id="263" r:id="rId12"/>
    <p:sldId id="266" r:id="rId13"/>
    <p:sldId id="262" r:id="rId14"/>
    <p:sldId id="267" r:id="rId15"/>
    <p:sldId id="272" r:id="rId16"/>
    <p:sldId id="273" r:id="rId17"/>
    <p:sldId id="275" r:id="rId18"/>
    <p:sldId id="274" r:id="rId19"/>
    <p:sldId id="277" r:id="rId20"/>
    <p:sldId id="282" r:id="rId21"/>
    <p:sldId id="278" r:id="rId22"/>
    <p:sldId id="283" r:id="rId23"/>
    <p:sldId id="279" r:id="rId24"/>
    <p:sldId id="284" r:id="rId25"/>
    <p:sldId id="280" r:id="rId26"/>
    <p:sldId id="285" r:id="rId27"/>
    <p:sldId id="286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1" d="100"/>
          <a:sy n="111" d="100"/>
        </p:scale>
        <p:origin x="-5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presProps" Target="presProps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printerSettings" Target="printerSettings/printerSettings1.bin"/><Relationship Id="rId11" Type="http://schemas.openxmlformats.org/officeDocument/2006/relationships/slide" Target="slides/slide10.xml"/><Relationship Id="rId29" Type="http://schemas.openxmlformats.org/officeDocument/2006/relationships/notesMaster" Target="notesMasters/notes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0A4E2-C531-0B48-8CF7-C2DD041B7E80}" type="datetimeFigureOut">
              <a:rPr lang="en-US" smtClean="0"/>
              <a:pPr/>
              <a:t>8/2/09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F5A7F-1092-934C-AE4C-0D9C78AC68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F5A7F-1092-934C-AE4C-0D9C78AC68D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F5A7F-1092-934C-AE4C-0D9C78AC68D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F5A7F-1092-934C-AE4C-0D9C78AC68D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F5A7F-1092-934C-AE4C-0D9C78AC68D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F5A7F-1092-934C-AE4C-0D9C78AC68D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F5A7F-1092-934C-AE4C-0D9C78AC68D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BB28B-E9D8-4947-BF91-D5F68E757F03}" type="datetimeFigureOut">
              <a:rPr lang="en-US" smtClean="0"/>
              <a:pPr/>
              <a:t>8/2/09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BB28B-E9D8-4947-BF91-D5F68E757F03}" type="datetimeFigureOut">
              <a:rPr lang="en-US" smtClean="0"/>
              <a:pPr/>
              <a:t>8/2/09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D635-BAE7-9947-BBEE-2E476604DE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760BB28B-E9D8-4947-BF91-D5F68E757F03}" type="datetimeFigureOut">
              <a:rPr lang="en-US" smtClean="0"/>
              <a:pPr/>
              <a:t>8/2/09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A3D635-BAE7-9947-BBEE-2E476604DE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BB28B-E9D8-4947-BF91-D5F68E757F03}" type="datetimeFigureOut">
              <a:rPr lang="en-US" smtClean="0"/>
              <a:pPr/>
              <a:t>8/2/09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D635-BAE7-9947-BBEE-2E476604DE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BB28B-E9D8-4947-BF91-D5F68E757F03}" type="datetimeFigureOut">
              <a:rPr lang="en-US" smtClean="0"/>
              <a:pPr/>
              <a:t>8/2/09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D635-BAE7-9947-BBEE-2E476604DE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BB28B-E9D8-4947-BF91-D5F68E757F03}" type="datetimeFigureOut">
              <a:rPr lang="en-US" smtClean="0"/>
              <a:pPr/>
              <a:t>8/2/09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D635-BAE7-9947-BBEE-2E476604DE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BB28B-E9D8-4947-BF91-D5F68E757F03}" type="datetimeFigureOut">
              <a:rPr lang="en-US" smtClean="0"/>
              <a:pPr/>
              <a:t>8/2/09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BB28B-E9D8-4947-BF91-D5F68E757F03}" type="datetimeFigureOut">
              <a:rPr lang="en-US" smtClean="0"/>
              <a:pPr/>
              <a:t>8/2/09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D635-BAE7-9947-BBEE-2E476604DE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BB28B-E9D8-4947-BF91-D5F68E757F03}" type="datetimeFigureOut">
              <a:rPr lang="en-US" smtClean="0"/>
              <a:pPr/>
              <a:t>8/2/09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D635-BAE7-9947-BBEE-2E476604DE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BB28B-E9D8-4947-BF91-D5F68E757F03}" type="datetimeFigureOut">
              <a:rPr lang="en-US" smtClean="0"/>
              <a:pPr/>
              <a:t>8/2/09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D635-BAE7-9947-BBEE-2E476604DE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BB28B-E9D8-4947-BF91-D5F68E757F03}" type="datetimeFigureOut">
              <a:rPr lang="en-US" smtClean="0"/>
              <a:pPr/>
              <a:t>8/2/09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D635-BAE7-9947-BBEE-2E476604DE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BB28B-E9D8-4947-BF91-D5F68E757F03}" type="datetimeFigureOut">
              <a:rPr lang="en-US" smtClean="0"/>
              <a:pPr/>
              <a:t>8/2/09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D635-BAE7-9947-BBEE-2E476604DE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760BB28B-E9D8-4947-BF91-D5F68E757F03}" type="datetimeFigureOut">
              <a:rPr lang="en-US" smtClean="0"/>
              <a:pPr/>
              <a:t>8/2/09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519841-B96A-4DD9-B158-9961937F6A4E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60BB28B-E9D8-4947-BF91-D5F68E757F03}" type="datetimeFigureOut">
              <a:rPr lang="en-US" smtClean="0"/>
              <a:pPr/>
              <a:t>8/2/09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86A3D635-BAE7-9947-BBEE-2E476604DE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geology.indiana.edu/pavlis/software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geology.indiana.edu/pavlis/software/seispp/html/d9/d0d/classSEISPP_1_1ThreeComponentSeismogram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geology.indiana.edu/pavlis/software/seispp/html/dc/ded/classSEISPP_1_1Metadata.htm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seisweb.usask.ca/igeos/doc/user/description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dirty="0" smtClean="0"/>
              <a:t>Session 7:  Putting it Together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Gary L. Pavlis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Selection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File-driven</a:t>
            </a:r>
          </a:p>
          <a:p>
            <a:pPr lvl="1"/>
            <a:r>
              <a:rPr lang="en-US" dirty="0" smtClean="0"/>
              <a:t>File names are usually significant</a:t>
            </a:r>
          </a:p>
          <a:p>
            <a:pPr lvl="1"/>
            <a:r>
              <a:rPr lang="en-US" dirty="0" smtClean="0"/>
              <a:t>Directories commonly used to define gathers</a:t>
            </a:r>
          </a:p>
          <a:p>
            <a:r>
              <a:rPr lang="en-US" dirty="0" smtClean="0"/>
              <a:t>Database-driven</a:t>
            </a:r>
          </a:p>
          <a:p>
            <a:pPr lvl="1"/>
            <a:r>
              <a:rPr lang="en-US" dirty="0" smtClean="0"/>
              <a:t>Database subset condition</a:t>
            </a:r>
          </a:p>
          <a:p>
            <a:pPr lvl="1"/>
            <a:r>
              <a:rPr lang="en-US" dirty="0" smtClean="0"/>
              <a:t>SQL “Group by” equivalent used to define a gather</a:t>
            </a:r>
          </a:p>
          <a:p>
            <a:r>
              <a:rPr lang="en-US" dirty="0" smtClean="0"/>
              <a:t>Streams model</a:t>
            </a:r>
          </a:p>
          <a:p>
            <a:pPr lvl="1"/>
            <a:r>
              <a:rPr lang="en-US" dirty="0" smtClean="0"/>
              <a:t>Select based on headers</a:t>
            </a:r>
          </a:p>
          <a:p>
            <a:pPr lvl="1"/>
            <a:r>
              <a:rPr lang="en-US" dirty="0" smtClean="0"/>
              <a:t>Sort by one or more header keywords and “group by” to define a </a:t>
            </a:r>
            <a:r>
              <a:rPr lang="en-US" dirty="0" smtClean="0"/>
              <a:t>gather</a:t>
            </a:r>
          </a:p>
          <a:p>
            <a:r>
              <a:rPr lang="en-US" dirty="0" smtClean="0"/>
              <a:t>IMPORTANT:  Current generation systems like </a:t>
            </a:r>
            <a:r>
              <a:rPr lang="en-US" dirty="0" err="1" smtClean="0"/>
              <a:t>ProMAX</a:t>
            </a:r>
            <a:r>
              <a:rPr lang="en-US" dirty="0" smtClean="0"/>
              <a:t> are a hybrid – Our community needs to follow suit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Break the Problem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Data flow</a:t>
            </a:r>
          </a:p>
          <a:p>
            <a:pPr lvl="1"/>
            <a:r>
              <a:rPr lang="en-US" dirty="0" smtClean="0"/>
              <a:t>How does data flow through the system in each of these models?</a:t>
            </a:r>
          </a:p>
          <a:p>
            <a:pPr lvl="1"/>
            <a:r>
              <a:rPr lang="en-US" dirty="0" smtClean="0"/>
              <a:t>How do you handle intermediate results?</a:t>
            </a:r>
          </a:p>
          <a:p>
            <a:r>
              <a:rPr lang="en-US" dirty="0" smtClean="0"/>
              <a:t>How is the processing sequence defined?</a:t>
            </a:r>
          </a:p>
          <a:p>
            <a:r>
              <a:rPr lang="en-US" dirty="0" smtClean="0"/>
              <a:t>How do processing algorithms select data to be analyzed?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How do processing algorithms get runtime parameters?</a:t>
            </a:r>
          </a:p>
          <a:p>
            <a:r>
              <a:rPr lang="en-US" dirty="0" smtClean="0"/>
              <a:t>What is the conceptual data model for the processing algorithms?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File-driven</a:t>
            </a:r>
          </a:p>
          <a:p>
            <a:pPr lvl="1"/>
            <a:r>
              <a:rPr lang="en-US" dirty="0" smtClean="0"/>
              <a:t>System dependent</a:t>
            </a:r>
          </a:p>
          <a:p>
            <a:pPr lvl="1"/>
            <a:r>
              <a:rPr lang="en-US" dirty="0" smtClean="0"/>
              <a:t>Commonly:  edit shell scripts, arguments, input to custom codes</a:t>
            </a:r>
          </a:p>
          <a:p>
            <a:r>
              <a:rPr lang="en-US" dirty="0" smtClean="0"/>
              <a:t>Database-driven</a:t>
            </a:r>
          </a:p>
          <a:p>
            <a:pPr lvl="1"/>
            <a:r>
              <a:rPr lang="en-US" dirty="0" smtClean="0"/>
              <a:t>Application dependent – similar to file-driven</a:t>
            </a:r>
          </a:p>
          <a:p>
            <a:pPr lvl="1"/>
            <a:r>
              <a:rPr lang="en-US" dirty="0" smtClean="0"/>
              <a:t>Antelope uses useful idea of parameter files</a:t>
            </a:r>
          </a:p>
          <a:p>
            <a:r>
              <a:rPr lang="en-US" dirty="0" smtClean="0"/>
              <a:t>Streams model</a:t>
            </a:r>
          </a:p>
          <a:p>
            <a:pPr lvl="1"/>
            <a:r>
              <a:rPr lang="en-US" dirty="0" smtClean="0"/>
              <a:t>System dependent</a:t>
            </a:r>
          </a:p>
          <a:p>
            <a:pPr lvl="1"/>
            <a:r>
              <a:rPr lang="en-US" dirty="0" smtClean="0"/>
              <a:t>Older systems used job stream (SIA inherits an example from DISCO)</a:t>
            </a:r>
          </a:p>
          <a:p>
            <a:pPr lvl="1"/>
            <a:r>
              <a:rPr lang="en-US" dirty="0" smtClean="0"/>
              <a:t>All modern commercial systems have a GUI of some sort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Break the Problem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Data flow</a:t>
            </a:r>
          </a:p>
          <a:p>
            <a:pPr lvl="1"/>
            <a:r>
              <a:rPr lang="en-US" dirty="0" smtClean="0"/>
              <a:t>How does data flow through the system in each of these models?</a:t>
            </a:r>
          </a:p>
          <a:p>
            <a:pPr lvl="1"/>
            <a:r>
              <a:rPr lang="en-US" dirty="0" smtClean="0"/>
              <a:t>How do you handle intermediate results?</a:t>
            </a:r>
          </a:p>
          <a:p>
            <a:r>
              <a:rPr lang="en-US" dirty="0" smtClean="0"/>
              <a:t>How is the processing sequence defined?</a:t>
            </a:r>
          </a:p>
          <a:p>
            <a:r>
              <a:rPr lang="en-US" dirty="0" smtClean="0"/>
              <a:t>How do processing algorithms select data to be analyzed?</a:t>
            </a:r>
          </a:p>
          <a:p>
            <a:r>
              <a:rPr lang="en-US" dirty="0" smtClean="0"/>
              <a:t>How do processing algorithms get runtime parameters?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What is the conceptual data model for the processing algorithms?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Model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File-driven</a:t>
            </a:r>
          </a:p>
          <a:p>
            <a:pPr lvl="1"/>
            <a:r>
              <a:rPr lang="en-US" dirty="0" smtClean="0"/>
              <a:t>Centered around a specific format</a:t>
            </a:r>
          </a:p>
          <a:p>
            <a:pPr lvl="1"/>
            <a:r>
              <a:rPr lang="en-US" dirty="0" smtClean="0"/>
              <a:t>File system structure maps to gather concept</a:t>
            </a:r>
          </a:p>
          <a:p>
            <a:r>
              <a:rPr lang="en-US" dirty="0" smtClean="0"/>
              <a:t>Database-driven</a:t>
            </a:r>
          </a:p>
          <a:p>
            <a:pPr lvl="1"/>
            <a:r>
              <a:rPr lang="en-US" dirty="0" smtClean="0"/>
              <a:t>Tables (relations) are treated differently from waveforms – crude object database </a:t>
            </a:r>
          </a:p>
          <a:p>
            <a:pPr lvl="1"/>
            <a:r>
              <a:rPr lang="en-US" dirty="0" smtClean="0"/>
              <a:t>Allows abstraction of waveform data format  </a:t>
            </a:r>
          </a:p>
          <a:p>
            <a:r>
              <a:rPr lang="en-US" dirty="0" smtClean="0"/>
              <a:t>Traditional Seismic Reflection Packages</a:t>
            </a:r>
          </a:p>
          <a:p>
            <a:pPr lvl="1"/>
            <a:r>
              <a:rPr lang="en-US" dirty="0" smtClean="0"/>
              <a:t>Header model for Metadata – relatively fixed namespace</a:t>
            </a:r>
          </a:p>
          <a:p>
            <a:pPr lvl="1"/>
            <a:r>
              <a:rPr lang="en-US" dirty="0" smtClean="0"/>
              <a:t>Internal formats designed for efficiency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Data Processing Elements:  Review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does data flow through the system?</a:t>
            </a:r>
          </a:p>
          <a:p>
            <a:r>
              <a:rPr lang="en-US" dirty="0" smtClean="0"/>
              <a:t>How is the processing sequence defined?</a:t>
            </a:r>
          </a:p>
          <a:p>
            <a:r>
              <a:rPr lang="en-US" dirty="0" smtClean="0"/>
              <a:t>How do processing algorithms select data to be analyzed?</a:t>
            </a:r>
          </a:p>
          <a:p>
            <a:r>
              <a:rPr lang="en-US" dirty="0" smtClean="0"/>
              <a:t>How do processing algorithms get runtime parameters?</a:t>
            </a:r>
          </a:p>
          <a:p>
            <a:r>
              <a:rPr lang="en-US" dirty="0" smtClean="0"/>
              <a:t>What is the conceptual data model for the processing algorithms?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09600" y="6172200"/>
            <a:ext cx="4106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Discussion or questions?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of my own stuff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latched onto this slot because I think I have something unique to say about this</a:t>
            </a:r>
          </a:p>
          <a:p>
            <a:pPr lvl="1"/>
            <a:r>
              <a:rPr lang="en-US" dirty="0" smtClean="0"/>
              <a:t>I’ve written a lot of code over the years</a:t>
            </a:r>
          </a:p>
          <a:p>
            <a:pPr lvl="1"/>
            <a:r>
              <a:rPr lang="en-US" dirty="0" smtClean="0"/>
              <a:t>Few people have done both reflection processing and passive array processing</a:t>
            </a:r>
          </a:p>
          <a:p>
            <a:r>
              <a:rPr lang="en-US" dirty="0" smtClean="0"/>
              <a:t>In some ways this belongs on Thursday, but this was the only way I could work out the schedule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have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Documented libraries of useful (to me anyway) C++ code</a:t>
            </a:r>
          </a:p>
          <a:p>
            <a:pPr lvl="1"/>
            <a:r>
              <a:rPr lang="en-US" dirty="0" smtClean="0">
                <a:hlinkClick r:id="rId2"/>
              </a:rPr>
              <a:t>http://geology.indiana.edu/pavlis/software.html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 am hoping some of you can make use of these libraries</a:t>
            </a:r>
          </a:p>
          <a:p>
            <a:r>
              <a:rPr lang="en-US" dirty="0" smtClean="0"/>
              <a:t>A few database-driven applications (e.g. </a:t>
            </a:r>
            <a:r>
              <a:rPr lang="en-US" dirty="0" err="1" smtClean="0"/>
              <a:t>dbxcor</a:t>
            </a:r>
            <a:r>
              <a:rPr lang="en-US" dirty="0" smtClean="0"/>
              <a:t>) that use this library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 got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Evangelists for OOP beginning with FISSURES piqued my interest</a:t>
            </a:r>
          </a:p>
          <a:p>
            <a:r>
              <a:rPr lang="en-US" dirty="0" smtClean="0"/>
              <a:t>Developed numerous Antelope db applications to deal with array data over the past 15 years </a:t>
            </a:r>
          </a:p>
          <a:p>
            <a:r>
              <a:rPr lang="en-US" dirty="0" smtClean="0"/>
              <a:t>For the last 5+ years I’ve been working on a 3D passive array imaging method</a:t>
            </a:r>
          </a:p>
          <a:p>
            <a:pPr lvl="1"/>
            <a:r>
              <a:rPr lang="en-US" dirty="0" smtClean="0"/>
              <a:t>Grid component was naturally OOP</a:t>
            </a:r>
          </a:p>
          <a:p>
            <a:pPr lvl="1"/>
            <a:r>
              <a:rPr lang="en-US" dirty="0" smtClean="0"/>
              <a:t>Some modern software engineering concepts rubbed off as I learned C++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Things I’ve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Data abstraction:  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What is the thing you are working with?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What is fundamental and what is fluff?</a:t>
            </a:r>
          </a:p>
          <a:p>
            <a:r>
              <a:rPr lang="en-US" dirty="0" smtClean="0"/>
              <a:t>Separate the interface to the thing from details of the implementation</a:t>
            </a:r>
          </a:p>
          <a:p>
            <a:r>
              <a:rPr lang="en-US" dirty="0" smtClean="0"/>
              <a:t>Generalization</a:t>
            </a:r>
          </a:p>
          <a:p>
            <a:pPr lvl="1"/>
            <a:r>
              <a:rPr lang="en-US" dirty="0" smtClean="0"/>
              <a:t>If you don’t fully understand the problem, duct tape is fine</a:t>
            </a:r>
          </a:p>
          <a:p>
            <a:pPr lvl="1"/>
            <a:r>
              <a:rPr lang="en-US" dirty="0" smtClean="0"/>
              <a:t>When you do understand the problem, burn your prototype and start over</a:t>
            </a:r>
          </a:p>
          <a:p>
            <a:pPr lvl="1"/>
            <a:r>
              <a:rPr lang="en-US" dirty="0" smtClean="0"/>
              <a:t>Generalize whenever possible – don’t focus on this quarter’s profits</a:t>
            </a:r>
          </a:p>
          <a:p>
            <a:r>
              <a:rPr lang="en-US" dirty="0" smtClean="0"/>
              <a:t>The programming language you use matters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common themes you have seen in the last three sessions?</a:t>
            </a:r>
          </a:p>
          <a:p>
            <a:r>
              <a:rPr lang="en-US" dirty="0" smtClean="0"/>
              <a:t>What is data?</a:t>
            </a:r>
          </a:p>
          <a:p>
            <a:r>
              <a:rPr lang="en-US" dirty="0" smtClean="0"/>
              <a:t>Residual questions on:</a:t>
            </a:r>
          </a:p>
          <a:p>
            <a:pPr lvl="1"/>
            <a:r>
              <a:rPr lang="en-US" dirty="0" smtClean="0"/>
              <a:t>Database concepts?</a:t>
            </a:r>
          </a:p>
          <a:p>
            <a:pPr lvl="1"/>
            <a:r>
              <a:rPr lang="en-US" dirty="0" smtClean="0"/>
              <a:t>Reflection processing approach?</a:t>
            </a:r>
          </a:p>
          <a:p>
            <a:pPr lvl="1"/>
            <a:r>
              <a:rPr lang="en-US" dirty="0" smtClean="0"/>
              <a:t>Other?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 smtClean="0"/>
              <a:t>ThreeComponentSeismogram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http://geology.indiana.edu/pavlis/software/seispp/html/d9/d0d/classSEISPP_1_1ThreeComponentSeismogram.html</a:t>
            </a:r>
            <a:endParaRPr lang="en-US" dirty="0" smtClean="0"/>
          </a:p>
          <a:p>
            <a:r>
              <a:rPr lang="en-US" dirty="0" smtClean="0"/>
              <a:t>Use of inheritance segregates different concepts of “is a”</a:t>
            </a:r>
          </a:p>
          <a:p>
            <a:pPr lvl="1"/>
            <a:r>
              <a:rPr lang="en-US" dirty="0" smtClean="0"/>
              <a:t>Time series </a:t>
            </a:r>
          </a:p>
          <a:p>
            <a:pPr lvl="1"/>
            <a:r>
              <a:rPr lang="en-US" dirty="0" smtClean="0"/>
              <a:t>Metadata (headers)</a:t>
            </a:r>
          </a:p>
          <a:p>
            <a:pPr lvl="1"/>
            <a:r>
              <a:rPr lang="en-US" dirty="0" smtClean="0"/>
              <a:t>Things unique to this beast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Things I’ve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Data abstraction:  </a:t>
            </a:r>
          </a:p>
          <a:p>
            <a:pPr lvl="1"/>
            <a:r>
              <a:rPr lang="en-US" dirty="0" smtClean="0"/>
              <a:t>What is the thing you are working with?</a:t>
            </a:r>
          </a:p>
          <a:p>
            <a:pPr lvl="1"/>
            <a:r>
              <a:rPr lang="en-US" dirty="0" smtClean="0"/>
              <a:t>What is fundamental and what is fluff?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Separate the interface to the thing from details of the implementation</a:t>
            </a:r>
          </a:p>
          <a:p>
            <a:r>
              <a:rPr lang="en-US" dirty="0" smtClean="0"/>
              <a:t>Generalization</a:t>
            </a:r>
          </a:p>
          <a:p>
            <a:pPr lvl="1"/>
            <a:r>
              <a:rPr lang="en-US" dirty="0" smtClean="0"/>
              <a:t>If you don’t fully understand the problem, duct tape is fine</a:t>
            </a:r>
          </a:p>
          <a:p>
            <a:pPr lvl="1"/>
            <a:r>
              <a:rPr lang="en-US" dirty="0" smtClean="0"/>
              <a:t>When you do understand the problem, burn your prototype and start over</a:t>
            </a:r>
          </a:p>
          <a:p>
            <a:pPr lvl="1"/>
            <a:r>
              <a:rPr lang="en-US" dirty="0" smtClean="0"/>
              <a:t>Generalize whenever possible – don’t focus on this quarter’s profits</a:t>
            </a:r>
          </a:p>
          <a:p>
            <a:r>
              <a:rPr lang="en-US" dirty="0" smtClean="0"/>
              <a:t>The programming language you use matters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hlinkClick r:id="rId2"/>
              </a:rPr>
              <a:t>http://geology.indiana.edu/pavlis/software/seispp/html/dc/ded/classSEISPP_1_1Metadata.html</a:t>
            </a:r>
            <a:endParaRPr lang="en-US" dirty="0" smtClean="0"/>
          </a:p>
          <a:p>
            <a:r>
              <a:rPr lang="en-US" dirty="0" smtClean="0"/>
              <a:t>Original implementation used Antelope *</a:t>
            </a:r>
            <a:r>
              <a:rPr lang="en-US" dirty="0" err="1" smtClean="0"/>
              <a:t>pf</a:t>
            </a:r>
            <a:r>
              <a:rPr lang="en-US" dirty="0" smtClean="0"/>
              <a:t> as a “</a:t>
            </a:r>
            <a:r>
              <a:rPr lang="en-US" dirty="0" err="1" smtClean="0"/>
              <a:t>private”attribute</a:t>
            </a:r>
            <a:endParaRPr lang="en-US" dirty="0" smtClean="0"/>
          </a:p>
          <a:p>
            <a:r>
              <a:rPr lang="en-US" dirty="0" smtClean="0"/>
              <a:t>Later converted to use STL map containers</a:t>
            </a:r>
          </a:p>
          <a:p>
            <a:r>
              <a:rPr lang="en-US" dirty="0" smtClean="0"/>
              <a:t>NOTHING changed in the interface</a:t>
            </a:r>
          </a:p>
          <a:p>
            <a:r>
              <a:rPr lang="en-US" dirty="0" smtClean="0"/>
              <a:t>Note that the </a:t>
            </a:r>
            <a:r>
              <a:rPr lang="en-US" dirty="0" err="1" smtClean="0"/>
              <a:t>pf</a:t>
            </a:r>
            <a:r>
              <a:rPr lang="en-US" dirty="0" smtClean="0"/>
              <a:t> constructors are a relic (should be converted to procedures)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Things I’ve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Data abstraction:  </a:t>
            </a:r>
          </a:p>
          <a:p>
            <a:pPr lvl="1"/>
            <a:r>
              <a:rPr lang="en-US" dirty="0" smtClean="0"/>
              <a:t>What is the thing you are working with?</a:t>
            </a:r>
          </a:p>
          <a:p>
            <a:pPr lvl="1"/>
            <a:r>
              <a:rPr lang="en-US" dirty="0" smtClean="0"/>
              <a:t>What is fundamental and what is fluff?</a:t>
            </a:r>
          </a:p>
          <a:p>
            <a:r>
              <a:rPr lang="en-US" dirty="0" smtClean="0"/>
              <a:t>Separate the interface to the thing from details of the implementation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Generalization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If you don’t fully understand the problem, duct tape is fine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When you do understand the problem, burn your prototype and start over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Generalize whenever possible – don’t focus on this quarter’s profits</a:t>
            </a:r>
          </a:p>
          <a:p>
            <a:r>
              <a:rPr lang="en-US" dirty="0" smtClean="0"/>
              <a:t>The programming language you use matters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Example:  Evolution </a:t>
            </a:r>
            <a:r>
              <a:rPr lang="en-US" sz="4400" dirty="0" smtClean="0"/>
              <a:t>of Metadata object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using Antelope </a:t>
            </a:r>
            <a:r>
              <a:rPr lang="en-US" dirty="0" err="1" smtClean="0"/>
              <a:t>pf</a:t>
            </a:r>
            <a:r>
              <a:rPr lang="en-US" dirty="0" smtClean="0"/>
              <a:t> and liked it as a mechanism to set program variables</a:t>
            </a:r>
          </a:p>
          <a:p>
            <a:r>
              <a:rPr lang="en-US" dirty="0" smtClean="0"/>
              <a:t>Started abusing the concept (</a:t>
            </a:r>
            <a:r>
              <a:rPr lang="en-US" dirty="0" err="1" smtClean="0"/>
              <a:t>libpfstream</a:t>
            </a:r>
            <a:r>
              <a:rPr lang="en-US" dirty="0" smtClean="0"/>
              <a:t> and using </a:t>
            </a:r>
            <a:r>
              <a:rPr lang="en-US" dirty="0" err="1" smtClean="0"/>
              <a:t>pf</a:t>
            </a:r>
            <a:r>
              <a:rPr lang="en-US" dirty="0" smtClean="0"/>
              <a:t> objects to pass parameters to procedures)</a:t>
            </a:r>
          </a:p>
          <a:p>
            <a:r>
              <a:rPr lang="en-US" dirty="0" smtClean="0"/>
              <a:t>First Metadata object used a </a:t>
            </a:r>
            <a:r>
              <a:rPr lang="en-US" dirty="0" err="1" smtClean="0"/>
              <a:t>pf</a:t>
            </a:r>
            <a:endParaRPr lang="en-US" dirty="0" smtClean="0"/>
          </a:p>
          <a:p>
            <a:r>
              <a:rPr lang="en-US" dirty="0" smtClean="0"/>
              <a:t>Converted to use more generic STL maps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Things I’ve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Data abstraction:  </a:t>
            </a:r>
          </a:p>
          <a:p>
            <a:pPr lvl="1"/>
            <a:r>
              <a:rPr lang="en-US" dirty="0" smtClean="0"/>
              <a:t>What is the thing you are working with?</a:t>
            </a:r>
          </a:p>
          <a:p>
            <a:pPr lvl="1"/>
            <a:r>
              <a:rPr lang="en-US" dirty="0" smtClean="0"/>
              <a:t>What is fundamental and what is fluff?</a:t>
            </a:r>
          </a:p>
          <a:p>
            <a:r>
              <a:rPr lang="en-US" dirty="0" smtClean="0"/>
              <a:t>Separate the interface to the thing from details of the implementation</a:t>
            </a:r>
          </a:p>
          <a:p>
            <a:r>
              <a:rPr lang="en-US" dirty="0" smtClean="0"/>
              <a:t>Generalization</a:t>
            </a:r>
          </a:p>
          <a:p>
            <a:pPr lvl="1"/>
            <a:r>
              <a:rPr lang="en-US" dirty="0" smtClean="0"/>
              <a:t>If you don’t fully understand the problem, duct tape is fine</a:t>
            </a:r>
          </a:p>
          <a:p>
            <a:pPr lvl="1"/>
            <a:r>
              <a:rPr lang="en-US" dirty="0" smtClean="0"/>
              <a:t>When you do understand the problem, burn your prototype and start over</a:t>
            </a:r>
          </a:p>
          <a:p>
            <a:pPr lvl="1"/>
            <a:r>
              <a:rPr lang="en-US" dirty="0" smtClean="0"/>
              <a:t>Generalize whenever possible – don’t focus on this quarter’s profits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 programming language you use matters  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Pearls of Wisdom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treat your language choice like a religion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unstandardized</a:t>
            </a:r>
            <a:r>
              <a:rPr lang="en-US" dirty="0" smtClean="0"/>
              <a:t> languages only for prototypes (e.g., </a:t>
            </a:r>
            <a:r>
              <a:rPr lang="en-US" dirty="0" err="1" smtClean="0"/>
              <a:t>matlab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 research mode, use the language you are most productive in speaking</a:t>
            </a:r>
          </a:p>
          <a:p>
            <a:r>
              <a:rPr lang="en-US" dirty="0" smtClean="0"/>
              <a:t>If you can every conceive of using it again</a:t>
            </a:r>
          </a:p>
          <a:p>
            <a:pPr lvl="1"/>
            <a:r>
              <a:rPr lang="en-US" dirty="0" smtClean="0"/>
              <a:t>Use a standard language</a:t>
            </a:r>
          </a:p>
          <a:p>
            <a:pPr lvl="1"/>
            <a:r>
              <a:rPr lang="en-US" dirty="0" smtClean="0"/>
              <a:t>Think hard about the interface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Languages Matter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language choice can be a limiting factor</a:t>
            </a:r>
          </a:p>
          <a:p>
            <a:pPr lvl="1"/>
            <a:r>
              <a:rPr lang="en-US" dirty="0" smtClean="0"/>
              <a:t>Can you link to libraries of existing code needed for your work?</a:t>
            </a:r>
          </a:p>
          <a:p>
            <a:pPr lvl="1"/>
            <a:r>
              <a:rPr lang="en-US" dirty="0" smtClean="0"/>
              <a:t>How rich is the environment (contrast </a:t>
            </a:r>
            <a:r>
              <a:rPr lang="en-US" dirty="0" err="1" smtClean="0"/>
              <a:t>sh</a:t>
            </a:r>
            <a:r>
              <a:rPr lang="en-US" dirty="0" smtClean="0"/>
              <a:t> and C++)?</a:t>
            </a:r>
          </a:p>
          <a:p>
            <a:pPr lvl="1"/>
            <a:r>
              <a:rPr lang="en-US" dirty="0" smtClean="0"/>
              <a:t>Avoid the latest “in” language (until recently I viewed Java that way)</a:t>
            </a:r>
          </a:p>
          <a:p>
            <a:r>
              <a:rPr lang="en-US" dirty="0" smtClean="0"/>
              <a:t>The energy barrier</a:t>
            </a:r>
          </a:p>
          <a:p>
            <a:pPr lvl="1"/>
            <a:r>
              <a:rPr lang="en-US" dirty="0" smtClean="0"/>
              <a:t>Simpler languages are faster to learn</a:t>
            </a:r>
          </a:p>
          <a:p>
            <a:pPr lvl="1"/>
            <a:r>
              <a:rPr lang="en-US" dirty="0" smtClean="0"/>
              <a:t>Learning a complex language takes time and effort (Let’s discuss </a:t>
            </a:r>
            <a:r>
              <a:rPr lang="en-US" dirty="0" err="1" smtClean="0"/>
              <a:t>McBreen</a:t>
            </a:r>
            <a:r>
              <a:rPr lang="en-US" dirty="0" smtClean="0"/>
              <a:t> book, “Software Craftsmanship”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Break the Problem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Data flow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How does data flow through the system in each of these models?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How do you handle intermediate results?</a:t>
            </a:r>
          </a:p>
          <a:p>
            <a:r>
              <a:rPr lang="en-US" dirty="0" smtClean="0"/>
              <a:t>How is the processing sequence defined?</a:t>
            </a:r>
          </a:p>
          <a:p>
            <a:r>
              <a:rPr lang="en-US" dirty="0" smtClean="0"/>
              <a:t>How do processing algorithms select data to be analyzed?</a:t>
            </a:r>
          </a:p>
          <a:p>
            <a:r>
              <a:rPr lang="en-US" dirty="0" smtClean="0"/>
              <a:t>How do processing algorithms get runtime parameters?</a:t>
            </a:r>
          </a:p>
          <a:p>
            <a:r>
              <a:rPr lang="en-US" dirty="0" smtClean="0"/>
              <a:t>What is the conceptual data model for the processing algorithms?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Flow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File-driven</a:t>
            </a:r>
          </a:p>
          <a:p>
            <a:pPr lvl="1"/>
            <a:r>
              <a:rPr lang="en-US" dirty="0" smtClean="0"/>
              <a:t>Files modified in place or copied</a:t>
            </a:r>
          </a:p>
          <a:p>
            <a:pPr lvl="1"/>
            <a:r>
              <a:rPr lang="en-US" dirty="0" smtClean="0"/>
              <a:t>New seismograms = new files</a:t>
            </a:r>
          </a:p>
          <a:p>
            <a:pPr lvl="1"/>
            <a:r>
              <a:rPr lang="en-US" dirty="0" smtClean="0"/>
              <a:t>Other data written to new files</a:t>
            </a:r>
          </a:p>
          <a:p>
            <a:r>
              <a:rPr lang="en-US" dirty="0" smtClean="0"/>
              <a:t>Database-driven</a:t>
            </a:r>
          </a:p>
          <a:p>
            <a:pPr lvl="1"/>
            <a:r>
              <a:rPr lang="en-US" dirty="0" smtClean="0"/>
              <a:t>Raw data indexed and not altered</a:t>
            </a:r>
          </a:p>
          <a:p>
            <a:pPr lvl="1"/>
            <a:r>
              <a:rPr lang="en-US" dirty="0" smtClean="0"/>
              <a:t>New seismograms=new files and db update</a:t>
            </a:r>
          </a:p>
          <a:p>
            <a:pPr lvl="1"/>
            <a:r>
              <a:rPr lang="en-US" dirty="0" smtClean="0"/>
              <a:t>Other data written to database</a:t>
            </a:r>
          </a:p>
          <a:p>
            <a:r>
              <a:rPr lang="en-US" dirty="0" smtClean="0"/>
              <a:t>Streams model</a:t>
            </a:r>
          </a:p>
          <a:p>
            <a:pPr lvl="1"/>
            <a:r>
              <a:rPr lang="en-US" dirty="0" smtClean="0"/>
              <a:t>Single data set handled as a unit</a:t>
            </a:r>
          </a:p>
          <a:p>
            <a:pPr lvl="1"/>
            <a:r>
              <a:rPr lang="en-US" dirty="0" smtClean="0"/>
              <a:t>Sorting and gather a key concept</a:t>
            </a:r>
          </a:p>
          <a:p>
            <a:pPr lvl="1"/>
            <a:r>
              <a:rPr lang="en-US" dirty="0" smtClean="0"/>
              <a:t>New seismograms passed downstream, save as needed</a:t>
            </a:r>
          </a:p>
          <a:p>
            <a:pPr lvl="1"/>
            <a:r>
              <a:rPr lang="en-US" dirty="0" smtClean="0"/>
              <a:t>Other data handling system dependent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SIA data model:  </a:t>
            </a:r>
            <a:r>
              <a:rPr lang="en-US" dirty="0" err="1" smtClean="0"/>
              <a:t>Morozov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dataflow_SIA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497106"/>
            <a:ext cx="8197356" cy="49798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SIA preview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SIA is only reflection-style processing system in existence with demonstrated capability to handle passive array data</a:t>
            </a:r>
          </a:p>
          <a:p>
            <a:r>
              <a:rPr lang="en-US" dirty="0" smtClean="0"/>
              <a:t>SIA has some important generalization that make this possible  (see </a:t>
            </a:r>
            <a:r>
              <a:rPr lang="en-US" dirty="0" smtClean="0">
                <a:hlinkClick r:id="rId2"/>
              </a:rPr>
              <a:t>http://seisweb.usask.ca/igeos/doc/user/description.html</a:t>
            </a:r>
            <a:r>
              <a:rPr lang="en-US" dirty="0" smtClean="0"/>
              <a:t> )</a:t>
            </a:r>
          </a:p>
          <a:p>
            <a:r>
              <a:rPr lang="en-US" dirty="0" smtClean="0"/>
              <a:t>He has a novel data flow model I don’t totally understand</a:t>
            </a:r>
          </a:p>
          <a:p>
            <a:r>
              <a:rPr lang="en-US" dirty="0" smtClean="0"/>
              <a:t>Look at some of his web pages and quiz Igor W-F.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Break the Problem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Data flow</a:t>
            </a:r>
          </a:p>
          <a:p>
            <a:pPr lvl="1"/>
            <a:r>
              <a:rPr lang="en-US" dirty="0" smtClean="0"/>
              <a:t>How does data flow through the system in each of these models?</a:t>
            </a:r>
          </a:p>
          <a:p>
            <a:pPr lvl="1"/>
            <a:r>
              <a:rPr lang="en-US" dirty="0" smtClean="0"/>
              <a:t>How do you handle intermediate results?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How is the processing sequence defined?</a:t>
            </a:r>
          </a:p>
          <a:p>
            <a:r>
              <a:rPr lang="en-US" dirty="0" smtClean="0"/>
              <a:t>How do processing algorithms select data to be analyzed?</a:t>
            </a:r>
          </a:p>
          <a:p>
            <a:r>
              <a:rPr lang="en-US" dirty="0" smtClean="0"/>
              <a:t>How do processing algorithms get runtime parameters?</a:t>
            </a:r>
          </a:p>
          <a:p>
            <a:r>
              <a:rPr lang="en-US" dirty="0" smtClean="0"/>
              <a:t>What is the conceptual data model for the processing algorithms?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Sequence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File-driven</a:t>
            </a:r>
          </a:p>
          <a:p>
            <a:pPr lvl="1"/>
            <a:r>
              <a:rPr lang="en-US" dirty="0" smtClean="0"/>
              <a:t>Manual runs of program sequence</a:t>
            </a:r>
          </a:p>
          <a:p>
            <a:pPr lvl="1"/>
            <a:r>
              <a:rPr lang="en-US" dirty="0" smtClean="0"/>
              <a:t>Script language runs program sequence</a:t>
            </a:r>
          </a:p>
          <a:p>
            <a:r>
              <a:rPr lang="en-US" dirty="0" smtClean="0"/>
              <a:t>Database-driven</a:t>
            </a:r>
          </a:p>
          <a:p>
            <a:pPr lvl="1"/>
            <a:r>
              <a:rPr lang="en-US" dirty="0" smtClean="0"/>
              <a:t>Manual runs of program sequence</a:t>
            </a:r>
          </a:p>
          <a:p>
            <a:pPr lvl="1"/>
            <a:r>
              <a:rPr lang="en-US" dirty="0" smtClean="0"/>
              <a:t>Script language runs program sequence</a:t>
            </a:r>
          </a:p>
          <a:p>
            <a:r>
              <a:rPr lang="en-US" dirty="0" smtClean="0"/>
              <a:t>Streams model</a:t>
            </a:r>
          </a:p>
          <a:p>
            <a:pPr lvl="1"/>
            <a:r>
              <a:rPr lang="en-US" dirty="0" smtClean="0"/>
              <a:t>Processing modules selected from menu </a:t>
            </a:r>
          </a:p>
          <a:p>
            <a:pPr lvl="1"/>
            <a:r>
              <a:rPr lang="en-US" dirty="0" smtClean="0"/>
              <a:t>Modules linked to form a sequence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Break the Problem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Data flow</a:t>
            </a:r>
          </a:p>
          <a:p>
            <a:pPr lvl="1"/>
            <a:r>
              <a:rPr lang="en-US" dirty="0" smtClean="0"/>
              <a:t>How does data flow through the system in each of these models?</a:t>
            </a:r>
          </a:p>
          <a:p>
            <a:pPr lvl="1"/>
            <a:r>
              <a:rPr lang="en-US" dirty="0" smtClean="0"/>
              <a:t>How do you handle intermediate results?</a:t>
            </a:r>
          </a:p>
          <a:p>
            <a:r>
              <a:rPr lang="en-US" dirty="0" smtClean="0"/>
              <a:t>How is the processing sequence defined?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How do processing algorithms select data to be analyzed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do processing algorithms get runtime parameters?</a:t>
            </a:r>
          </a:p>
          <a:p>
            <a:r>
              <a:rPr lang="en-US" dirty="0" smtClean="0"/>
              <a:t>What is the conceptual data model for the processing algorithms?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1201</TotalTime>
  <Words>1593</Words>
  <Application>Microsoft Macintosh PowerPoint</Application>
  <PresentationFormat>On-screen Show (4:3)</PresentationFormat>
  <Paragraphs>212</Paragraphs>
  <Slides>27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Habitat</vt:lpstr>
      <vt:lpstr>Session 7:  Putting it Together</vt:lpstr>
      <vt:lpstr>Discussion</vt:lpstr>
      <vt:lpstr>Let’s Break the Problem Down</vt:lpstr>
      <vt:lpstr>Data Flow  </vt:lpstr>
      <vt:lpstr>SIA data model:  Morozov </vt:lpstr>
      <vt:lpstr>SIA preview</vt:lpstr>
      <vt:lpstr>Let’s Break the Problem Down</vt:lpstr>
      <vt:lpstr>Processing Sequence  </vt:lpstr>
      <vt:lpstr>Let’s Break the Problem Down</vt:lpstr>
      <vt:lpstr>Data Selection  </vt:lpstr>
      <vt:lpstr>Let’s Break the Problem Down</vt:lpstr>
      <vt:lpstr>Parameter input</vt:lpstr>
      <vt:lpstr>Let’s Break the Problem Down</vt:lpstr>
      <vt:lpstr>Data Model  </vt:lpstr>
      <vt:lpstr>Data Processing Elements:  Review</vt:lpstr>
      <vt:lpstr>Some of my own stuff</vt:lpstr>
      <vt:lpstr>What I have</vt:lpstr>
      <vt:lpstr>How I got here</vt:lpstr>
      <vt:lpstr>Some Things I’ve Learned</vt:lpstr>
      <vt:lpstr>ThreeComponentSeismogram</vt:lpstr>
      <vt:lpstr>Some Things I’ve Learned</vt:lpstr>
      <vt:lpstr>Metadata</vt:lpstr>
      <vt:lpstr>Some Things I’ve Learned</vt:lpstr>
      <vt:lpstr>Example:  Evolution of Metadata object</vt:lpstr>
      <vt:lpstr>Some Things I’ve Learned</vt:lpstr>
      <vt:lpstr>Language Pearls of Wisdom</vt:lpstr>
      <vt:lpstr>Languages Matter part 2</vt:lpstr>
    </vt:vector>
  </TitlesOfParts>
  <Company>Indiana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7:  Putting it Together</dc:title>
  <dc:creator>Gary Pavlis</dc:creator>
  <cp:lastModifiedBy>Gary Pavlis</cp:lastModifiedBy>
  <cp:revision>47</cp:revision>
  <dcterms:created xsi:type="dcterms:W3CDTF">2009-08-02T13:50:45Z</dcterms:created>
  <dcterms:modified xsi:type="dcterms:W3CDTF">2009-08-02T14:15:26Z</dcterms:modified>
</cp:coreProperties>
</file>