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s/slide46.xml" ContentType="application/vnd.openxmlformats-officedocument.presentationml.slide+xml"/>
  <Override PartName="/ppt/slideLayouts/slideLayout8.xml" ContentType="application/vnd.openxmlformats-officedocument.presentationml.slideLayout+xml"/>
  <Default Extension="pdf" ContentType="application/pdf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s/slide45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50.xml" ContentType="application/vnd.openxmlformats-officedocument.presentationml.slide+xml"/>
  <Override PartName="/ppt/slides/slide2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49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43.xml" ContentType="application/vnd.openxmlformats-officedocument.presentationml.slide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14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820" r:id="rId1"/>
  </p:sldMasterIdLst>
  <p:sldIdLst>
    <p:sldId id="256" r:id="rId2"/>
    <p:sldId id="260" r:id="rId3"/>
    <p:sldId id="257" r:id="rId4"/>
    <p:sldId id="261" r:id="rId5"/>
    <p:sldId id="262" r:id="rId6"/>
    <p:sldId id="263" r:id="rId7"/>
    <p:sldId id="264" r:id="rId8"/>
    <p:sldId id="266" r:id="rId9"/>
    <p:sldId id="259" r:id="rId10"/>
    <p:sldId id="265" r:id="rId11"/>
    <p:sldId id="267" r:id="rId12"/>
    <p:sldId id="268" r:id="rId13"/>
    <p:sldId id="269" r:id="rId14"/>
    <p:sldId id="297" r:id="rId15"/>
    <p:sldId id="286" r:id="rId16"/>
    <p:sldId id="285" r:id="rId17"/>
    <p:sldId id="283" r:id="rId18"/>
    <p:sldId id="284" r:id="rId19"/>
    <p:sldId id="287" r:id="rId20"/>
    <p:sldId id="278" r:id="rId21"/>
    <p:sldId id="289" r:id="rId22"/>
    <p:sldId id="288" r:id="rId23"/>
    <p:sldId id="291" r:id="rId24"/>
    <p:sldId id="290" r:id="rId25"/>
    <p:sldId id="292" r:id="rId26"/>
    <p:sldId id="301" r:id="rId27"/>
    <p:sldId id="293" r:id="rId28"/>
    <p:sldId id="276" r:id="rId29"/>
    <p:sldId id="304" r:id="rId30"/>
    <p:sldId id="294" r:id="rId31"/>
    <p:sldId id="302" r:id="rId32"/>
    <p:sldId id="272" r:id="rId33"/>
    <p:sldId id="295" r:id="rId34"/>
    <p:sldId id="296" r:id="rId35"/>
    <p:sldId id="299" r:id="rId36"/>
    <p:sldId id="298" r:id="rId37"/>
    <p:sldId id="303" r:id="rId38"/>
    <p:sldId id="273" r:id="rId39"/>
    <p:sldId id="309" r:id="rId40"/>
    <p:sldId id="308" r:id="rId41"/>
    <p:sldId id="300" r:id="rId42"/>
    <p:sldId id="311" r:id="rId43"/>
    <p:sldId id="314" r:id="rId44"/>
    <p:sldId id="313" r:id="rId45"/>
    <p:sldId id="310" r:id="rId46"/>
    <p:sldId id="306" r:id="rId47"/>
    <p:sldId id="312" r:id="rId48"/>
    <p:sldId id="315" r:id="rId49"/>
    <p:sldId id="317" r:id="rId50"/>
    <p:sldId id="318" r:id="rId5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89" autoAdjust="0"/>
    <p:restoredTop sz="94660"/>
  </p:normalViewPr>
  <p:slideViewPr>
    <p:cSldViewPr snapToObjects="1">
      <p:cViewPr varScale="1">
        <p:scale>
          <a:sx n="104" d="100"/>
          <a:sy n="104" d="100"/>
        </p:scale>
        <p:origin x="-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theme" Target="theme/theme1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tableStyles" Target="tableStyles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printerSettings" Target="printerSettings/printerSettings1.bin"/><Relationship Id="rId54" Type="http://schemas.openxmlformats.org/officeDocument/2006/relationships/viewProps" Target="viewProps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53" Type="http://schemas.openxmlformats.org/officeDocument/2006/relationships/presProps" Target="presProps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slideLayout" Target="../slideLayouts/slideLayout1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EF9DCDD-F85E-F345-ACCF-CA0D0BD07A9A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  <p:sldLayoutId id="2147483834" r:id="rId14"/>
    <p:sldLayoutId id="2147483835" r:id="rId15"/>
    <p:sldLayoutId id="214748383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df"/><Relationship Id="rId3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df"/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df"/><Relationship Id="rId3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df"/><Relationship Id="rId3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df"/><Relationship Id="rId3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df"/><Relationship Id="rId3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df"/><Relationship Id="rId3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df"/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mages.google.com" TargetMode="External"/><Relationship Id="rId3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Session 6:</a:t>
            </a:r>
            <a:br>
              <a:rPr lang="en-US" dirty="0" smtClean="0"/>
            </a:br>
            <a:r>
              <a:rPr lang="en-US" dirty="0" smtClean="0"/>
              <a:t>The Seismic Reflection Approach to Data Processing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Gary Pavlis</a:t>
            </a:r>
          </a:p>
          <a:p>
            <a:r>
              <a:rPr lang="en-US" dirty="0" smtClean="0"/>
              <a:t>Dave Hale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Trace Processors </a:t>
            </a:r>
            <a:br>
              <a:rPr lang="en-US" dirty="0" smtClean="0"/>
            </a:br>
            <a:r>
              <a:rPr lang="en-US" dirty="0" smtClean="0"/>
              <a:t>(e.g. simple filter)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 trace</a:t>
            </a:r>
          </a:p>
          <a:p>
            <a:r>
              <a:rPr lang="en-US" dirty="0" smtClean="0"/>
              <a:t>Do the thing you do</a:t>
            </a:r>
          </a:p>
          <a:p>
            <a:r>
              <a:rPr lang="en-US" dirty="0" smtClean="0"/>
              <a:t>Push trace to output out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Open SU module:  </a:t>
            </a:r>
            <a:r>
              <a:rPr lang="en-US" dirty="0" err="1" smtClean="0"/>
              <a:t>src/su/main/suacor.c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Gather Processors:  siding analog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 smtClean="0"/>
              <a:t>Do</a:t>
            </a:r>
          </a:p>
          <a:p>
            <a:pPr marL="752475" lvl="1" indent="-457200">
              <a:buNone/>
            </a:pPr>
            <a:r>
              <a:rPr lang="en-US" dirty="0" smtClean="0"/>
              <a:t>2) Read next trace</a:t>
            </a:r>
          </a:p>
          <a:p>
            <a:pPr marL="457200" indent="-457200">
              <a:buNone/>
            </a:pPr>
            <a:r>
              <a:rPr lang="en-US" dirty="0" smtClean="0"/>
              <a:t>3) While (</a:t>
            </a:r>
            <a:r>
              <a:rPr lang="en-US" dirty="0" err="1" smtClean="0"/>
              <a:t>gather_condition</a:t>
            </a:r>
            <a:r>
              <a:rPr lang="en-US" dirty="0" smtClean="0"/>
              <a:t> == true)</a:t>
            </a:r>
          </a:p>
          <a:p>
            <a:pPr marL="457200" indent="-457200">
              <a:buNone/>
            </a:pPr>
            <a:r>
              <a:rPr lang="en-US" dirty="0" smtClean="0"/>
              <a:t>4) Process gather</a:t>
            </a:r>
          </a:p>
          <a:p>
            <a:pPr marL="457200" indent="-457200">
              <a:buNone/>
            </a:pPr>
            <a:r>
              <a:rPr lang="en-US" dirty="0" smtClean="0"/>
              <a:t>5) For </a:t>
            </a:r>
            <a:r>
              <a:rPr lang="en-US" dirty="0" err="1" smtClean="0"/>
              <a:t>i</a:t>
            </a:r>
            <a:r>
              <a:rPr lang="en-US" dirty="0" smtClean="0"/>
              <a:t>=1 to N</a:t>
            </a:r>
          </a:p>
          <a:p>
            <a:pPr marL="457200" indent="-457200">
              <a:buNone/>
            </a:pPr>
            <a:r>
              <a:rPr lang="en-US" dirty="0" smtClean="0"/>
              <a:t>	6) put </a:t>
            </a:r>
            <a:r>
              <a:rPr lang="en-US" dirty="0" err="1" smtClean="0"/>
              <a:t>trace(i</a:t>
            </a:r>
            <a:r>
              <a:rPr lang="en-US" dirty="0" smtClean="0"/>
              <a:t>) to output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9463" y="6037730"/>
            <a:ext cx="4678835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Example:  </a:t>
            </a:r>
            <a:r>
              <a:rPr lang="en-US" sz="2400" dirty="0" err="1" smtClean="0"/>
              <a:t>src/su/main/sustolt.c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Sorters:  switchyard analog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Various algorithms dependent on memory use</a:t>
            </a:r>
          </a:p>
          <a:p>
            <a:pPr lvl="1"/>
            <a:r>
              <a:rPr lang="en-US" dirty="0" smtClean="0"/>
              <a:t>For real fun try this with 10 tape drives, 16 K core (literally), and NO disk drive at all</a:t>
            </a:r>
          </a:p>
          <a:p>
            <a:pPr lvl="1"/>
            <a:r>
              <a:rPr lang="en-US" dirty="0" smtClean="0"/>
              <a:t>Opposite is today where you can often do this in RAM</a:t>
            </a:r>
          </a:p>
          <a:p>
            <a:r>
              <a:rPr lang="en-US" dirty="0" smtClean="0"/>
              <a:t>Traditional approach reads data end to end</a:t>
            </a:r>
          </a:p>
          <a:p>
            <a:r>
              <a:rPr lang="en-US" dirty="0" smtClean="0"/>
              <a:t>Any rational modern implementation uses explicit or implicit database concepts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5334000"/>
            <a:ext cx="4544834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Example:  </a:t>
            </a:r>
            <a:r>
              <a:rPr lang="en-US" dirty="0" err="1" smtClean="0"/>
              <a:t>src/su/main/susort.c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 Disk sort algorithm</a:t>
            </a:r>
          </a:p>
          <a:p>
            <a:pPr>
              <a:buFont typeface="Arial"/>
              <a:buChar char="•"/>
            </a:pPr>
            <a:r>
              <a:rPr lang="en-US" dirty="0" smtClean="0"/>
              <a:t> Read headers, sort, read with seeks loop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Accumulators (e.g. stacker)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 smtClean="0"/>
              <a:t>Do</a:t>
            </a:r>
          </a:p>
          <a:p>
            <a:pPr marL="752475" lvl="1" indent="-457200">
              <a:buNone/>
            </a:pPr>
            <a:r>
              <a:rPr lang="en-US" dirty="0" smtClean="0"/>
              <a:t>2) While (</a:t>
            </a:r>
            <a:r>
              <a:rPr lang="en-US" dirty="0" err="1" smtClean="0"/>
              <a:t>gather_condition</a:t>
            </a:r>
            <a:r>
              <a:rPr lang="en-US" dirty="0" smtClean="0"/>
              <a:t> == true)</a:t>
            </a:r>
          </a:p>
          <a:p>
            <a:pPr marL="752475" lvl="1" indent="-457200">
              <a:buNone/>
            </a:pPr>
            <a:r>
              <a:rPr lang="en-US" dirty="0" smtClean="0"/>
              <a:t>	3) Push this trace to internal buffer</a:t>
            </a:r>
          </a:p>
          <a:p>
            <a:pPr marL="752475" lvl="1" indent="-457200">
              <a:buNone/>
            </a:pPr>
            <a:r>
              <a:rPr lang="en-US" dirty="0" smtClean="0"/>
              <a:t>4) End</a:t>
            </a:r>
          </a:p>
          <a:p>
            <a:pPr marL="752475" lvl="1" indent="-457200">
              <a:buNone/>
            </a:pPr>
            <a:r>
              <a:rPr lang="en-US" dirty="0" smtClean="0"/>
              <a:t>5) Run gather algorithm -&gt; single trace or different output</a:t>
            </a:r>
          </a:p>
          <a:p>
            <a:pPr marL="752475" lvl="1" indent="-457200">
              <a:buNone/>
            </a:pPr>
            <a:r>
              <a:rPr lang="en-US" dirty="0" smtClean="0"/>
              <a:t>6) Put result to output</a:t>
            </a:r>
          </a:p>
          <a:p>
            <a:pPr marL="457200" indent="-457200">
              <a:buNone/>
            </a:pPr>
            <a:r>
              <a:rPr lang="en-US" dirty="0" smtClean="0"/>
              <a:t>7) while( input exists)</a:t>
            </a:r>
          </a:p>
          <a:p>
            <a:pPr marL="457200" indent="-457200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seismology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 flipH="1">
            <a:off x="1981201" y="4278221"/>
            <a:ext cx="2331358" cy="252227"/>
            <a:chOff x="1981201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198120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237186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50148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276007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01606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28035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53233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379662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083959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 creates seismic waves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 flipH="1">
            <a:off x="1981201" y="4278221"/>
            <a:ext cx="2331358" cy="252227"/>
            <a:chOff x="1981201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198120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237186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50148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276007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01606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28035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53233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379662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083959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4"/>
          <p:cNvGrpSpPr/>
          <p:nvPr/>
        </p:nvGrpSpPr>
        <p:grpSpPr>
          <a:xfrm>
            <a:off x="1265550" y="3663950"/>
            <a:ext cx="1752600" cy="1752600"/>
            <a:chOff x="4621368" y="1676400"/>
            <a:chExt cx="1752600" cy="1752600"/>
          </a:xfrm>
        </p:grpSpPr>
        <p:sp>
          <p:nvSpPr>
            <p:cNvPr id="20" name="Arc 19"/>
            <p:cNvSpPr/>
            <p:nvPr/>
          </p:nvSpPr>
          <p:spPr>
            <a:xfrm flipH="1" flipV="1">
              <a:off x="4621368" y="1676400"/>
              <a:ext cx="1752600" cy="175260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rc 20"/>
            <p:cNvSpPr/>
            <p:nvPr/>
          </p:nvSpPr>
          <p:spPr>
            <a:xfrm flipH="1" flipV="1">
              <a:off x="4829298" y="1884330"/>
              <a:ext cx="1336740" cy="133674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Arc 21"/>
            <p:cNvSpPr/>
            <p:nvPr/>
          </p:nvSpPr>
          <p:spPr>
            <a:xfrm flipH="1" flipV="1">
              <a:off x="5057898" y="2112930"/>
              <a:ext cx="879540" cy="87954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Arc 22"/>
            <p:cNvSpPr/>
            <p:nvPr/>
          </p:nvSpPr>
          <p:spPr>
            <a:xfrm flipH="1" flipV="1">
              <a:off x="5286498" y="2341530"/>
              <a:ext cx="422340" cy="42234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Receivers record seismograms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 flipH="1">
            <a:off x="1981201" y="4278221"/>
            <a:ext cx="2331358" cy="252227"/>
            <a:chOff x="1981201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198120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237186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50148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276007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01606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28035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53233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379662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083959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4"/>
          <p:cNvGrpSpPr/>
          <p:nvPr/>
        </p:nvGrpSpPr>
        <p:grpSpPr>
          <a:xfrm rot="12407105" flipH="1">
            <a:off x="1252059" y="4593148"/>
            <a:ext cx="3601857" cy="3370688"/>
            <a:chOff x="4398930" y="1447800"/>
            <a:chExt cx="2209800" cy="2209800"/>
          </a:xfrm>
        </p:grpSpPr>
        <p:sp>
          <p:nvSpPr>
            <p:cNvPr id="20" name="Arc 19"/>
            <p:cNvSpPr/>
            <p:nvPr/>
          </p:nvSpPr>
          <p:spPr>
            <a:xfrm flipH="1" flipV="1">
              <a:off x="4613836" y="1669013"/>
              <a:ext cx="1752600" cy="1752600"/>
            </a:xfrm>
            <a:prstGeom prst="arc">
              <a:avLst>
                <a:gd name="adj1" fmla="val 13430877"/>
                <a:gd name="adj2" fmla="val 19652596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rc 20"/>
            <p:cNvSpPr/>
            <p:nvPr/>
          </p:nvSpPr>
          <p:spPr>
            <a:xfrm flipH="1" flipV="1">
              <a:off x="4821767" y="1876943"/>
              <a:ext cx="1336740" cy="1336739"/>
            </a:xfrm>
            <a:prstGeom prst="arc">
              <a:avLst>
                <a:gd name="adj1" fmla="val 13830184"/>
                <a:gd name="adj2" fmla="val 19254396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Arc 21"/>
            <p:cNvSpPr/>
            <p:nvPr/>
          </p:nvSpPr>
          <p:spPr>
            <a:xfrm flipH="1" flipV="1">
              <a:off x="5050368" y="2105543"/>
              <a:ext cx="879540" cy="879541"/>
            </a:xfrm>
            <a:prstGeom prst="arc">
              <a:avLst>
                <a:gd name="adj1" fmla="val 14205288"/>
                <a:gd name="adj2" fmla="val 19358391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Arc 22"/>
            <p:cNvSpPr/>
            <p:nvPr/>
          </p:nvSpPr>
          <p:spPr>
            <a:xfrm flipH="1" flipV="1">
              <a:off x="5237329" y="2431039"/>
              <a:ext cx="463978" cy="325443"/>
            </a:xfrm>
            <a:prstGeom prst="arc">
              <a:avLst>
                <a:gd name="adj1" fmla="val 13616311"/>
                <a:gd name="adj2" fmla="val 20379389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Arc 23"/>
            <p:cNvSpPr/>
            <p:nvPr/>
          </p:nvSpPr>
          <p:spPr>
            <a:xfrm flipH="1" flipV="1">
              <a:off x="4398930" y="1447800"/>
              <a:ext cx="2209800" cy="2209800"/>
            </a:xfrm>
            <a:prstGeom prst="arc">
              <a:avLst>
                <a:gd name="adj1" fmla="val 13398697"/>
                <a:gd name="adj2" fmla="val 20036942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 and repeat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 flipH="1">
            <a:off x="2240642" y="4278221"/>
            <a:ext cx="2331358" cy="252227"/>
            <a:chOff x="2240642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224064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496627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76092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301951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2755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5397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7917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0560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3434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 and repeat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 flipH="1">
            <a:off x="2545442" y="4278221"/>
            <a:ext cx="2331358" cy="252227"/>
            <a:chOff x="2545442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254544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801427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306572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332431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5803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8445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40965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3608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6482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 and repeat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 flipH="1">
            <a:off x="2850242" y="4278221"/>
            <a:ext cx="2331358" cy="252227"/>
            <a:chOff x="2850242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285024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3106227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337052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362911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8851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41493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44013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6656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9530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oil and gas industry was an early pioneer in digital computers</a:t>
            </a:r>
          </a:p>
          <a:p>
            <a:pPr lvl="1"/>
            <a:r>
              <a:rPr lang="en-US" dirty="0" smtClean="0"/>
              <a:t>Digital data acquisition began in early 1960s</a:t>
            </a:r>
          </a:p>
          <a:p>
            <a:pPr lvl="1"/>
            <a:r>
              <a:rPr lang="en-US" dirty="0" smtClean="0"/>
              <a:t>The money in big oil was a major force in early computing development</a:t>
            </a:r>
          </a:p>
          <a:p>
            <a:pPr lvl="1"/>
            <a:r>
              <a:rPr lang="en-US" dirty="0" smtClean="0"/>
              <a:t>For decades Western Geophysical was the largest consumer of magnetic tape in the world</a:t>
            </a:r>
          </a:p>
          <a:p>
            <a:r>
              <a:rPr lang="en-US" dirty="0" smtClean="0"/>
              <a:t>Early computers?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Arrow Connector 12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5" name="Isosceles Triangle 154"/>
          <p:cNvSpPr/>
          <p:nvPr/>
        </p:nvSpPr>
        <p:spPr>
          <a:xfrm rot="10800000">
            <a:off x="3079751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Isosceles Triangle 155"/>
          <p:cNvSpPr/>
          <p:nvPr/>
        </p:nvSpPr>
        <p:spPr>
          <a:xfrm rot="10800000">
            <a:off x="3335736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Isosceles Triangle 156"/>
          <p:cNvSpPr/>
          <p:nvPr/>
        </p:nvSpPr>
        <p:spPr>
          <a:xfrm rot="10800000">
            <a:off x="3600031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Isosceles Triangle 157"/>
          <p:cNvSpPr/>
          <p:nvPr/>
        </p:nvSpPr>
        <p:spPr>
          <a:xfrm rot="10800000">
            <a:off x="3858628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Isosceles Triangle 158"/>
          <p:cNvSpPr/>
          <p:nvPr/>
        </p:nvSpPr>
        <p:spPr>
          <a:xfrm rot="10800000">
            <a:off x="4114613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Isosceles Triangle 159"/>
          <p:cNvSpPr/>
          <p:nvPr/>
        </p:nvSpPr>
        <p:spPr>
          <a:xfrm rot="10800000">
            <a:off x="4378908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Isosceles Triangle 160"/>
          <p:cNvSpPr/>
          <p:nvPr/>
        </p:nvSpPr>
        <p:spPr>
          <a:xfrm rot="10800000">
            <a:off x="4630883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Isosceles Triangle 161"/>
          <p:cNvSpPr/>
          <p:nvPr/>
        </p:nvSpPr>
        <p:spPr>
          <a:xfrm rot="10800000">
            <a:off x="4895178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Arrow Connector 25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896394" y="4528860"/>
            <a:ext cx="472360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Arrow Connector 3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7" name="Straight Arrow Connector 156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" name="Straight Arrow Connector 152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Common-source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4066494" y="3352800"/>
            <a:ext cx="2065318" cy="213296"/>
          </a:xfrm>
          <a:prstGeom prst="rect">
            <a:avLst/>
          </a:prstGeom>
          <a:noFill/>
          <a:ln w="254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Common-source gather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 flipH="1">
            <a:off x="3714251" y="4278221"/>
            <a:ext cx="2305549" cy="1778255"/>
            <a:chOff x="2266451" y="4278221"/>
            <a:chExt cx="2305549" cy="1778255"/>
          </a:xfrm>
        </p:grpSpPr>
        <p:sp>
          <p:nvSpPr>
            <p:cNvPr id="160" name="Isosceles Triangle 159"/>
            <p:cNvSpPr/>
            <p:nvPr/>
          </p:nvSpPr>
          <p:spPr>
            <a:xfrm rot="10800000">
              <a:off x="32755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5397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7917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0560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3434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/>
            <p:cNvCxnSpPr/>
            <p:nvPr/>
          </p:nvCxnSpPr>
          <p:spPr>
            <a:xfrm rot="5400000">
              <a:off x="3594002" y="5207094"/>
              <a:ext cx="1543460" cy="15530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3143301" y="4741757"/>
              <a:ext cx="1522414" cy="107775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5400000">
              <a:off x="3207409" y="4805859"/>
              <a:ext cx="1511390" cy="96057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164" idx="2"/>
            </p:cNvCxnSpPr>
            <p:nvPr/>
          </p:nvCxnSpPr>
          <p:spPr>
            <a:xfrm rot="5400000">
              <a:off x="3264209" y="4840259"/>
              <a:ext cx="1544102" cy="86006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Isosceles Triangle 41"/>
            <p:cNvSpPr/>
            <p:nvPr/>
          </p:nvSpPr>
          <p:spPr>
            <a:xfrm rot="10800000">
              <a:off x="3006235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Isosceles Triangle 43"/>
            <p:cNvSpPr/>
            <p:nvPr/>
          </p:nvSpPr>
          <p:spPr>
            <a:xfrm rot="10800000">
              <a:off x="2760331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Isosceles Triangle 45"/>
            <p:cNvSpPr/>
            <p:nvPr/>
          </p:nvSpPr>
          <p:spPr>
            <a:xfrm rot="10800000">
              <a:off x="2510184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Isosceles Triangle 47"/>
            <p:cNvSpPr/>
            <p:nvPr/>
          </p:nvSpPr>
          <p:spPr>
            <a:xfrm rot="10800000">
              <a:off x="2266451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1" name="Straight Connector 60"/>
            <p:cNvCxnSpPr>
              <a:stCxn id="164" idx="2"/>
            </p:cNvCxnSpPr>
            <p:nvPr/>
          </p:nvCxnSpPr>
          <p:spPr>
            <a:xfrm rot="5400000">
              <a:off x="3319895" y="4882613"/>
              <a:ext cx="1530771" cy="7620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164" idx="2"/>
            </p:cNvCxnSpPr>
            <p:nvPr/>
          </p:nvCxnSpPr>
          <p:spPr>
            <a:xfrm rot="5400000">
              <a:off x="3382351" y="4951481"/>
              <a:ext cx="1537183" cy="63070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5400000">
              <a:off x="3481838" y="5044552"/>
              <a:ext cx="1498562" cy="47035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164" idx="2"/>
            </p:cNvCxnSpPr>
            <p:nvPr/>
          </p:nvCxnSpPr>
          <p:spPr>
            <a:xfrm rot="5400000">
              <a:off x="3545909" y="5121453"/>
              <a:ext cx="1543597" cy="29717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63" idx="0"/>
            </p:cNvCxnSpPr>
            <p:nvPr/>
          </p:nvCxnSpPr>
          <p:spPr>
            <a:xfrm rot="16200000" flipH="1">
              <a:off x="3450230" y="5207498"/>
              <a:ext cx="1528829" cy="152685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3260095" y="5132815"/>
              <a:ext cx="1522412" cy="282808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3041463" y="5100189"/>
              <a:ext cx="1528827" cy="35447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2853652" y="5040660"/>
              <a:ext cx="1493912" cy="46996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16200000" flipH="1">
              <a:off x="2650150" y="4974895"/>
              <a:ext cx="1500324" cy="607906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16200000" flipH="1">
              <a:off x="2470993" y="4908147"/>
              <a:ext cx="1500325" cy="74140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2288194" y="4840800"/>
              <a:ext cx="1500325" cy="876096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2104523" y="4780737"/>
              <a:ext cx="1513157" cy="1009053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" name="Straight Arrow Connector 152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Common-receiver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 rot="5400000">
            <a:off x="4268252" y="3353853"/>
            <a:ext cx="1918200" cy="213296"/>
          </a:xfrm>
          <a:prstGeom prst="rect">
            <a:avLst/>
          </a:prstGeom>
          <a:noFill/>
          <a:ln w="25400" cap="flat" cmpd="sng" algn="ctr">
            <a:solidFill>
              <a:srgbClr val="79C6F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" name="Straight Arrow Connector 152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/>
          <p:nvPr/>
        </p:nvCxnSpPr>
        <p:spPr>
          <a:xfrm rot="16200000" flipH="1">
            <a:off x="1192618" y="2904977"/>
            <a:ext cx="3403834" cy="3267547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Common-offset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74805" y="6172200"/>
            <a:ext cx="82586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Offset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 rot="8020547">
            <a:off x="1675548" y="4282296"/>
            <a:ext cx="5303385" cy="213296"/>
          </a:xfrm>
          <a:prstGeom prst="rect">
            <a:avLst/>
          </a:prstGeom>
          <a:noFill/>
          <a:ln w="25400" cap="flat" cmpd="sng" algn="ctr">
            <a:solidFill>
              <a:srgbClr val="79C6F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" name="Straight Arrow Connector 152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/>
          <p:nvPr/>
        </p:nvCxnSpPr>
        <p:spPr>
          <a:xfrm rot="16200000" flipH="1">
            <a:off x="1192618" y="2904977"/>
            <a:ext cx="3403834" cy="3267547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Nearly-zero-offset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74805" y="6172200"/>
            <a:ext cx="82586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Offset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 rot="8020547">
            <a:off x="652878" y="4282296"/>
            <a:ext cx="5303385" cy="213296"/>
          </a:xfrm>
          <a:prstGeom prst="rect">
            <a:avLst/>
          </a:prstGeom>
          <a:noFill/>
          <a:ln w="25400" cap="flat" cmpd="sng" algn="ctr">
            <a:solidFill>
              <a:srgbClr val="79C6F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Huge machines serviced by high priests</a:t>
            </a:r>
          </a:p>
          <a:p>
            <a:r>
              <a:rPr lang="en-US" dirty="0" smtClean="0"/>
              <a:t>Earliest machines stored most data on magnetic tape</a:t>
            </a:r>
          </a:p>
          <a:p>
            <a:endParaRPr lang="en-US" dirty="0"/>
          </a:p>
        </p:txBody>
      </p:sp>
      <p:pic>
        <p:nvPicPr>
          <p:cNvPr id="4" name="Picture 3" descr="xm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819400"/>
            <a:ext cx="4791456" cy="34808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52600" y="6300216"/>
            <a:ext cx="5515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www.columbia.edu/acis/history/tapes.html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8" name="Straight Arrow Connector 157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/>
          <p:nvPr/>
        </p:nvCxnSpPr>
        <p:spPr>
          <a:xfrm rot="16200000" flipH="1">
            <a:off x="1192618" y="2904977"/>
            <a:ext cx="3403834" cy="3267547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/>
          <p:nvPr/>
        </p:nvCxnSpPr>
        <p:spPr>
          <a:xfrm rot="5400000" flipH="1" flipV="1">
            <a:off x="1162204" y="2147457"/>
            <a:ext cx="4150211" cy="4036218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Arrow Connector 161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4474805" y="6172200"/>
            <a:ext cx="82586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Offset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Common-midpoint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 rot="2759511">
            <a:off x="4384264" y="3289035"/>
            <a:ext cx="1578258" cy="213296"/>
          </a:xfrm>
          <a:prstGeom prst="rect">
            <a:avLst/>
          </a:prstGeom>
          <a:noFill/>
          <a:ln w="25400" cap="flat" cmpd="sng" algn="ctr">
            <a:solidFill>
              <a:srgbClr val="79C6F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5105400" y="1721128"/>
            <a:ext cx="108234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Midpoint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Common-reflection-point gather?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 flipH="1">
            <a:off x="3352800" y="4278221"/>
            <a:ext cx="2210896" cy="1778255"/>
            <a:chOff x="3275504" y="4278221"/>
            <a:chExt cx="2210896" cy="1778255"/>
          </a:xfrm>
        </p:grpSpPr>
        <p:sp>
          <p:nvSpPr>
            <p:cNvPr id="160" name="Isosceles Triangle 159"/>
            <p:cNvSpPr/>
            <p:nvPr/>
          </p:nvSpPr>
          <p:spPr>
            <a:xfrm rot="10800000">
              <a:off x="32755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5397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7917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0560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3434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/>
            <p:cNvCxnSpPr>
              <a:stCxn id="163" idx="0"/>
            </p:cNvCxnSpPr>
            <p:nvPr/>
          </p:nvCxnSpPr>
          <p:spPr>
            <a:xfrm rot="16200000" flipH="1">
              <a:off x="3450230" y="5207498"/>
              <a:ext cx="1528829" cy="152685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3594002" y="5207094"/>
              <a:ext cx="1543460" cy="15530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Explosion 2 26"/>
            <p:cNvSpPr/>
            <p:nvPr/>
          </p:nvSpPr>
          <p:spPr>
            <a:xfrm>
              <a:off x="46482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Connector 27"/>
            <p:cNvCxnSpPr/>
            <p:nvPr/>
          </p:nvCxnSpPr>
          <p:spPr>
            <a:xfrm rot="16200000" flipH="1">
              <a:off x="3319574" y="5073337"/>
              <a:ext cx="1528829" cy="408183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3752721" y="5068715"/>
              <a:ext cx="1511396" cy="43486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Explosion 2 31"/>
            <p:cNvSpPr/>
            <p:nvPr/>
          </p:nvSpPr>
          <p:spPr>
            <a:xfrm>
              <a:off x="4953000" y="4278222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/>
            <p:cNvCxnSpPr/>
            <p:nvPr/>
          </p:nvCxnSpPr>
          <p:spPr>
            <a:xfrm rot="5400000">
              <a:off x="3884511" y="4919490"/>
              <a:ext cx="1528830" cy="71587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Explosion 2 34"/>
            <p:cNvSpPr/>
            <p:nvPr/>
          </p:nvSpPr>
          <p:spPr>
            <a:xfrm>
              <a:off x="5257800" y="4278222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/>
            <p:cNvCxnSpPr/>
            <p:nvPr/>
          </p:nvCxnSpPr>
          <p:spPr>
            <a:xfrm rot="5400000">
              <a:off x="4036548" y="4767454"/>
              <a:ext cx="1528831" cy="101995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3190740" y="4950915"/>
              <a:ext cx="1535242" cy="659437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3068524" y="4825791"/>
              <a:ext cx="1519569" cy="92536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released in 1989 (twenty years ago!)</a:t>
            </a:r>
          </a:p>
          <a:p>
            <a:r>
              <a:rPr lang="en-US" dirty="0" smtClean="0"/>
              <a:t>Today about 50% of the market</a:t>
            </a:r>
          </a:p>
          <a:p>
            <a:pPr lvl="1"/>
            <a:r>
              <a:rPr lang="en-US" dirty="0" smtClean="0"/>
              <a:t>commercial seismic data processing software</a:t>
            </a:r>
          </a:p>
          <a:p>
            <a:r>
              <a:rPr lang="en-US" dirty="0" smtClean="0"/>
              <a:t>Roughly 1000 customers worldwide</a:t>
            </a:r>
          </a:p>
          <a:p>
            <a:r>
              <a:rPr lang="en-US" dirty="0" smtClean="0"/>
              <a:t>License today costs around $100,000 </a:t>
            </a:r>
          </a:p>
          <a:p>
            <a:pPr lvl="1"/>
            <a:r>
              <a:rPr lang="en-US" dirty="0" smtClean="0"/>
              <a:t>plus 20% per year for upgrades and support</a:t>
            </a:r>
          </a:p>
          <a:p>
            <a:r>
              <a:rPr lang="en-US" dirty="0" smtClean="0"/>
              <a:t>User manual &gt; 5000 pages</a:t>
            </a:r>
          </a:p>
          <a:p>
            <a:pPr lvl="1"/>
            <a:r>
              <a:rPr lang="en-US" dirty="0" smtClean="0"/>
              <a:t>Hundreds of processing tools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 user interface (1989)</a:t>
            </a:r>
            <a:endParaRPr lang="en-US" dirty="0"/>
          </a:p>
        </p:txBody>
      </p:sp>
      <p:pic>
        <p:nvPicPr>
          <p:cNvPr id="10" name="Picture 9" descr="UserInterface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295400" y="1425388"/>
            <a:ext cx="6644408" cy="5204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 </a:t>
            </a:r>
            <a:r>
              <a:rPr lang="en-US" i="1" dirty="0" smtClean="0"/>
              <a:t>single-process </a:t>
            </a:r>
            <a:r>
              <a:rPr lang="en-US" dirty="0" smtClean="0"/>
              <a:t>data flow</a:t>
            </a:r>
            <a:endParaRPr lang="en-US" dirty="0"/>
          </a:p>
        </p:txBody>
      </p:sp>
      <p:pic>
        <p:nvPicPr>
          <p:cNvPr id="5" name="Picture 4" descr="Pipe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425388"/>
            <a:ext cx="5791200" cy="50516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28800" y="56388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single-trace tools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1524000" y="4572000"/>
            <a:ext cx="1981200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0"/>
          </p:cNvCxnSpPr>
          <p:nvPr/>
        </p:nvCxnSpPr>
        <p:spPr>
          <a:xfrm rot="5400000" flipH="1" flipV="1">
            <a:off x="2590800" y="4419600"/>
            <a:ext cx="14478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3200400" y="4953000"/>
            <a:ext cx="13716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V="1">
            <a:off x="4114800" y="2438400"/>
            <a:ext cx="1371600" cy="762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4838700" y="2552700"/>
            <a:ext cx="12192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4572000" y="1425388"/>
            <a:ext cx="1905000" cy="7082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rot="5400000">
            <a:off x="5334000" y="3200400"/>
            <a:ext cx="17526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029200" y="1948934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multi-trace tools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754937" cy="1044388"/>
          </a:xfrm>
        </p:spPr>
        <p:txBody>
          <a:bodyPr/>
          <a:lstStyle/>
          <a:p>
            <a:r>
              <a:rPr lang="en-US" dirty="0" smtClean="0"/>
              <a:t>ProMAX interactive graphics</a:t>
            </a:r>
            <a:endParaRPr lang="en-US" dirty="0"/>
          </a:p>
        </p:txBody>
      </p:sp>
      <p:pic>
        <p:nvPicPr>
          <p:cNvPr id="13" name="Picture 12" descr="VelocityAnalysis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931799" y="1524000"/>
            <a:ext cx="7343139" cy="480059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905000" y="1524000"/>
            <a:ext cx="1008698" cy="188496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905000" y="1425388"/>
            <a:ext cx="1008697" cy="40341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r>
              <a:rPr lang="en-US" dirty="0" smtClean="0">
                <a:noFill/>
              </a:rPr>
              <a:t>Velocity</a:t>
            </a:r>
            <a:endParaRPr lang="en-US" dirty="0">
              <a:noFill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89429" y="1524000"/>
            <a:ext cx="749172" cy="188496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289429" y="1425388"/>
            <a:ext cx="828918" cy="40341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r>
              <a:rPr lang="en-US" dirty="0" smtClean="0">
                <a:noFill/>
              </a:rPr>
              <a:t>Offset</a:t>
            </a:r>
            <a:endParaRPr lang="en-US" dirty="0">
              <a:noFill/>
            </a:endParaRPr>
          </a:p>
        </p:txBody>
      </p:sp>
      <p:sp>
        <p:nvSpPr>
          <p:cNvPr id="19" name="Rectangle 18"/>
          <p:cNvSpPr/>
          <p:nvPr/>
        </p:nvSpPr>
        <p:spPr>
          <a:xfrm rot="16200000">
            <a:off x="734457" y="3944352"/>
            <a:ext cx="609600" cy="188496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534908" y="3863788"/>
            <a:ext cx="1008697" cy="40341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pPr algn="ctr"/>
            <a:r>
              <a:rPr lang="en-US" dirty="0" smtClean="0">
                <a:noFill/>
              </a:rPr>
              <a:t>Time</a:t>
            </a:r>
            <a:endParaRPr lang="en-US" dirty="0">
              <a:noFill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724282" y="1524000"/>
            <a:ext cx="749172" cy="188496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724282" y="1425388"/>
            <a:ext cx="828918" cy="40341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r>
              <a:rPr lang="en-US" dirty="0" smtClean="0">
                <a:noFill/>
              </a:rPr>
              <a:t>Stacks</a:t>
            </a:r>
            <a:endParaRPr lang="en-US" dirty="0">
              <a:noFill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CMP gathers before stack</a:t>
            </a:r>
            <a:endParaRPr lang="en-US" dirty="0"/>
          </a:p>
        </p:txBody>
      </p:sp>
      <p:pic>
        <p:nvPicPr>
          <p:cNvPr id="9" name="Picture 8" descr="CmpGathersBeforeStacking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219200" y="1981200"/>
            <a:ext cx="6705600" cy="39766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553200" y="13716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Midpoint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Offset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4404" y="1828800"/>
            <a:ext cx="552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0.0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82034" y="3892034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Time (</a:t>
            </a:r>
            <a:r>
              <a:rPr lang="en-US" dirty="0" err="1" smtClean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4796" y="2590800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0.4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796" y="3364468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0.8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9600" y="4184586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1.2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4404" y="4977496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1.6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9208" y="5747070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2.0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7627817" y="1852012"/>
            <a:ext cx="304800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CMP stack</a:t>
            </a:r>
            <a:endParaRPr lang="en-US" dirty="0"/>
          </a:p>
        </p:txBody>
      </p:sp>
      <p:pic>
        <p:nvPicPr>
          <p:cNvPr id="4" name="Picture 3" descr="CmpStack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447800" y="1676400"/>
            <a:ext cx="6400800" cy="47910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9205" y="1503598"/>
            <a:ext cx="552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357705" y="3815834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Time (</a:t>
            </a:r>
            <a:r>
              <a:rPr lang="en-US" dirty="0" err="1" smtClean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1" y="3859384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7" y="6183868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400" y="5052536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7" y="2669934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7000" y="12954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Midpoint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7543800" y="1502010"/>
            <a:ext cx="304800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 design assumptions (1988)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Unix workstations</a:t>
            </a:r>
          </a:p>
          <a:p>
            <a:pPr lvl="1"/>
            <a:r>
              <a:rPr lang="en-US" dirty="0" smtClean="0"/>
              <a:t>not Windows, not Mac OS</a:t>
            </a:r>
          </a:p>
          <a:p>
            <a:r>
              <a:rPr lang="en-US" dirty="0" smtClean="0"/>
              <a:t>2D seismic lines</a:t>
            </a:r>
          </a:p>
          <a:p>
            <a:pPr lvl="1"/>
            <a:r>
              <a:rPr lang="en-US" dirty="0" smtClean="0"/>
              <a:t>1000 sources, 100 receivers, 1000 time samples</a:t>
            </a:r>
          </a:p>
          <a:p>
            <a:r>
              <a:rPr lang="en-US" dirty="0" smtClean="0"/>
              <a:t>Random access to all data </a:t>
            </a:r>
          </a:p>
          <a:p>
            <a:pPr lvl="1"/>
            <a:r>
              <a:rPr lang="en-US" dirty="0" smtClean="0"/>
              <a:t>because 2D seismic lines fit on disk</a:t>
            </a:r>
          </a:p>
          <a:p>
            <a:pPr lvl="1"/>
            <a:r>
              <a:rPr lang="en-US" dirty="0" smtClean="0"/>
              <a:t>arbitrary subsets (gathers) of traces</a:t>
            </a:r>
          </a:p>
          <a:p>
            <a:r>
              <a:rPr lang="en-US" dirty="0" smtClean="0"/>
              <a:t>Useful subsets fit in RAM</a:t>
            </a:r>
          </a:p>
          <a:p>
            <a:r>
              <a:rPr lang="en-US" dirty="0" smtClean="0"/>
              <a:t>Customers write and “plug in” their own tools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 today (2009)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Linux </a:t>
            </a:r>
            <a:r>
              <a:rPr lang="en-US" i="1" dirty="0" smtClean="0">
                <a:solidFill>
                  <a:schemeClr val="accent2"/>
                </a:solidFill>
              </a:rPr>
              <a:t>multi-core </a:t>
            </a:r>
            <a:r>
              <a:rPr lang="en-US" dirty="0" smtClean="0"/>
              <a:t>workstations and </a:t>
            </a:r>
            <a:r>
              <a:rPr lang="en-US" i="1" dirty="0" smtClean="0">
                <a:solidFill>
                  <a:srgbClr val="DDF53D"/>
                </a:solidFill>
              </a:rPr>
              <a:t>clusters</a:t>
            </a:r>
          </a:p>
          <a:p>
            <a:pPr lvl="1"/>
            <a:r>
              <a:rPr lang="en-US" dirty="0" smtClean="0"/>
              <a:t>with user interface on Linux, </a:t>
            </a:r>
            <a:r>
              <a:rPr lang="en-US" i="1" dirty="0" smtClean="0">
                <a:solidFill>
                  <a:schemeClr val="accent2"/>
                </a:solidFill>
              </a:rPr>
              <a:t>Windows, Mac OS</a:t>
            </a:r>
          </a:p>
          <a:p>
            <a:r>
              <a:rPr lang="en-US" i="1" dirty="0" smtClean="0">
                <a:solidFill>
                  <a:srgbClr val="DDF53D"/>
                </a:solidFill>
              </a:rPr>
              <a:t>3D</a:t>
            </a:r>
            <a:r>
              <a:rPr lang="en-US" dirty="0" smtClean="0"/>
              <a:t> seismic surveys </a:t>
            </a:r>
            <a:r>
              <a:rPr lang="en-US" i="1" dirty="0" smtClean="0">
                <a:solidFill>
                  <a:srgbClr val="DDF53D"/>
                </a:solidFill>
              </a:rPr>
              <a:t>(also 4D, multi-component, …)</a:t>
            </a:r>
          </a:p>
          <a:p>
            <a:pPr lvl="1"/>
            <a:r>
              <a:rPr lang="en-US" i="1" dirty="0" smtClean="0"/>
              <a:t> </a:t>
            </a:r>
            <a:r>
              <a:rPr lang="en-US" i="1" dirty="0" smtClean="0">
                <a:solidFill>
                  <a:srgbClr val="DDF53D"/>
                </a:solidFill>
              </a:rPr>
              <a:t>1000 lines</a:t>
            </a:r>
            <a:r>
              <a:rPr lang="en-US" i="1" dirty="0" smtClean="0"/>
              <a:t>, </a:t>
            </a:r>
            <a:r>
              <a:rPr lang="en-US" dirty="0" smtClean="0"/>
              <a:t>1000 sources, 100 receivers, 1000 time samples</a:t>
            </a:r>
          </a:p>
          <a:p>
            <a:r>
              <a:rPr lang="en-US" dirty="0" smtClean="0"/>
              <a:t>Random access to all data </a:t>
            </a:r>
          </a:p>
          <a:p>
            <a:pPr lvl="1"/>
            <a:r>
              <a:rPr lang="en-US" dirty="0" smtClean="0"/>
              <a:t>because </a:t>
            </a:r>
            <a:r>
              <a:rPr lang="en-US" i="1" dirty="0" smtClean="0">
                <a:solidFill>
                  <a:srgbClr val="DDF53D"/>
                </a:solidFill>
              </a:rPr>
              <a:t>3D seismic surveys </a:t>
            </a:r>
            <a:r>
              <a:rPr lang="en-US" dirty="0" smtClean="0"/>
              <a:t>fit on disk</a:t>
            </a:r>
          </a:p>
          <a:p>
            <a:pPr lvl="1"/>
            <a:r>
              <a:rPr lang="en-US" dirty="0" smtClean="0"/>
              <a:t>arbitrary subsets (gathers, </a:t>
            </a:r>
            <a:r>
              <a:rPr lang="en-US" i="1" dirty="0" smtClean="0">
                <a:solidFill>
                  <a:srgbClr val="DDF53D"/>
                </a:solidFill>
              </a:rPr>
              <a:t>slices, …</a:t>
            </a:r>
            <a:r>
              <a:rPr lang="en-US" dirty="0" smtClean="0"/>
              <a:t>) of </a:t>
            </a:r>
            <a:r>
              <a:rPr lang="en-US" i="1" dirty="0" smtClean="0">
                <a:solidFill>
                  <a:srgbClr val="DDF53D"/>
                </a:solidFill>
              </a:rPr>
              <a:t>samples</a:t>
            </a:r>
          </a:p>
          <a:p>
            <a:r>
              <a:rPr lang="en-US" dirty="0" smtClean="0"/>
              <a:t>Useful subsets fit in RAM</a:t>
            </a:r>
          </a:p>
          <a:p>
            <a:r>
              <a:rPr lang="en-US" dirty="0" smtClean="0"/>
              <a:t>Customers write and “plug in” their own tools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0"/>
            <a:ext cx="7583487" cy="1044388"/>
          </a:xfrm>
        </p:spPr>
        <p:txBody>
          <a:bodyPr/>
          <a:lstStyle/>
          <a:p>
            <a:r>
              <a:rPr lang="en-US" dirty="0" smtClean="0"/>
              <a:t>The Magnetic Tape Legacy:</a:t>
            </a:r>
            <a:endParaRPr lang="en-US" dirty="0"/>
          </a:p>
        </p:txBody>
      </p:sp>
      <p:pic>
        <p:nvPicPr>
          <p:cNvPr id="4" name="Content Placeholder 3" descr="tapelib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3374" r="-13374"/>
          <a:stretch>
            <a:fillRect/>
          </a:stretch>
        </p:blipFill>
        <p:spPr>
          <a:xfrm>
            <a:off x="779463" y="2007204"/>
            <a:ext cx="7583487" cy="4208930"/>
          </a:xfrm>
        </p:spPr>
      </p:pic>
      <p:sp>
        <p:nvSpPr>
          <p:cNvPr id="5" name="TextBox 4"/>
          <p:cNvSpPr txBox="1"/>
          <p:nvPr/>
        </p:nvSpPr>
        <p:spPr>
          <a:xfrm>
            <a:off x="1981200" y="6216134"/>
            <a:ext cx="5515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www.columbia.edu/acis/history/tapes.html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066800"/>
            <a:ext cx="84048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Assertion:  many to most seismic reflection data processing 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systems have concepts inherited from </a:t>
            </a:r>
            <a:r>
              <a:rPr lang="en-US" sz="2400" dirty="0" err="1" smtClean="0">
                <a:solidFill>
                  <a:srgbClr val="FF0000"/>
                </a:solidFill>
              </a:rPr>
              <a:t>mag</a:t>
            </a:r>
            <a:r>
              <a:rPr lang="en-US" sz="2400" dirty="0" smtClean="0">
                <a:solidFill>
                  <a:srgbClr val="FF0000"/>
                </a:solidFill>
              </a:rPr>
              <a:t> tape data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isSpaceFlowEditor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79463" y="1511300"/>
            <a:ext cx="7565679" cy="50437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ProMAX/SeisSpace UI today (2009)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ProMAX/GeoProbe 3D images</a:t>
            </a:r>
            <a:endParaRPr lang="en-US" dirty="0"/>
          </a:p>
        </p:txBody>
      </p:sp>
      <p:pic>
        <p:nvPicPr>
          <p:cNvPr id="4" name="Picture 3" descr="GeoProbeImages3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1600200"/>
            <a:ext cx="8238340" cy="4899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ProMAX/GeoProbe 3D images</a:t>
            </a:r>
            <a:endParaRPr lang="en-US" dirty="0"/>
          </a:p>
        </p:txBody>
      </p:sp>
      <p:pic>
        <p:nvPicPr>
          <p:cNvPr id="5" name="Picture 4" descr="SeismicVelocity3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455732"/>
            <a:ext cx="5562600" cy="510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ProMAX/GeoProbe 3D images</a:t>
            </a:r>
            <a:endParaRPr lang="en-US" dirty="0"/>
          </a:p>
        </p:txBody>
      </p:sp>
      <p:pic>
        <p:nvPicPr>
          <p:cNvPr id="5" name="Picture 4" descr="SeismicVelocity3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455732"/>
            <a:ext cx="5562600" cy="51004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90800" y="2133600"/>
            <a:ext cx="37736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No wiggle traces!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Processing with interpretation</a:t>
            </a:r>
            <a:endParaRPr lang="en-US" dirty="0"/>
          </a:p>
        </p:txBody>
      </p:sp>
      <p:pic>
        <p:nvPicPr>
          <p:cNvPr id="4" name="Picture 3" descr="GeoProbeWellSeismi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094" y="1425388"/>
            <a:ext cx="6754906" cy="5051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Random access to 3D images</a:t>
            </a:r>
            <a:endParaRPr lang="en-US" dirty="0"/>
          </a:p>
        </p:txBody>
      </p:sp>
      <p:pic>
        <p:nvPicPr>
          <p:cNvPr id="8" name="Picture 7" descr="Bricked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76400" y="1573342"/>
            <a:ext cx="5759128" cy="4675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each brick of floats, …</a:t>
            </a:r>
          </a:p>
          <a:p>
            <a:pPr lvl="1"/>
            <a:r>
              <a:rPr lang="en-US" dirty="0" smtClean="0"/>
              <a:t>find min and max values</a:t>
            </a:r>
          </a:p>
          <a:p>
            <a:pPr lvl="1"/>
            <a:r>
              <a:rPr lang="en-US" dirty="0" smtClean="0"/>
              <a:t>let 0 </a:t>
            </a:r>
            <a:r>
              <a:rPr lang="en-US" dirty="0" err="1" smtClean="0">
                <a:sym typeface="Wingdings"/>
              </a:rPr>
              <a:t>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/>
              <a:t>min, 255 </a:t>
            </a:r>
            <a:r>
              <a:rPr lang="en-US" dirty="0" err="1" smtClean="0">
                <a:sym typeface="Wingdings"/>
              </a:rPr>
              <a:t></a:t>
            </a:r>
            <a:r>
              <a:rPr lang="en-US" dirty="0" smtClean="0"/>
              <a:t> max</a:t>
            </a:r>
          </a:p>
          <a:p>
            <a:pPr lvl="1"/>
            <a:r>
              <a:rPr lang="en-US" dirty="0" smtClean="0"/>
              <a:t>quantize values in between</a:t>
            </a:r>
          </a:p>
          <a:p>
            <a:pPr lvl="1"/>
            <a:r>
              <a:rPr lang="en-US" dirty="0" smtClean="0"/>
              <a:t>store bytes [0:255] with min and max</a:t>
            </a:r>
          </a:p>
          <a:p>
            <a:r>
              <a:rPr lang="en-US" dirty="0" smtClean="0"/>
              <a:t>For more compression of each brick, use</a:t>
            </a:r>
          </a:p>
          <a:p>
            <a:pPr lvl="1"/>
            <a:r>
              <a:rPr lang="en-US" dirty="0" smtClean="0"/>
              <a:t>discrete cosine transform and</a:t>
            </a:r>
          </a:p>
          <a:p>
            <a:pPr lvl="1"/>
            <a:r>
              <a:rPr lang="en-US" dirty="0" smtClean="0"/>
              <a:t>Huffman coding,</a:t>
            </a:r>
          </a:p>
          <a:p>
            <a:pPr lvl="1"/>
            <a:r>
              <a:rPr lang="en-US" dirty="0" smtClean="0"/>
              <a:t>just like JPEG (but for 3D images)</a:t>
            </a:r>
          </a:p>
          <a:p>
            <a:pPr lvl="1"/>
            <a:endParaRPr lang="en-US" dirty="0" smtClean="0"/>
          </a:p>
        </p:txBody>
      </p:sp>
      <p:pic>
        <p:nvPicPr>
          <p:cNvPr id="4" name="Picture 3" descr="Bricked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019800" y="396688"/>
            <a:ext cx="2534477" cy="2057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Seismic data processing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With interpretation, reservoir modeling, …</a:t>
            </a:r>
          </a:p>
          <a:p>
            <a:pPr lvl="1"/>
            <a:r>
              <a:rPr lang="en-US" dirty="0" smtClean="0"/>
              <a:t>interactive and integrated</a:t>
            </a:r>
          </a:p>
          <a:p>
            <a:r>
              <a:rPr lang="en-US" dirty="0" smtClean="0"/>
              <a:t>Continuous 4D reservoir monitoring</a:t>
            </a:r>
          </a:p>
          <a:p>
            <a:pPr lvl="1"/>
            <a:r>
              <a:rPr lang="en-US" dirty="0" smtClean="0"/>
              <a:t>receivers left in place</a:t>
            </a:r>
          </a:p>
          <a:p>
            <a:pPr lvl="1"/>
            <a:r>
              <a:rPr lang="en-US" dirty="0" smtClean="0"/>
              <a:t>new 3D survey every three months</a:t>
            </a:r>
          </a:p>
          <a:p>
            <a:r>
              <a:rPr lang="en-US" dirty="0" smtClean="0"/>
              <a:t>Seismograms to images in one step</a:t>
            </a:r>
          </a:p>
          <a:p>
            <a:pPr lvl="1"/>
            <a:r>
              <a:rPr lang="en-US" dirty="0" smtClean="0"/>
              <a:t>data (</a:t>
            </a:r>
            <a:r>
              <a:rPr lang="en-US" dirty="0" err="1" smtClean="0"/>
              <a:t>t</a:t>
            </a:r>
            <a:r>
              <a:rPr lang="en-US" dirty="0" smtClean="0"/>
              <a:t>, </a:t>
            </a:r>
            <a:r>
              <a:rPr lang="en-US" dirty="0" err="1" smtClean="0"/>
              <a:t>x</a:t>
            </a:r>
            <a:r>
              <a:rPr lang="en-US" baseline="-25000" dirty="0" err="1" smtClean="0"/>
              <a:t>s</a:t>
            </a:r>
            <a:r>
              <a:rPr lang="en-US" dirty="0" smtClean="0"/>
              <a:t>, </a:t>
            </a:r>
            <a:r>
              <a:rPr lang="en-US" dirty="0" err="1" smtClean="0"/>
              <a:t>y</a:t>
            </a:r>
            <a:r>
              <a:rPr lang="en-US" baseline="-25000" dirty="0" err="1" smtClean="0"/>
              <a:t>s</a:t>
            </a:r>
            <a:r>
              <a:rPr lang="en-US" dirty="0" smtClean="0"/>
              <a:t>, </a:t>
            </a:r>
            <a:r>
              <a:rPr lang="en-US" dirty="0" err="1" smtClean="0"/>
              <a:t>z</a:t>
            </a:r>
            <a:r>
              <a:rPr lang="en-US" baseline="-25000" dirty="0" err="1" smtClean="0"/>
              <a:t>s</a:t>
            </a:r>
            <a:r>
              <a:rPr lang="en-US" dirty="0" smtClean="0"/>
              <a:t>, </a:t>
            </a:r>
            <a:r>
              <a:rPr lang="en-US" dirty="0" err="1" smtClean="0"/>
              <a:t>x</a:t>
            </a:r>
            <a:r>
              <a:rPr lang="en-US" baseline="-25000" dirty="0" err="1" smtClean="0"/>
              <a:t>r</a:t>
            </a:r>
            <a:r>
              <a:rPr lang="en-US" dirty="0" smtClean="0"/>
              <a:t>, y</a:t>
            </a:r>
            <a:r>
              <a:rPr lang="en-US" baseline="-25000" dirty="0" smtClean="0"/>
              <a:t>r</a:t>
            </a:r>
            <a:r>
              <a:rPr lang="en-US" dirty="0" smtClean="0"/>
              <a:t>, </a:t>
            </a:r>
            <a:r>
              <a:rPr lang="en-US" dirty="0" err="1" smtClean="0"/>
              <a:t>z</a:t>
            </a:r>
            <a:r>
              <a:rPr lang="en-US" baseline="-25000" dirty="0" err="1" smtClean="0"/>
              <a:t>r</a:t>
            </a:r>
            <a:r>
              <a:rPr lang="en-US" dirty="0" smtClean="0"/>
              <a:t>) </a:t>
            </a:r>
            <a:r>
              <a:rPr lang="en-US" dirty="0" err="1" smtClean="0">
                <a:latin typeface="Wingdings"/>
                <a:ea typeface="Wingdings"/>
                <a:cs typeface="Wingdings"/>
              </a:rPr>
              <a:t></a:t>
            </a:r>
            <a:r>
              <a:rPr lang="en-US" dirty="0" smtClean="0"/>
              <a:t> image (</a:t>
            </a:r>
            <a:r>
              <a:rPr lang="en-US" dirty="0" err="1" smtClean="0"/>
              <a:t>x</a:t>
            </a:r>
            <a:r>
              <a:rPr lang="en-US" dirty="0" smtClean="0"/>
              <a:t>, </a:t>
            </a:r>
            <a:r>
              <a:rPr lang="en-US" dirty="0" err="1" smtClean="0"/>
              <a:t>y</a:t>
            </a:r>
            <a:r>
              <a:rPr lang="en-US" dirty="0" smtClean="0"/>
              <a:t>, </a:t>
            </a:r>
            <a:r>
              <a:rPr lang="en-US" dirty="0" err="1" smtClean="0"/>
              <a:t>z</a:t>
            </a:r>
            <a:r>
              <a:rPr lang="en-US" dirty="0" smtClean="0"/>
              <a:t>)</a:t>
            </a:r>
          </a:p>
          <a:p>
            <a:r>
              <a:rPr lang="en-US" dirty="0" smtClean="0"/>
              <a:t>Multi-stream parallel (“embarrassingly easy”)</a:t>
            </a:r>
          </a:p>
          <a:p>
            <a:pPr lvl="1"/>
            <a:r>
              <a:rPr lang="en-US" dirty="0" smtClean="0"/>
              <a:t>shared memory multi-core</a:t>
            </a:r>
          </a:p>
          <a:p>
            <a:pPr lvl="1"/>
            <a:r>
              <a:rPr lang="en-US" dirty="0" smtClean="0"/>
              <a:t>distributed memory clusters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SU/ProMAX lessons for big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Separate user interface from processing</a:t>
            </a:r>
          </a:p>
          <a:p>
            <a:r>
              <a:rPr lang="en-US" dirty="0" smtClean="0"/>
              <a:t>Separate metadata from big data</a:t>
            </a:r>
          </a:p>
          <a:p>
            <a:r>
              <a:rPr lang="en-US" dirty="0" smtClean="0"/>
              <a:t>Enable fast access to useful subsets</a:t>
            </a:r>
          </a:p>
          <a:p>
            <a:r>
              <a:rPr lang="en-US" dirty="0" smtClean="0"/>
              <a:t>Factors of 1000 are hard on assumptions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4727856" y="1600199"/>
            <a:ext cx="2434943" cy="4138363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ooresLa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007727"/>
            <a:ext cx="6172200" cy="5317891"/>
          </a:xfrm>
          <a:prstGeom prst="rect">
            <a:avLst/>
          </a:prstGeom>
        </p:spPr>
      </p:pic>
      <p:cxnSp>
        <p:nvCxnSpPr>
          <p:cNvPr id="22" name="Straight Connector 21"/>
          <p:cNvCxnSpPr/>
          <p:nvPr/>
        </p:nvCxnSpPr>
        <p:spPr>
          <a:xfrm flipV="1">
            <a:off x="2632767" y="1613102"/>
            <a:ext cx="4403397" cy="4125461"/>
          </a:xfrm>
          <a:prstGeom prst="line">
            <a:avLst/>
          </a:prstGeom>
          <a:ln w="38100" cap="flat" cmpd="sng" algn="ctr">
            <a:solidFill>
              <a:srgbClr val="FFFFFF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CPU transistor count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324100" y="6213713"/>
            <a:ext cx="66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1971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61050" y="6213713"/>
            <a:ext cx="66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1980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23017" y="6213713"/>
            <a:ext cx="66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1990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84984" y="6213713"/>
            <a:ext cx="66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08227" y="6213713"/>
            <a:ext cx="66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2008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4420" y="5431139"/>
            <a:ext cx="1534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2,300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020" y="1383268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1,000,000,000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2020" y="2087610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100,000,000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2020" y="2819400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10,000,000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2020" y="3541919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1,000,000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2020" y="4264438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100,000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2020" y="4986957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10,000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99517" y="6107668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Wikipedia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Magnetic Tape Legacy: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Linear data model</a:t>
            </a:r>
          </a:p>
          <a:p>
            <a:r>
              <a:rPr lang="en-US" dirty="0" smtClean="0"/>
              <a:t>Streams processing</a:t>
            </a:r>
          </a:p>
          <a:p>
            <a:pPr lvl="1"/>
            <a:r>
              <a:rPr lang="en-US" dirty="0" smtClean="0"/>
              <a:t>Linear data files</a:t>
            </a:r>
          </a:p>
          <a:p>
            <a:pPr lvl="1"/>
            <a:r>
              <a:rPr lang="en-US" dirty="0" smtClean="0"/>
              <a:t>Header-based metadata</a:t>
            </a:r>
          </a:p>
          <a:p>
            <a:pPr lvl="1"/>
            <a:r>
              <a:rPr lang="en-US" dirty="0" smtClean="0"/>
              <a:t>Railroad car processing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727856" y="1600199"/>
            <a:ext cx="2434943" cy="4138363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ooresLa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007727"/>
            <a:ext cx="6172200" cy="5317891"/>
          </a:xfrm>
          <a:prstGeom prst="rect">
            <a:avLst/>
          </a:prstGeom>
        </p:spPr>
      </p:pic>
      <p:cxnSp>
        <p:nvCxnSpPr>
          <p:cNvPr id="22" name="Straight Connector 21"/>
          <p:cNvCxnSpPr/>
          <p:nvPr/>
        </p:nvCxnSpPr>
        <p:spPr>
          <a:xfrm flipV="1">
            <a:off x="2632767" y="1613102"/>
            <a:ext cx="4403397" cy="4125461"/>
          </a:xfrm>
          <a:prstGeom prst="line">
            <a:avLst/>
          </a:prstGeom>
          <a:ln w="38100" cap="flat" cmpd="sng" algn="ctr">
            <a:solidFill>
              <a:srgbClr val="FFFFFF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CPU transistor count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324100" y="6213713"/>
            <a:ext cx="66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1971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61050" y="6213713"/>
            <a:ext cx="66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1980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23017" y="6213713"/>
            <a:ext cx="66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1990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84984" y="6213713"/>
            <a:ext cx="66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08227" y="6213713"/>
            <a:ext cx="66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2008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4420" y="5431139"/>
            <a:ext cx="1534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2,300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020" y="1383268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1,000,000,000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2020" y="2087610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100,000,000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2020" y="2819400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10,000,000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2020" y="3541919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1,000,000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2020" y="4264438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100,000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2020" y="4986957"/>
            <a:ext cx="168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10,000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2632767" y="4728865"/>
            <a:ext cx="4366750" cy="1009698"/>
          </a:xfrm>
          <a:prstGeom prst="line">
            <a:avLst/>
          </a:prstGeom>
          <a:ln w="3810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887683" y="4267200"/>
            <a:ext cx="2122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solidFill>
                  <a:schemeClr val="accent2"/>
                </a:solidFill>
              </a:rPr>
              <a:t>disk seek</a:t>
            </a:r>
            <a:endParaRPr lang="en-US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Linear Data Model: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63097"/>
            <a:ext cx="8039100" cy="27893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76400" y="6096000"/>
            <a:ext cx="4555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2002 SEGY standard (http://</a:t>
            </a:r>
            <a:r>
              <a:rPr lang="en-US" dirty="0" err="1" smtClean="0"/>
              <a:t>www.seg.org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Streams Processing</a:t>
            </a:r>
            <a:endParaRPr lang="en-US" dirty="0"/>
          </a:p>
        </p:txBody>
      </p:sp>
      <p:pic>
        <p:nvPicPr>
          <p:cNvPr id="4" name="Picture 3" descr="flowdiagram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191000" y="152400"/>
            <a:ext cx="529936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9463" y="1752600"/>
            <a:ext cx="40211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rgbClr val="FF6600"/>
                </a:solidFill>
              </a:rPr>
              <a:t> </a:t>
            </a: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Typical flow shown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Boxes are processes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Arrows are data flow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Traditional=job stream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Modern=GUI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run a  SEISMIC UNIX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Instructions will be given 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 smtClean="0"/>
              <a:t>Run the shell script directed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 smtClean="0"/>
              <a:t>Open the script in your favorite text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Railroad switchyard analog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15526" y="6260068"/>
            <a:ext cx="2935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http://images.google.com</a:t>
            </a: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6" name="Picture 5" descr="switchyar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63" y="1600200"/>
            <a:ext cx="3014472" cy="3153213"/>
          </a:xfrm>
          <a:prstGeom prst="rect">
            <a:avLst/>
          </a:prstGeom>
        </p:spPr>
      </p:pic>
      <p:pic>
        <p:nvPicPr>
          <p:cNvPr id="7" name="Picture 6" descr="railyar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1600200"/>
            <a:ext cx="3165071" cy="47253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4876800"/>
            <a:ext cx="4419600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Railroad cars are like one seismogram</a:t>
            </a:r>
          </a:p>
          <a:p>
            <a:pPr>
              <a:buFont typeface="Arial"/>
              <a:buChar char="•"/>
            </a:pPr>
            <a:r>
              <a:rPr lang="en-US" dirty="0" smtClean="0"/>
              <a:t> Input train is data file</a:t>
            </a:r>
          </a:p>
          <a:p>
            <a:pPr>
              <a:buFont typeface="Arial"/>
              <a:buChar char="•"/>
            </a:pPr>
            <a:r>
              <a:rPr lang="en-US" dirty="0" smtClean="0"/>
              <a:t> Side cars are processing modules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9600" y="6172200"/>
            <a:ext cx="4725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Note:  I first learned this from David </a:t>
            </a:r>
            <a:r>
              <a:rPr lang="en-US" dirty="0" err="1" smtClean="0"/>
              <a:t>Okaya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1974</TotalTime>
  <Words>1094</Words>
  <Application>Microsoft Macintosh PowerPoint</Application>
  <PresentationFormat>On-screen Show (4:3)</PresentationFormat>
  <Paragraphs>234</Paragraphs>
  <Slides>50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Revolution</vt:lpstr>
      <vt:lpstr>Session 6: The Seismic Reflection Approach to Data Processing</vt:lpstr>
      <vt:lpstr>Some History</vt:lpstr>
      <vt:lpstr>Early Computers</vt:lpstr>
      <vt:lpstr>The Magnetic Tape Legacy:</vt:lpstr>
      <vt:lpstr>The Magnetic Tape Legacy:</vt:lpstr>
      <vt:lpstr>The Linear Data Model:</vt:lpstr>
      <vt:lpstr>Streams Processing</vt:lpstr>
      <vt:lpstr>Let’s run a  SEISMIC UNIX example</vt:lpstr>
      <vt:lpstr>Railroad switchyard analog</vt:lpstr>
      <vt:lpstr>Single Trace Processors  (e.g. simple filter)</vt:lpstr>
      <vt:lpstr>Gather Processors:  siding analog</vt:lpstr>
      <vt:lpstr>Sorters:  switchyard analog</vt:lpstr>
      <vt:lpstr>Accumulators (e.g. stacker)</vt:lpstr>
      <vt:lpstr>Reflection seismology</vt:lpstr>
      <vt:lpstr>Source creates seismic waves</vt:lpstr>
      <vt:lpstr>Receivers record seismograms</vt:lpstr>
      <vt:lpstr>Shift and repeat</vt:lpstr>
      <vt:lpstr>Shift and repeat</vt:lpstr>
      <vt:lpstr>Shift and repeat</vt:lpstr>
      <vt:lpstr>A 2D seismic line</vt:lpstr>
      <vt:lpstr>A 2D seismic line</vt:lpstr>
      <vt:lpstr>A 2D seismic line</vt:lpstr>
      <vt:lpstr>A 2D seismic line</vt:lpstr>
      <vt:lpstr>A 2D seismic line</vt:lpstr>
      <vt:lpstr>Common-source gather</vt:lpstr>
      <vt:lpstr>Common-source gather</vt:lpstr>
      <vt:lpstr>Common-receiver gather</vt:lpstr>
      <vt:lpstr>Common-offset gather</vt:lpstr>
      <vt:lpstr>Nearly-zero-offset gather</vt:lpstr>
      <vt:lpstr>Common-midpoint gather</vt:lpstr>
      <vt:lpstr>Common-reflection-point gather?</vt:lpstr>
      <vt:lpstr>ProMAX</vt:lpstr>
      <vt:lpstr>ProMAX user interface (1989)</vt:lpstr>
      <vt:lpstr>ProMAX single-process data flow</vt:lpstr>
      <vt:lpstr>ProMAX interactive graphics</vt:lpstr>
      <vt:lpstr>CMP gathers before stack</vt:lpstr>
      <vt:lpstr>CMP stack</vt:lpstr>
      <vt:lpstr>ProMAX design assumptions (1988)</vt:lpstr>
      <vt:lpstr>ProMAX today (2009)</vt:lpstr>
      <vt:lpstr>ProMAX/SeisSpace UI today (2009)</vt:lpstr>
      <vt:lpstr>ProMAX/GeoProbe 3D images</vt:lpstr>
      <vt:lpstr>ProMAX/GeoProbe 3D images</vt:lpstr>
      <vt:lpstr>ProMAX/GeoProbe 3D images</vt:lpstr>
      <vt:lpstr>Processing with interpretation</vt:lpstr>
      <vt:lpstr>Random access to 3D images</vt:lpstr>
      <vt:lpstr>Compression</vt:lpstr>
      <vt:lpstr>Seismic data processing today</vt:lpstr>
      <vt:lpstr>SU/ProMAX lessons for big data</vt:lpstr>
      <vt:lpstr>CPU transistor count</vt:lpstr>
      <vt:lpstr>CPU transistor count</vt:lpstr>
    </vt:vector>
  </TitlesOfParts>
  <Company>Indiana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Seismic Reflection Data Processing</dc:title>
  <dc:creator>Gary Pavlis</dc:creator>
  <cp:lastModifiedBy>Dave Hale</cp:lastModifiedBy>
  <cp:revision>89</cp:revision>
  <cp:lastPrinted>2009-07-31T14:00:49Z</cp:lastPrinted>
  <dcterms:created xsi:type="dcterms:W3CDTF">2009-08-04T15:27:36Z</dcterms:created>
  <dcterms:modified xsi:type="dcterms:W3CDTF">2009-08-04T16:14:55Z</dcterms:modified>
</cp:coreProperties>
</file>