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35.xml" ContentType="application/vnd.openxmlformats-officedocument.presentationml.slide+xml"/>
  <Override PartName="/docProps/app.xml" ContentType="application/vnd.openxmlformats-officedocument.extended-properties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notesSlides/notesSlide16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notesSlides/notesSlide7.xml" ContentType="application/vnd.openxmlformats-officedocument.presentationml.notesSlide+xml"/>
  <Override PartName="/ppt/notesSlides/notesSlide15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4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34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58" r:id="rId1"/>
  </p:sldMasterIdLst>
  <p:notesMasterIdLst>
    <p:notesMasterId r:id="rId45"/>
  </p:notesMasterIdLst>
  <p:handoutMasterIdLst>
    <p:handoutMasterId r:id="rId46"/>
  </p:handoutMasterIdLst>
  <p:sldIdLst>
    <p:sldId id="1344" r:id="rId2"/>
    <p:sldId id="1539" r:id="rId3"/>
    <p:sldId id="1542" r:id="rId4"/>
    <p:sldId id="1555" r:id="rId5"/>
    <p:sldId id="1556" r:id="rId6"/>
    <p:sldId id="1558" r:id="rId7"/>
    <p:sldId id="1557" r:id="rId8"/>
    <p:sldId id="1563" r:id="rId9"/>
    <p:sldId id="1564" r:id="rId10"/>
    <p:sldId id="1565" r:id="rId11"/>
    <p:sldId id="1566" r:id="rId12"/>
    <p:sldId id="1567" r:id="rId13"/>
    <p:sldId id="1568" r:id="rId14"/>
    <p:sldId id="1569" r:id="rId15"/>
    <p:sldId id="1571" r:id="rId16"/>
    <p:sldId id="1572" r:id="rId17"/>
    <p:sldId id="1580" r:id="rId18"/>
    <p:sldId id="1573" r:id="rId19"/>
    <p:sldId id="1579" r:id="rId20"/>
    <p:sldId id="1570" r:id="rId21"/>
    <p:sldId id="1574" r:id="rId22"/>
    <p:sldId id="1576" r:id="rId23"/>
    <p:sldId id="1577" r:id="rId24"/>
    <p:sldId id="1562" r:id="rId25"/>
    <p:sldId id="1553" r:id="rId26"/>
    <p:sldId id="1559" r:id="rId27"/>
    <p:sldId id="1561" r:id="rId28"/>
    <p:sldId id="1560" r:id="rId29"/>
    <p:sldId id="1575" r:id="rId30"/>
    <p:sldId id="1578" r:id="rId31"/>
    <p:sldId id="1581" r:id="rId32"/>
    <p:sldId id="1585" r:id="rId33"/>
    <p:sldId id="1582" r:id="rId34"/>
    <p:sldId id="1583" r:id="rId35"/>
    <p:sldId id="1588" r:id="rId36"/>
    <p:sldId id="1584" r:id="rId37"/>
    <p:sldId id="1586" r:id="rId38"/>
    <p:sldId id="1587" r:id="rId39"/>
    <p:sldId id="1548" r:id="rId40"/>
    <p:sldId id="1549" r:id="rId41"/>
    <p:sldId id="1554" r:id="rId42"/>
    <p:sldId id="1543" r:id="rId43"/>
    <p:sldId id="1546" r:id="rId44"/>
  </p:sldIdLst>
  <p:sldSz cx="9144000" cy="6858000" type="screen4x3"/>
  <p:notesSz cx="6934200" cy="9220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5pPr>
    <a:lvl6pPr marL="22860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6pPr>
    <a:lvl7pPr marL="27432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7pPr>
    <a:lvl8pPr marL="32004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8pPr>
    <a:lvl9pPr marL="3657600" algn="l" defTabSz="457200" rtl="0" eaLnBrk="1" latinLnBrk="0" hangingPunct="1">
      <a:defRPr sz="1000" b="1" kern="1200">
        <a:solidFill>
          <a:schemeClr val="tx1"/>
        </a:solidFill>
        <a:latin typeface="Arial" pitchFamily="-10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schemeClr val="tx1"/>
    </p:penClr>
  </p:showPr>
  <p:clrMru>
    <a:srgbClr val="CC0000"/>
    <a:srgbClr val="D4ED9D"/>
    <a:srgbClr val="E2F9FF"/>
    <a:srgbClr val="D6E9FF"/>
    <a:srgbClr val="EBFFD7"/>
    <a:srgbClr val="178EFF"/>
    <a:srgbClr val="E4EFFF"/>
    <a:srgbClr val="FF0005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88982" autoAdjust="0"/>
  </p:normalViewPr>
  <p:slideViewPr>
    <p:cSldViewPr snapToGrid="0">
      <p:cViewPr varScale="1">
        <p:scale>
          <a:sx n="91" d="100"/>
          <a:sy n="91" d="100"/>
        </p:scale>
        <p:origin x="-640" y="-112"/>
      </p:cViewPr>
      <p:guideLst>
        <p:guide orient="horz" pos="21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theme" Target="theme/theme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notesMaster" Target="notesMasters/notesMaster1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viewProps" Target="viewProps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handoutMaster" Target="handoutMasters/handoutMaster1.xml"/><Relationship Id="rId35" Type="http://schemas.openxmlformats.org/officeDocument/2006/relationships/slide" Target="slides/slide34.xml"/><Relationship Id="rId51" Type="http://schemas.openxmlformats.org/officeDocument/2006/relationships/tableStyles" Target="tableStyles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fld id="{E88D5DDD-B1B1-C540-AD52-F40FC214A0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67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4" tIns="46152" rIns="92304" bIns="46152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b="0">
                <a:latin typeface="Arial" pitchFamily="-107" charset="0"/>
              </a:defRPr>
            </a:lvl1pPr>
          </a:lstStyle>
          <a:p>
            <a:pPr>
              <a:defRPr/>
            </a:pPr>
            <a:fld id="{4279B2C3-A743-6149-A045-28004014A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DE6BA9-612C-2249-BCB8-C1A0AA76C857}" type="slidenum">
              <a:rPr lang="en-US">
                <a:latin typeface="Arial" pitchFamily="-106" charset="0"/>
              </a:rPr>
              <a:pPr/>
              <a:t>1</a:t>
            </a:fld>
            <a:endParaRPr lang="en-US">
              <a:latin typeface="Arial" pitchFamily="-106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Useful</a:t>
            </a:r>
            <a:r>
              <a:rPr lang="en-US" baseline="0" dirty="0" smtClean="0"/>
              <a:t> for data discovery and quick access to station information</a:t>
            </a:r>
          </a:p>
          <a:p>
            <a:pPr>
              <a:buFontTx/>
              <a:buChar char="-"/>
            </a:pPr>
            <a:endParaRPr lang="en-US" baseline="0" dirty="0" smtClean="0"/>
          </a:p>
          <a:p>
            <a:pPr>
              <a:buFontTx/>
              <a:buChar char="-"/>
            </a:pPr>
            <a:r>
              <a:rPr lang="en-US" baseline="0" dirty="0" smtClean="0"/>
              <a:t>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BBC9D7-8F99-A84D-9E04-C7D827676318}" type="slidenum">
              <a:rPr lang="en-US" smtClean="0">
                <a:latin typeface="Arial" pitchFamily="-106" charset="0"/>
              </a:rPr>
              <a:pPr/>
              <a:t>25</a:t>
            </a:fld>
            <a:endParaRPr lang="en-US" smtClean="0">
              <a:latin typeface="Arial" pitchFamily="-106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Also not designed as</a:t>
            </a:r>
            <a:r>
              <a:rPr lang="en-US" baseline="0" dirty="0" smtClean="0"/>
              <a:t> a processed data format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 Even though most</a:t>
            </a:r>
            <a:r>
              <a:rPr lang="en-US" baseline="0" dirty="0" smtClean="0"/>
              <a:t> SEED headers are in ASCII is is not readable, certainly not editable</a:t>
            </a:r>
          </a:p>
          <a:p>
            <a:pPr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The</a:t>
            </a:r>
            <a:r>
              <a:rPr lang="en-US" baseline="0" dirty="0" smtClean="0"/>
              <a:t> total system sensitivity is the product of all stage sensitivities and represents the scaling from ground units to digital samples in counts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E42E74-E227-774C-B480-BB9FD34ECB2B}" type="slidenum">
              <a:rPr lang="en-US" smtClean="0">
                <a:latin typeface="Arial" pitchFamily="-106" charset="0"/>
              </a:rPr>
              <a:pPr/>
              <a:t>40</a:t>
            </a:fld>
            <a:endParaRPr lang="en-US" smtClean="0">
              <a:latin typeface="Arial" pitchFamily="-106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mtClean="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rPr>
              <a:t>Roughly 10,000 requests a month fail to ship data due to no data, format, etc. errors</a:t>
            </a:r>
          </a:p>
          <a:p>
            <a:pPr eaLnBrk="1" hangingPunct="1"/>
            <a:endParaRPr lang="en-US" smtClean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mtClean="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rPr>
              <a:t>Total shipped volume: 16 TB</a:t>
            </a:r>
          </a:p>
          <a:p>
            <a:pPr eaLnBrk="1" hangingPunct="1"/>
            <a:endParaRPr lang="en-US" smtClean="0">
              <a:latin typeface="Arial" pitchFamily="-106" charset="0"/>
              <a:ea typeface="ＭＳ Ｐゴシック" pitchFamily="-106" charset="-128"/>
              <a:cs typeface="ＭＳ Ｐゴシック" pitchFamily="-106" charset="-128"/>
            </a:endParaRPr>
          </a:p>
          <a:p>
            <a:pPr eaLnBrk="1" hangingPunct="1"/>
            <a:r>
              <a:rPr lang="en-US" smtClean="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rPr>
              <a:t>Shipped by bin: 5.3 TB, 1.7 TB, 4.8 TB, 1.2 TB, 2.9 TB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D81595-CD2F-834F-973E-526774E4336B}" type="slidenum">
              <a:rPr lang="en-US" smtClean="0">
                <a:latin typeface="Arial" pitchFamily="-106" charset="0"/>
              </a:rPr>
              <a:pPr/>
              <a:t>43</a:t>
            </a:fld>
            <a:endParaRPr lang="en-US" smtClean="0">
              <a:latin typeface="Arial" pitchFamily="-106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Two</a:t>
            </a:r>
            <a:r>
              <a:rPr lang="en-US" baseline="0" dirty="0" smtClean="0"/>
              <a:t> reasons to show this:</a:t>
            </a:r>
          </a:p>
          <a:p>
            <a:pPr marL="228600" indent="-228600">
              <a:buAutoNum type="arabicParenR"/>
            </a:pPr>
            <a:r>
              <a:rPr lang="en-US" baseline="0" dirty="0" smtClean="0"/>
              <a:t>Many participants using TA network data, illustrates what is available</a:t>
            </a:r>
          </a:p>
          <a:p>
            <a:pPr marL="228600" indent="-228600">
              <a:buAutoNum type="arabicParenR"/>
            </a:pPr>
            <a:r>
              <a:rPr lang="en-US" baseline="0" dirty="0" smtClean="0"/>
              <a:t>Illustrates one of the few very-high data return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These are only the most common request mechanisms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Formatted email messages, the work horse of the DMC for</a:t>
            </a:r>
            <a:r>
              <a:rPr lang="en-US" baseline="0" dirty="0" smtClean="0"/>
              <a:t> data delivery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Formatted email messages, the work horse of the DMC for</a:t>
            </a:r>
            <a:r>
              <a:rPr lang="en-US" baseline="0" dirty="0" smtClean="0"/>
              <a:t> </a:t>
            </a:r>
            <a:r>
              <a:rPr lang="en-US" baseline="0" smtClean="0"/>
              <a:t>data delivery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Demo</a:t>
            </a:r>
            <a:r>
              <a:rPr lang="en-US" baseline="0" dirty="0" smtClean="0"/>
              <a:t> JWEED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Philip </a:t>
            </a:r>
            <a:r>
              <a:rPr lang="en-US" dirty="0" err="1" smtClean="0"/>
              <a:t>Crotwell</a:t>
            </a:r>
            <a:r>
              <a:rPr lang="en-US" dirty="0" smtClean="0"/>
              <a:t> will cover SOD in more detail later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- Latency is a secondary concern</a:t>
            </a:r>
            <a:r>
              <a:rPr lang="en-US" baseline="0" dirty="0" smtClean="0"/>
              <a:t> for the DMC and USArray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9B2C3-A743-6149-A045-28004014A29D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_GLOBE_FULL_IMAGE-SM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0800"/>
            <a:ext cx="73914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32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38200" y="228600"/>
            <a:ext cx="77724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432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1676400"/>
            <a:ext cx="6400800" cy="1752600"/>
          </a:xfrm>
        </p:spPr>
        <p:txBody>
          <a:bodyPr/>
          <a:lstStyle>
            <a:lvl1pPr marL="0" indent="0" algn="ctr">
              <a:buFont typeface="Arial" pitchFamily="-107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238E85C-AF4B-7E4E-96A1-A9918FC432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B8F8F-4841-5147-AC58-D18DACE15E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066800"/>
            <a:ext cx="19431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066800"/>
            <a:ext cx="56769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2F9CD-6075-184F-9F92-05BEE5F61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8D420-7532-114A-A9FE-951ABC9479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D0FA5-9DBC-F242-B0DA-0200F123DF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72E87-4876-8649-BD03-992A5766BB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1A051-2099-7B40-AFC0-A84B1A2032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E0A45-9CFF-E94A-83FD-DCC8C8E748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83D06-97E3-7541-9852-635136381C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F8B7E-DCB7-A14A-A6CF-D6C44CB1C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EF42D-53CF-0144-90CB-425D18846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777240"/>
            <a:ext cx="9144000" cy="7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</a:t>
            </a:r>
            <a:r>
              <a:rPr lang="en-US" dirty="0" smtClean="0"/>
              <a:t>edit </a:t>
            </a:r>
            <a:r>
              <a:rPr lang="en-US" dirty="0"/>
              <a:t>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09800"/>
            <a:ext cx="7772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422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422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latin typeface="Arial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200439AB-242A-3C43-81B6-DA8A0A5A5BF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1" name="Picture 8" descr="waveform-banner.pn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0" y="777240"/>
            <a:ext cx="9144000" cy="584776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3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-106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-107" charset="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hyperlink" Target="mailto:sync@iris.washington.edu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dataless@iris.washington.edu" TargetMode="External"/><Relationship Id="rId3" Type="http://schemas.openxmlformats.org/officeDocument/2006/relationships/hyperlink" Target="mailto:miniseed@iris.washington.edu" TargetMode="External"/><Relationship Id="rId5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1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5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30313" y="669925"/>
            <a:ext cx="6400800" cy="13557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Arial" pitchFamily="-106" charset="0"/>
              <a:buNone/>
            </a:pPr>
            <a:r>
              <a:rPr lang="en-US" smtClean="0"/>
              <a:t>USArray Data at the IRIS DMC</a:t>
            </a:r>
          </a:p>
        </p:txBody>
      </p:sp>
      <p:sp>
        <p:nvSpPr>
          <p:cNvPr id="15363" name="Rectangle 14"/>
          <p:cNvSpPr>
            <a:spLocks noChangeArrowheads="1"/>
          </p:cNvSpPr>
          <p:nvPr/>
        </p:nvSpPr>
        <p:spPr bwMode="auto">
          <a:xfrm>
            <a:off x="4976813" y="3810000"/>
            <a:ext cx="2765425" cy="1301750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2000" b="0">
                <a:solidFill>
                  <a:schemeClr val="bg1"/>
                </a:solidFill>
              </a:rPr>
              <a:t>Chad Trabant</a:t>
            </a: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endParaRPr lang="en-US" sz="2400" b="0">
              <a:solidFill>
                <a:schemeClr val="bg1"/>
              </a:solidFill>
            </a:endParaRP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1600" b="0" i="1">
                <a:solidFill>
                  <a:schemeClr val="bg1"/>
                </a:solidFill>
              </a:rPr>
              <a:t>USArray Data Short Course</a:t>
            </a: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1600" b="0" i="1">
                <a:solidFill>
                  <a:schemeClr val="bg1"/>
                </a:solidFill>
              </a:rPr>
              <a:t>August 3-7, 2009</a:t>
            </a:r>
          </a:p>
          <a:p>
            <a:pPr algn="l">
              <a:lnSpc>
                <a:spcPct val="85000"/>
              </a:lnSpc>
              <a:buFont typeface="Arial" pitchFamily="-106" charset="0"/>
              <a:buNone/>
            </a:pPr>
            <a:r>
              <a:rPr lang="en-US" sz="1600" b="0" i="1">
                <a:solidFill>
                  <a:schemeClr val="bg1"/>
                </a:solidFill>
              </a:rPr>
              <a:t>Northwestern</a:t>
            </a:r>
          </a:p>
        </p:txBody>
      </p:sp>
      <p:pic>
        <p:nvPicPr>
          <p:cNvPr id="15364" name="Picture 5" descr="NSF-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54938" y="5478463"/>
            <a:ext cx="12319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NetDC</a:t>
            </a:r>
            <a:r>
              <a:rPr lang="en-US" dirty="0" smtClean="0"/>
              <a:t> Email Requests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115" y="1530930"/>
            <a:ext cx="8976886" cy="1655081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Address</a:t>
            </a:r>
            <a:r>
              <a:rPr lang="en-US" sz="2800" i="1" dirty="0" smtClean="0"/>
              <a:t>: </a:t>
            </a:r>
            <a:r>
              <a:rPr lang="en-US" sz="2800" i="1" dirty="0" err="1" smtClean="0">
                <a:solidFill>
                  <a:srgbClr val="0000FF"/>
                </a:solidFill>
              </a:rPr>
              <a:t>netdc@fdsn.org</a:t>
            </a:r>
            <a:endParaRPr lang="en-US" sz="2800" i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sz="2800" dirty="0" smtClean="0"/>
              <a:t>Manual: </a:t>
            </a:r>
            <a:r>
              <a:rPr lang="en-US" sz="2800" i="1" dirty="0" smtClean="0"/>
              <a:t>http://www.iris.edu/manuals/netdc/</a:t>
            </a:r>
          </a:p>
          <a:p>
            <a:pPr>
              <a:buNone/>
            </a:pPr>
            <a:r>
              <a:rPr lang="en-US" sz="2800" dirty="0" smtClean="0"/>
              <a:t>Requests are routed to data centers as needed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3949" y="3230570"/>
            <a:ext cx="8738262" cy="355481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500" dirty="0" smtClean="0"/>
              <a:t>.NETDC_REQUEST</a:t>
            </a:r>
            <a:br>
              <a:rPr lang="en-US" sz="1500" dirty="0" smtClean="0"/>
            </a:br>
            <a:r>
              <a:rPr lang="en-US" sz="1500" dirty="0" smtClean="0"/>
              <a:t>.NAME Joe Seismologist</a:t>
            </a:r>
          </a:p>
          <a:p>
            <a:pPr algn="l"/>
            <a:r>
              <a:rPr lang="en-US" sz="1500" dirty="0" smtClean="0"/>
              <a:t>.INST University of Quakes</a:t>
            </a:r>
            <a:br>
              <a:rPr lang="en-US" sz="1500" dirty="0" smtClean="0"/>
            </a:br>
            <a:r>
              <a:rPr lang="en-US" sz="1500" dirty="0" smtClean="0"/>
              <a:t>.EMAIL </a:t>
            </a:r>
            <a:r>
              <a:rPr lang="en-US" sz="1500" dirty="0" err="1" smtClean="0"/>
              <a:t>joe@host.seismolab.edu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>.LABEL </a:t>
            </a:r>
            <a:r>
              <a:rPr lang="en-US" sz="1500" dirty="0" err="1" smtClean="0"/>
              <a:t>My_Request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>.MEDIA FTP</a:t>
            </a:r>
            <a:br>
              <a:rPr lang="en-US" sz="1500" dirty="0" smtClean="0"/>
            </a:br>
            <a:r>
              <a:rPr lang="en-US" sz="1500" dirty="0" smtClean="0"/>
              <a:t>.FORMAT_WAVEFORM SEED</a:t>
            </a:r>
            <a:br>
              <a:rPr lang="en-US" sz="1500" dirty="0" smtClean="0"/>
            </a:br>
            <a:r>
              <a:rPr lang="en-US" sz="1500" dirty="0" smtClean="0"/>
              <a:t>.FORMAT_RESPONSE SEED_ASCII</a:t>
            </a:r>
            <a:br>
              <a:rPr lang="en-US" sz="1500" dirty="0" smtClean="0"/>
            </a:br>
            <a:r>
              <a:rPr lang="en-US" sz="1500" dirty="0" smtClean="0"/>
              <a:t>.MERGE_DATA YES 3</a:t>
            </a:r>
            <a:br>
              <a:rPr lang="en-US" sz="1500" dirty="0" smtClean="0"/>
            </a:br>
            <a:r>
              <a:rPr lang="en-US" sz="1500" dirty="0" smtClean="0"/>
              <a:t>.DISPOSITION PULL</a:t>
            </a:r>
            <a:br>
              <a:rPr lang="en-US" sz="1500" dirty="0" smtClean="0"/>
            </a:br>
            <a:r>
              <a:rPr lang="en-US" sz="1500" dirty="0" smtClean="0"/>
              <a:t>.END</a:t>
            </a:r>
            <a:br>
              <a:rPr lang="en-US" sz="1500" dirty="0" smtClean="0"/>
            </a:br>
            <a:r>
              <a:rPr lang="en-US" sz="1500" dirty="0" smtClean="0"/>
              <a:t>.RESP * G SSBC * * "1990 03 01 00 00 00" "1990 03 02 00 00 00"</a:t>
            </a:r>
            <a:br>
              <a:rPr lang="en-US" sz="1500" dirty="0" smtClean="0"/>
            </a:br>
            <a:r>
              <a:rPr lang="en-US" sz="1500" dirty="0" smtClean="0"/>
              <a:t>.INV NCEDC * *</a:t>
            </a:r>
            <a:br>
              <a:rPr lang="en-US" sz="1500" dirty="0" smtClean="0"/>
            </a:br>
            <a:r>
              <a:rPr lang="en-US" sz="1500" dirty="0" smtClean="0"/>
              <a:t>.DATA * PS TSKO * M?? "1990 03 01 00 00 00" "1990 03 05 06 02 45.78"</a:t>
            </a:r>
            <a:br>
              <a:rPr lang="en-US" sz="1500" dirty="0" smtClean="0"/>
            </a:br>
            <a:r>
              <a:rPr lang="en-US" sz="1500" dirty="0" smtClean="0"/>
              <a:t>.DATA * CD ZHLP * "B?? S??" "1986 06 16 00 00 00" "1986 06 19 04 00 00"</a:t>
            </a:r>
            <a:endParaRPr lang="en-US" sz="1500" dirty="0">
              <a:latin typeface="Consolas"/>
              <a:cs typeface="Consola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Wilber II: Web Interface to Event Data</a:t>
            </a:r>
            <a:endParaRPr lang="en-US" dirty="0"/>
          </a:p>
        </p:txBody>
      </p:sp>
      <p:pic>
        <p:nvPicPr>
          <p:cNvPr id="6" name="Picture 5" descr="WilberII-p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348" y="1684421"/>
            <a:ext cx="7034894" cy="5173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WebRequest</a:t>
            </a:r>
            <a:r>
              <a:rPr lang="en-US" dirty="0" smtClean="0"/>
              <a:t>: A Web Form for BREQ_FAST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64225" y="1931017"/>
            <a:ext cx="81725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rgbClr val="0000FF"/>
                </a:solidFill>
              </a:rPr>
              <a:t>http://www.iris.edu/data/WebRequest.htm</a:t>
            </a:r>
          </a:p>
          <a:p>
            <a:pPr algn="l"/>
            <a:endParaRPr lang="en-US" sz="2400" dirty="0" smtClean="0"/>
          </a:p>
          <a:p>
            <a:pPr algn="l"/>
            <a:r>
              <a:rPr lang="en-US" sz="2400" dirty="0" smtClean="0"/>
              <a:t>A simple web form interface for submitting BREQ_FAST data requests.</a:t>
            </a:r>
          </a:p>
          <a:p>
            <a:pPr algn="l"/>
            <a:endParaRPr lang="en-US" sz="2400" dirty="0" smtClean="0"/>
          </a:p>
          <a:p>
            <a:pPr algn="l"/>
            <a:r>
              <a:rPr lang="en-US" sz="2400" dirty="0" smtClean="0"/>
              <a:t>Useful for quick BREQ_FAST submissions without needing to create the formatted request.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Handling Interface (DHI)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432" y="1502722"/>
            <a:ext cx="4001584" cy="513759"/>
          </a:xfrm>
        </p:spPr>
        <p:txBody>
          <a:bodyPr/>
          <a:lstStyle/>
          <a:p>
            <a:pPr>
              <a:buNone/>
            </a:pPr>
            <a:r>
              <a:rPr lang="en-US" sz="2000" dirty="0" smtClean="0"/>
              <a:t>http://www.iris.edu/</a:t>
            </a:r>
            <a:r>
              <a:rPr lang="en-US" sz="2000" dirty="0" err="1" smtClean="0"/>
              <a:t>dhi/clients.htm</a:t>
            </a:r>
            <a:endParaRPr lang="en-US" sz="2000" dirty="0"/>
          </a:p>
        </p:txBody>
      </p:sp>
      <p:pic>
        <p:nvPicPr>
          <p:cNvPr id="5" name="Picture 4" descr="DHI-ClientLis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89" y="1965159"/>
            <a:ext cx="3992145" cy="47068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5205" y="1938342"/>
            <a:ext cx="4406208" cy="2462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0" dirty="0" smtClean="0"/>
              <a:t>DHI: a mature, programmatic data and metadata access interface</a:t>
            </a:r>
          </a:p>
          <a:p>
            <a:pPr algn="l"/>
            <a:endParaRPr lang="en-US" sz="2200" b="0" dirty="0" smtClean="0"/>
          </a:p>
          <a:p>
            <a:pPr algn="l"/>
            <a:r>
              <a:rPr lang="en-US" sz="2200" b="0" dirty="0" smtClean="0"/>
              <a:t>Many existing clients</a:t>
            </a:r>
          </a:p>
          <a:p>
            <a:pPr algn="l"/>
            <a:endParaRPr lang="en-US" sz="2200" b="0" dirty="0" smtClean="0"/>
          </a:p>
          <a:p>
            <a:pPr algn="l"/>
            <a:r>
              <a:rPr lang="en-US" sz="2200" b="0" dirty="0" smtClean="0"/>
              <a:t>DHI servers exist a many data centers</a:t>
            </a:r>
            <a:endParaRPr lang="en-US" sz="22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DHI Clients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14237" y="1705130"/>
          <a:ext cx="8497521" cy="4960443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637202"/>
                <a:gridCol w="5860319"/>
              </a:tblGrid>
              <a:tr h="865338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000000"/>
                          </a:solidFill>
                        </a:rPr>
                        <a:t>DHI Client</a:t>
                      </a:r>
                      <a:endParaRPr lang="en-US" sz="2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rgbClr val="000000"/>
                          </a:solidFill>
                        </a:rPr>
                        <a:t>Purpose</a:t>
                      </a:r>
                      <a:endParaRPr lang="en-US" sz="2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745275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JWEED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Interactive event</a:t>
                      </a:r>
                      <a:r>
                        <a:rPr lang="en-US" sz="2200" baseline="0" dirty="0" smtClean="0"/>
                        <a:t> oriented requests</a:t>
                      </a:r>
                      <a:endParaRPr lang="en-US" sz="2200" dirty="0"/>
                    </a:p>
                  </a:txBody>
                  <a:tcPr/>
                </a:tc>
              </a:tr>
              <a:tr h="1047827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SOD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Standing Order for Data, highly flexible request definition and automated retrieval with processing</a:t>
                      </a:r>
                      <a:endParaRPr lang="en-US" sz="2200" dirty="0"/>
                    </a:p>
                  </a:txBody>
                  <a:tcPr/>
                </a:tc>
              </a:tr>
              <a:tr h="745275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VASE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Simple data selection</a:t>
                      </a:r>
                      <a:r>
                        <a:rPr lang="en-US" sz="2200" baseline="0" dirty="0" smtClean="0"/>
                        <a:t> and visual review</a:t>
                      </a:r>
                      <a:endParaRPr lang="en-US" sz="2200" dirty="0"/>
                    </a:p>
                  </a:txBody>
                  <a:tcPr/>
                </a:tc>
              </a:tr>
              <a:tr h="745275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DHI2mseed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Download waveforms for a</a:t>
                      </a:r>
                      <a:r>
                        <a:rPr lang="en-US" sz="2200" baseline="0" dirty="0" smtClean="0"/>
                        <a:t> supplied data selection</a:t>
                      </a:r>
                      <a:endParaRPr lang="en-US" sz="2200" dirty="0"/>
                    </a:p>
                  </a:txBody>
                  <a:tcPr/>
                </a:tc>
              </a:tr>
              <a:tr h="745275">
                <a:tc>
                  <a:txBody>
                    <a:bodyPr/>
                    <a:lstStyle/>
                    <a:p>
                      <a:r>
                        <a:rPr lang="en-US" sz="2200" dirty="0" err="1" smtClean="0"/>
                        <a:t>FetchResp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Retrieve</a:t>
                      </a:r>
                      <a:r>
                        <a:rPr lang="en-US" sz="2200" baseline="0" dirty="0" smtClean="0"/>
                        <a:t> response information, scriptable</a:t>
                      </a:r>
                      <a:endParaRPr lang="en-US" sz="2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JWEED: Event Oriented Data Requests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473" y="1715168"/>
            <a:ext cx="8542421" cy="514283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JWEED is an interactive, graphical user interface for event data access.  Used to request customized intersections of events and station data.</a:t>
            </a:r>
          </a:p>
          <a:p>
            <a:pPr marL="0" indent="0"/>
            <a:endParaRPr lang="en-US" sz="2200" dirty="0" smtClean="0"/>
          </a:p>
          <a:p>
            <a:pPr marL="0" indent="0"/>
            <a:r>
              <a:rPr lang="en-US" dirty="0" smtClean="0"/>
              <a:t> Events: DHI discovered or user supplied</a:t>
            </a:r>
          </a:p>
          <a:p>
            <a:pPr marL="0" indent="0"/>
            <a:r>
              <a:rPr lang="en-US" dirty="0" smtClean="0"/>
              <a:t> Stations: DHI discovered or user supplied</a:t>
            </a:r>
          </a:p>
          <a:p>
            <a:pPr marL="0" indent="0"/>
            <a:r>
              <a:rPr lang="en-US" dirty="0" smtClean="0"/>
              <a:t> Mapping of events and stations</a:t>
            </a:r>
          </a:p>
          <a:p>
            <a:pPr marL="0" indent="0"/>
            <a:r>
              <a:rPr lang="en-US" dirty="0" smtClean="0"/>
              <a:t> Creates BREQ_FAST or </a:t>
            </a:r>
            <a:r>
              <a:rPr lang="en-US" dirty="0" err="1" smtClean="0"/>
              <a:t>NetDC</a:t>
            </a:r>
            <a:r>
              <a:rPr lang="en-US" dirty="0" smtClean="0"/>
              <a:t> requests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SOD: Standing Order for Data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7473" y="1715168"/>
            <a:ext cx="8542421" cy="447441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SOD is a highly flexible framework for data collection and processing.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/>
            <a:r>
              <a:rPr lang="en-US" sz="2800" dirty="0" smtClean="0"/>
              <a:t> User defined “recipes” define complex workflow</a:t>
            </a:r>
          </a:p>
          <a:p>
            <a:pPr marL="0" indent="0"/>
            <a:r>
              <a:rPr lang="en-US" sz="2800" dirty="0" smtClean="0"/>
              <a:t> Operation is primarily hands-off  </a:t>
            </a:r>
          </a:p>
          <a:p>
            <a:pPr marL="0" indent="0"/>
            <a:r>
              <a:rPr lang="en-US" sz="2800" dirty="0" smtClean="0"/>
              <a:t> Standing Order: future data requests</a:t>
            </a:r>
          </a:p>
          <a:p>
            <a:pPr marL="0" indent="0"/>
            <a:r>
              <a:rPr lang="en-US" sz="2800" dirty="0" smtClean="0"/>
              <a:t> Includes common data processing algorithms</a:t>
            </a:r>
          </a:p>
          <a:p>
            <a:pPr marL="0" indent="0"/>
            <a:r>
              <a:rPr lang="en-US" sz="2800" dirty="0" smtClean="0"/>
              <a:t> Allows initiation of user developed processing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/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VASE: Quick Data Discovery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189" y="1869593"/>
            <a:ext cx="8561427" cy="464820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VASE is an interactive, graphical application useful for quick data access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/>
            <a:r>
              <a:rPr lang="en-US" sz="2800" dirty="0" smtClean="0"/>
              <a:t> Simple data visualization and selection</a:t>
            </a:r>
          </a:p>
          <a:p>
            <a:pPr marL="0" indent="0"/>
            <a:r>
              <a:rPr lang="en-US" sz="2800" dirty="0" smtClean="0"/>
              <a:t> Geographical selection capability</a:t>
            </a:r>
          </a:p>
          <a:p>
            <a:pPr marL="0" indent="0"/>
            <a:r>
              <a:rPr lang="en-US" sz="2800" dirty="0" smtClean="0"/>
              <a:t> Saves data in either Mini-SEED or SAC formats</a:t>
            </a:r>
          </a:p>
          <a:p>
            <a:pPr marL="0" indent="0"/>
            <a:r>
              <a:rPr lang="en-US" sz="2800" dirty="0" smtClean="0"/>
              <a:t> Download response information for selected data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DHI2mseed: bulk waveform 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8479" y="1937634"/>
            <a:ext cx="7772400" cy="464820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DHI2mseed is a Java program for simple Mini-SEED data requests.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/>
            <a:r>
              <a:rPr lang="en-US" sz="2800" dirty="0" smtClean="0"/>
              <a:t> Command line tool</a:t>
            </a:r>
          </a:p>
          <a:p>
            <a:pPr marL="0" indent="0"/>
            <a:r>
              <a:rPr lang="en-US" sz="2800" dirty="0" smtClean="0"/>
              <a:t> User supplied request file</a:t>
            </a:r>
          </a:p>
          <a:p>
            <a:pPr marL="0" indent="0"/>
            <a:r>
              <a:rPr lang="en-US" sz="2800" dirty="0" smtClean="0"/>
              <a:t> Scriptable</a:t>
            </a:r>
          </a:p>
          <a:p>
            <a:pPr marL="0" indent="0"/>
            <a:r>
              <a:rPr lang="en-US" sz="2800" dirty="0" smtClean="0"/>
              <a:t> Writes Mini-SEED to your disk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Reminder: Mini-SEED includes no metadata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SeedLink: Streaming Data Feeds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789" y="1487904"/>
            <a:ext cx="8809790" cy="5370096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 smtClean="0"/>
              <a:t>All open data streams received by the DMC’s real-time collection system (BUD) are available as streaming SeedLink feeds.  The SeedLink protocol transports 512-byte Mini-SEED records.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600" dirty="0" smtClean="0"/>
              <a:t>Latency is dependent on the arriving data stream latency and the sample rate.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600" dirty="0" smtClean="0"/>
              <a:t>Primary client software:</a:t>
            </a:r>
          </a:p>
          <a:p>
            <a:pPr marL="0" indent="0">
              <a:buFont typeface="Arial"/>
              <a:buChar char="•"/>
            </a:pPr>
            <a:r>
              <a:rPr lang="en-US" sz="2600" dirty="0" smtClean="0"/>
              <a:t> </a:t>
            </a:r>
            <a:r>
              <a:rPr lang="en-US" sz="2600" dirty="0" smtClean="0">
                <a:solidFill>
                  <a:srgbClr val="0000FF"/>
                </a:solidFill>
              </a:rPr>
              <a:t>slink2orb</a:t>
            </a:r>
            <a:r>
              <a:rPr lang="en-US" sz="2600" dirty="0" smtClean="0"/>
              <a:t>: Antelope ORB client</a:t>
            </a:r>
          </a:p>
          <a:p>
            <a:pPr marL="0" indent="0">
              <a:buFont typeface="Arial"/>
              <a:buChar char="•"/>
            </a:pPr>
            <a:r>
              <a:rPr lang="en-US" sz="2600" dirty="0" smtClean="0"/>
              <a:t> </a:t>
            </a:r>
            <a:r>
              <a:rPr lang="en-US" sz="2600" dirty="0" smtClean="0">
                <a:solidFill>
                  <a:srgbClr val="0000FF"/>
                </a:solidFill>
              </a:rPr>
              <a:t>slink2ew</a:t>
            </a:r>
            <a:r>
              <a:rPr lang="en-US" sz="2600" dirty="0" smtClean="0"/>
              <a:t>: Earthworm ring buffer client</a:t>
            </a:r>
          </a:p>
          <a:p>
            <a:pPr marL="0" indent="0">
              <a:buFont typeface="Arial"/>
              <a:buChar char="•"/>
            </a:pPr>
            <a:r>
              <a:rPr lang="en-US" sz="2600" dirty="0" smtClean="0"/>
              <a:t> </a:t>
            </a:r>
            <a:r>
              <a:rPr lang="en-US" sz="2600" dirty="0" err="1" smtClean="0">
                <a:solidFill>
                  <a:srgbClr val="0000FF"/>
                </a:solidFill>
              </a:rPr>
              <a:t>slarchive</a:t>
            </a:r>
            <a:r>
              <a:rPr lang="en-US" sz="2600" dirty="0" smtClean="0"/>
              <a:t>: SeedLink client writes Mini-SEED to disk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Content Placeholder 5" descr="ES-DataHoldings-trimmed.pdf"/>
          <p:cNvPicPr>
            <a:picLocks noGrp="1" noChangeAspect="1"/>
          </p:cNvPicPr>
          <p:nvPr>
            <p:ph idx="1"/>
          </p:nvPr>
        </p:nvPicPr>
        <p:blipFill>
          <a:blip r:embed="rId2"/>
          <a:srcRect l="-6516" r="-6516"/>
          <a:stretch>
            <a:fillRect/>
          </a:stretch>
        </p:blipFill>
        <p:spPr>
          <a:xfrm>
            <a:off x="0" y="1600200"/>
            <a:ext cx="9172575" cy="5045075"/>
          </a:xfrm>
        </p:spPr>
      </p:pic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/>
              <a:t>EarthScope Data Holdings by Component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VASE test drive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471" y="1871137"/>
            <a:ext cx="8640804" cy="419402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Download and install VASE:</a:t>
            </a:r>
          </a:p>
          <a:p>
            <a:pPr marL="514350" indent="-514350"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00FF"/>
                </a:solidFill>
              </a:rPr>
              <a:t>http://www.iris.edu/dhi/vase_request.htm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Select data for TA A04A LH* channels</a:t>
            </a:r>
          </a:p>
          <a:p>
            <a:pPr marL="514350" indent="-514350">
              <a:buNone/>
            </a:pPr>
            <a:r>
              <a:rPr lang="en-US" dirty="0" smtClean="0"/>
              <a:t>	Start time: 2007-12-01 12:30:00</a:t>
            </a:r>
          </a:p>
          <a:p>
            <a:pPr marL="514350" indent="-514350">
              <a:buNone/>
            </a:pPr>
            <a:r>
              <a:rPr lang="en-US" dirty="0" smtClean="0"/>
              <a:t>	End time: 2007-12-01 12:35:00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Display seismograms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Save as SAC</a:t>
            </a:r>
          </a:p>
          <a:p>
            <a:pPr marL="514350" indent="-51435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1290817"/>
            <a:ext cx="9144000" cy="7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Maybe?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MDA: MetaData Aggregator</a:t>
            </a:r>
            <a:endParaRPr lang="en-US" dirty="0"/>
          </a:p>
        </p:txBody>
      </p:sp>
      <p:pic>
        <p:nvPicPr>
          <p:cNvPr id="5" name="Content Placeholder 4" descr="MDA-station.png"/>
          <p:cNvPicPr>
            <a:picLocks noGrp="1" noChangeAspect="1"/>
          </p:cNvPicPr>
          <p:nvPr>
            <p:ph idx="1"/>
          </p:nvPr>
        </p:nvPicPr>
        <p:blipFill>
          <a:blip r:embed="rId3"/>
          <a:srcRect l="95" t="249" r="62"/>
          <a:stretch>
            <a:fillRect/>
          </a:stretch>
        </p:blipFill>
        <p:spPr>
          <a:xfrm>
            <a:off x="355600" y="1583267"/>
            <a:ext cx="8525933" cy="4806621"/>
          </a:xfrm>
          <a:noFill/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SeismiQuery: Flexible Query</a:t>
            </a:r>
            <a:endParaRPr lang="en-US" dirty="0"/>
          </a:p>
        </p:txBody>
      </p:sp>
      <p:pic>
        <p:nvPicPr>
          <p:cNvPr id="5" name="Picture 4" descr="SeismiQuery-mai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178" y="1837672"/>
            <a:ext cx="8380664" cy="4379479"/>
          </a:xfrm>
          <a:prstGeom prst="rect">
            <a:avLst/>
          </a:prstGeom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SeismiQuery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72352" y="1851600"/>
            <a:ext cx="8640804" cy="419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Browse to the SeismiQuery main page:</a:t>
            </a:r>
          </a:p>
          <a:p>
            <a:pPr marL="514350" indent="-514350" algn="l" eaLnBrk="0" hangingPunct="0">
              <a:spcBef>
                <a:spcPct val="20000"/>
              </a:spcBef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lang="en-US" sz="3200" b="0" dirty="0" smtClean="0">
                <a:solidFill>
                  <a:srgbClr val="0000FF"/>
                </a:solidFill>
              </a:rPr>
              <a:t>http://www.iris.edu/</a:t>
            </a:r>
            <a:r>
              <a:rPr lang="en-US" sz="3200" b="0" dirty="0" err="1" smtClean="0">
                <a:solidFill>
                  <a:srgbClr val="0000FF"/>
                </a:solidFill>
              </a:rPr>
              <a:t>dms/sq.htm</a:t>
            </a:r>
            <a:endParaRPr lang="en-US" sz="3200" b="0" dirty="0" smtClean="0">
              <a:solidFill>
                <a:srgbClr val="0000FF"/>
              </a:solidFill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Determine</a:t>
            </a:r>
            <a:r>
              <a:rPr lang="en-US" sz="3200" b="0" kern="0" dirty="0" smtClean="0">
                <a:latin typeface="+mn-lt"/>
              </a:rPr>
              <a:t> data availability for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TA A04A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Determine data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availability for stations in and around Yellowstone in 2009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6" charset="0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6" charset="0"/>
              <a:buChar char="•"/>
              <a:tabLst/>
              <a:defRPr/>
            </a:pP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6" charset="0"/>
              <a:buChar char="•"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Access Chart</a:t>
            </a:r>
            <a:endParaRPr lang="en-US" dirty="0"/>
          </a:p>
        </p:txBody>
      </p:sp>
      <p:pic>
        <p:nvPicPr>
          <p:cNvPr id="5" name="Content Placeholder 4" descr="IRIS-mainpage-datarequest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5" r="-177"/>
          <a:stretch>
            <a:fillRect/>
          </a:stretch>
        </p:blipFill>
        <p:spPr>
          <a:xfrm>
            <a:off x="932170" y="1868242"/>
            <a:ext cx="7434052" cy="4445000"/>
          </a:xfrm>
          <a:ln>
            <a:solidFill>
              <a:srgbClr val="717171"/>
            </a:solidFill>
          </a:ln>
        </p:spPr>
      </p:pic>
      <p:pic>
        <p:nvPicPr>
          <p:cNvPr id="6" name="Picture 5" descr="DMC-dataaccesschar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738" y="1439334"/>
            <a:ext cx="6168749" cy="5418666"/>
          </a:xfrm>
          <a:prstGeom prst="rect">
            <a:avLst/>
          </a:prstGeom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4460" y="1771007"/>
            <a:ext cx="7772400" cy="4579518"/>
          </a:xfrm>
        </p:spPr>
        <p:txBody>
          <a:bodyPr/>
          <a:lstStyle/>
          <a:p>
            <a:pPr marL="0" indent="0" eaLnBrk="1" hangingPunct="1">
              <a:buFont typeface="Arial" pitchFamily="-107" charset="0"/>
              <a:buNone/>
              <a:defRPr/>
            </a:pPr>
            <a:r>
              <a:rPr lang="en-US" sz="2600" dirty="0" smtClean="0"/>
              <a:t>Web services are being developed to provide programmatic access to the following information:</a:t>
            </a:r>
          </a:p>
          <a:p>
            <a:pPr marL="400050" lvl="1" indent="0" eaLnBrk="1" hangingPunct="1">
              <a:buFont typeface="Arial"/>
              <a:buChar char="•"/>
              <a:defRPr/>
            </a:pPr>
            <a:r>
              <a:rPr lang="en-US" sz="2200" dirty="0" smtClean="0"/>
              <a:t> Time series data</a:t>
            </a:r>
          </a:p>
          <a:p>
            <a:pPr marL="400050" lvl="1" indent="0" eaLnBrk="1" hangingPunct="1">
              <a:buFont typeface="Arial"/>
              <a:buChar char="•"/>
              <a:defRPr/>
            </a:pPr>
            <a:r>
              <a:rPr lang="en-US" sz="2200" dirty="0" smtClean="0"/>
              <a:t> Station metadata</a:t>
            </a:r>
          </a:p>
          <a:p>
            <a:pPr marL="400050" lvl="1" indent="0" eaLnBrk="1" hangingPunct="1">
              <a:buFont typeface="Arial"/>
              <a:buChar char="•"/>
              <a:defRPr/>
            </a:pPr>
            <a:r>
              <a:rPr lang="en-US" sz="2200" dirty="0" smtClean="0"/>
              <a:t> Instrument response metadata</a:t>
            </a:r>
          </a:p>
          <a:p>
            <a:pPr marL="400050" lvl="1" indent="0" eaLnBrk="1" hangingPunct="1">
              <a:buFont typeface="Arial"/>
              <a:buChar char="•"/>
              <a:defRPr/>
            </a:pPr>
            <a:r>
              <a:rPr lang="en-US" sz="2200" dirty="0" smtClean="0"/>
              <a:t> Event parameter data</a:t>
            </a:r>
          </a:p>
          <a:p>
            <a:pPr marL="3175" lvl="1" indent="0" eaLnBrk="1" hangingPunct="1">
              <a:buFont typeface="Arial" pitchFamily="-106" charset="0"/>
              <a:buNone/>
              <a:defRPr/>
            </a:pPr>
            <a:endParaRPr lang="en-US" dirty="0" smtClean="0"/>
          </a:p>
          <a:p>
            <a:pPr marL="3175" lvl="1" indent="0" eaLnBrk="1" hangingPunct="1">
              <a:buFont typeface="Arial" pitchFamily="-106" charset="0"/>
              <a:buNone/>
              <a:defRPr/>
            </a:pPr>
            <a:r>
              <a:rPr lang="en-US" sz="2600" dirty="0" smtClean="0"/>
              <a:t>Preliminary work is underway to create a framework for processing data on demand using pre-defined workflows using the above web services as data sources.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Future Data Access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99" y="1549400"/>
            <a:ext cx="8890001" cy="5308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Standard for the Exchange of Earthquake Data</a:t>
            </a:r>
          </a:p>
          <a:p>
            <a:pPr>
              <a:buNone/>
            </a:pPr>
            <a:endParaRPr lang="en-US" sz="800" dirty="0" smtClean="0"/>
          </a:p>
          <a:p>
            <a:pPr>
              <a:buFontTx/>
              <a:buChar char="•"/>
            </a:pPr>
            <a:r>
              <a:rPr lang="en-US" sz="2400" dirty="0" smtClean="0"/>
              <a:t>International format, maintained by the FDSN</a:t>
            </a:r>
          </a:p>
          <a:p>
            <a:pPr>
              <a:buFontTx/>
              <a:buChar char="•"/>
            </a:pPr>
            <a:r>
              <a:rPr lang="en-US" sz="2400" dirty="0" smtClean="0"/>
              <a:t>Includes both time series data and metadata</a:t>
            </a:r>
          </a:p>
          <a:p>
            <a:pPr>
              <a:buFontTx/>
              <a:buChar char="•"/>
            </a:pPr>
            <a:r>
              <a:rPr lang="en-US" sz="2400" dirty="0" smtClean="0"/>
              <a:t>Comprehensive record of data recording process</a:t>
            </a:r>
          </a:p>
          <a:p>
            <a:pPr>
              <a:buFontTx/>
              <a:buChar char="•"/>
            </a:pPr>
            <a:r>
              <a:rPr lang="en-US" sz="2400" dirty="0" smtClean="0"/>
              <a:t>Not designed as an analysis format</a:t>
            </a:r>
          </a:p>
          <a:p>
            <a:pPr>
              <a:buNone/>
            </a:pPr>
            <a:endParaRPr lang="en-US" sz="800" dirty="0" smtClean="0"/>
          </a:p>
          <a:p>
            <a:pPr>
              <a:buNone/>
            </a:pPr>
            <a:r>
              <a:rPr lang="en-US" sz="2400" dirty="0" smtClean="0"/>
              <a:t>Three common variants: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400" dirty="0" smtClean="0"/>
              <a:t>- </a:t>
            </a:r>
            <a:r>
              <a:rPr lang="en-US" sz="2400" b="1" dirty="0" smtClean="0">
                <a:solidFill>
                  <a:srgbClr val="CC0000"/>
                </a:solidFill>
              </a:rPr>
              <a:t>SEED </a:t>
            </a:r>
            <a:r>
              <a:rPr lang="en-US" sz="2400" dirty="0" smtClean="0"/>
              <a:t>(aka “full” SEED): Both time series and metadata</a:t>
            </a:r>
          </a:p>
          <a:p>
            <a:pPr>
              <a:buNone/>
            </a:pPr>
            <a:r>
              <a:rPr lang="en-US" sz="2400" dirty="0" smtClean="0"/>
              <a:t>	- </a:t>
            </a:r>
            <a:r>
              <a:rPr lang="en-US" sz="2400" b="1" dirty="0" smtClean="0">
                <a:solidFill>
                  <a:srgbClr val="CC0000"/>
                </a:solidFill>
              </a:rPr>
              <a:t>Dataless</a:t>
            </a:r>
            <a:r>
              <a:rPr lang="en-US" sz="2400" dirty="0" smtClean="0"/>
              <a:t>: Metadata-only SEED</a:t>
            </a:r>
          </a:p>
          <a:p>
            <a:pPr>
              <a:buNone/>
            </a:pPr>
            <a:r>
              <a:rPr lang="en-US" sz="2400" dirty="0" smtClean="0"/>
              <a:t>	- </a:t>
            </a:r>
            <a:r>
              <a:rPr lang="en-US" sz="2400" b="1" dirty="0" smtClean="0">
                <a:solidFill>
                  <a:srgbClr val="CC0000"/>
                </a:solidFill>
              </a:rPr>
              <a:t>Mini-SEED</a:t>
            </a:r>
            <a:r>
              <a:rPr lang="en-US" sz="2400" dirty="0" smtClean="0"/>
              <a:t>: Data-only SEED</a:t>
            </a: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sz="2400" i="1" dirty="0" smtClean="0"/>
              <a:t>http://www.iris.edu/manuals/SEEDManual_V2.4.pdf</a:t>
            </a:r>
            <a:endParaRPr lang="en-US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 Structure</a:t>
            </a:r>
            <a:endParaRPr lang="en-US" dirty="0"/>
          </a:p>
        </p:txBody>
      </p:sp>
      <p:pic>
        <p:nvPicPr>
          <p:cNvPr id="6" name="Picture 2050" descr="SEED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1039" y="1991602"/>
            <a:ext cx="1289040" cy="4485397"/>
          </a:xfrm>
          <a:prstGeom prst="rect">
            <a:avLst/>
          </a:prstGeom>
          <a:noFill/>
        </p:spPr>
      </p:pic>
      <p:sp>
        <p:nvSpPr>
          <p:cNvPr id="7" name="AutoShape 2053"/>
          <p:cNvSpPr>
            <a:spLocks/>
          </p:cNvSpPr>
          <p:nvPr/>
        </p:nvSpPr>
        <p:spPr bwMode="auto">
          <a:xfrm>
            <a:off x="3293290" y="2022566"/>
            <a:ext cx="245775" cy="983100"/>
          </a:xfrm>
          <a:prstGeom prst="leftBrace">
            <a:avLst>
              <a:gd name="adj1" fmla="val 33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2054"/>
          <p:cNvSpPr>
            <a:spLocks/>
          </p:cNvSpPr>
          <p:nvPr/>
        </p:nvSpPr>
        <p:spPr bwMode="auto">
          <a:xfrm>
            <a:off x="3231846" y="3390054"/>
            <a:ext cx="307219" cy="3010746"/>
          </a:xfrm>
          <a:prstGeom prst="leftBrace">
            <a:avLst>
              <a:gd name="adj1" fmla="val 8166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2056"/>
          <p:cNvSpPr txBox="1">
            <a:spLocks noChangeArrowheads="1"/>
          </p:cNvSpPr>
          <p:nvPr/>
        </p:nvSpPr>
        <p:spPr bwMode="auto">
          <a:xfrm>
            <a:off x="393094" y="3749373"/>
            <a:ext cx="2764971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waveform data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1" dirty="0">
              <a:solidFill>
                <a:srgbClr val="FF3300"/>
              </a:solidFill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raw data and embedded auxiliary information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1" dirty="0" smtClean="0"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dirty="0">
                <a:solidFill>
                  <a:srgbClr val="CC0000"/>
                </a:solidFill>
                <a:latin typeface="Tahoma" pitchFamily="30" charset="0"/>
              </a:rPr>
              <a:t>M</a:t>
            </a:r>
            <a:r>
              <a:rPr lang="en-US" sz="1600" b="1" dirty="0" smtClean="0">
                <a:solidFill>
                  <a:srgbClr val="CC0000"/>
                </a:solidFill>
                <a:latin typeface="Tahoma" pitchFamily="30" charset="0"/>
              </a:rPr>
              <a:t>ini</a:t>
            </a:r>
            <a:r>
              <a:rPr lang="en-US" sz="1600" b="1" dirty="0">
                <a:solidFill>
                  <a:srgbClr val="CC0000"/>
                </a:solidFill>
                <a:latin typeface="Tahoma" pitchFamily="30" charset="0"/>
              </a:rPr>
              <a:t>-SEED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sz="1600" b="1" dirty="0">
              <a:solidFill>
                <a:srgbClr val="FF3300"/>
              </a:solidFill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binary (+</a:t>
            </a:r>
            <a:r>
              <a:rPr lang="en-US" sz="1600" b="1" dirty="0" smtClean="0">
                <a:latin typeface="Tahoma" pitchFamily="30" charset="0"/>
              </a:rPr>
              <a:t> ASCII)</a:t>
            </a:r>
            <a:endParaRPr lang="nl-NL" sz="1600" b="1" dirty="0">
              <a:latin typeface="Tahoma" pitchFamily="30" charset="0"/>
            </a:endParaRPr>
          </a:p>
        </p:txBody>
      </p:sp>
      <p:sp>
        <p:nvSpPr>
          <p:cNvPr id="10" name="AutoShape 2057"/>
          <p:cNvSpPr>
            <a:spLocks/>
          </p:cNvSpPr>
          <p:nvPr/>
        </p:nvSpPr>
        <p:spPr bwMode="auto">
          <a:xfrm rot="10800000">
            <a:off x="5594046" y="2038290"/>
            <a:ext cx="307219" cy="4362510"/>
          </a:xfrm>
          <a:prstGeom prst="leftBrace">
            <a:avLst>
              <a:gd name="adj1" fmla="val 118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 Box 2058"/>
          <p:cNvSpPr txBox="1">
            <a:spLocks noChangeArrowheads="1"/>
          </p:cNvSpPr>
          <p:nvPr/>
        </p:nvSpPr>
        <p:spPr bwMode="auto">
          <a:xfrm>
            <a:off x="6002867" y="4047067"/>
            <a:ext cx="2438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dirty="0">
                <a:latin typeface="Tahoma" pitchFamily="30" charset="0"/>
              </a:rPr>
              <a:t>(full)  </a:t>
            </a:r>
            <a:r>
              <a:rPr lang="en-US" sz="1600" b="1" dirty="0">
                <a:solidFill>
                  <a:srgbClr val="CC0000"/>
                </a:solidFill>
                <a:latin typeface="Tahoma" pitchFamily="30" charset="0"/>
              </a:rPr>
              <a:t>SEED</a:t>
            </a:r>
            <a:r>
              <a:rPr lang="en-US" sz="1600" b="1" dirty="0">
                <a:latin typeface="Tahoma" pitchFamily="30" charset="0"/>
              </a:rPr>
              <a:t> volume</a:t>
            </a:r>
            <a:endParaRPr lang="nl-NL" sz="1600" b="1" dirty="0">
              <a:latin typeface="Tahoma" pitchFamily="30" charset="0"/>
            </a:endParaRPr>
          </a:p>
        </p:txBody>
      </p:sp>
      <p:sp>
        <p:nvSpPr>
          <p:cNvPr id="12" name="Text Box 2060"/>
          <p:cNvSpPr txBox="1">
            <a:spLocks noChangeArrowheads="1"/>
          </p:cNvSpPr>
          <p:nvPr/>
        </p:nvSpPr>
        <p:spPr bwMode="auto">
          <a:xfrm>
            <a:off x="694265" y="1774311"/>
            <a:ext cx="215053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sz="1600" b="1" dirty="0" err="1">
                <a:latin typeface="Tahoma" pitchFamily="30" charset="0"/>
              </a:rPr>
              <a:t>control</a:t>
            </a:r>
            <a:r>
              <a:rPr lang="nl-NL" sz="1600" b="1" dirty="0">
                <a:latin typeface="Tahoma" pitchFamily="30" charset="0"/>
              </a:rPr>
              <a:t> </a:t>
            </a:r>
            <a:r>
              <a:rPr lang="nl-NL" sz="1600" b="1" dirty="0" err="1">
                <a:latin typeface="Tahoma" pitchFamily="30" charset="0"/>
              </a:rPr>
              <a:t>headers</a:t>
            </a:r>
            <a:endParaRPr lang="nl-NL" sz="1600" b="1" dirty="0"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sz="1600" b="1" dirty="0"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sz="1600" b="1" dirty="0">
                <a:solidFill>
                  <a:srgbClr val="CC0000"/>
                </a:solidFill>
                <a:latin typeface="Tahoma" pitchFamily="30" charset="0"/>
              </a:rPr>
              <a:t>dataless SEED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l-NL" sz="1600" b="1" dirty="0" smtClean="0">
              <a:solidFill>
                <a:srgbClr val="CC0000"/>
              </a:solidFill>
              <a:latin typeface="Tahoma" pitchFamily="30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sz="1600" b="1" dirty="0" smtClean="0">
                <a:latin typeface="Tahoma" pitchFamily="30" charset="0"/>
              </a:rPr>
              <a:t>ASCII</a:t>
            </a:r>
            <a:endParaRPr lang="nl-NL" sz="1600" b="1" dirty="0">
              <a:latin typeface="Tahoma" pitchFamily="30" charset="0"/>
            </a:endParaRPr>
          </a:p>
        </p:txBody>
      </p:sp>
      <p:sp>
        <p:nvSpPr>
          <p:cNvPr id="13" name="Line 2061"/>
          <p:cNvSpPr>
            <a:spLocks noChangeShapeType="1"/>
          </p:cNvSpPr>
          <p:nvPr/>
        </p:nvSpPr>
        <p:spPr bwMode="auto">
          <a:xfrm flipV="1">
            <a:off x="405673" y="3225799"/>
            <a:ext cx="2887859" cy="1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239934" y="1862667"/>
            <a:ext cx="27770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SEED is constructed from defined structures called </a:t>
            </a:r>
            <a:r>
              <a:rPr lang="en-US" sz="2000" dirty="0" smtClean="0">
                <a:solidFill>
                  <a:srgbClr val="3366FF"/>
                </a:solidFill>
              </a:rPr>
              <a:t>blockettes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66934" y="5067597"/>
            <a:ext cx="27770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SEED response information is specified as a cascade of</a:t>
            </a:r>
          </a:p>
          <a:p>
            <a:r>
              <a:rPr lang="en-US" sz="2000" dirty="0" smtClean="0">
                <a:solidFill>
                  <a:srgbClr val="3366FF"/>
                </a:solidFill>
              </a:rPr>
              <a:t>stages</a:t>
            </a:r>
            <a:endParaRPr lang="en-US" sz="2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Comprehensive Metadata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seed_system_response2"/>
          <p:cNvPicPr>
            <a:picLocks noChangeAspect="1" noChangeArrowheads="1"/>
          </p:cNvPicPr>
          <p:nvPr/>
        </p:nvPicPr>
        <p:blipFill>
          <a:blip r:embed="rId3"/>
          <a:srcRect l="1740" t="900" r="605" b="775"/>
          <a:stretch>
            <a:fillRect/>
          </a:stretch>
        </p:blipFill>
        <p:spPr bwMode="auto">
          <a:xfrm>
            <a:off x="241910" y="1805760"/>
            <a:ext cx="8596462" cy="47174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BREQ_FAST Interfaces at the DMC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774" y="1651715"/>
            <a:ext cx="7772400" cy="229025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dataless@iris.washington.edu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>
                <a:hlinkClick r:id="rId3"/>
              </a:rPr>
              <a:t>miniseed@iris.washington.edu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>
                <a:hlinkClick r:id="rId4"/>
              </a:rPr>
              <a:t>sync@iris.washington.edu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SYN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448" y="4204439"/>
            <a:ext cx="8473101" cy="2497800"/>
          </a:xfrm>
          <a:prstGeom prst="rect">
            <a:avLst/>
          </a:prstGeom>
          <a:ln>
            <a:solidFill>
              <a:srgbClr val="71717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68670" y="3822148"/>
            <a:ext cx="1809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 smtClean="0"/>
              <a:t>SYNC listing: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Content Placeholder 3" descr="TA-net-PM-trim.pdf"/>
          <p:cNvPicPr>
            <a:picLocks noGrp="1" noChangeAspect="1"/>
          </p:cNvPicPr>
          <p:nvPr>
            <p:ph idx="1"/>
          </p:nvPr>
        </p:nvPicPr>
        <p:blipFill>
          <a:blip r:embed="rId3"/>
          <a:srcRect l="-11610" t="6983" r="-11610"/>
          <a:stretch>
            <a:fillRect/>
          </a:stretch>
        </p:blipFill>
        <p:spPr>
          <a:xfrm>
            <a:off x="-498172" y="1426064"/>
            <a:ext cx="10321925" cy="5280474"/>
          </a:xfr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TA Network Performance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USArray Data Qualities, Versioning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525" y="1654129"/>
            <a:ext cx="8780467" cy="591235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SEED data quality indicators are operator specific</a:t>
            </a: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7474" y="2653632"/>
          <a:ext cx="8395368" cy="3642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1990"/>
                <a:gridCol w="5603378"/>
              </a:tblGrid>
              <a:tr h="72857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SEED Quality Code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solidFill>
                            <a:srgbClr val="000000"/>
                          </a:solidFill>
                        </a:rPr>
                        <a:t>Description</a:t>
                      </a:r>
                      <a:endParaRPr lang="en-US" sz="22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728579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R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Real-time collected data</a:t>
                      </a:r>
                      <a:endParaRPr lang="en-US" sz="2400" dirty="0"/>
                    </a:p>
                  </a:txBody>
                  <a:tcPr anchor="ctr"/>
                </a:tc>
              </a:tr>
              <a:tr h="728579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Gap fill for R data, TA only</a:t>
                      </a:r>
                      <a:endParaRPr lang="en-US" sz="2400" dirty="0"/>
                    </a:p>
                  </a:txBody>
                  <a:tcPr anchor="ctr"/>
                </a:tc>
              </a:tr>
              <a:tr h="728579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Q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Quality controlled “final” data</a:t>
                      </a:r>
                      <a:endParaRPr lang="en-US" sz="2400" dirty="0"/>
                    </a:p>
                  </a:txBody>
                  <a:tcPr anchor="ctr"/>
                </a:tc>
              </a:tr>
              <a:tr h="728579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M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Modified/Merged,</a:t>
                      </a:r>
                      <a:r>
                        <a:rPr lang="en-US" sz="2400" baseline="0" dirty="0" smtClean="0"/>
                        <a:t> none yet for USArray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rdseed</a:t>
            </a:r>
            <a:r>
              <a:rPr lang="en-US" dirty="0" smtClean="0"/>
              <a:t>: The DMC SEED Reader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815" y="1706355"/>
            <a:ext cx="8847185" cy="5151645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rdseed</a:t>
            </a:r>
            <a:r>
              <a:rPr lang="en-US" dirty="0" smtClean="0"/>
              <a:t> is a general purpose SEED reader, primarily used to convert SEED data to other formats.  Output formats include:</a:t>
            </a:r>
          </a:p>
          <a:p>
            <a:pPr indent="-4763"/>
            <a:r>
              <a:rPr lang="en-US" sz="2600" dirty="0" smtClean="0"/>
              <a:t> </a:t>
            </a:r>
            <a:r>
              <a:rPr lang="en-US" sz="2400" dirty="0" smtClean="0"/>
              <a:t>SAC (binary and ASCII)</a:t>
            </a:r>
          </a:p>
          <a:p>
            <a:pPr indent="-4763"/>
            <a:r>
              <a:rPr lang="en-US" sz="2400" dirty="0" smtClean="0"/>
              <a:t> AH</a:t>
            </a:r>
          </a:p>
          <a:p>
            <a:pPr indent="-4763"/>
            <a:r>
              <a:rPr lang="en-US" sz="2400" dirty="0" smtClean="0"/>
              <a:t> CSS</a:t>
            </a:r>
          </a:p>
          <a:p>
            <a:pPr indent="-4763"/>
            <a:r>
              <a:rPr lang="en-US" sz="2400" dirty="0" smtClean="0"/>
              <a:t> Mini-SEED</a:t>
            </a:r>
          </a:p>
          <a:p>
            <a:pPr indent="-4763"/>
            <a:r>
              <a:rPr lang="en-US" sz="2400" dirty="0" smtClean="0"/>
              <a:t> </a:t>
            </a:r>
            <a:r>
              <a:rPr lang="en-US" sz="2400" dirty="0" smtClean="0"/>
              <a:t>SEED</a:t>
            </a:r>
          </a:p>
          <a:p>
            <a:pPr indent="-4763"/>
            <a:r>
              <a:rPr lang="en-US" sz="2400" dirty="0" smtClean="0"/>
              <a:t> SEGY</a:t>
            </a:r>
            <a:endParaRPr lang="en-US" sz="2400" dirty="0" smtClean="0"/>
          </a:p>
          <a:p>
            <a:pPr marL="0" indent="0">
              <a:buNone/>
              <a:tabLst>
                <a:tab pos="0" algn="l"/>
              </a:tabLst>
            </a:pPr>
            <a:endParaRPr lang="en-US" sz="800" dirty="0" smtClean="0"/>
          </a:p>
          <a:p>
            <a:pPr marL="0" indent="0">
              <a:buNone/>
              <a:tabLst>
                <a:tab pos="0" algn="l"/>
              </a:tabLst>
            </a:pPr>
            <a:r>
              <a:rPr lang="en-US" sz="2600" dirty="0" err="1" smtClean="0"/>
              <a:t>rdseed</a:t>
            </a:r>
            <a:r>
              <a:rPr lang="en-US" sz="2600" dirty="0" smtClean="0"/>
              <a:t> is a command line program driven in either question/answer mode or by using command line options.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</a:t>
            </a:r>
            <a:r>
              <a:rPr lang="en-US" dirty="0" err="1" smtClean="0"/>
              <a:t>rdseed</a:t>
            </a:r>
            <a:r>
              <a:rPr lang="en-US" dirty="0" smtClean="0"/>
              <a:t>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672" y="1615604"/>
            <a:ext cx="8367896" cy="5083652"/>
          </a:xfrm>
        </p:spPr>
        <p:txBody>
          <a:bodyPr/>
          <a:lstStyle/>
          <a:p>
            <a:r>
              <a:rPr lang="en-US" sz="2900" dirty="0" smtClean="0"/>
              <a:t>-</a:t>
            </a:r>
            <a:r>
              <a:rPr lang="en-US" sz="2900" dirty="0" err="1" smtClean="0"/>
              <a:t>f</a:t>
            </a:r>
            <a:r>
              <a:rPr lang="en-US" sz="2900" dirty="0" smtClean="0"/>
              <a:t>	Specify the input SEED volume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d</a:t>
            </a:r>
            <a:r>
              <a:rPr lang="en-US" sz="2900" dirty="0" smtClean="0"/>
              <a:t>	Dump/write data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o</a:t>
            </a:r>
            <a:r>
              <a:rPr lang="en-US" sz="2900" dirty="0" smtClean="0"/>
              <a:t>	Output format, 1-5 (default is SAC)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g</a:t>
            </a:r>
            <a:r>
              <a:rPr lang="en-US" sz="2900" dirty="0" smtClean="0"/>
              <a:t>	Specify alternate SEED headers</a:t>
            </a:r>
          </a:p>
          <a:p>
            <a:r>
              <a:rPr lang="en-US" sz="2900" dirty="0" smtClean="0"/>
              <a:t>-R	Write response information as RESP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p</a:t>
            </a:r>
            <a:r>
              <a:rPr lang="en-US" sz="2900" dirty="0" smtClean="0"/>
              <a:t>	Write sensor response as SAC </a:t>
            </a:r>
            <a:r>
              <a:rPr lang="en-US" sz="2900" dirty="0" err="1" smtClean="0"/>
              <a:t>P&amp;Zs</a:t>
            </a:r>
            <a:endParaRPr lang="en-US" sz="2900" dirty="0" smtClean="0"/>
          </a:p>
          <a:p>
            <a:endParaRPr lang="en-US" sz="1600" dirty="0" smtClean="0"/>
          </a:p>
          <a:p>
            <a:r>
              <a:rPr lang="en-US" sz="2900" dirty="0" smtClean="0"/>
              <a:t>-S	Write a station summary: “</a:t>
            </a:r>
            <a:r>
              <a:rPr lang="en-US" sz="2900" dirty="0" err="1" smtClean="0"/>
              <a:t>rdseed.stations</a:t>
            </a:r>
            <a:r>
              <a:rPr lang="en-US" sz="2900" dirty="0" smtClean="0"/>
              <a:t>”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c</a:t>
            </a:r>
            <a:r>
              <a:rPr lang="en-US" sz="2900" dirty="0" smtClean="0"/>
              <a:t>	Print a Table of Contents summary</a:t>
            </a:r>
          </a:p>
          <a:p>
            <a:r>
              <a:rPr lang="en-US" sz="2900" dirty="0" smtClean="0"/>
              <a:t>-</a:t>
            </a:r>
            <a:r>
              <a:rPr lang="en-US" sz="2900" dirty="0" err="1" smtClean="0"/>
              <a:t>s</a:t>
            </a:r>
            <a:r>
              <a:rPr lang="en-US" sz="2900" dirty="0" smtClean="0"/>
              <a:t>	Print SEED volume as indexed ASCII </a:t>
            </a:r>
          </a:p>
          <a:p>
            <a:pPr>
              <a:buNone/>
            </a:pPr>
            <a:endParaRPr lang="en-US" sz="2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RESP: SEED Response Information</a:t>
            </a:r>
            <a:endParaRPr lang="en-US" dirty="0"/>
          </a:p>
        </p:txBody>
      </p:sp>
      <p:pic>
        <p:nvPicPr>
          <p:cNvPr id="5" name="Picture 4" descr="RESP-to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77" y="1481939"/>
            <a:ext cx="6918326" cy="6858001"/>
          </a:xfrm>
          <a:prstGeom prst="rect">
            <a:avLst/>
          </a:prstGeom>
          <a:ln>
            <a:solidFill>
              <a:srgbClr val="717171"/>
            </a:solidFill>
          </a:ln>
        </p:spPr>
      </p:pic>
      <p:pic>
        <p:nvPicPr>
          <p:cNvPr id="6" name="Picture 5" descr="RESP-stage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174" y="3469471"/>
            <a:ext cx="8353297" cy="1949102"/>
          </a:xfrm>
          <a:prstGeom prst="rect">
            <a:avLst/>
          </a:prstGeom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SAC Poles and Zeros from </a:t>
            </a:r>
            <a:r>
              <a:rPr lang="en-US" dirty="0" err="1" smtClean="0"/>
              <a:t>rdseed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651" y="1617522"/>
            <a:ext cx="5274349" cy="5240477"/>
          </a:xfrm>
        </p:spPr>
        <p:txBody>
          <a:bodyPr/>
          <a:lstStyle/>
          <a:p>
            <a:r>
              <a:rPr lang="en-US" sz="3000" dirty="0" smtClean="0"/>
              <a:t>Poles and Zeros always in units of displacement, almost always in meters.</a:t>
            </a:r>
          </a:p>
          <a:p>
            <a:r>
              <a:rPr lang="en-US" sz="3000" dirty="0" smtClean="0"/>
              <a:t>CONSTANT is almost always in meters, documented default in SAC is nanometers.</a:t>
            </a:r>
          </a:p>
          <a:p>
            <a:r>
              <a:rPr lang="en-US" sz="3000" dirty="0" smtClean="0"/>
              <a:t>CONSTANT includes a normalization factor, it is not just the total sensitivity</a:t>
            </a:r>
            <a:endParaRPr lang="en-US" sz="3000" dirty="0"/>
          </a:p>
        </p:txBody>
      </p:sp>
      <p:pic>
        <p:nvPicPr>
          <p:cNvPr id="5" name="Picture 4" descr="SACPZ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77" y="1617718"/>
            <a:ext cx="3187701" cy="4851400"/>
          </a:xfrm>
          <a:prstGeom prst="rect">
            <a:avLst/>
          </a:prstGeom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</a:t>
            </a:r>
            <a:r>
              <a:rPr lang="en-US" dirty="0" err="1" smtClean="0"/>
              <a:t>rdseed</a:t>
            </a:r>
            <a:r>
              <a:rPr lang="en-US" dirty="0" smtClean="0"/>
              <a:t> test drive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97161"/>
            <a:ext cx="9143999" cy="4640918"/>
          </a:xfrm>
        </p:spPr>
        <p:txBody>
          <a:bodyPr/>
          <a:lstStyle/>
          <a:p>
            <a:pPr marL="457200" indent="-457200">
              <a:buNone/>
            </a:pPr>
            <a:r>
              <a:rPr lang="en-US" sz="2100" dirty="0" smtClean="0"/>
              <a:t>Working in a Terminal window:</a:t>
            </a:r>
          </a:p>
          <a:p>
            <a:pPr marL="457200" indent="-457200">
              <a:buNone/>
            </a:pPr>
            <a:endParaRPr lang="en-US" sz="2100" dirty="0" smtClean="0"/>
          </a:p>
          <a:p>
            <a:pPr marL="457200" indent="-457200">
              <a:buAutoNum type="arabicParenR"/>
            </a:pPr>
            <a:r>
              <a:rPr lang="en-US" sz="2100" dirty="0" smtClean="0"/>
              <a:t>Copy example SEED volume to your scratch space:</a:t>
            </a:r>
          </a:p>
          <a:p>
            <a:pPr marL="457200" indent="-457200">
              <a:buNone/>
            </a:pPr>
            <a:r>
              <a:rPr lang="en-US" sz="2100" dirty="0" smtClean="0"/>
              <a:t>	/Volumes/USArray/data/Wells/Wells_TA-5deg.seed</a:t>
            </a:r>
          </a:p>
          <a:p>
            <a:pPr marL="457200" indent="-457200">
              <a:buNone/>
            </a:pPr>
            <a:endParaRPr lang="en-US" sz="2100" dirty="0" smtClean="0"/>
          </a:p>
          <a:p>
            <a:pPr marL="457200" indent="-457200">
              <a:buAutoNum type="arabicParenR" startAt="2"/>
            </a:pPr>
            <a:r>
              <a:rPr lang="en-US" sz="2100" dirty="0" smtClean="0"/>
              <a:t>Generate a station summary using the </a:t>
            </a:r>
            <a:r>
              <a:rPr lang="en-US" sz="2100" dirty="0" smtClean="0"/>
              <a:t>-</a:t>
            </a:r>
            <a:r>
              <a:rPr lang="en-US" sz="2100" dirty="0" smtClean="0"/>
              <a:t>S</a:t>
            </a:r>
            <a:r>
              <a:rPr lang="en-US" sz="2100" dirty="0" smtClean="0"/>
              <a:t> </a:t>
            </a:r>
            <a:r>
              <a:rPr lang="en-US" sz="2100" dirty="0" smtClean="0"/>
              <a:t>option</a:t>
            </a:r>
          </a:p>
          <a:p>
            <a:pPr marL="457200" indent="-457200">
              <a:buAutoNum type="arabicParenR" startAt="2"/>
            </a:pPr>
            <a:endParaRPr lang="en-US" sz="2100" dirty="0" smtClean="0"/>
          </a:p>
          <a:p>
            <a:pPr marL="457200" indent="-457200">
              <a:buAutoNum type="arabicParenR" startAt="2"/>
            </a:pPr>
            <a:r>
              <a:rPr lang="en-US" sz="2100" dirty="0" smtClean="0"/>
              <a:t>Convert (dump) the data to SAC files (hint: use  “-</a:t>
            </a:r>
            <a:r>
              <a:rPr lang="en-US" sz="2100" dirty="0" err="1" smtClean="0"/>
              <a:t>d</a:t>
            </a:r>
            <a:r>
              <a:rPr lang="en-US" sz="2100" dirty="0" smtClean="0"/>
              <a:t> -</a:t>
            </a:r>
            <a:r>
              <a:rPr lang="en-US" sz="2100" dirty="0" err="1" smtClean="0"/>
              <a:t>o</a:t>
            </a:r>
            <a:r>
              <a:rPr lang="en-US" sz="2100" dirty="0" smtClean="0"/>
              <a:t> 1” options)</a:t>
            </a:r>
          </a:p>
          <a:p>
            <a:pPr marL="457200" indent="-457200">
              <a:buAutoNum type="arabicParenR" startAt="2"/>
            </a:pPr>
            <a:endParaRPr lang="en-US" sz="2100" dirty="0" smtClean="0"/>
          </a:p>
          <a:p>
            <a:pPr marL="457200" indent="-457200">
              <a:buAutoNum type="arabicParenR" startAt="2"/>
            </a:pPr>
            <a:r>
              <a:rPr lang="en-US" sz="2100" dirty="0" smtClean="0"/>
              <a:t>Extract response information in RESP format (-R option) and SAC Poles and Zeros format (-</a:t>
            </a:r>
            <a:r>
              <a:rPr lang="en-US" sz="2100" dirty="0" err="1" smtClean="0"/>
              <a:t>p</a:t>
            </a:r>
            <a:r>
              <a:rPr lang="en-US" sz="2100" dirty="0" smtClean="0"/>
              <a:t> option)</a:t>
            </a:r>
          </a:p>
          <a:p>
            <a:pPr marL="457200" indent="-457200">
              <a:buNone/>
            </a:pPr>
            <a:r>
              <a:rPr lang="en-US" sz="2100" dirty="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PQL II and PQLX</a:t>
            </a:r>
            <a:endParaRPr lang="en-US" dirty="0"/>
          </a:p>
        </p:txBody>
      </p:sp>
      <p:pic>
        <p:nvPicPr>
          <p:cNvPr id="7" name="Picture 5" descr="C:\Documents and Settings\chad\Desktop\Presentations\pqlx-wavespe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288" y="1501541"/>
            <a:ext cx="6126586" cy="4475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PDF_Viewer_Main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05" y="1939953"/>
            <a:ext cx="6551089" cy="4534831"/>
          </a:xfrm>
          <a:prstGeom prst="rect">
            <a:avLst/>
          </a:prstGeom>
          <a:noFill/>
        </p:spPr>
      </p:pic>
      <p:pic>
        <p:nvPicPr>
          <p:cNvPr id="6" name="Picture 4" descr="PDF_Detail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59107" y="2362200"/>
            <a:ext cx="6501372" cy="44958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6618403" y="1045619"/>
            <a:ext cx="2675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600" dirty="0" smtClean="0"/>
              <a:t>PQLX developments are jointly supported and openly available.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QUACK: Automated QC Measurements</a:t>
            </a:r>
            <a:endParaRPr lang="en-US" dirty="0"/>
          </a:p>
        </p:txBody>
      </p:sp>
      <p:pic>
        <p:nvPicPr>
          <p:cNvPr id="5" name="Picture 8" descr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105" y="1584132"/>
            <a:ext cx="7986897" cy="4955241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QUACK Customized Reports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A8D420-7532-114A-A9FE-951ABC9479E8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3429000"/>
            <a:ext cx="3225800" cy="3263900"/>
          </a:xfrm>
          <a:prstGeom prst="rect">
            <a:avLst/>
          </a:prstGeom>
          <a:noFill/>
          <a:ln>
            <a:solidFill>
              <a:srgbClr val="717171"/>
            </a:solidFill>
          </a:ln>
        </p:spPr>
      </p:pic>
      <p:pic>
        <p:nvPicPr>
          <p:cNvPr id="6" name="Picture 6" descr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752600"/>
            <a:ext cx="6053138" cy="4583113"/>
          </a:xfrm>
          <a:prstGeom prst="rect">
            <a:avLst/>
          </a:prstGeom>
          <a:noFill/>
          <a:ln>
            <a:solidFill>
              <a:srgbClr val="71717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4" descr="ColorGri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8275" y="0"/>
            <a:ext cx="1355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 descr="PDFMode-BHE_timeline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610" y="3226212"/>
            <a:ext cx="5691986" cy="3414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4924777" y="1525165"/>
            <a:ext cx="23352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/>
            <a:r>
              <a:rPr lang="en-US" sz="1600" dirty="0" smtClean="0"/>
              <a:t>Station </a:t>
            </a:r>
            <a:r>
              <a:rPr lang="en-US" sz="1600" dirty="0"/>
              <a:t>noise characterization measurements will be part of the operational station record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Other QC </a:t>
            </a:r>
            <a:r>
              <a:rPr lang="en-US" sz="3400" dirty="0"/>
              <a:t>R</a:t>
            </a:r>
            <a:r>
              <a:rPr lang="en-US" sz="3400" dirty="0" smtClean="0"/>
              <a:t>elated Resources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DMC’s Data Repositories</a:t>
            </a:r>
            <a:endParaRPr lang="en-US" dirty="0"/>
          </a:p>
        </p:txBody>
      </p:sp>
      <p:pic>
        <p:nvPicPr>
          <p:cNvPr id="5" name="Picture 4" descr="AA0274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896" y="2347426"/>
            <a:ext cx="938852" cy="1265969"/>
          </a:xfrm>
          <a:prstGeom prst="rect">
            <a:avLst/>
          </a:prstGeom>
        </p:spPr>
      </p:pic>
      <p:pic>
        <p:nvPicPr>
          <p:cNvPr id="6" name="Picture 5" descr="AA04968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049" y="3889694"/>
            <a:ext cx="1257806" cy="1330663"/>
          </a:xfrm>
          <a:prstGeom prst="rect">
            <a:avLst/>
          </a:prstGeom>
        </p:spPr>
      </p:pic>
      <p:pic>
        <p:nvPicPr>
          <p:cNvPr id="7" name="Picture 6" descr="AA02824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6451" y="2313405"/>
            <a:ext cx="1448000" cy="1968719"/>
          </a:xfrm>
          <a:prstGeom prst="rect">
            <a:avLst/>
          </a:prstGeom>
        </p:spPr>
      </p:pic>
      <p:pic>
        <p:nvPicPr>
          <p:cNvPr id="8" name="Picture 7" descr="AA04968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7463" y="4101683"/>
            <a:ext cx="1066534" cy="11197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1712373"/>
            <a:ext cx="29346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BUD</a:t>
            </a:r>
          </a:p>
          <a:p>
            <a:r>
              <a:rPr lang="en-US" sz="2000" dirty="0" smtClean="0"/>
              <a:t>Buffer of Uniform Data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069781" y="1751371"/>
            <a:ext cx="1125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Archive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67059" y="3480061"/>
            <a:ext cx="1031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Tier-2</a:t>
            </a:r>
          </a:p>
          <a:p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Archive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03452" y="3462358"/>
            <a:ext cx="85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POND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21298" y="5317178"/>
            <a:ext cx="1428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SPYDER®</a:t>
            </a:r>
          </a:p>
          <a:p>
            <a:r>
              <a:rPr lang="en-US" sz="2000" dirty="0" smtClean="0"/>
              <a:t>FARM</a:t>
            </a:r>
          </a:p>
        </p:txBody>
      </p:sp>
      <p:pic>
        <p:nvPicPr>
          <p:cNvPr id="14" name="Picture 13" descr="AA04969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9425" y="5868536"/>
            <a:ext cx="1106006" cy="98946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920098" y="5492257"/>
            <a:ext cx="1980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Assembled Data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390" y="3753614"/>
            <a:ext cx="1723624" cy="46166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Continuous real-time</a:t>
            </a:r>
          </a:p>
          <a:p>
            <a:r>
              <a:rPr lang="en-US" sz="1200" dirty="0" smtClean="0"/>
              <a:t>collection buffers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2614121" y="6026636"/>
            <a:ext cx="1390224" cy="46166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Event windowed</a:t>
            </a:r>
          </a:p>
          <a:p>
            <a:r>
              <a:rPr lang="en-US" sz="1200" dirty="0" smtClean="0"/>
              <a:t>data sets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5008905" y="4375940"/>
            <a:ext cx="1441320" cy="46166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Continuous deep</a:t>
            </a:r>
          </a:p>
          <a:p>
            <a:r>
              <a:rPr lang="en-US" sz="1200" dirty="0" smtClean="0"/>
              <a:t>archive</a:t>
            </a:r>
            <a:endParaRPr lang="en-US" sz="1200" dirty="0"/>
          </a:p>
        </p:txBody>
      </p:sp>
      <p:cxnSp>
        <p:nvCxnSpPr>
          <p:cNvPr id="19" name="Elbow Connector 18"/>
          <p:cNvCxnSpPr>
            <a:stCxn id="16" idx="2"/>
          </p:cNvCxnSpPr>
          <p:nvPr/>
        </p:nvCxnSpPr>
        <p:spPr bwMode="auto">
          <a:xfrm rot="16200000" flipH="1">
            <a:off x="1366963" y="4281517"/>
            <a:ext cx="1310103" cy="1177625"/>
          </a:xfrm>
          <a:prstGeom prst="bentConnector3">
            <a:avLst>
              <a:gd name="adj1" fmla="val 100205"/>
            </a:avLst>
          </a:prstGeom>
          <a:solidFill>
            <a:schemeClr val="accent1">
              <a:alpha val="2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/>
          </a:ln>
          <a:effectLst/>
        </p:spPr>
      </p:cxnSp>
      <p:cxnSp>
        <p:nvCxnSpPr>
          <p:cNvPr id="22" name="Elbow Connector 21"/>
          <p:cNvCxnSpPr>
            <a:stCxn id="18" idx="2"/>
          </p:cNvCxnSpPr>
          <p:nvPr/>
        </p:nvCxnSpPr>
        <p:spPr bwMode="auto">
          <a:xfrm rot="5400000">
            <a:off x="4234518" y="4356510"/>
            <a:ext cx="1013953" cy="1976142"/>
          </a:xfrm>
          <a:prstGeom prst="bentConnector2">
            <a:avLst/>
          </a:prstGeom>
          <a:solidFill>
            <a:schemeClr val="accent1">
              <a:alpha val="2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Content Placeholder 3" descr="SPADE-web.png"/>
          <p:cNvPicPr>
            <a:picLocks noGrp="1" noChangeAspect="1"/>
          </p:cNvPicPr>
          <p:nvPr>
            <p:ph idx="1"/>
          </p:nvPr>
        </p:nvPicPr>
        <p:blipFill>
          <a:blip r:embed="rId3"/>
          <a:srcRect l="-230" r="-210"/>
          <a:stretch>
            <a:fillRect/>
          </a:stretch>
        </p:blipFill>
        <p:spPr>
          <a:xfrm>
            <a:off x="1653288" y="1905000"/>
            <a:ext cx="6313643" cy="4953000"/>
          </a:xfrm>
          <a:ln>
            <a:solidFill>
              <a:srgbClr val="717171"/>
            </a:solidFill>
          </a:ln>
        </p:spPr>
      </p:pic>
      <p:sp>
        <p:nvSpPr>
          <p:cNvPr id="26630" name="TextBox 5"/>
          <p:cNvSpPr txBox="1">
            <a:spLocks noChangeArrowheads="1"/>
          </p:cNvSpPr>
          <p:nvPr/>
        </p:nvSpPr>
        <p:spPr bwMode="auto">
          <a:xfrm>
            <a:off x="2060619" y="1355999"/>
            <a:ext cx="555967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200" dirty="0" smtClean="0"/>
              <a:t>http://www.iris.edu/</a:t>
            </a:r>
            <a:r>
              <a:rPr lang="en-US" sz="2200" dirty="0" err="1" smtClean="0"/>
              <a:t>dms</a:t>
            </a:r>
            <a:r>
              <a:rPr lang="en-US" sz="2200" dirty="0" smtClean="0"/>
              <a:t>/spade/</a:t>
            </a:r>
            <a:endParaRPr lang="en-US" sz="2200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DMC Product Management with SPADE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3121" y="1631448"/>
            <a:ext cx="7772400" cy="3810000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EARS</a:t>
            </a:r>
          </a:p>
          <a:p>
            <a:pPr>
              <a:buFontTx/>
              <a:buChar char="-"/>
            </a:pPr>
            <a:r>
              <a:rPr lang="en-US" dirty="0" smtClean="0"/>
              <a:t>QA measurements</a:t>
            </a:r>
          </a:p>
          <a:p>
            <a:pPr>
              <a:buFontTx/>
              <a:buChar char="-"/>
            </a:pPr>
            <a:r>
              <a:rPr lang="en-US" dirty="0" smtClean="0"/>
              <a:t>TA station digest and non-SEED details</a:t>
            </a:r>
          </a:p>
          <a:p>
            <a:pPr>
              <a:buFontTx/>
              <a:buChar char="-"/>
            </a:pPr>
            <a:r>
              <a:rPr lang="en-US" dirty="0" smtClean="0"/>
              <a:t>Wavefield animations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Other Data Products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 descr="USArrayShipments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3491" y="1397020"/>
            <a:ext cx="8492656" cy="5460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10"/>
          <p:cNvSpPr txBox="1">
            <a:spLocks noChangeArrowheads="1"/>
          </p:cNvSpPr>
          <p:nvPr/>
        </p:nvSpPr>
        <p:spPr bwMode="auto">
          <a:xfrm>
            <a:off x="7870366" y="5246701"/>
            <a:ext cx="3810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latin typeface="Calibri" pitchFamily="-106" charset="0"/>
              </a:rPr>
              <a:t> PA</a:t>
            </a:r>
          </a:p>
        </p:txBody>
      </p:sp>
      <p:sp>
        <p:nvSpPr>
          <p:cNvPr id="21508" name="TextBox 11"/>
          <p:cNvSpPr txBox="1">
            <a:spLocks noChangeArrowheads="1"/>
          </p:cNvSpPr>
          <p:nvPr/>
        </p:nvSpPr>
        <p:spPr bwMode="auto">
          <a:xfrm>
            <a:off x="7855851" y="2010706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latin typeface="Calibri" pitchFamily="-106" charset="0"/>
              </a:rPr>
              <a:t> TA</a:t>
            </a:r>
          </a:p>
        </p:txBody>
      </p:sp>
      <p:sp>
        <p:nvSpPr>
          <p:cNvPr id="21510" name="TextBox 11"/>
          <p:cNvSpPr txBox="1">
            <a:spLocks noChangeArrowheads="1"/>
          </p:cNvSpPr>
          <p:nvPr/>
        </p:nvSpPr>
        <p:spPr bwMode="auto">
          <a:xfrm>
            <a:off x="7868779" y="5593452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latin typeface="Calibri" pitchFamily="-106" charset="0"/>
              </a:rPr>
              <a:t> FA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EarthScope Data Shipments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Content Placeholder 10" descr="RequestProcessing-trim.png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39"/>
          <a:stretch>
            <a:fillRect/>
          </a:stretch>
        </p:blipFill>
        <p:spPr>
          <a:xfrm>
            <a:off x="163738" y="1451549"/>
            <a:ext cx="8655050" cy="5406451"/>
          </a:xfr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777240"/>
            <a:ext cx="9144000" cy="615553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400" dirty="0" smtClean="0"/>
              <a:t>BREQ_FAST Request Processing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Repository: Buffer of Uniform Data (BUD)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7360" y="1723714"/>
            <a:ext cx="7744972" cy="4978358"/>
          </a:xfrm>
        </p:spPr>
        <p:txBody>
          <a:bodyPr/>
          <a:lstStyle/>
          <a:p>
            <a:pPr>
              <a:buNone/>
            </a:pPr>
            <a:r>
              <a:rPr lang="en-US" sz="3000" b="1" dirty="0" smtClean="0"/>
              <a:t>Data</a:t>
            </a:r>
            <a:r>
              <a:rPr lang="en-US" sz="3000" dirty="0" smtClean="0"/>
              <a:t>: real-time data collection buffers, data sent to archive after approximately 18 hours.</a:t>
            </a:r>
            <a:endParaRPr lang="en-US" sz="2400" dirty="0" smtClean="0"/>
          </a:p>
          <a:p>
            <a:pPr>
              <a:buFontTx/>
              <a:buChar char="•"/>
            </a:pPr>
            <a:endParaRPr lang="en-US" sz="800" dirty="0" smtClean="0"/>
          </a:p>
          <a:p>
            <a:pPr>
              <a:buFontTx/>
              <a:buChar char="•"/>
            </a:pPr>
            <a:r>
              <a:rPr lang="en-US" sz="2400" dirty="0" smtClean="0"/>
              <a:t>Buffer depth is 1-8 weeks</a:t>
            </a:r>
          </a:p>
          <a:p>
            <a:pPr>
              <a:buFontTx/>
              <a:buChar char="•"/>
            </a:pPr>
            <a:r>
              <a:rPr lang="en-US" sz="2400" dirty="0" smtClean="0"/>
              <a:t>Fast access to recently received data</a:t>
            </a:r>
          </a:p>
          <a:p>
            <a:pPr>
              <a:buFontTx/>
              <a:buChar char="•"/>
            </a:pPr>
            <a:r>
              <a:rPr lang="en-US" sz="2400" dirty="0" smtClean="0"/>
              <a:t>No quality controlled data</a:t>
            </a:r>
          </a:p>
          <a:p>
            <a:pPr>
              <a:buFontTx/>
              <a:buChar char="•"/>
            </a:pPr>
            <a:r>
              <a:rPr lang="en-US" sz="2400" dirty="0" smtClean="0"/>
              <a:t>QUACK metrics calculated</a:t>
            </a:r>
          </a:p>
          <a:p>
            <a:pPr>
              <a:buFontTx/>
              <a:buChar char="•"/>
            </a:pPr>
            <a:r>
              <a:rPr lang="en-US" sz="2400" dirty="0" smtClean="0"/>
              <a:t>Available as real-time feeds (SeedLink)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Access: </a:t>
            </a:r>
            <a:r>
              <a:rPr lang="en-US" sz="2400" b="1" dirty="0" smtClean="0"/>
              <a:t>Web </a:t>
            </a:r>
            <a:r>
              <a:rPr lang="en-US" sz="2400" dirty="0" smtClean="0"/>
              <a:t>(simple), </a:t>
            </a:r>
            <a:r>
              <a:rPr lang="en-US" sz="2400" b="1" dirty="0" smtClean="0"/>
              <a:t>DHI</a:t>
            </a:r>
            <a:r>
              <a:rPr lang="en-US" sz="2400" dirty="0" smtClean="0"/>
              <a:t>, </a:t>
            </a:r>
            <a:r>
              <a:rPr lang="en-US" sz="2400" b="1" dirty="0" smtClean="0"/>
              <a:t>SeedLink</a:t>
            </a:r>
          </a:p>
        </p:txBody>
      </p:sp>
      <p:pic>
        <p:nvPicPr>
          <p:cNvPr id="5" name="Picture 4" descr="AA0274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21" y="1644332"/>
            <a:ext cx="938852" cy="1265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Repository: Unified Archive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7360" y="1723714"/>
            <a:ext cx="7744972" cy="3576419"/>
          </a:xfrm>
        </p:spPr>
        <p:txBody>
          <a:bodyPr/>
          <a:lstStyle/>
          <a:p>
            <a:pPr>
              <a:buNone/>
            </a:pPr>
            <a:r>
              <a:rPr lang="en-US" sz="3000" b="1" dirty="0" smtClean="0"/>
              <a:t>Data</a:t>
            </a:r>
            <a:r>
              <a:rPr lang="en-US" sz="3000" dirty="0" smtClean="0"/>
              <a:t>: All long term data holdings, spanning more than 35 years.</a:t>
            </a:r>
          </a:p>
          <a:p>
            <a:pPr>
              <a:buFontTx/>
              <a:buChar char="•"/>
            </a:pPr>
            <a:endParaRPr lang="en-US" sz="800" dirty="0" smtClean="0"/>
          </a:p>
          <a:p>
            <a:pPr>
              <a:buFontTx/>
              <a:buChar char="•"/>
            </a:pPr>
            <a:r>
              <a:rPr lang="en-US" sz="2400" dirty="0" smtClean="0"/>
              <a:t>Unified access to data from various sources</a:t>
            </a:r>
          </a:p>
          <a:p>
            <a:pPr>
              <a:buFontTx/>
              <a:buChar char="•"/>
            </a:pPr>
            <a:r>
              <a:rPr lang="en-US" sz="2400" dirty="0" smtClean="0"/>
              <a:t>Includes quality controlled/versioned data</a:t>
            </a:r>
          </a:p>
          <a:p>
            <a:pPr>
              <a:buFontTx/>
              <a:buChar char="•"/>
            </a:pPr>
            <a:r>
              <a:rPr lang="en-US" sz="2400" dirty="0" smtClean="0"/>
              <a:t>Stored on high-performance disk array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Access: </a:t>
            </a:r>
            <a:r>
              <a:rPr lang="en-US" sz="2400" b="1" dirty="0" smtClean="0"/>
              <a:t>BREQ_FAST (email &amp; web form)</a:t>
            </a:r>
            <a:r>
              <a:rPr lang="en-US" sz="2400" dirty="0" smtClean="0"/>
              <a:t>, </a:t>
            </a:r>
            <a:r>
              <a:rPr lang="en-US" sz="2400" b="1" dirty="0" smtClean="0"/>
              <a:t>DHI</a:t>
            </a:r>
          </a:p>
        </p:txBody>
      </p:sp>
      <p:pic>
        <p:nvPicPr>
          <p:cNvPr id="6" name="Picture 5" descr="AA02824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2400"/>
            <a:ext cx="1225294" cy="1665925"/>
          </a:xfrm>
          <a:prstGeom prst="rect">
            <a:avLst/>
          </a:prstGeom>
        </p:spPr>
      </p:pic>
      <p:pic>
        <p:nvPicPr>
          <p:cNvPr id="7" name="Picture 6" descr="AA04968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063" y="5535496"/>
            <a:ext cx="1066534" cy="1119745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626457" y="5389281"/>
            <a:ext cx="6517543" cy="146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6" charset="0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Tier-2 Data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high-volume, less </a:t>
            </a:r>
            <a:r>
              <a:rPr lang="en-US" sz="2400" b="0" kern="0" noProof="0" dirty="0" smtClean="0">
                <a:latin typeface="+mn-lt"/>
              </a:rPr>
              <a:t>requested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Stored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on tape media.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-106" charset="0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Access: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BREQ_FAST (email &amp; web form)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Repository: POND, event windowed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7360" y="1723714"/>
            <a:ext cx="7744972" cy="4978358"/>
          </a:xfrm>
        </p:spPr>
        <p:txBody>
          <a:bodyPr/>
          <a:lstStyle/>
          <a:p>
            <a:pPr>
              <a:buNone/>
            </a:pPr>
            <a:r>
              <a:rPr lang="en-US" sz="3000" b="1" dirty="0" smtClean="0"/>
              <a:t>Data</a:t>
            </a:r>
            <a:r>
              <a:rPr lang="en-US" sz="3000" dirty="0" smtClean="0"/>
              <a:t>: Event windowed waveforms for large global earthquakes (e.g. </a:t>
            </a:r>
            <a:r>
              <a:rPr lang="en-US" sz="3000" dirty="0" err="1" smtClean="0"/>
              <a:t>Mag</a:t>
            </a:r>
            <a:r>
              <a:rPr lang="en-US" sz="3000" dirty="0" smtClean="0"/>
              <a:t> &gt; 5.5).</a:t>
            </a:r>
          </a:p>
          <a:p>
            <a:pPr>
              <a:buNone/>
            </a:pPr>
            <a:endParaRPr lang="en-US" sz="3000" dirty="0" smtClean="0"/>
          </a:p>
          <a:p>
            <a:pPr>
              <a:buNone/>
            </a:pPr>
            <a:r>
              <a:rPr lang="en-US" sz="2400" b="1" dirty="0" smtClean="0"/>
              <a:t>SPYDER</a:t>
            </a:r>
            <a:r>
              <a:rPr lang="en-US" sz="2400" dirty="0" smtClean="0"/>
              <a:t>® products: data from the BUD</a:t>
            </a:r>
          </a:p>
          <a:p>
            <a:pPr>
              <a:buFontTx/>
              <a:buChar char="•"/>
            </a:pPr>
            <a:r>
              <a:rPr lang="en-US" sz="2400" dirty="0" smtClean="0"/>
              <a:t>Data is extracted within hours of event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b="1" dirty="0" smtClean="0"/>
              <a:t>FARM </a:t>
            </a:r>
            <a:r>
              <a:rPr lang="en-US" sz="2400" dirty="0" smtClean="0"/>
              <a:t>products: data from the Archive</a:t>
            </a:r>
          </a:p>
          <a:p>
            <a:pPr>
              <a:buFontTx/>
              <a:buChar char="•"/>
            </a:pPr>
            <a:r>
              <a:rPr lang="en-US" sz="2400" dirty="0" smtClean="0"/>
              <a:t>Data is extracted within ~8 weeks of event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Access: </a:t>
            </a:r>
            <a:r>
              <a:rPr lang="en-US" sz="2400" b="1" dirty="0" smtClean="0"/>
              <a:t>Wilber </a:t>
            </a:r>
            <a:r>
              <a:rPr lang="en-US" sz="2400" dirty="0" smtClean="0"/>
              <a:t>(web), </a:t>
            </a:r>
            <a:r>
              <a:rPr lang="en-US" sz="2400" b="1" dirty="0" smtClean="0"/>
              <a:t>DHI</a:t>
            </a:r>
          </a:p>
        </p:txBody>
      </p:sp>
      <p:pic>
        <p:nvPicPr>
          <p:cNvPr id="6" name="Picture 5" descr="AA04968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9161"/>
            <a:ext cx="1257806" cy="1330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Data Request Interfaces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48771" y="1907666"/>
          <a:ext cx="8654639" cy="4678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468"/>
                <a:gridCol w="2036189"/>
                <a:gridCol w="4673982"/>
              </a:tblGrid>
              <a:tr h="65567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Technology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Interface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Repositories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55670">
                <a:tc rowSpan="2">
                  <a:txBody>
                    <a:bodyPr/>
                    <a:lstStyle/>
                    <a:p>
                      <a:r>
                        <a:rPr lang="en-US" sz="2400" dirty="0" smtClean="0"/>
                        <a:t>E-mail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BREQ_FAST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Archive</a:t>
                      </a:r>
                      <a:endParaRPr lang="en-US" sz="2400" dirty="0"/>
                    </a:p>
                  </a:txBody>
                  <a:tcPr/>
                </a:tc>
              </a:tr>
              <a:tr h="65567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NetDC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Archive</a:t>
                      </a:r>
                      <a:endParaRPr lang="en-US" sz="2400" dirty="0"/>
                    </a:p>
                  </a:txBody>
                  <a:tcPr/>
                </a:tc>
              </a:tr>
              <a:tr h="655670">
                <a:tc rowSpan="2">
                  <a:txBody>
                    <a:bodyPr/>
                    <a:lstStyle/>
                    <a:p>
                      <a:r>
                        <a:rPr lang="en-US" sz="2400" dirty="0" smtClean="0"/>
                        <a:t>Web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Wilber II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FARM/SPYDER®</a:t>
                      </a:r>
                      <a:endParaRPr lang="en-US" sz="2400" dirty="0"/>
                    </a:p>
                  </a:txBody>
                  <a:tcPr/>
                </a:tc>
              </a:tr>
              <a:tr h="655670">
                <a:tc v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WebRequest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Archive (via BREQ_FAST)</a:t>
                      </a:r>
                      <a:endParaRPr lang="en-US" sz="2400" dirty="0"/>
                    </a:p>
                  </a:txBody>
                  <a:tcPr/>
                </a:tc>
              </a:tr>
              <a:tr h="744612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Corba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DHI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Archive, BUD, FARM/SPYDER®</a:t>
                      </a:r>
                      <a:endParaRPr lang="en-US" sz="2400" dirty="0"/>
                    </a:p>
                  </a:txBody>
                  <a:tcPr/>
                </a:tc>
              </a:tr>
              <a:tr h="6556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TCP/IP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SeedLink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BUD (real-time)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BREQ_FAST Email Requests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397" y="1530930"/>
            <a:ext cx="8954603" cy="1270105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Address</a:t>
            </a:r>
            <a:r>
              <a:rPr lang="en-US" sz="2800" i="1" dirty="0" smtClean="0"/>
              <a:t>: </a:t>
            </a:r>
            <a:r>
              <a:rPr lang="en-US" sz="2800" i="1" dirty="0" err="1" smtClean="0">
                <a:solidFill>
                  <a:srgbClr val="0000FF"/>
                </a:solidFill>
              </a:rPr>
              <a:t>breq_fast@iris.washington.edu</a:t>
            </a:r>
            <a:endParaRPr lang="en-US" sz="2800" i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sz="2800" dirty="0" smtClean="0"/>
              <a:t>Manual: </a:t>
            </a:r>
            <a:r>
              <a:rPr lang="en-US" sz="2800" i="1" dirty="0" smtClean="0"/>
              <a:t>http://www.iris.edu/manuals/</a:t>
            </a:r>
            <a:r>
              <a:rPr lang="en-US" sz="2800" i="1" dirty="0" err="1" smtClean="0"/>
              <a:t>breq_fast.htm</a:t>
            </a:r>
            <a:endParaRPr lang="en-US" sz="2800" i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97372" y="2764572"/>
            <a:ext cx="8738262" cy="403187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Consolas"/>
                <a:cs typeface="Consolas"/>
              </a:rPr>
              <a:t>.NAME Joe Seismologist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.EMAIL </a:t>
            </a:r>
            <a:r>
              <a:rPr lang="en-US" sz="1600" dirty="0" err="1" smtClean="0">
                <a:latin typeface="Consolas"/>
                <a:cs typeface="Consolas"/>
              </a:rPr>
              <a:t>joe@podunk.edu</a:t>
            </a:r>
            <a:r>
              <a:rPr lang="en-US" sz="1600" dirty="0" smtClean="0">
                <a:latin typeface="Consolas"/>
                <a:cs typeface="Consolas"/>
              </a:rPr>
              <a:t>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.MEDIA FTP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.LABEL Earthquake1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.QUALITY B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.END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GRFO IU 1999 01 02 00 18 10.4 1999 01 02 00 20 10.4 1 SHZ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ANTO IU 1999 01 02 02 10 36.6 1999 01 02 02 12 36.6 1 SH?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AFI IU 1999 01 02 02 10 37.1 1999 01 02 02 12 37.1 1 BH? 00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SEE CD 1999 01 02 14 45 08.9 1999 01 02 14 47 08.9 1 SHZ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CASY IU 1999 01 04 02 42 13.4 1999 01 04 02 44 13.4 1 BHZ 10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NNA II 1999 01 04 02 41 57.5 1999 01 04 02 43 57.5 1 BHZ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PFO II 1999 01 04 02 41 57.5 1999 01 04 02 43 57.5 1 BHZ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KMI CD 1999 01 04 02 41 57.5 1999 01 04 02 43 57.5 1 BHZ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SSE CD 1999 01 04 02 18 25.4 1999 01 04 02 20 25.4 2 B?? SHZ </a:t>
            </a:r>
          </a:p>
          <a:p>
            <a:pPr algn="l"/>
            <a:r>
              <a:rPr lang="en-US" sz="1600" dirty="0" smtClean="0">
                <a:latin typeface="Consolas"/>
                <a:cs typeface="Consolas"/>
              </a:rPr>
              <a:t>PAS TS 1999 1 4 2 10 49 1999 1 4 2 12 49 3 BH? SHZ L?? </a:t>
            </a:r>
            <a:endParaRPr lang="en-US" sz="1600" dirty="0">
              <a:latin typeface="Consolas"/>
              <a:cs typeface="Consola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rcle Strokes">
  <a:themeElements>
    <a:clrScheme name="Circle Strokes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Circle Strokes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25000"/>
          </a:schemeClr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</a:defRPr>
        </a:defPPr>
      </a:lstStyle>
    </a:lnDef>
  </a:objectDefaults>
  <a:extraClrSchemeLst>
    <a:extraClrScheme>
      <a:clrScheme name="Circle Strok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rcle Strok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2004:Templates:Presentations:Designs:Circle Strokes</Template>
  <TotalTime>21757</TotalTime>
  <Words>2124</Words>
  <Application>Microsoft Macintosh PowerPoint</Application>
  <PresentationFormat>On-screen Show (4:3)</PresentationFormat>
  <Paragraphs>351</Paragraphs>
  <Slides>43</Slides>
  <Notes>17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Circle Strokes</vt:lpstr>
      <vt:lpstr>Slide 1</vt:lpstr>
      <vt:lpstr>Slide 2</vt:lpstr>
      <vt:lpstr>Slide 3</vt:lpstr>
      <vt:lpstr>The DMC’s Data Repositories</vt:lpstr>
      <vt:lpstr>Repository: Buffer of Uniform Data (BUD)</vt:lpstr>
      <vt:lpstr>Repository: Unified Archive</vt:lpstr>
      <vt:lpstr>Repository: POND, event windowed data</vt:lpstr>
      <vt:lpstr>Primary Data Request Interfaces</vt:lpstr>
      <vt:lpstr>BREQ_FAST Email Requests</vt:lpstr>
      <vt:lpstr>NetDC Email Requests</vt:lpstr>
      <vt:lpstr>Wilber II: Web Interface to Event Data</vt:lpstr>
      <vt:lpstr>WebRequest: A Web Form for BREQ_FAST</vt:lpstr>
      <vt:lpstr>Data Handling Interface (DHI)</vt:lpstr>
      <vt:lpstr>Select DHI Clients</vt:lpstr>
      <vt:lpstr>JWEED: Event Oriented Data Requests</vt:lpstr>
      <vt:lpstr>SOD: Standing Order for Data</vt:lpstr>
      <vt:lpstr>VASE: Quick Data Discovery</vt:lpstr>
      <vt:lpstr>DHI2mseed: bulk waveform request</vt:lpstr>
      <vt:lpstr>SeedLink: Streaming Data Feeds</vt:lpstr>
      <vt:lpstr>Exercise: VASE test drive</vt:lpstr>
      <vt:lpstr>MDA: MetaData Aggregator</vt:lpstr>
      <vt:lpstr>SeismiQuery: Flexible Query</vt:lpstr>
      <vt:lpstr>Exercise: SeismiQuery</vt:lpstr>
      <vt:lpstr>Data Access Chart</vt:lpstr>
      <vt:lpstr>Slide 25</vt:lpstr>
      <vt:lpstr>SEED Concepts</vt:lpstr>
      <vt:lpstr>SEED Structure</vt:lpstr>
      <vt:lpstr>Comprehensive Metadata Representation</vt:lpstr>
      <vt:lpstr>More BREQ_FAST Interfaces at the DMC</vt:lpstr>
      <vt:lpstr>USArray Data Qualities, Versioning</vt:lpstr>
      <vt:lpstr>rdseed: The DMC SEED Reader</vt:lpstr>
      <vt:lpstr>Key rdseed Options</vt:lpstr>
      <vt:lpstr>RESP: SEED Response Information</vt:lpstr>
      <vt:lpstr>SAC Poles and Zeros from rdseed</vt:lpstr>
      <vt:lpstr>Exercise: rdseed test drive</vt:lpstr>
      <vt:lpstr>PQL II and PQLX</vt:lpstr>
      <vt:lpstr>QUACK: Automated QC Measurements</vt:lpstr>
      <vt:lpstr>QUACK Customized Reports</vt:lpstr>
      <vt:lpstr>Slide 39</vt:lpstr>
      <vt:lpstr>Slide 40</vt:lpstr>
      <vt:lpstr>Slide 41</vt:lpstr>
      <vt:lpstr>Slide 42</vt:lpstr>
      <vt:lpstr>Slide 43</vt:lpstr>
    </vt:vector>
  </TitlesOfParts>
  <Company>EarthScope</Company>
  <LinksUpToDate>false</LinksUpToDate>
  <SharedDoc>false</SharedDoc>
  <HyperlinkBase>www.earthscope.org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EarthScope</dc:title>
  <dc:creator>John DeLaughter</dc:creator>
  <cp:lastModifiedBy>Chad Trabant</cp:lastModifiedBy>
  <cp:revision>847</cp:revision>
  <cp:lastPrinted>2008-11-20T19:23:42Z</cp:lastPrinted>
  <dcterms:created xsi:type="dcterms:W3CDTF">2009-08-03T20:23:07Z</dcterms:created>
  <dcterms:modified xsi:type="dcterms:W3CDTF">2009-08-03T22:43:26Z</dcterms:modified>
</cp:coreProperties>
</file>