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84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CA-92FE-451C-BE9B-0C5B24729FA0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smtClean="0"/>
              <a:pPr/>
              <a:t>‹#›</a:t>
            </a:fld>
            <a:endParaRPr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514D-69F9-4993-9471-B2BA1FD5E829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C322E6D-3FF5-504E-AE07-109F21B4AF8E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648DCCA-D222-D044-BDCC-F1CDF3EACA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oole.mines.edu/jtk/trunk/src/edu/mines/jtk/dsp/Recursive2ndOrderFilter.jav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is.edu/manuals/sac/manual.html" TargetMode="External"/><Relationship Id="rId3" Type="http://schemas.openxmlformats.org/officeDocument/2006/relationships/hyperlink" Target="http://geology.indiana.edu/pavlis/software/seispp/html/d7/df8/classSEISPP_1_1TimeSeries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y.indiana.edu/pavlis/software/seispp/html/d7/dbb/classSEISPP_1_1BasicTimeSerie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Processing Workshop</a:t>
            </a:r>
            <a:br>
              <a:rPr lang="en-US" dirty="0" smtClean="0"/>
            </a:br>
            <a:r>
              <a:rPr lang="en-US" dirty="0" smtClean="0"/>
              <a:t>session 1:  Fundamentals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Pavlis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Amplitude summary of key concepts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 algn="l"/>
            <a:r>
              <a:rPr lang="en-US" dirty="0" smtClean="0"/>
              <a:t>A/D converters ALWAYS measure amplitudes as (signed) integers</a:t>
            </a:r>
          </a:p>
          <a:p>
            <a:pPr marL="342900" indent="-342900" algn="l"/>
            <a:endParaRPr lang="en-US" dirty="0" smtClean="0"/>
          </a:p>
          <a:p>
            <a:pPr marL="342900" indent="-342900" algn="l"/>
            <a:endParaRPr lang="en-US" dirty="0" smtClean="0"/>
          </a:p>
          <a:p>
            <a:pPr marL="342900" indent="-342900" algn="l"/>
            <a:endParaRPr lang="en-US" dirty="0" smtClean="0"/>
          </a:p>
          <a:p>
            <a:pPr marL="342900" indent="-342900" algn="l"/>
            <a:r>
              <a:rPr lang="en-US" dirty="0" smtClean="0"/>
              <a:t>Velocity=counts*</a:t>
            </a:r>
            <a:r>
              <a:rPr lang="en-US" dirty="0" err="1" smtClean="0"/>
              <a:t>calib</a:t>
            </a:r>
            <a:r>
              <a:rPr lang="en-US" dirty="0" smtClean="0"/>
              <a:t> where </a:t>
            </a:r>
            <a:r>
              <a:rPr lang="en-US" dirty="0" err="1" smtClean="0"/>
              <a:t>calib</a:t>
            </a:r>
            <a:r>
              <a:rPr lang="en-US" dirty="0" smtClean="0"/>
              <a:t> is (m/s^2)/count</a:t>
            </a:r>
          </a:p>
          <a:p>
            <a:pPr marL="342900" indent="-342900" algn="l"/>
            <a:r>
              <a:rPr lang="en-US" dirty="0" err="1" smtClean="0"/>
              <a:t>Calib</a:t>
            </a:r>
            <a:r>
              <a:rPr lang="en-US" dirty="0" smtClean="0"/>
              <a:t>=sensor gain*</a:t>
            </a:r>
            <a:r>
              <a:rPr lang="en-US" dirty="0" err="1" smtClean="0"/>
              <a:t>ADcalib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33" y="2743200"/>
            <a:ext cx="3582567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352800"/>
            <a:ext cx="1527048" cy="719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543049"/>
            <a:ext cx="4050499" cy="25288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47049" y="60198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en.wikipedia.org/wiki/File:Digital.signal.svg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65031" y="1790438"/>
            <a:ext cx="3949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counts*820 nm/</a:t>
            </a:r>
            <a:r>
              <a:rPr lang="en-US" dirty="0" err="1" smtClean="0"/>
              <a:t>s</a:t>
            </a:r>
            <a:r>
              <a:rPr lang="en-US" dirty="0" smtClean="0"/>
              <a:t>/count=5740 nm/</a:t>
            </a:r>
            <a:r>
              <a:rPr lang="en-US" dirty="0" err="1" smtClean="0"/>
              <a:t>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abstraction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Time series can be represented by a vector of data</a:t>
            </a:r>
          </a:p>
          <a:p>
            <a:pPr lvl="1"/>
            <a:r>
              <a:rPr lang="en-US" dirty="0" smtClean="0"/>
              <a:t>C:  </a:t>
            </a:r>
            <a:r>
              <a:rPr lang="en-US" dirty="0" err="1" smtClean="0"/>
              <a:t>int</a:t>
            </a:r>
            <a:r>
              <a:rPr lang="en-US" dirty="0" smtClean="0"/>
              <a:t> d[200];</a:t>
            </a:r>
          </a:p>
          <a:p>
            <a:pPr lvl="1"/>
            <a:r>
              <a:rPr lang="en-US" dirty="0" smtClean="0"/>
              <a:t>C++:  vector&lt;float&gt; </a:t>
            </a:r>
            <a:r>
              <a:rPr lang="en-US" dirty="0" err="1" smtClean="0"/>
              <a:t>d</a:t>
            </a:r>
            <a:r>
              <a:rPr lang="en-US" dirty="0" smtClean="0"/>
              <a:t>; </a:t>
            </a:r>
            <a:r>
              <a:rPr lang="en-US" smtClean="0"/>
              <a:t>d.reserve(200);</a:t>
            </a:r>
          </a:p>
          <a:p>
            <a:pPr lvl="1"/>
            <a:r>
              <a:rPr lang="en-US" dirty="0" err="1" smtClean="0"/>
              <a:t>Matlab</a:t>
            </a:r>
            <a:r>
              <a:rPr lang="en-US" dirty="0" smtClean="0"/>
              <a:t>:  </a:t>
            </a:r>
            <a:r>
              <a:rPr lang="en-US" dirty="0" err="1" smtClean="0"/>
              <a:t>d</a:t>
            </a:r>
            <a:r>
              <a:rPr lang="en-US" dirty="0" smtClean="0"/>
              <a:t>=zeros(200,1);</a:t>
            </a:r>
          </a:p>
          <a:p>
            <a:pPr lvl="1"/>
            <a:r>
              <a:rPr lang="en-US" dirty="0" smtClean="0"/>
              <a:t>FORTRAN:  real*8 d(200)</a:t>
            </a:r>
          </a:p>
          <a:p>
            <a:r>
              <a:rPr lang="en-US" dirty="0" smtClean="0"/>
              <a:t>Time variable is implicit: time </a:t>
            </a:r>
            <a:r>
              <a:rPr lang="en-US" dirty="0" err="1" smtClean="0"/>
              <a:t>d(i</a:t>
            </a:r>
            <a:r>
              <a:rPr lang="en-US" dirty="0" smtClean="0"/>
              <a:t>) = t0+i*</a:t>
            </a:r>
            <a:r>
              <a:rPr lang="en-US" dirty="0" err="1" smtClean="0"/>
              <a:t>dt</a:t>
            </a:r>
            <a:r>
              <a:rPr lang="en-US" dirty="0" smtClean="0"/>
              <a:t>  (C index)</a:t>
            </a:r>
          </a:p>
          <a:p>
            <a:r>
              <a:rPr lang="en-US" dirty="0" err="1" smtClean="0"/>
              <a:t>d[i</a:t>
            </a:r>
            <a:r>
              <a:rPr lang="en-US" dirty="0" smtClean="0"/>
              <a:t>] (or </a:t>
            </a:r>
            <a:r>
              <a:rPr lang="en-US" dirty="0" err="1" smtClean="0"/>
              <a:t>d(i</a:t>
            </a:r>
            <a:r>
              <a:rPr lang="en-US" dirty="0" smtClean="0"/>
              <a:t>) in </a:t>
            </a:r>
            <a:r>
              <a:rPr lang="en-US" dirty="0" err="1" smtClean="0"/>
              <a:t>matlab</a:t>
            </a:r>
            <a:r>
              <a:rPr lang="en-US" dirty="0" smtClean="0"/>
              <a:t> or FORTRAN) is amplitude at sample number </a:t>
            </a:r>
            <a:r>
              <a:rPr lang="en-US" dirty="0" err="1" smtClean="0"/>
              <a:t>i</a:t>
            </a:r>
            <a:endParaRPr lang="en-US" dirty="0" smtClean="0"/>
          </a:p>
          <a:p>
            <a:r>
              <a:rPr lang="en-US" dirty="0" smtClean="0"/>
              <a:t>By convention vectors are stored in contiguous memory blocks (important for efficiency)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Seismic Unix:  SU/</a:t>
            </a:r>
            <a:r>
              <a:rPr lang="en-US" dirty="0" err="1" smtClean="0"/>
              <a:t>src/cwp/lib/xcor.c</a:t>
            </a:r>
            <a:endParaRPr lang="en-US" dirty="0" smtClean="0"/>
          </a:p>
          <a:p>
            <a:r>
              <a:rPr lang="en-US" dirty="0" smtClean="0"/>
              <a:t>SEISPP:  AUG/</a:t>
            </a:r>
            <a:r>
              <a:rPr lang="en-US" dirty="0" err="1" smtClean="0"/>
              <a:t>contrib/lib/seismic/libseispp/correlation.cc</a:t>
            </a:r>
            <a:endParaRPr lang="en-US" dirty="0" smtClean="0"/>
          </a:p>
          <a:p>
            <a:r>
              <a:rPr lang="en-US" dirty="0" smtClean="0"/>
              <a:t>Java:</a:t>
            </a:r>
            <a:r>
              <a:rPr lang="en-US" dirty="0" smtClean="0"/>
              <a:t>   </a:t>
            </a:r>
            <a:r>
              <a:rPr lang="en-US" dirty="0" smtClean="0">
                <a:hlinkClick r:id="rId2"/>
              </a:rPr>
              <a:t>http://boole.mines.edu/jtk/trunk/src/</a:t>
            </a:r>
            <a:r>
              <a:rPr lang="en-US" dirty="0" smtClean="0">
                <a:hlinkClick r:id="rId2"/>
              </a:rPr>
              <a:t>edu/mines</a:t>
            </a:r>
            <a:r>
              <a:rPr lang="en-US" dirty="0" smtClean="0">
                <a:hlinkClick r:id="rId2"/>
              </a:rPr>
              <a:t>/jtk/dsp/Recursive2ndOrderFilter.</a:t>
            </a:r>
            <a:r>
              <a:rPr lang="en-US" dirty="0" smtClean="0">
                <a:hlinkClick r:id="rId2"/>
              </a:rPr>
              <a:t>java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Rest of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Headers:  what does this mean and were did it come from?</a:t>
            </a:r>
          </a:p>
          <a:p>
            <a:r>
              <a:rPr lang="en-US" dirty="0" smtClean="0"/>
              <a:t>Modern terminology:  </a:t>
            </a:r>
            <a:r>
              <a:rPr lang="en-US" b="1" dirty="0" smtClean="0"/>
              <a:t>metadata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Wikepedia</a:t>
            </a:r>
            <a:r>
              <a:rPr lang="en-US" dirty="0" smtClean="0"/>
              <a:t>:  “</a:t>
            </a:r>
            <a:r>
              <a:rPr lang="en-US" b="1" dirty="0" smtClean="0"/>
              <a:t>Metadata</a:t>
            </a:r>
            <a:r>
              <a:rPr lang="en-US" dirty="0" smtClean="0"/>
              <a:t> (meta data, or sometimes </a:t>
            </a:r>
            <a:r>
              <a:rPr lang="en-US" dirty="0" err="1" smtClean="0"/>
              <a:t>metainformation</a:t>
            </a:r>
            <a:r>
              <a:rPr lang="en-US" dirty="0" smtClean="0"/>
              <a:t>) is "data about other data", of any sort in any media.”</a:t>
            </a:r>
          </a:p>
          <a:p>
            <a:pPr lvl="1"/>
            <a:r>
              <a:rPr lang="en-US" dirty="0" smtClean="0"/>
              <a:t>Synonym: “In computing, an </a:t>
            </a:r>
            <a:r>
              <a:rPr lang="en-US" b="1" dirty="0" smtClean="0"/>
              <a:t>attribute</a:t>
            </a:r>
            <a:r>
              <a:rPr lang="en-US" dirty="0" smtClean="0"/>
              <a:t> is a specification that defines a property of an object, element, or file.”</a:t>
            </a:r>
          </a:p>
          <a:p>
            <a:r>
              <a:rPr lang="en-US" dirty="0" smtClean="0"/>
              <a:t>Examples?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SEGY: </a:t>
            </a:r>
            <a:r>
              <a:rPr lang="en-US" dirty="0" err="1" smtClean="0"/>
              <a:t>pdf</a:t>
            </a:r>
            <a:r>
              <a:rPr lang="en-US" dirty="0" smtClean="0"/>
              <a:t> or handout </a:t>
            </a:r>
          </a:p>
          <a:p>
            <a:r>
              <a:rPr lang="en-US" dirty="0" smtClean="0"/>
              <a:t>SAC: </a:t>
            </a:r>
            <a:r>
              <a:rPr lang="en-US" dirty="0" smtClean="0">
                <a:hlinkClick r:id="rId2"/>
              </a:rPr>
              <a:t>http://www.iris.edu/manuals/sac/manual.html</a:t>
            </a:r>
            <a:endParaRPr lang="en-US" dirty="0" smtClean="0"/>
          </a:p>
          <a:p>
            <a:r>
              <a:rPr lang="en-US" dirty="0" smtClean="0"/>
              <a:t>WARNING:  </a:t>
            </a:r>
            <a:r>
              <a:rPr lang="en-US" dirty="0" err="1" smtClean="0"/>
              <a:t>segy</a:t>
            </a:r>
            <a:r>
              <a:rPr lang="en-US" dirty="0" smtClean="0"/>
              <a:t> and sac are “external representations” of seismic data.  They are NOT a definition of seismic data.  Key concepts independent of these implementations:</a:t>
            </a:r>
          </a:p>
          <a:p>
            <a:pPr lvl="1"/>
            <a:r>
              <a:rPr lang="en-US" dirty="0" smtClean="0"/>
              <a:t>t0 and </a:t>
            </a:r>
            <a:r>
              <a:rPr lang="en-US" dirty="0" err="1" smtClean="0"/>
              <a:t>dt</a:t>
            </a:r>
            <a:r>
              <a:rPr lang="en-US" dirty="0" smtClean="0"/>
              <a:t> are NOT metadata.  They are required components of the data</a:t>
            </a:r>
          </a:p>
          <a:p>
            <a:pPr lvl="1"/>
            <a:r>
              <a:rPr lang="en-US" dirty="0" smtClean="0"/>
              <a:t>Some additional attributes (metadata) are almost always necessary to make data useable</a:t>
            </a:r>
          </a:p>
          <a:p>
            <a:pPr lvl="1"/>
            <a:r>
              <a:rPr lang="en-US" dirty="0" smtClean="0"/>
              <a:t>Formats usually create a fixed namespace of attributes that go with the data</a:t>
            </a:r>
          </a:p>
          <a:p>
            <a:pPr lvl="1"/>
            <a:r>
              <a:rPr lang="en-US" dirty="0" smtClean="0"/>
              <a:t>Databases are an alternative way to link data to other </a:t>
            </a:r>
            <a:r>
              <a:rPr lang="en-US" dirty="0" smtClean="0"/>
              <a:t>attributes</a:t>
            </a:r>
          </a:p>
          <a:p>
            <a:pPr lvl="1"/>
            <a:r>
              <a:rPr lang="en-US" dirty="0" smtClean="0"/>
              <a:t>SEISPP example of an </a:t>
            </a:r>
            <a:r>
              <a:rPr lang="en-US" dirty="0" smtClean="0"/>
              <a:t>internal representation:  </a:t>
            </a:r>
            <a:r>
              <a:rPr lang="en-US" dirty="0" smtClean="0">
                <a:hlinkClick r:id="rId3"/>
              </a:rPr>
              <a:t>http://geology.indiana.edu/pavlis/software/seispp/html/d7/df8/classSEISPP_1_1TimeSeries.</a:t>
            </a:r>
            <a:r>
              <a:rPr lang="en-US" dirty="0" smtClean="0">
                <a:hlinkClick r:id="rId3"/>
              </a:rPr>
              <a:t>html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Standard Earthquake Exchange Data (SEED) format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have (correctly) noted SEED is a 4-letter word</a:t>
            </a:r>
          </a:p>
          <a:p>
            <a:r>
              <a:rPr lang="en-US" dirty="0" smtClean="0"/>
              <a:t>Much of </a:t>
            </a:r>
            <a:r>
              <a:rPr lang="en-US" dirty="0" err="1" smtClean="0"/>
              <a:t>SEED’s</a:t>
            </a:r>
            <a:r>
              <a:rPr lang="en-US" dirty="0" smtClean="0"/>
              <a:t> complexity is due to an extended definition of what “metadata” means compared to something like SAC</a:t>
            </a:r>
          </a:p>
          <a:p>
            <a:r>
              <a:rPr lang="en-US" dirty="0" err="1" smtClean="0"/>
              <a:t>Miniseed</a:t>
            </a:r>
            <a:endParaRPr lang="en-US" dirty="0" smtClean="0"/>
          </a:p>
          <a:p>
            <a:pPr lvl="1"/>
            <a:r>
              <a:rPr lang="en-US" dirty="0" smtClean="0"/>
              <a:t>Kinder, gentler SEED</a:t>
            </a:r>
          </a:p>
          <a:p>
            <a:pPr lvl="1"/>
            <a:r>
              <a:rPr lang="en-US" dirty="0" smtClean="0"/>
              <a:t>Bare-bones metadata</a:t>
            </a:r>
          </a:p>
          <a:p>
            <a:pPr lvl="1"/>
            <a:r>
              <a:rPr lang="en-US" dirty="0" err="1" smtClean="0"/>
              <a:t>Blockettes</a:t>
            </a:r>
            <a:r>
              <a:rPr lang="en-US" dirty="0" smtClean="0"/>
              <a:t> with compressed sample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Continuous data are never really continuous</a:t>
            </a:r>
          </a:p>
          <a:p>
            <a:r>
              <a:rPr lang="en-US" dirty="0" smtClean="0"/>
              <a:t>Gaps occur from</a:t>
            </a:r>
          </a:p>
          <a:p>
            <a:pPr lvl="1"/>
            <a:r>
              <a:rPr lang="en-US" dirty="0" smtClean="0"/>
              <a:t>System failures (usually long)</a:t>
            </a:r>
          </a:p>
          <a:p>
            <a:pPr lvl="1"/>
            <a:r>
              <a:rPr lang="en-US" dirty="0" smtClean="0"/>
              <a:t>Telemetry systems dropping packets (short)</a:t>
            </a:r>
          </a:p>
          <a:p>
            <a:pPr lvl="1"/>
            <a:r>
              <a:rPr lang="en-US" dirty="0" smtClean="0"/>
              <a:t>Improperly corrected time tears (very short)</a:t>
            </a:r>
          </a:p>
          <a:p>
            <a:pPr lvl="1"/>
            <a:r>
              <a:rPr lang="en-US" dirty="0" smtClean="0"/>
              <a:t>Triggered data (mostly gaps)</a:t>
            </a:r>
          </a:p>
          <a:p>
            <a:r>
              <a:rPr lang="en-US" dirty="0" smtClean="0"/>
              <a:t>How are they marked?</a:t>
            </a:r>
          </a:p>
          <a:p>
            <a:pPr lvl="1"/>
            <a:r>
              <a:rPr lang="en-US" dirty="0" smtClean="0"/>
              <a:t>System dependent</a:t>
            </a:r>
          </a:p>
          <a:p>
            <a:pPr lvl="1"/>
            <a:r>
              <a:rPr lang="en-US" dirty="0" smtClean="0"/>
              <a:t>Standard convention is + or – full scale </a:t>
            </a:r>
            <a:r>
              <a:rPr lang="en-US" dirty="0" err="1" smtClean="0"/>
              <a:t>int</a:t>
            </a:r>
            <a:endParaRPr lang="en-US" dirty="0" smtClean="0"/>
          </a:p>
          <a:p>
            <a:r>
              <a:rPr lang="en-US" dirty="0" smtClean="0"/>
              <a:t>Let’s look at an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8763000" cy="55012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105400"/>
            <a:ext cx="15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Long data gap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11073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shorter gaps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Data the hard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your browser back to the SAC format page</a:t>
            </a:r>
          </a:p>
          <a:p>
            <a:r>
              <a:rPr lang="en-US" dirty="0" smtClean="0"/>
              <a:t>Get the SEGY </a:t>
            </a:r>
            <a:r>
              <a:rPr lang="en-US" dirty="0" err="1" smtClean="0"/>
              <a:t>pdf</a:t>
            </a:r>
            <a:r>
              <a:rPr lang="en-US" dirty="0" smtClean="0"/>
              <a:t> or printed document</a:t>
            </a:r>
          </a:p>
          <a:p>
            <a:r>
              <a:rPr lang="en-US" smtClean="0"/>
              <a:t>Get out “Exercise 1” handout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time series?</a:t>
            </a:r>
          </a:p>
          <a:p>
            <a:r>
              <a:rPr lang="en-US" dirty="0" smtClean="0"/>
              <a:t>Why is this fundamental to seismology?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Time Series Element 1:  time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Seismic data always use a uniform sample rate, </a:t>
            </a:r>
            <a:r>
              <a:rPr lang="en-US" dirty="0" err="1" smtClean="0"/>
              <a:t>dt</a:t>
            </a:r>
            <a:endParaRPr lang="en-US" dirty="0" smtClean="0"/>
          </a:p>
          <a:p>
            <a:r>
              <a:rPr lang="en-US" dirty="0" smtClean="0"/>
              <a:t>Constant </a:t>
            </a:r>
            <a:r>
              <a:rPr lang="en-US" dirty="0" err="1" smtClean="0"/>
              <a:t>dt</a:t>
            </a:r>
            <a:r>
              <a:rPr lang="en-US" dirty="0" smtClean="0"/>
              <a:t> = uniform grid in time dimension</a:t>
            </a:r>
          </a:p>
          <a:p>
            <a:pPr lvl="1"/>
            <a:r>
              <a:rPr lang="en-US" dirty="0" smtClean="0"/>
              <a:t>Allows time to be computed, not stored </a:t>
            </a:r>
            <a:r>
              <a:rPr lang="en-US" dirty="0" err="1" smtClean="0"/>
              <a:t>t</a:t>
            </a:r>
            <a:r>
              <a:rPr lang="en-US" dirty="0" smtClean="0"/>
              <a:t>=t0+i*</a:t>
            </a:r>
            <a:r>
              <a:rPr lang="en-US" dirty="0" err="1" smtClean="0"/>
              <a:t>dt</a:t>
            </a:r>
            <a:endParaRPr lang="en-US" dirty="0" smtClean="0"/>
          </a:p>
          <a:p>
            <a:pPr lvl="1"/>
            <a:r>
              <a:rPr lang="en-US" dirty="0" smtClean="0"/>
              <a:t>Requires t0 and </a:t>
            </a:r>
            <a:r>
              <a:rPr lang="en-US" dirty="0" err="1" smtClean="0"/>
              <a:t>dt</a:t>
            </a:r>
            <a:r>
              <a:rPr lang="en-US" dirty="0" smtClean="0"/>
              <a:t> be stored with the data or you have nothing</a:t>
            </a:r>
          </a:p>
          <a:p>
            <a:pPr lvl="1"/>
            <a:r>
              <a:rPr lang="en-US" dirty="0" smtClean="0"/>
              <a:t>This data model is reason Fourier methods are so ubiquitous in seismology</a:t>
            </a:r>
          </a:p>
          <a:p>
            <a:r>
              <a:rPr lang="en-US" dirty="0" smtClean="0"/>
              <a:t>What is t0?</a:t>
            </a:r>
          </a:p>
          <a:p>
            <a:pPr lvl="1"/>
            <a:r>
              <a:rPr lang="en-US" dirty="0" smtClean="0"/>
              <a:t>Reflection seismology:  t0=shot time</a:t>
            </a:r>
          </a:p>
          <a:p>
            <a:pPr lvl="1"/>
            <a:r>
              <a:rPr lang="en-US" dirty="0" smtClean="0"/>
              <a:t>Passive arrays like </a:t>
            </a:r>
            <a:r>
              <a:rPr lang="en-US" dirty="0" err="1" smtClean="0"/>
              <a:t>USArray</a:t>
            </a:r>
            <a:r>
              <a:rPr lang="en-US" dirty="0" smtClean="0"/>
              <a:t> = no such natural standard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Array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epoch time and why do we use it?</a:t>
            </a:r>
          </a:p>
          <a:p>
            <a:r>
              <a:rPr lang="en-US" dirty="0" smtClean="0"/>
              <a:t>Answer</a:t>
            </a:r>
          </a:p>
          <a:p>
            <a:pPr lvl="1"/>
            <a:r>
              <a:rPr lang="en-US" dirty="0" smtClean="0"/>
              <a:t>Seconds since January 1, 1970 (this is t0)</a:t>
            </a:r>
          </a:p>
          <a:p>
            <a:pPr lvl="1"/>
            <a:r>
              <a:rPr lang="en-US" dirty="0" smtClean="0"/>
              <a:t>Ever try to compute time difference between 2003001:12:18:22.0 and 2006254:01:22:15.34</a:t>
            </a:r>
          </a:p>
          <a:p>
            <a:r>
              <a:rPr lang="en-US" dirty="0" smtClean="0"/>
              <a:t>The sample rate is tightly controlled in digitizers</a:t>
            </a:r>
          </a:p>
          <a:p>
            <a:pPr lvl="1"/>
            <a:r>
              <a:rPr lang="en-US" dirty="0" smtClean="0"/>
              <a:t>Model 1:  servo and dither time continuously claim fixed </a:t>
            </a:r>
            <a:r>
              <a:rPr lang="en-US" dirty="0" err="1" smtClean="0"/>
              <a:t>dt</a:t>
            </a:r>
            <a:r>
              <a:rPr lang="en-US" dirty="0" smtClean="0"/>
              <a:t>=target (data would have </a:t>
            </a:r>
            <a:r>
              <a:rPr lang="en-US" dirty="0" err="1" smtClean="0"/>
              <a:t>dt</a:t>
            </a:r>
            <a:r>
              <a:rPr lang="en-US" dirty="0" smtClean="0"/>
              <a:t>=0.05 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Model 2:  stay as close as possible and tag each block with computed sample rate (</a:t>
            </a:r>
            <a:r>
              <a:rPr lang="en-US" dirty="0" err="1" smtClean="0"/>
              <a:t>dt</a:t>
            </a:r>
            <a:r>
              <a:rPr lang="en-US" dirty="0" smtClean="0"/>
              <a:t> might be something like 0.0499215 </a:t>
            </a:r>
            <a:r>
              <a:rPr lang="en-US" dirty="0" err="1" smtClean="0"/>
              <a:t>s</a:t>
            </a:r>
            <a:r>
              <a:rPr lang="en-US" dirty="0" smtClean="0"/>
              <a:t>) using an external clock (GPS)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TIME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Fixed time window slice (t0=window start)</a:t>
            </a:r>
          </a:p>
          <a:p>
            <a:r>
              <a:rPr lang="en-US" dirty="0" smtClean="0"/>
              <a:t>Event origin time (ok, BUT)</a:t>
            </a:r>
          </a:p>
          <a:p>
            <a:pPr lvl="1"/>
            <a:r>
              <a:rPr lang="en-US" dirty="0" err="1" smtClean="0"/>
              <a:t>Teleseismic</a:t>
            </a:r>
            <a:r>
              <a:rPr lang="en-US" dirty="0" smtClean="0"/>
              <a:t> travel times times require many minutes of </a:t>
            </a:r>
            <a:r>
              <a:rPr lang="en-US" dirty="0" err="1" smtClean="0"/>
              <a:t>preevent</a:t>
            </a:r>
            <a:r>
              <a:rPr lang="en-US" dirty="0" smtClean="0"/>
              <a:t> noise</a:t>
            </a:r>
          </a:p>
          <a:p>
            <a:pPr lvl="1"/>
            <a:r>
              <a:rPr lang="en-US" dirty="0" smtClean="0"/>
              <a:t>Origin time is only an estimate, wrong for different solution</a:t>
            </a:r>
          </a:p>
          <a:p>
            <a:pPr lvl="1"/>
            <a:r>
              <a:rPr lang="en-US" dirty="0" smtClean="0"/>
              <a:t>Bottom line:  no one uses origin time for sample 0</a:t>
            </a:r>
          </a:p>
          <a:p>
            <a:r>
              <a:rPr lang="en-US" dirty="0" smtClean="0"/>
              <a:t>Arrival time reference</a:t>
            </a:r>
          </a:p>
          <a:p>
            <a:pPr lvl="1"/>
            <a:r>
              <a:rPr lang="en-US" dirty="0" smtClean="0"/>
              <a:t>Depends on concept of a seismic phase with a predictable arrival time</a:t>
            </a:r>
          </a:p>
          <a:p>
            <a:pPr lvl="1"/>
            <a:r>
              <a:rPr lang="en-US" dirty="0" smtClean="0"/>
              <a:t>Options:</a:t>
            </a:r>
          </a:p>
          <a:p>
            <a:pPr lvl="2"/>
            <a:r>
              <a:rPr lang="en-US" dirty="0" smtClean="0"/>
              <a:t>Set t0 at each station based on theoretical arrival time</a:t>
            </a:r>
          </a:p>
          <a:p>
            <a:pPr lvl="2"/>
            <a:r>
              <a:rPr lang="en-US" dirty="0" smtClean="0"/>
              <a:t>Set t0  at each station based on measured arrival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of Abstraction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Abstraction means answering the “is a” question</a:t>
            </a:r>
          </a:p>
          <a:p>
            <a:r>
              <a:rPr lang="en-US" dirty="0" smtClean="0"/>
              <a:t>Let’s look at a concrete example:  </a:t>
            </a:r>
            <a:r>
              <a:rPr lang="en-US" dirty="0" err="1" smtClean="0"/>
              <a:t>SEISPP::BasicTimeSeries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7338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http://geology.indiana.edu/pavlis/software/seispp/html/d7/dbb/classSEISPP_1_1BasicTimeSeries.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2753"/>
            <a:ext cx="8821737" cy="1283167"/>
          </a:xfrm>
        </p:spPr>
        <p:txBody>
          <a:bodyPr/>
          <a:lstStyle/>
          <a:p>
            <a:r>
              <a:rPr lang="en-US" sz="3600" dirty="0" smtClean="0"/>
              <a:t>Amplitude:  the other dimension</a:t>
            </a:r>
            <a:br>
              <a:rPr lang="en-US" sz="3600" dirty="0" smtClean="0"/>
            </a:br>
            <a:r>
              <a:rPr lang="en-US" sz="3600" dirty="0" smtClean="0"/>
              <a:t>Discussion/Quiz Session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 A to D converter and how does it work?</a:t>
            </a:r>
          </a:p>
          <a:p>
            <a:r>
              <a:rPr lang="en-US" dirty="0" smtClean="0"/>
              <a:t>How is amplitude measured and what does it mean when people talk about 16 bit or 24 bit A/D converters?</a:t>
            </a:r>
          </a:p>
          <a:p>
            <a:r>
              <a:rPr lang="en-US" dirty="0" smtClean="0"/>
              <a:t>What is dynamic range?</a:t>
            </a:r>
          </a:p>
          <a:p>
            <a:r>
              <a:rPr lang="en-US" dirty="0" smtClean="0"/>
              <a:t>What </a:t>
            </a:r>
            <a:r>
              <a:rPr lang="en-US" smtClean="0"/>
              <a:t>do people </a:t>
            </a:r>
            <a:r>
              <a:rPr lang="en-US" dirty="0" smtClean="0"/>
              <a:t>mean when they refer to “counts”? </a:t>
            </a:r>
          </a:p>
          <a:p>
            <a:r>
              <a:rPr lang="en-US" dirty="0" smtClean="0"/>
              <a:t>What does it take to go from counts to ground motion?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sampling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630363"/>
            <a:ext cx="72009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6400800"/>
            <a:ext cx="5506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en.wikipedia.org/wiki/File:Sampled.signal.svg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Digitized signal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181100"/>
            <a:ext cx="72009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60198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en.wikipedia.org/wiki/File:Digital.signal.svg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1832" y="5073134"/>
            <a:ext cx="302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9463" y="4615934"/>
            <a:ext cx="86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(001)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9463" y="4164110"/>
            <a:ext cx="86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(010)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9463" y="3712288"/>
            <a:ext cx="9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(011)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9463" y="3260466"/>
            <a:ext cx="9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(100)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9463" y="2808644"/>
            <a:ext cx="9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(101)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9463" y="2356822"/>
            <a:ext cx="9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 (110)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79463" y="1905000"/>
            <a:ext cx="9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(111)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543</TotalTime>
  <Words>1116</Words>
  <Application>Microsoft Macintosh PowerPoint</Application>
  <PresentationFormat>On-screen Show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Precedent</vt:lpstr>
      <vt:lpstr>Data Processing Workshop session 1:  Fundamentals</vt:lpstr>
      <vt:lpstr>Time series</vt:lpstr>
      <vt:lpstr>Time Series Element 1:  time</vt:lpstr>
      <vt:lpstr>Passive Array Time</vt:lpstr>
      <vt:lpstr>OTHER TIME REFERENCES</vt:lpstr>
      <vt:lpstr>Example 1 of Abstraction</vt:lpstr>
      <vt:lpstr>Amplitude:  the other dimension Discussion/Quiz Session</vt:lpstr>
      <vt:lpstr>Discrete sampling</vt:lpstr>
      <vt:lpstr>Digitized signal</vt:lpstr>
      <vt:lpstr>Amplitude summary of key concepts</vt:lpstr>
      <vt:lpstr>Computer abstraction</vt:lpstr>
      <vt:lpstr>Let’s look at some examples</vt:lpstr>
      <vt:lpstr>The Rest of the Story</vt:lpstr>
      <vt:lpstr>Let’s look at some formats</vt:lpstr>
      <vt:lpstr>Standard Earthquake Exchange Data (SEED) format</vt:lpstr>
      <vt:lpstr>Data gaps</vt:lpstr>
      <vt:lpstr>Slide 17</vt:lpstr>
      <vt:lpstr>Let’s look at some Data the hard way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Processing Workshop session 1:  Fundamenals</dc:title>
  <dc:creator>Gary Pavlis</dc:creator>
  <cp:lastModifiedBy>Gary Pavlis</cp:lastModifiedBy>
  <cp:revision>50</cp:revision>
  <dcterms:created xsi:type="dcterms:W3CDTF">2009-08-03T11:08:48Z</dcterms:created>
  <dcterms:modified xsi:type="dcterms:W3CDTF">2009-08-03T11:29:28Z</dcterms:modified>
</cp:coreProperties>
</file>