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66" r:id="rId7"/>
    <p:sldId id="267" r:id="rId8"/>
    <p:sldId id="268" r:id="rId9"/>
    <p:sldId id="271" r:id="rId10"/>
    <p:sldId id="272" r:id="rId11"/>
    <p:sldId id="273" r:id="rId12"/>
    <p:sldId id="262" r:id="rId13"/>
    <p:sldId id="263" r:id="rId14"/>
    <p:sldId id="264" r:id="rId15"/>
    <p:sldId id="265" r:id="rId16"/>
    <p:sldId id="276" r:id="rId17"/>
    <p:sldId id="275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57" autoAdjust="0"/>
  </p:normalViewPr>
  <p:slideViewPr>
    <p:cSldViewPr>
      <p:cViewPr>
        <p:scale>
          <a:sx n="66" d="100"/>
          <a:sy n="66" d="100"/>
        </p:scale>
        <p:origin x="-1531" y="-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4B5B5-D64A-42C5-8E27-E8C00CE4367F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20812-3AE7-40A7-9516-EA2193811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0812-3AE7-40A7-9516-EA21938110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modern chargers,</a:t>
            </a:r>
            <a:r>
              <a:rPr lang="en-US" baseline="0" dirty="0" smtClean="0"/>
              <a:t> battery monitors can be set up </a:t>
            </a:r>
            <a:r>
              <a:rPr lang="en-US" baseline="0" smtClean="0"/>
              <a:t>for lithium.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0812-3AE7-40A7-9516-EA21938110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Customer anecdotes…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0812-3AE7-40A7-9516-EA21938110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0812-3AE7-40A7-9516-EA21938110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0812-3AE7-40A7-9516-EA21938110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In-city challenges and </a:t>
            </a:r>
            <a:r>
              <a:rPr lang="en-US" dirty="0" err="1" smtClean="0"/>
              <a:t>benfits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0812-3AE7-40A7-9516-EA21938110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Reverse engineering china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0812-3AE7-40A7-9516-EA21938110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0812-3AE7-40A7-9516-EA21938110B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0812-3AE7-40A7-9516-EA21938110B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0812-3AE7-40A7-9516-EA21938110B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Motivations/Benefits</a:t>
            </a:r>
          </a:p>
          <a:p>
            <a:r>
              <a:rPr lang="en-US" dirty="0" smtClean="0"/>
              <a:t>	lighter weight</a:t>
            </a:r>
          </a:p>
          <a:p>
            <a:r>
              <a:rPr lang="en-US" dirty="0" smtClean="0"/>
              <a:t>	more efficient charging</a:t>
            </a:r>
          </a:p>
          <a:p>
            <a:r>
              <a:rPr lang="en-US" dirty="0" smtClean="0"/>
              <a:t>	longer Life</a:t>
            </a:r>
          </a:p>
          <a:p>
            <a:r>
              <a:rPr lang="en-US" dirty="0" smtClean="0"/>
              <a:t>	smaller size</a:t>
            </a:r>
          </a:p>
          <a:p>
            <a:r>
              <a:rPr lang="en-US" dirty="0" smtClean="0"/>
              <a:t>	Positive Feedback</a:t>
            </a:r>
          </a:p>
          <a:p>
            <a:r>
              <a:rPr lang="en-US" dirty="0" smtClean="0"/>
              <a:t>		Less overhead</a:t>
            </a:r>
          </a:p>
          <a:p>
            <a:r>
              <a:rPr lang="en-US" dirty="0" smtClean="0"/>
              <a:t>		Smaller case size-&gt;less weight and heating requirements</a:t>
            </a:r>
          </a:p>
          <a:p>
            <a:r>
              <a:rPr lang="en-US" dirty="0" smtClean="0"/>
              <a:t>		quicker deployment</a:t>
            </a:r>
          </a:p>
          <a:p>
            <a:r>
              <a:rPr lang="en-US" dirty="0" smtClean="0"/>
              <a:t>		Reduced charging requirements for some applications.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MORE SCIENCE with SAME LOGISTICAL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0812-3AE7-40A7-9516-EA21938110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 ~50Wh/kg</a:t>
            </a:r>
          </a:p>
          <a:p>
            <a:r>
              <a:rPr lang="en-US" dirty="0" smtClean="0"/>
              <a:t>Co</a:t>
            </a:r>
            <a:r>
              <a:rPr lang="en-US" baseline="0" dirty="0" smtClean="0"/>
              <a:t> life similar to well-treated lead-acid battery</a:t>
            </a:r>
          </a:p>
          <a:p>
            <a:r>
              <a:rPr lang="en-US" baseline="0" dirty="0" smtClean="0"/>
              <a:t>Comment on safety</a:t>
            </a:r>
          </a:p>
          <a:p>
            <a:r>
              <a:rPr lang="en-US" baseline="0" dirty="0" smtClean="0"/>
              <a:t>	lots ‘o energy in small space</a:t>
            </a:r>
          </a:p>
          <a:p>
            <a:r>
              <a:rPr lang="en-US" baseline="0" dirty="0" smtClean="0"/>
              <a:t>Flammable electrolyte</a:t>
            </a:r>
          </a:p>
          <a:p>
            <a:r>
              <a:rPr lang="en-US" baseline="0" dirty="0" smtClean="0"/>
              <a:t>Large battery packs.</a:t>
            </a:r>
          </a:p>
          <a:p>
            <a:r>
              <a:rPr lang="en-US" baseline="0" dirty="0" smtClean="0"/>
              <a:t>Lithium, </a:t>
            </a:r>
            <a:r>
              <a:rPr lang="en-US" baseline="0" dirty="0" err="1" smtClean="0"/>
              <a:t>Titanate</a:t>
            </a:r>
            <a:r>
              <a:rPr lang="en-US" baseline="0" dirty="0" smtClean="0"/>
              <a:t>,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0812-3AE7-40A7-9516-EA21938110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cylindrical</a:t>
            </a:r>
          </a:p>
          <a:p>
            <a:r>
              <a:rPr lang="en-US" dirty="0" smtClean="0"/>
              <a:t>		Spot-weld or pre built</a:t>
            </a:r>
          </a:p>
          <a:p>
            <a:r>
              <a:rPr lang="en-US" dirty="0" smtClean="0"/>
              <a:t>		Great for small systems.</a:t>
            </a:r>
          </a:p>
          <a:p>
            <a:r>
              <a:rPr lang="en-US" dirty="0" smtClean="0"/>
              <a:t>	Foil packs</a:t>
            </a:r>
          </a:p>
          <a:p>
            <a:r>
              <a:rPr lang="en-US" dirty="0" smtClean="0"/>
              <a:t>		Maybe good for difficult packaging </a:t>
            </a:r>
          </a:p>
          <a:p>
            <a:r>
              <a:rPr lang="en-US" dirty="0" smtClean="0"/>
              <a:t>		Our opinion-&gt; not mechanically robust</a:t>
            </a:r>
          </a:p>
          <a:p>
            <a:r>
              <a:rPr lang="en-US" dirty="0" smtClean="0"/>
              <a:t>	Large format</a:t>
            </a:r>
          </a:p>
          <a:p>
            <a:r>
              <a:rPr lang="en-US" dirty="0" smtClean="0"/>
              <a:t>		Most convenient for large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0812-3AE7-40A7-9516-EA21938110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Discharge curve</a:t>
            </a:r>
          </a:p>
          <a:p>
            <a:r>
              <a:rPr lang="en-US" dirty="0" smtClean="0"/>
              <a:t>	Stiffer</a:t>
            </a:r>
          </a:p>
          <a:p>
            <a:r>
              <a:rPr lang="en-US" dirty="0" smtClean="0"/>
              <a:t>	Flatter, may need</a:t>
            </a:r>
            <a:r>
              <a:rPr lang="en-US" baseline="0" dirty="0" smtClean="0"/>
              <a:t> fuel gauging</a:t>
            </a:r>
            <a:endParaRPr lang="en-US" dirty="0" smtClean="0"/>
          </a:p>
          <a:p>
            <a:r>
              <a:rPr lang="en-US" dirty="0" smtClean="0"/>
              <a:t>	100% CEF (</a:t>
            </a:r>
            <a:r>
              <a:rPr lang="en-US" dirty="0" err="1" smtClean="0"/>
              <a:t>Pb</a:t>
            </a:r>
            <a:r>
              <a:rPr lang="en-US" dirty="0" smtClean="0"/>
              <a:t> 70-90%)</a:t>
            </a:r>
          </a:p>
          <a:p>
            <a:r>
              <a:rPr lang="en-US" dirty="0" smtClean="0"/>
              <a:t>	Typical voltages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0812-3AE7-40A7-9516-EA21938110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0812-3AE7-40A7-9516-EA21938110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</a:t>
            </a:r>
            <a:r>
              <a:rPr lang="en-US" dirty="0" err="1" smtClean="0"/>
              <a:t>NiCd</a:t>
            </a:r>
            <a:r>
              <a:rPr lang="en-US" dirty="0" smtClean="0"/>
              <a:t> and lead-acid</a:t>
            </a:r>
            <a:r>
              <a:rPr lang="en-US" baseline="0" dirty="0" smtClean="0"/>
              <a:t> Bleed when full</a:t>
            </a:r>
          </a:p>
          <a:p>
            <a:r>
              <a:rPr lang="en-US" baseline="0" dirty="0" smtClean="0"/>
              <a:t>Tolerance to trickle charging (also thermal-runaway)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0812-3AE7-40A7-9516-EA21938110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Would be useful for </a:t>
            </a:r>
            <a:r>
              <a:rPr lang="en-US" dirty="0" err="1" smtClean="0"/>
              <a:t>Pb</a:t>
            </a:r>
            <a:r>
              <a:rPr lang="en-US" dirty="0" smtClean="0"/>
              <a:t>!!!</a:t>
            </a:r>
          </a:p>
          <a:p>
            <a:r>
              <a:rPr lang="en-US" dirty="0" smtClean="0"/>
              <a:t>History, cost, inertia</a:t>
            </a:r>
          </a:p>
          <a:p>
            <a:r>
              <a:rPr lang="en-US" dirty="0" smtClean="0"/>
              <a:t>Active and passive</a:t>
            </a:r>
            <a:r>
              <a:rPr lang="en-US" baseline="0" dirty="0" smtClean="0"/>
              <a:t> balancing, 0.05% loss</a:t>
            </a:r>
          </a:p>
          <a:p>
            <a:r>
              <a:rPr lang="en-US" baseline="0" dirty="0" smtClean="0"/>
              <a:t>PCM’s not so hot for solar.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0812-3AE7-40A7-9516-EA21938110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modern chargers,</a:t>
            </a:r>
            <a:r>
              <a:rPr lang="en-US" baseline="0" dirty="0" smtClean="0"/>
              <a:t> battery monitors can be set up for lithium.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20812-3AE7-40A7-9516-EA21938110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63DC-EC42-4317-B1BC-CB4BA918A67C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A6B-3C09-468D-A09C-75FE8883B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63DC-EC42-4317-B1BC-CB4BA918A67C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A6B-3C09-468D-A09C-75FE8883B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63DC-EC42-4317-B1BC-CB4BA918A67C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A6B-3C09-468D-A09C-75FE8883B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63DC-EC42-4317-B1BC-CB4BA918A67C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A6B-3C09-468D-A09C-75FE8883B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63DC-EC42-4317-B1BC-CB4BA918A67C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A6B-3C09-468D-A09C-75FE8883B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63DC-EC42-4317-B1BC-CB4BA918A67C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A6B-3C09-468D-A09C-75FE8883B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63DC-EC42-4317-B1BC-CB4BA918A67C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A6B-3C09-468D-A09C-75FE8883B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63DC-EC42-4317-B1BC-CB4BA918A67C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A6B-3C09-468D-A09C-75FE8883B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63DC-EC42-4317-B1BC-CB4BA918A67C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A6B-3C09-468D-A09C-75FE8883B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63DC-EC42-4317-B1BC-CB4BA918A67C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A6B-3C09-468D-A09C-75FE8883B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63DC-EC42-4317-B1BC-CB4BA918A67C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A6B-3C09-468D-A09C-75FE8883B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763DC-EC42-4317-B1BC-CB4BA918A67C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7DA6B-3C09-468D-A09C-75FE8883B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-battery.com/productimages/lifepo4/PCB-3cells-32028a_1.jp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Lithium Batteries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for Remote Power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dirty="0" smtClean="0"/>
              <a:t>Alex </a:t>
            </a:r>
            <a:r>
              <a:rPr lang="en-US" dirty="0" err="1" smtClean="0"/>
              <a:t>MeVay</a:t>
            </a:r>
            <a:endParaRPr lang="en-US" dirty="0" smtClean="0"/>
          </a:p>
          <a:p>
            <a:r>
              <a:rPr lang="en-US" dirty="0" smtClean="0"/>
              <a:t>Genasun LLC</a:t>
            </a:r>
            <a:endParaRPr lang="en-US" dirty="0"/>
          </a:p>
        </p:txBody>
      </p:sp>
      <p:pic>
        <p:nvPicPr>
          <p:cNvPr id="1026" name="Picture 2" descr="C:\Users\user\Desktop\Genasun\Terran-genasun-photos\DSC_2925.JPG"/>
          <p:cNvPicPr>
            <a:picLocks noChangeAspect="1" noChangeArrowheads="1"/>
          </p:cNvPicPr>
          <p:nvPr/>
        </p:nvPicPr>
        <p:blipFill>
          <a:blip r:embed="rId3" cstate="print"/>
          <a:srcRect l="11716" t="16496" r="4991"/>
          <a:stretch>
            <a:fillRect/>
          </a:stretch>
        </p:blipFill>
        <p:spPr bwMode="auto">
          <a:xfrm>
            <a:off x="2971800" y="2286000"/>
            <a:ext cx="3048000" cy="2045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4 cells=12V with lithium-iron phosphate; very close match to lead-acid.</a:t>
            </a:r>
          </a:p>
          <a:p>
            <a:r>
              <a:rPr lang="en-US" dirty="0" smtClean="0"/>
              <a:t>Charging is simple: typically straight float with no temperature compensation</a:t>
            </a:r>
          </a:p>
          <a:p>
            <a:r>
              <a:rPr lang="en-US" dirty="0" smtClean="0"/>
              <a:t>Cells are sealed, no flammable or corrosive gases</a:t>
            </a:r>
          </a:p>
          <a:p>
            <a:r>
              <a:rPr lang="en-US" dirty="0" smtClean="0"/>
              <a:t>Protect from short circuits and make cells mechanically secure</a:t>
            </a:r>
          </a:p>
          <a:p>
            <a:r>
              <a:rPr lang="en-US" dirty="0" smtClean="0"/>
              <a:t>Test the edge cases!</a:t>
            </a:r>
          </a:p>
          <a:p>
            <a:pPr lvl="1"/>
            <a:r>
              <a:rPr lang="en-US" dirty="0" smtClean="0"/>
              <a:t>Interesting things happen at boundaries…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Gotcha!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Over-discharge:</a:t>
            </a:r>
          </a:p>
          <a:p>
            <a:pPr lvl="1"/>
            <a:r>
              <a:rPr lang="en-US" dirty="0" smtClean="0"/>
              <a:t>Does BMS/PCM/PCB disconnect chargers too?</a:t>
            </a:r>
          </a:p>
          <a:p>
            <a:pPr lvl="1"/>
            <a:r>
              <a:rPr lang="en-US" dirty="0" smtClean="0"/>
              <a:t>If so, will chargers start up without a battery?</a:t>
            </a:r>
          </a:p>
          <a:p>
            <a:endParaRPr lang="en-US" dirty="0" smtClean="0"/>
          </a:p>
          <a:p>
            <a:r>
              <a:rPr lang="en-US" dirty="0" smtClean="0"/>
              <a:t>Over-Charge:</a:t>
            </a:r>
          </a:p>
          <a:p>
            <a:pPr lvl="1"/>
            <a:r>
              <a:rPr lang="en-US" dirty="0" smtClean="0"/>
              <a:t>Sometimes other system components will complain first.</a:t>
            </a:r>
          </a:p>
          <a:p>
            <a:pPr lvl="2"/>
            <a:r>
              <a:rPr lang="en-US" dirty="0" smtClean="0"/>
              <a:t>Don’t shoot the messenger!</a:t>
            </a:r>
          </a:p>
          <a:p>
            <a:pPr lvl="1"/>
            <a:r>
              <a:rPr lang="en-US" dirty="0" smtClean="0"/>
              <a:t>Is cell balancing provided?</a:t>
            </a:r>
          </a:p>
          <a:p>
            <a:pPr lvl="1"/>
            <a:r>
              <a:rPr lang="en-US" dirty="0" smtClean="0"/>
              <a:t>Were cells properly balanced before installation?</a:t>
            </a:r>
          </a:p>
          <a:p>
            <a:pPr lvl="2"/>
            <a:r>
              <a:rPr lang="en-US" dirty="0" smtClean="0"/>
              <a:t>Initial balance can take hours to weeks</a:t>
            </a:r>
          </a:p>
          <a:p>
            <a:endParaRPr lang="en-US" dirty="0" smtClean="0"/>
          </a:p>
          <a:p>
            <a:r>
              <a:rPr lang="en-US" dirty="0" smtClean="0"/>
              <a:t>Does the BMS expect a specific charger to operate?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Application: Telecom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62400" y="1219201"/>
            <a:ext cx="4724400" cy="2667000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en-US" dirty="0" smtClean="0"/>
              <a:t>Designed to provide remote power for telecom installation</a:t>
            </a:r>
          </a:p>
          <a:p>
            <a:pPr fontAlgn="t"/>
            <a:r>
              <a:rPr lang="en-US" dirty="0" smtClean="0"/>
              <a:t>Small size and lighter weight allows power system to be mounted on telecom tower.</a:t>
            </a:r>
          </a:p>
          <a:p>
            <a:pPr lvl="1" fontAlgn="t"/>
            <a:r>
              <a:rPr lang="en-US" dirty="0" smtClean="0"/>
              <a:t>Less  wire, wiring Loss</a:t>
            </a:r>
          </a:p>
          <a:p>
            <a:pPr lvl="1" fontAlgn="t"/>
            <a:r>
              <a:rPr lang="en-US" dirty="0" smtClean="0"/>
              <a:t>Vandal resistant</a:t>
            </a:r>
          </a:p>
          <a:p>
            <a:pPr lvl="1" fontAlgn="t"/>
            <a:r>
              <a:rPr lang="en-US" dirty="0" smtClean="0"/>
              <a:t>Cooler temperatures aloft</a:t>
            </a:r>
          </a:p>
          <a:p>
            <a:endParaRPr lang="en-US" dirty="0"/>
          </a:p>
        </p:txBody>
      </p:sp>
      <p:pic>
        <p:nvPicPr>
          <p:cNvPr id="3081" name="Picture 9" descr="C:\Users\user\Desktop\Genasun\Alex-Genasun Pics\2010-10-Boston Power Solar Battery System\IMG_1764.jpg"/>
          <p:cNvPicPr>
            <a:picLocks noChangeAspect="1" noChangeArrowheads="1"/>
          </p:cNvPicPr>
          <p:nvPr/>
        </p:nvPicPr>
        <p:blipFill>
          <a:blip r:embed="rId3" cstate="print"/>
          <a:srcRect l="27718" r="16845"/>
          <a:stretch>
            <a:fillRect/>
          </a:stretch>
        </p:blipFill>
        <p:spPr bwMode="auto">
          <a:xfrm>
            <a:off x="4267200" y="3962400"/>
            <a:ext cx="1905000" cy="2577353"/>
          </a:xfrm>
          <a:prstGeom prst="rect">
            <a:avLst/>
          </a:prstGeom>
          <a:noFill/>
        </p:spPr>
      </p:pic>
      <p:pic>
        <p:nvPicPr>
          <p:cNvPr id="3082" name="Picture 10" descr="C:\Users\user\Desktop\Genasun\Alex-Genasun Pics\2010-10-Boston Power Solar Battery System\IMG_1745.jpg"/>
          <p:cNvPicPr>
            <a:picLocks noChangeAspect="1" noChangeArrowheads="1"/>
          </p:cNvPicPr>
          <p:nvPr/>
        </p:nvPicPr>
        <p:blipFill>
          <a:blip r:embed="rId4" cstate="print"/>
          <a:srcRect l="5926" r="9633" b="3333"/>
          <a:stretch>
            <a:fillRect/>
          </a:stretch>
        </p:blipFill>
        <p:spPr bwMode="auto">
          <a:xfrm>
            <a:off x="762000" y="1371600"/>
            <a:ext cx="2895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Telecom Components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733800" y="1143000"/>
            <a:ext cx="4953000" cy="4983163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en-US" dirty="0"/>
              <a:t>Boston Power 7s48p Lithium Cobalt </a:t>
            </a:r>
            <a:r>
              <a:rPr lang="en-US" dirty="0" smtClean="0"/>
              <a:t>Battery</a:t>
            </a:r>
            <a:endParaRPr lang="en-US" dirty="0"/>
          </a:p>
          <a:p>
            <a:pPr lvl="1" fontAlgn="t"/>
            <a:r>
              <a:rPr lang="en-US" dirty="0"/>
              <a:t>~$</a:t>
            </a:r>
            <a:r>
              <a:rPr lang="en-US" dirty="0" smtClean="0"/>
              <a:t>4,500</a:t>
            </a:r>
            <a:endParaRPr lang="en-US" dirty="0" smtClean="0"/>
          </a:p>
          <a:p>
            <a:pPr lvl="1" fontAlgn="t"/>
            <a:r>
              <a:rPr lang="en-US" dirty="0" smtClean="0"/>
              <a:t>25.9V nominal, 211Ah</a:t>
            </a:r>
          </a:p>
          <a:p>
            <a:pPr fontAlgn="t"/>
            <a:r>
              <a:rPr lang="en-US" dirty="0" smtClean="0"/>
              <a:t>Genasun BMS</a:t>
            </a:r>
          </a:p>
          <a:p>
            <a:pPr lvl="1" fontAlgn="t"/>
            <a:r>
              <a:rPr lang="en-US" dirty="0" smtClean="0"/>
              <a:t>$675</a:t>
            </a:r>
            <a:endParaRPr lang="en-US" dirty="0"/>
          </a:p>
          <a:p>
            <a:pPr fontAlgn="t"/>
            <a:r>
              <a:rPr lang="en-US" dirty="0" smtClean="0"/>
              <a:t>~</a:t>
            </a:r>
            <a:r>
              <a:rPr lang="en-US" dirty="0"/>
              <a:t>230W Solar Panel</a:t>
            </a:r>
          </a:p>
          <a:p>
            <a:pPr lvl="1" fontAlgn="t"/>
            <a:r>
              <a:rPr lang="en-US" dirty="0"/>
              <a:t>$950</a:t>
            </a:r>
          </a:p>
          <a:p>
            <a:pPr fontAlgn="t"/>
            <a:r>
              <a:rPr lang="en-US" dirty="0"/>
              <a:t>Genasun GVX-25 MPPT Solar Charge Controller</a:t>
            </a:r>
          </a:p>
          <a:p>
            <a:pPr lvl="1" fontAlgn="t"/>
            <a:r>
              <a:rPr lang="en-US" dirty="0" smtClean="0"/>
              <a:t>25A Output</a:t>
            </a:r>
          </a:p>
          <a:p>
            <a:pPr lvl="1" fontAlgn="t"/>
            <a:r>
              <a:rPr lang="en-US" dirty="0" smtClean="0"/>
              <a:t>Custom </a:t>
            </a:r>
            <a:r>
              <a:rPr lang="en-US" dirty="0"/>
              <a:t>programmed for Lithium</a:t>
            </a:r>
          </a:p>
          <a:p>
            <a:pPr lvl="1" fontAlgn="t"/>
            <a:r>
              <a:rPr lang="en-US" dirty="0"/>
              <a:t>$600 </a:t>
            </a:r>
          </a:p>
          <a:p>
            <a:endParaRPr lang="en-US" dirty="0"/>
          </a:p>
        </p:txBody>
      </p:sp>
      <p:pic>
        <p:nvPicPr>
          <p:cNvPr id="3078" name="Picture 6" descr="C:\Users\user\Desktop\Genasun\Terran-genasun-photos\DSC_2890.JPG"/>
          <p:cNvPicPr>
            <a:picLocks noChangeAspect="1" noChangeArrowheads="1"/>
          </p:cNvPicPr>
          <p:nvPr/>
        </p:nvPicPr>
        <p:blipFill>
          <a:blip r:embed="rId3" cstate="print"/>
          <a:srcRect l="6784" t="28712" r="7279" b="27375"/>
          <a:stretch>
            <a:fillRect/>
          </a:stretch>
        </p:blipFill>
        <p:spPr bwMode="auto">
          <a:xfrm>
            <a:off x="381000" y="2819400"/>
            <a:ext cx="3124200" cy="1068805"/>
          </a:xfrm>
          <a:prstGeom prst="rect">
            <a:avLst/>
          </a:prstGeom>
          <a:noFill/>
        </p:spPr>
      </p:pic>
      <p:pic>
        <p:nvPicPr>
          <p:cNvPr id="3079" name="Picture 7" descr="C:\Users\user\Desktop\Genasun\Terran-genasun-photos\DSC_2882.JPG"/>
          <p:cNvPicPr>
            <a:picLocks noChangeAspect="1" noChangeArrowheads="1"/>
          </p:cNvPicPr>
          <p:nvPr/>
        </p:nvPicPr>
        <p:blipFill>
          <a:blip r:embed="rId4" cstate="print"/>
          <a:srcRect l="12037" t="15213" r="4630" b="11486"/>
          <a:stretch>
            <a:fillRect/>
          </a:stretch>
        </p:blipFill>
        <p:spPr bwMode="auto">
          <a:xfrm>
            <a:off x="533400" y="4114800"/>
            <a:ext cx="2329132" cy="1371600"/>
          </a:xfrm>
          <a:prstGeom prst="rect">
            <a:avLst/>
          </a:prstGeom>
          <a:noFill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1" y="1228867"/>
            <a:ext cx="2514600" cy="141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Application: Traffic Radar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8600" y="1524000"/>
            <a:ext cx="4724400" cy="3276599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en-US" dirty="0" smtClean="0"/>
              <a:t>Solar panel provides power for “Your Speed is..” traffic calming radar  </a:t>
            </a:r>
          </a:p>
          <a:p>
            <a:pPr fontAlgn="t"/>
            <a:endParaRPr lang="en-US" dirty="0" smtClean="0"/>
          </a:p>
          <a:p>
            <a:pPr fontAlgn="t"/>
            <a:r>
              <a:rPr lang="en-US" dirty="0" smtClean="0"/>
              <a:t>Careful optimization of system efficiency eliminates grid connection.</a:t>
            </a:r>
          </a:p>
          <a:p>
            <a:pPr lvl="1" fontAlgn="t"/>
            <a:r>
              <a:rPr lang="en-US" dirty="0" smtClean="0"/>
              <a:t>Greatly simplified installation (no need to dig up sidewalks</a:t>
            </a:r>
          </a:p>
          <a:p>
            <a:pPr lvl="1" fontAlgn="t"/>
            <a:r>
              <a:rPr lang="en-US" dirty="0" smtClean="0"/>
              <a:t>No monthly billing</a:t>
            </a:r>
          </a:p>
          <a:p>
            <a:pPr lvl="1" fontAlgn="t"/>
            <a:r>
              <a:rPr lang="en-US" dirty="0" smtClean="0"/>
              <a:t>No </a:t>
            </a:r>
            <a:r>
              <a:rPr lang="en-US" dirty="0" smtClean="0"/>
              <a:t>AC electrical </a:t>
            </a:r>
            <a:r>
              <a:rPr lang="en-US" dirty="0" smtClean="0"/>
              <a:t>code hassles.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36800"/>
          <a:stretch>
            <a:fillRect/>
          </a:stretch>
        </p:blipFill>
        <p:spPr bwMode="auto">
          <a:xfrm>
            <a:off x="609600" y="1600200"/>
            <a:ext cx="327477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Traffic Radar Components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486400" y="1219200"/>
            <a:ext cx="3505200" cy="4983163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en-US" dirty="0" smtClean="0"/>
              <a:t>3s1p Lithium Iron Phosphate Battery pack</a:t>
            </a:r>
          </a:p>
          <a:p>
            <a:pPr lvl="1" fontAlgn="t"/>
            <a:r>
              <a:rPr lang="en-US" dirty="0" smtClean="0"/>
              <a:t>9.6V nominal, 10Ah</a:t>
            </a:r>
          </a:p>
          <a:p>
            <a:pPr lvl="1" fontAlgn="t"/>
            <a:r>
              <a:rPr lang="en-US" dirty="0" smtClean="0"/>
              <a:t>$90</a:t>
            </a:r>
          </a:p>
          <a:p>
            <a:pPr fontAlgn="t"/>
            <a:r>
              <a:rPr lang="en-US" dirty="0" smtClean="0"/>
              <a:t>Cheapo Chinese Battery Protection</a:t>
            </a:r>
          </a:p>
          <a:p>
            <a:pPr lvl="1" fontAlgn="t"/>
            <a:r>
              <a:rPr lang="en-US" dirty="0" smtClean="0"/>
              <a:t>$19</a:t>
            </a:r>
            <a:endParaRPr lang="en-US" dirty="0"/>
          </a:p>
          <a:p>
            <a:pPr fontAlgn="t"/>
            <a:r>
              <a:rPr lang="en-US" dirty="0" smtClean="0"/>
              <a:t>10W </a:t>
            </a:r>
            <a:r>
              <a:rPr lang="en-US" dirty="0" err="1" smtClean="0"/>
              <a:t>Dasol</a:t>
            </a:r>
            <a:r>
              <a:rPr lang="en-US" dirty="0" smtClean="0"/>
              <a:t> Solar </a:t>
            </a:r>
            <a:r>
              <a:rPr lang="en-US" dirty="0"/>
              <a:t>Panel</a:t>
            </a:r>
          </a:p>
          <a:p>
            <a:pPr lvl="1" fontAlgn="t"/>
            <a:r>
              <a:rPr lang="en-US" dirty="0" smtClean="0"/>
              <a:t>$20!</a:t>
            </a:r>
            <a:endParaRPr lang="en-US" dirty="0"/>
          </a:p>
          <a:p>
            <a:pPr fontAlgn="t"/>
            <a:r>
              <a:rPr lang="en-US" dirty="0"/>
              <a:t>Genasun </a:t>
            </a:r>
            <a:r>
              <a:rPr lang="en-US" dirty="0" smtClean="0"/>
              <a:t>GV-5-SP </a:t>
            </a:r>
            <a:r>
              <a:rPr lang="en-US" dirty="0"/>
              <a:t>MPPT Solar Charge Controller</a:t>
            </a:r>
          </a:p>
          <a:p>
            <a:pPr lvl="1" fontAlgn="t"/>
            <a:r>
              <a:rPr lang="en-US" dirty="0" smtClean="0"/>
              <a:t>5A Output</a:t>
            </a:r>
          </a:p>
          <a:p>
            <a:pPr lvl="1" fontAlgn="t"/>
            <a:r>
              <a:rPr lang="en-US" dirty="0" smtClean="0"/>
              <a:t>1.5mW operating consumption</a:t>
            </a:r>
          </a:p>
          <a:p>
            <a:pPr lvl="1" fontAlgn="t"/>
            <a:r>
              <a:rPr lang="en-US" dirty="0"/>
              <a:t>P</a:t>
            </a:r>
            <a:r>
              <a:rPr lang="en-US" dirty="0" smtClean="0"/>
              <a:t>rogrammed </a:t>
            </a:r>
            <a:r>
              <a:rPr lang="en-US" dirty="0"/>
              <a:t>for Lithium</a:t>
            </a:r>
          </a:p>
          <a:p>
            <a:pPr lvl="1" fontAlgn="t"/>
            <a:r>
              <a:rPr lang="en-US" dirty="0" smtClean="0"/>
              <a:t>$75 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C:\Users\user\Desktop\Genasun\Terran-genasun-photos\DSC_2866.JPG"/>
          <p:cNvPicPr>
            <a:picLocks noChangeAspect="1" noChangeArrowheads="1"/>
          </p:cNvPicPr>
          <p:nvPr/>
        </p:nvPicPr>
        <p:blipFill>
          <a:blip r:embed="rId3" cstate="print"/>
          <a:srcRect l="7143" t="-4286" r="9524" b="-1327"/>
          <a:stretch>
            <a:fillRect/>
          </a:stretch>
        </p:blipFill>
        <p:spPr bwMode="auto">
          <a:xfrm>
            <a:off x="2819400" y="3657600"/>
            <a:ext cx="2438400" cy="206894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17187" t="1563" r="24219" b="1563"/>
          <a:stretch>
            <a:fillRect/>
          </a:stretch>
        </p:blipFill>
        <p:spPr bwMode="auto">
          <a:xfrm>
            <a:off x="457200" y="3048000"/>
            <a:ext cx="21508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295400"/>
            <a:ext cx="2171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all-battery.com/productimages/lifepo4/PCB-3cells-32028a.jpg">
            <a:hlinkClick r:id="rId6" tooltip="&quot;&quot;"/>
          </p:cNvPr>
          <p:cNvPicPr/>
          <p:nvPr/>
        </p:nvPicPr>
        <p:blipFill>
          <a:blip r:embed="rId7" cstate="print"/>
          <a:srcRect l="18000" t="12568" r="16000" b="7235"/>
          <a:stretch>
            <a:fillRect/>
          </a:stretch>
        </p:blipFill>
        <p:spPr bwMode="auto">
          <a:xfrm>
            <a:off x="2819400" y="12954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Example Application: Marine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86200" y="914400"/>
            <a:ext cx="5638800" cy="3810000"/>
          </a:xfrm>
        </p:spPr>
        <p:txBody>
          <a:bodyPr>
            <a:normAutofit fontScale="55000" lnSpcReduction="20000"/>
          </a:bodyPr>
          <a:lstStyle/>
          <a:p>
            <a:pPr fontAlgn="t"/>
            <a:r>
              <a:rPr lang="en-US" dirty="0" smtClean="0"/>
              <a:t>12V 200Ah to 24V 1800Ah,  in dual banks</a:t>
            </a:r>
          </a:p>
          <a:p>
            <a:pPr fontAlgn="t"/>
            <a:r>
              <a:rPr lang="en-US" dirty="0" smtClean="0"/>
              <a:t>Charges from many sources:</a:t>
            </a:r>
          </a:p>
          <a:p>
            <a:pPr lvl="1" fontAlgn="t"/>
            <a:r>
              <a:rPr lang="en-US" dirty="0" smtClean="0"/>
              <a:t>Solar</a:t>
            </a:r>
          </a:p>
          <a:p>
            <a:pPr lvl="1" fontAlgn="t"/>
            <a:r>
              <a:rPr lang="en-US" dirty="0" smtClean="0"/>
              <a:t>Wind</a:t>
            </a:r>
          </a:p>
          <a:p>
            <a:pPr lvl="1" fontAlgn="t"/>
            <a:r>
              <a:rPr lang="en-US" dirty="0" smtClean="0"/>
              <a:t>Fuel Cells</a:t>
            </a:r>
          </a:p>
          <a:p>
            <a:pPr lvl="1" fontAlgn="t"/>
            <a:r>
              <a:rPr lang="en-US" dirty="0" smtClean="0"/>
              <a:t>Hydro Generators</a:t>
            </a:r>
          </a:p>
          <a:p>
            <a:pPr lvl="1" fontAlgn="t"/>
            <a:r>
              <a:rPr lang="en-US" dirty="0" smtClean="0"/>
              <a:t>Engine Alternators</a:t>
            </a:r>
          </a:p>
          <a:p>
            <a:pPr lvl="1" fontAlgn="t"/>
            <a:r>
              <a:rPr lang="en-US" dirty="0" err="1" smtClean="0"/>
              <a:t>Gensets</a:t>
            </a:r>
            <a:endParaRPr lang="en-US" dirty="0" smtClean="0"/>
          </a:p>
          <a:p>
            <a:pPr lvl="1" fontAlgn="t"/>
            <a:r>
              <a:rPr lang="en-US" dirty="0" smtClean="0"/>
              <a:t>AC Shore Power</a:t>
            </a:r>
            <a:endParaRPr lang="en-US" dirty="0" smtClean="0"/>
          </a:p>
          <a:p>
            <a:pPr fontAlgn="t"/>
            <a:r>
              <a:rPr lang="en-US" dirty="0" smtClean="0"/>
              <a:t>Loads range from instrumentation to washing machines</a:t>
            </a:r>
          </a:p>
          <a:p>
            <a:pPr fontAlgn="t"/>
            <a:r>
              <a:rPr lang="en-US" dirty="0" smtClean="0"/>
              <a:t>Genasun BMS forms heart of electrical system</a:t>
            </a:r>
          </a:p>
          <a:p>
            <a:pPr fontAlgn="t"/>
            <a:r>
              <a:rPr lang="en-US" dirty="0" smtClean="0"/>
              <a:t>Genasun accessories help coordinate charging</a:t>
            </a:r>
          </a:p>
          <a:p>
            <a:pPr lvl="1" fontAlgn="t"/>
            <a:r>
              <a:rPr lang="en-US" dirty="0" smtClean="0"/>
              <a:t>Alternator Regulators</a:t>
            </a:r>
          </a:p>
          <a:p>
            <a:pPr lvl="1" fontAlgn="t"/>
            <a:r>
              <a:rPr lang="en-US" dirty="0" smtClean="0"/>
              <a:t>Solar charge controllers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5888" b="11439"/>
          <a:stretch>
            <a:fillRect/>
          </a:stretch>
        </p:blipFill>
        <p:spPr bwMode="auto">
          <a:xfrm>
            <a:off x="228600" y="990600"/>
            <a:ext cx="3505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Genasun\Terran-genasun-photos\DSC_2925.JPG"/>
          <p:cNvPicPr>
            <a:picLocks noChangeAspect="1" noChangeArrowheads="1"/>
          </p:cNvPicPr>
          <p:nvPr/>
        </p:nvPicPr>
        <p:blipFill>
          <a:blip r:embed="rId4" cstate="print"/>
          <a:srcRect l="11716" t="16496" r="4991"/>
          <a:stretch>
            <a:fillRect/>
          </a:stretch>
        </p:blipFill>
        <p:spPr bwMode="auto">
          <a:xfrm>
            <a:off x="4953000" y="4648200"/>
            <a:ext cx="2438400" cy="163662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r="11050" b="9589"/>
          <a:stretch>
            <a:fillRect/>
          </a:stretch>
        </p:blipFill>
        <p:spPr bwMode="auto">
          <a:xfrm>
            <a:off x="228600" y="3429000"/>
            <a:ext cx="3532909" cy="240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Work</a:t>
            </a:r>
            <a:br>
              <a:rPr lang="en-US" dirty="0" smtClean="0"/>
            </a:br>
            <a:r>
              <a:rPr lang="en-US" sz="2700" dirty="0" smtClean="0"/>
              <a:t>Development Partnership with IRIS/PASSCAL</a:t>
            </a:r>
            <a:endParaRPr lang="en-US" sz="27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733800" y="1371600"/>
            <a:ext cx="49530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Reduce BMS power consumption to &lt;15mW</a:t>
            </a:r>
          </a:p>
          <a:p>
            <a:r>
              <a:rPr lang="en-US" dirty="0" smtClean="0"/>
              <a:t>Provide wind and solar MPPT charge controllers with BMS data for smartest operation</a:t>
            </a:r>
          </a:p>
          <a:p>
            <a:r>
              <a:rPr lang="en-US" dirty="0" smtClean="0"/>
              <a:t>Add heater control to maintain batteries at safe charging temperature when power is available.</a:t>
            </a:r>
          </a:p>
          <a:p>
            <a:r>
              <a:rPr lang="en-US" dirty="0" smtClean="0"/>
              <a:t>Characterize cells at cold temperatures with slow discharge</a:t>
            </a:r>
          </a:p>
          <a:p>
            <a:r>
              <a:rPr lang="en-US" dirty="0" smtClean="0"/>
              <a:t>Proposal for two cold-hardened lithium stations installed near McMurdo in February 2012</a:t>
            </a:r>
            <a:endParaRPr lang="en-US" dirty="0"/>
          </a:p>
        </p:txBody>
      </p:sp>
      <p:pic>
        <p:nvPicPr>
          <p:cNvPr id="7" name="Picture 4" descr="Singlei-Instrument Rack 003.jpg"/>
          <p:cNvPicPr>
            <a:picLocks noChangeAspect="1"/>
          </p:cNvPicPr>
          <p:nvPr/>
        </p:nvPicPr>
        <p:blipFill>
          <a:blip r:embed="rId3" cstate="print"/>
          <a:srcRect l="20905" r="22092"/>
          <a:stretch>
            <a:fillRect/>
          </a:stretch>
        </p:blipFill>
        <p:spPr bwMode="auto">
          <a:xfrm>
            <a:off x="533400" y="3200400"/>
            <a:ext cx="28194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user\Desktop\Genasun\Terran-genasun-photos\DSC_2878.JPG"/>
          <p:cNvPicPr>
            <a:picLocks noChangeAspect="1" noChangeArrowheads="1"/>
          </p:cNvPicPr>
          <p:nvPr/>
        </p:nvPicPr>
        <p:blipFill>
          <a:blip r:embed="rId4" cstate="print"/>
          <a:srcRect l="11377" t="10196" r="10118" b="9931"/>
          <a:stretch>
            <a:fillRect/>
          </a:stretch>
        </p:blipFill>
        <p:spPr bwMode="auto">
          <a:xfrm>
            <a:off x="533400" y="1219200"/>
            <a:ext cx="2796702" cy="19050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7146" y="0"/>
            <a:ext cx="283685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Genasun LLC</a:t>
            </a:r>
          </a:p>
          <a:p>
            <a:pPr>
              <a:buNone/>
            </a:pPr>
            <a:r>
              <a:rPr lang="en-US" dirty="0" smtClean="0"/>
              <a:t>1035 Cambridge St., Suite 16B</a:t>
            </a:r>
          </a:p>
          <a:p>
            <a:pPr>
              <a:buNone/>
            </a:pPr>
            <a:r>
              <a:rPr lang="en-US" dirty="0" smtClean="0"/>
              <a:t>Cambridge, MA 02141</a:t>
            </a:r>
          </a:p>
          <a:p>
            <a:pPr>
              <a:buNone/>
            </a:pPr>
            <a:r>
              <a:rPr lang="en-US" dirty="0" smtClean="0"/>
              <a:t>617 369 9083</a:t>
            </a:r>
            <a:endParaRPr lang="en-US" dirty="0"/>
          </a:p>
          <a:p>
            <a:pPr>
              <a:buNone/>
            </a:pPr>
            <a:r>
              <a:rPr lang="en-US" dirty="0" smtClean="0"/>
              <a:t>http://www.genasun.com</a:t>
            </a:r>
          </a:p>
          <a:p>
            <a:pPr>
              <a:buNone/>
            </a:pPr>
            <a:r>
              <a:rPr lang="en-US" dirty="0" smtClean="0"/>
              <a:t>info@genasun.com</a:t>
            </a:r>
          </a:p>
          <a:p>
            <a:endParaRPr lang="en-US" dirty="0" smtClean="0"/>
          </a:p>
          <a:p>
            <a:r>
              <a:rPr lang="en-US" dirty="0" smtClean="0"/>
              <a:t>Lithium iron phosphate packs, 12V/24V 100+ Ah</a:t>
            </a:r>
          </a:p>
          <a:p>
            <a:r>
              <a:rPr lang="en-US" dirty="0" smtClean="0"/>
              <a:t>MPPT solar charge controllers</a:t>
            </a:r>
          </a:p>
          <a:p>
            <a:r>
              <a:rPr lang="en-US" dirty="0" smtClean="0"/>
              <a:t>MPPT controllers for small wind</a:t>
            </a:r>
          </a:p>
          <a:p>
            <a:r>
              <a:rPr lang="en-US" dirty="0" smtClean="0"/>
              <a:t>Custom system configurations for lithium batteries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BatterySpace.com</a:t>
            </a:r>
          </a:p>
          <a:p>
            <a:pPr>
              <a:buNone/>
            </a:pPr>
            <a:r>
              <a:rPr lang="en-US" dirty="0" smtClean="0"/>
              <a:t>860 </a:t>
            </a:r>
            <a:r>
              <a:rPr lang="en-US" dirty="0"/>
              <a:t>South 19th street, Unit #</a:t>
            </a:r>
            <a:r>
              <a:rPr lang="en-US" dirty="0" smtClean="0"/>
              <a:t>A</a:t>
            </a:r>
          </a:p>
          <a:p>
            <a:pPr>
              <a:buNone/>
            </a:pPr>
            <a:r>
              <a:rPr lang="en-US" dirty="0" smtClean="0"/>
              <a:t>Richmond</a:t>
            </a:r>
            <a:r>
              <a:rPr lang="en-US" dirty="0"/>
              <a:t>, CA 94804</a:t>
            </a:r>
            <a:endParaRPr lang="en-US" dirty="0" smtClean="0"/>
          </a:p>
          <a:p>
            <a:pPr>
              <a:buNone/>
            </a:pPr>
            <a:r>
              <a:rPr lang="en-US" dirty="0"/>
              <a:t>510-525-2328</a:t>
            </a:r>
          </a:p>
          <a:p>
            <a:pPr>
              <a:buNone/>
            </a:pPr>
            <a:r>
              <a:rPr lang="en-US" dirty="0" smtClean="0"/>
              <a:t>http://www.batteryspace.com</a:t>
            </a:r>
          </a:p>
          <a:p>
            <a:pPr>
              <a:buNone/>
            </a:pPr>
            <a:r>
              <a:rPr lang="en-US" dirty="0" smtClean="0"/>
              <a:t>sales@batteryspace.com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Lithium cobalt and </a:t>
            </a:r>
            <a:r>
              <a:rPr lang="en-US" dirty="0"/>
              <a:t>l</a:t>
            </a:r>
            <a:r>
              <a:rPr lang="en-US" dirty="0" smtClean="0"/>
              <a:t>ithium </a:t>
            </a:r>
            <a:r>
              <a:rPr lang="en-US" dirty="0"/>
              <a:t>i</a:t>
            </a:r>
            <a:r>
              <a:rPr lang="en-US" dirty="0" smtClean="0"/>
              <a:t>ron phosphate cells</a:t>
            </a:r>
          </a:p>
          <a:p>
            <a:r>
              <a:rPr lang="en-US" dirty="0"/>
              <a:t>S</a:t>
            </a:r>
            <a:r>
              <a:rPr lang="en-US" dirty="0" smtClean="0"/>
              <a:t>mall and medium packs, stock and custom, &lt;100Ah</a:t>
            </a:r>
          </a:p>
          <a:p>
            <a:r>
              <a:rPr lang="en-US" dirty="0" smtClean="0"/>
              <a:t>BMS’s, PCM’s, PCB’s,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Why go Lithium?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Lithium Batteries reduce logistical cost by reducing experiment size and weight.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352800"/>
            <a:ext cx="2356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Reduced Weight: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½ to ¼ of Lead-Acid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3276600"/>
            <a:ext cx="2589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Reduced Size: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2/3 to 1/2 of Lead-Acid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4495800"/>
            <a:ext cx="40071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Increased Electrical Efficiency: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Approaches 100%, 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vs. 70-85% for Lead-Acid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Lithium Chemistries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7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Lithium Cobalt/Manganese/Nickel/Polymer (most)</a:t>
            </a:r>
          </a:p>
          <a:p>
            <a:pPr lvl="1"/>
            <a:r>
              <a:rPr lang="en-US" dirty="0" smtClean="0"/>
              <a:t>3.7V nominal cell voltage (~3.0-4.2V useable)</a:t>
            </a:r>
          </a:p>
          <a:p>
            <a:pPr lvl="1"/>
            <a:r>
              <a:rPr lang="en-US" dirty="0" smtClean="0"/>
              <a:t>Sloping Discharge Curve</a:t>
            </a:r>
          </a:p>
          <a:p>
            <a:pPr lvl="1"/>
            <a:r>
              <a:rPr lang="en-US" dirty="0" smtClean="0"/>
              <a:t>High Energy Density (~150-220+ </a:t>
            </a:r>
            <a:r>
              <a:rPr lang="en-US" dirty="0" err="1" smtClean="0"/>
              <a:t>Wh</a:t>
            </a:r>
            <a:r>
              <a:rPr lang="en-US" dirty="0" smtClean="0"/>
              <a:t>/kg)</a:t>
            </a:r>
          </a:p>
          <a:p>
            <a:pPr lvl="1"/>
            <a:r>
              <a:rPr lang="en-US" dirty="0" smtClean="0"/>
              <a:t>Good Lifetime: 300-500 cycles</a:t>
            </a:r>
          </a:p>
          <a:p>
            <a:pPr lvl="1"/>
            <a:r>
              <a:rPr lang="en-US" dirty="0" smtClean="0"/>
              <a:t>Unstable and vulnerable to manufacturing defects</a:t>
            </a:r>
            <a:endParaRPr lang="en-US" dirty="0"/>
          </a:p>
          <a:p>
            <a:r>
              <a:rPr lang="en-US" dirty="0" smtClean="0"/>
              <a:t>Lithium Iron Phosphate</a:t>
            </a:r>
          </a:p>
          <a:p>
            <a:pPr lvl="1"/>
            <a:r>
              <a:rPr lang="en-US" dirty="0" smtClean="0"/>
              <a:t>3.2V nominal cell voltage (~2.5-3.6V useable)</a:t>
            </a:r>
          </a:p>
          <a:p>
            <a:pPr lvl="1"/>
            <a:r>
              <a:rPr lang="en-US" dirty="0" smtClean="0"/>
              <a:t>Flat Discharge Curve</a:t>
            </a:r>
          </a:p>
          <a:p>
            <a:pPr lvl="1"/>
            <a:r>
              <a:rPr lang="en-US" dirty="0" smtClean="0"/>
              <a:t>Good Energy Density (~80-130Wh/kg)</a:t>
            </a:r>
          </a:p>
          <a:p>
            <a:pPr lvl="1"/>
            <a:r>
              <a:rPr lang="en-US" dirty="0" smtClean="0"/>
              <a:t>Excellent Lifetime  2000-3000 Cycles</a:t>
            </a:r>
          </a:p>
          <a:p>
            <a:pPr lvl="1"/>
            <a:r>
              <a:rPr lang="en-US" dirty="0" smtClean="0"/>
              <a:t>Good Safety Characteristics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Packaging Options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990597"/>
          <a:ext cx="8686800" cy="4886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562"/>
                <a:gridCol w="1075038"/>
                <a:gridCol w="2438400"/>
                <a:gridCol w="2590800"/>
              </a:tblGrid>
              <a:tr h="53340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Packaging</a:t>
                      </a:r>
                      <a:endParaRPr lang="en-US" sz="2800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Sizes</a:t>
                      </a:r>
                      <a:endParaRPr lang="en-US" sz="2800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Pros</a:t>
                      </a:r>
                      <a:endParaRPr lang="en-US" sz="2800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Cons</a:t>
                      </a:r>
                      <a:endParaRPr lang="en-US" sz="2800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1451009">
                <a:tc>
                  <a:txBody>
                    <a:bodyPr/>
                    <a:lstStyle/>
                    <a:p>
                      <a:r>
                        <a:rPr lang="en-US" dirty="0" smtClean="0"/>
                        <a:t>Cylindrical</a:t>
                      </a:r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</a:t>
                      </a:r>
                      <a:r>
                        <a:rPr lang="en-US" baseline="0" dirty="0" smtClean="0"/>
                        <a:t> to </a:t>
                      </a:r>
                    </a:p>
                    <a:p>
                      <a:r>
                        <a:rPr lang="en-US" dirty="0" smtClean="0"/>
                        <a:t>20 Ah</a:t>
                      </a:r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Mechanically Robust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Use in any position</a:t>
                      </a:r>
                    </a:p>
                    <a:p>
                      <a:r>
                        <a:rPr lang="en-US" dirty="0" smtClean="0"/>
                        <a:t>Pre-built packs available</a:t>
                      </a:r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require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tabs or spot-welding</a:t>
                      </a:r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1451009">
                <a:tc>
                  <a:txBody>
                    <a:bodyPr/>
                    <a:lstStyle/>
                    <a:p>
                      <a:r>
                        <a:rPr lang="en-US" dirty="0" smtClean="0"/>
                        <a:t>Foil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Polymer)</a:t>
                      </a:r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</a:t>
                      </a:r>
                      <a:r>
                        <a:rPr lang="en-US" baseline="0" dirty="0" smtClean="0"/>
                        <a:t> to</a:t>
                      </a:r>
                    </a:p>
                    <a:p>
                      <a:r>
                        <a:rPr lang="en-US" dirty="0" smtClean="0"/>
                        <a:t>50Ah</a:t>
                      </a:r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Flat</a:t>
                      </a:r>
                    </a:p>
                    <a:p>
                      <a:r>
                        <a:rPr lang="en-US" dirty="0" smtClean="0"/>
                        <a:t>Lightweight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 in any position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Mechanically</a:t>
                      </a:r>
                      <a:r>
                        <a:rPr lang="en-US" baseline="0" dirty="0" smtClean="0"/>
                        <a:t> Vulnerable</a:t>
                      </a:r>
                    </a:p>
                    <a:p>
                      <a:r>
                        <a:rPr lang="en-US" baseline="0" dirty="0" smtClean="0"/>
                        <a:t>Connections Difficult</a:t>
                      </a:r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  <a:tr h="1451009">
                <a:tc>
                  <a:txBody>
                    <a:bodyPr/>
                    <a:lstStyle/>
                    <a:p>
                      <a:r>
                        <a:rPr lang="en-US" dirty="0" smtClean="0"/>
                        <a:t>Large Format</a:t>
                      </a:r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to</a:t>
                      </a:r>
                    </a:p>
                    <a:p>
                      <a:r>
                        <a:rPr lang="en-US" dirty="0" smtClean="0"/>
                        <a:t>400+ Ah</a:t>
                      </a:r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Easy</a:t>
                      </a:r>
                      <a:r>
                        <a:rPr lang="en-US" baseline="0" dirty="0" smtClean="0"/>
                        <a:t> to Package</a:t>
                      </a:r>
                    </a:p>
                    <a:p>
                      <a:r>
                        <a:rPr lang="en-US" baseline="0" dirty="0" smtClean="0"/>
                        <a:t>Easy to Connect</a:t>
                      </a:r>
                    </a:p>
                    <a:p>
                      <a:r>
                        <a:rPr lang="en-US" baseline="0" dirty="0" smtClean="0"/>
                        <a:t>Mechanically Robust</a:t>
                      </a:r>
                    </a:p>
                    <a:p>
                      <a:r>
                        <a:rPr lang="en-US" baseline="0" dirty="0" smtClean="0"/>
                        <a:t>Cheap</a:t>
                      </a:r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</a:t>
                      </a:r>
                      <a:r>
                        <a:rPr lang="en-US" baseline="0" dirty="0" smtClean="0"/>
                        <a:t> require compression</a:t>
                      </a:r>
                    </a:p>
                    <a:p>
                      <a:r>
                        <a:rPr lang="en-US" baseline="0" dirty="0" smtClean="0"/>
                        <a:t>Best kept upright</a:t>
                      </a:r>
                      <a:endParaRPr lang="en-US" dirty="0"/>
                    </a:p>
                  </a:txBody>
                  <a:tcP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800600"/>
            <a:ext cx="12176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352800"/>
            <a:ext cx="12573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068109" y="1294093"/>
            <a:ext cx="940690" cy="216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Lithium Iron Phosphate Characteristics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90600"/>
            <a:ext cx="6689725" cy="48879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Lithium Care and Feeding</a:t>
            </a:r>
            <a:br>
              <a:rPr lang="en-US" dirty="0" smtClean="0"/>
            </a:br>
            <a:r>
              <a:rPr lang="en-US" sz="2000" i="1" dirty="0" smtClean="0"/>
              <a:t>With great power comes great responsibility.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Lithium batteries are not as resilient as Lead-Acid: operation outside of ratings may cause cell damage and safety risks.</a:t>
            </a:r>
          </a:p>
          <a:p>
            <a:endParaRPr lang="en-US" dirty="0" smtClean="0"/>
          </a:p>
          <a:p>
            <a:r>
              <a:rPr lang="en-US" dirty="0" smtClean="0"/>
              <a:t>Cell Voltage</a:t>
            </a:r>
          </a:p>
          <a:p>
            <a:pPr lvl="1"/>
            <a:r>
              <a:rPr lang="en-US" dirty="0" smtClean="0"/>
              <a:t>Protection limits typically 2.0 – 3.8V</a:t>
            </a:r>
          </a:p>
          <a:p>
            <a:pPr lvl="1"/>
            <a:r>
              <a:rPr lang="en-US" dirty="0" smtClean="0"/>
              <a:t>EVERY group of paralleled cells must be monitored</a:t>
            </a:r>
          </a:p>
          <a:p>
            <a:r>
              <a:rPr lang="en-US" dirty="0" smtClean="0"/>
              <a:t>Cell temperature</a:t>
            </a:r>
          </a:p>
          <a:p>
            <a:pPr lvl="1"/>
            <a:r>
              <a:rPr lang="en-US" dirty="0" smtClean="0"/>
              <a:t>Charge: 0 – 45°C (some can charge colder)</a:t>
            </a:r>
          </a:p>
          <a:p>
            <a:pPr lvl="1"/>
            <a:r>
              <a:rPr lang="en-US" dirty="0" smtClean="0"/>
              <a:t>Discharge: -20 – 60°C (some can discharge colder)</a:t>
            </a:r>
          </a:p>
          <a:p>
            <a:pPr lvl="1"/>
            <a:r>
              <a:rPr lang="en-US" dirty="0" smtClean="0"/>
              <a:t>Thermal management necessary for cold temperature operation </a:t>
            </a:r>
          </a:p>
          <a:p>
            <a:r>
              <a:rPr lang="en-US" dirty="0" smtClean="0"/>
              <a:t>Current</a:t>
            </a:r>
          </a:p>
          <a:p>
            <a:pPr lvl="1"/>
            <a:r>
              <a:rPr lang="en-US" dirty="0" smtClean="0"/>
              <a:t>Fuse, circuit breaker, PTC, electronic.</a:t>
            </a:r>
          </a:p>
          <a:p>
            <a:pPr lvl="1"/>
            <a:r>
              <a:rPr lang="en-US" dirty="0" smtClean="0"/>
              <a:t>Not generally a big concern for remote 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Lithium Care and Feeding 2:</a:t>
            </a:r>
            <a:br>
              <a:rPr lang="en-US" dirty="0" smtClean="0"/>
            </a:br>
            <a:r>
              <a:rPr lang="en-US" dirty="0" smtClean="0"/>
              <a:t>Cell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44196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Perfect </a:t>
            </a:r>
            <a:r>
              <a:rPr lang="en-US" dirty="0" err="1" smtClean="0"/>
              <a:t>Coulombic</a:t>
            </a:r>
            <a:r>
              <a:rPr lang="en-US" dirty="0" smtClean="0"/>
              <a:t> efficiency is a fantastic benefit as well as an implementation challenge.</a:t>
            </a:r>
          </a:p>
          <a:p>
            <a:endParaRPr lang="en-US" dirty="0" smtClean="0"/>
          </a:p>
          <a:p>
            <a:r>
              <a:rPr lang="en-US" dirty="0" smtClean="0"/>
              <a:t>Lead-acid (and </a:t>
            </a:r>
            <a:r>
              <a:rPr lang="en-US" dirty="0" err="1" smtClean="0"/>
              <a:t>NiCd</a:t>
            </a:r>
            <a:r>
              <a:rPr lang="en-US" dirty="0" smtClean="0"/>
              <a:t>) have  a mechanism to bleed off overcharge, lithium doesn’t.</a:t>
            </a:r>
          </a:p>
          <a:p>
            <a:endParaRPr lang="en-US" dirty="0"/>
          </a:p>
          <a:p>
            <a:r>
              <a:rPr lang="en-US" dirty="0" smtClean="0"/>
              <a:t>Lithium cells, like others, may have varying rates of self-discharge.</a:t>
            </a:r>
          </a:p>
          <a:p>
            <a:endParaRPr lang="en-US" dirty="0" smtClean="0"/>
          </a:p>
          <a:p>
            <a:r>
              <a:rPr lang="en-US" dirty="0" smtClean="0"/>
              <a:t>Result: SOC drifts, some cells may be overcharged or over-discharged even if total battery voltage is OK.</a:t>
            </a:r>
          </a:p>
          <a:p>
            <a:endParaRPr lang="en-US" dirty="0" smtClean="0"/>
          </a:p>
          <a:p>
            <a:r>
              <a:rPr lang="en-US" dirty="0" smtClean="0"/>
              <a:t>What lithium batteries lack chemically, we need to provide electrically.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Battery Management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914400"/>
            <a:ext cx="5410200" cy="5257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To meet all of the cell’s requirements, practical lithium systems include a battery management system (BMS).</a:t>
            </a:r>
          </a:p>
          <a:p>
            <a:endParaRPr lang="en-US" dirty="0" smtClean="0"/>
          </a:p>
          <a:p>
            <a:r>
              <a:rPr lang="en-US" dirty="0" smtClean="0"/>
              <a:t>BMS’s monitor some or all of:</a:t>
            </a:r>
          </a:p>
          <a:p>
            <a:pPr lvl="1"/>
            <a:r>
              <a:rPr lang="en-US" dirty="0" smtClean="0"/>
              <a:t>Voltage of each parallel cell group</a:t>
            </a:r>
          </a:p>
          <a:p>
            <a:pPr lvl="1"/>
            <a:r>
              <a:rPr lang="en-US" dirty="0" smtClean="0"/>
              <a:t>Temperatures within the pack</a:t>
            </a:r>
          </a:p>
          <a:p>
            <a:pPr lvl="1"/>
            <a:r>
              <a:rPr lang="en-US" dirty="0" smtClean="0"/>
              <a:t>Current flowing through the pack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…and can take some or all of the following actions:</a:t>
            </a:r>
          </a:p>
          <a:p>
            <a:pPr lvl="1"/>
            <a:r>
              <a:rPr lang="en-US" dirty="0" smtClean="0"/>
              <a:t>Redistribute charge to keep pack in balance</a:t>
            </a:r>
          </a:p>
          <a:p>
            <a:pPr lvl="1"/>
            <a:r>
              <a:rPr lang="en-US" dirty="0" smtClean="0"/>
              <a:t>Connect or disconnect chargers or loads</a:t>
            </a:r>
          </a:p>
          <a:p>
            <a:pPr lvl="1"/>
            <a:r>
              <a:rPr lang="en-US" dirty="0" smtClean="0"/>
              <a:t>Send data to other power management systems</a:t>
            </a:r>
          </a:p>
          <a:p>
            <a:pPr lvl="1"/>
            <a:r>
              <a:rPr lang="en-US" dirty="0" smtClean="0"/>
              <a:t>Control fans, heaters, etc.</a:t>
            </a:r>
          </a:p>
          <a:p>
            <a:pPr lvl="1"/>
            <a:endParaRPr lang="en-US" dirty="0"/>
          </a:p>
          <a:p>
            <a:r>
              <a:rPr lang="en-US" dirty="0" smtClean="0"/>
              <a:t>For small systems, cheap barebones systems are available</a:t>
            </a:r>
          </a:p>
          <a:p>
            <a:pPr lvl="1"/>
            <a:r>
              <a:rPr lang="en-US" dirty="0" smtClean="0"/>
              <a:t>Often called “PCB’s” or “PCM’s”</a:t>
            </a:r>
          </a:p>
          <a:p>
            <a:pPr lvl="1"/>
            <a:r>
              <a:rPr lang="en-US" dirty="0" smtClean="0"/>
              <a:t>Generally lack temperature measurement</a:t>
            </a:r>
          </a:p>
          <a:p>
            <a:pPr lvl="1"/>
            <a:r>
              <a:rPr lang="en-US" dirty="0" smtClean="0"/>
              <a:t>Basic and sometimes infuriating load switching</a:t>
            </a:r>
          </a:p>
          <a:p>
            <a:pPr lvl="1"/>
            <a:r>
              <a:rPr lang="en-US" dirty="0" smtClean="0"/>
              <a:t>Some lack cell balancing (watch out!)</a:t>
            </a:r>
          </a:p>
        </p:txBody>
      </p:sp>
      <p:pic>
        <p:nvPicPr>
          <p:cNvPr id="5122" name="Picture 2" descr="C:\Users\user\Desktop\Genasun\Terran-genasun-photos\DSC_2904.JPG"/>
          <p:cNvPicPr>
            <a:picLocks noChangeAspect="1" noChangeArrowheads="1"/>
          </p:cNvPicPr>
          <p:nvPr/>
        </p:nvPicPr>
        <p:blipFill>
          <a:blip r:embed="rId3" cstate="print"/>
          <a:srcRect l="6383" r="4255" b="11015"/>
          <a:stretch>
            <a:fillRect/>
          </a:stretch>
        </p:blipFill>
        <p:spPr bwMode="auto">
          <a:xfrm>
            <a:off x="457200" y="914400"/>
            <a:ext cx="2514600" cy="1676400"/>
          </a:xfrm>
          <a:prstGeom prst="rect">
            <a:avLst/>
          </a:prstGeom>
          <a:noFill/>
        </p:spPr>
      </p:pic>
      <p:pic>
        <p:nvPicPr>
          <p:cNvPr id="5" name="Picture 6" descr="C:\Users\user\Desktop\Genasun\Terran-genasun-photos\DSC_2890.JPG"/>
          <p:cNvPicPr>
            <a:picLocks noChangeAspect="1" noChangeArrowheads="1"/>
          </p:cNvPicPr>
          <p:nvPr/>
        </p:nvPicPr>
        <p:blipFill>
          <a:blip r:embed="rId4" cstate="print"/>
          <a:srcRect l="6784" t="28712" r="7279" b="27375"/>
          <a:stretch>
            <a:fillRect/>
          </a:stretch>
        </p:blipFill>
        <p:spPr bwMode="auto">
          <a:xfrm>
            <a:off x="228600" y="2743200"/>
            <a:ext cx="3124200" cy="1068805"/>
          </a:xfrm>
          <a:prstGeom prst="rect">
            <a:avLst/>
          </a:prstGeom>
          <a:noFill/>
        </p:spPr>
      </p:pic>
      <p:pic>
        <p:nvPicPr>
          <p:cNvPr id="5123" name="Picture 3" descr="C:\Users\user\Desktop\Genasun\Terran-genasun-photos\DSC_2893.JPG"/>
          <p:cNvPicPr>
            <a:picLocks noChangeAspect="1" noChangeArrowheads="1"/>
          </p:cNvPicPr>
          <p:nvPr/>
        </p:nvPicPr>
        <p:blipFill>
          <a:blip r:embed="rId5" cstate="print"/>
          <a:srcRect l="14039" t="8388" r="19977" b="3539"/>
          <a:stretch>
            <a:fillRect/>
          </a:stretch>
        </p:blipFill>
        <p:spPr bwMode="auto">
          <a:xfrm>
            <a:off x="685800" y="3962401"/>
            <a:ext cx="2133600" cy="1906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BMS disconnects are a backup</a:t>
            </a:r>
          </a:p>
          <a:p>
            <a:pPr lvl="1"/>
            <a:r>
              <a:rPr lang="en-US" dirty="0" smtClean="0"/>
              <a:t>Electronics don’t like having their batteries disconnected</a:t>
            </a:r>
          </a:p>
          <a:p>
            <a:r>
              <a:rPr lang="en-US" dirty="0" smtClean="0"/>
              <a:t>Separate buses for chargers and loads are best</a:t>
            </a:r>
          </a:p>
          <a:p>
            <a:pPr lvl="1"/>
            <a:r>
              <a:rPr lang="en-US" dirty="0" smtClean="0"/>
              <a:t>Otherwise chargers feed loads, resulting in…?</a:t>
            </a:r>
          </a:p>
          <a:p>
            <a:r>
              <a:rPr lang="en-US" dirty="0" smtClean="0"/>
              <a:t>If this is not possible, put loads on LVD, such as from solar charge controller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EB80A"/>
      </a:dk1>
      <a:lt1>
        <a:srgbClr val="FEB80A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2167</TotalTime>
  <Words>1119</Words>
  <Application>Microsoft Office PowerPoint</Application>
  <PresentationFormat>On-screen Show (4:3)</PresentationFormat>
  <Paragraphs>265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Lithium Batteries for Remote Power</vt:lpstr>
      <vt:lpstr>Why go Lithium?</vt:lpstr>
      <vt:lpstr>Common Lithium Chemistries</vt:lpstr>
      <vt:lpstr>Packaging Options</vt:lpstr>
      <vt:lpstr>Lithium Iron Phosphate Characteristics</vt:lpstr>
      <vt:lpstr>Lithium Care and Feeding With great power comes great responsibility.</vt:lpstr>
      <vt:lpstr>Lithium Care and Feeding 2: Cell Balance</vt:lpstr>
      <vt:lpstr>The Battery Management System</vt:lpstr>
      <vt:lpstr>System Philosophy</vt:lpstr>
      <vt:lpstr>Putting it All Together</vt:lpstr>
      <vt:lpstr>Gotcha!</vt:lpstr>
      <vt:lpstr>Example Application: Telecom</vt:lpstr>
      <vt:lpstr>Telecom Components</vt:lpstr>
      <vt:lpstr>Example Application: Traffic Radar</vt:lpstr>
      <vt:lpstr>Traffic Radar Components</vt:lpstr>
      <vt:lpstr>Example Application: Marine </vt:lpstr>
      <vt:lpstr>Future Work Development Partnership with IRIS/PASSCAL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Lithium Batteries for Remote Power</dc:title>
  <dc:creator>user</dc:creator>
  <cp:lastModifiedBy>user</cp:lastModifiedBy>
  <cp:revision>129</cp:revision>
  <dcterms:created xsi:type="dcterms:W3CDTF">2011-06-15T14:38:27Z</dcterms:created>
  <dcterms:modified xsi:type="dcterms:W3CDTF">2011-06-17T14:54:36Z</dcterms:modified>
</cp:coreProperties>
</file>