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4" r:id="rId3"/>
    <p:sldId id="257" r:id="rId4"/>
    <p:sldId id="258" r:id="rId5"/>
    <p:sldId id="263" r:id="rId6"/>
    <p:sldId id="259" r:id="rId7"/>
    <p:sldId id="261" r:id="rId8"/>
    <p:sldId id="260" r:id="rId9"/>
    <p:sldId id="262"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3" d="100"/>
          <a:sy n="143" d="100"/>
        </p:scale>
        <p:origin x="-22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802B00-52F3-5540-BD34-F26D0DDA2ABE}" type="datetimeFigureOut">
              <a:rPr lang="en-US" smtClean="0"/>
              <a:t>8/5/14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1EE784-83C9-9440-B8AB-86C8FFBF9ED4}" type="slidenum">
              <a:rPr lang="en-US" smtClean="0"/>
              <a:t>‹#›</a:t>
            </a:fld>
            <a:endParaRPr lang="en-US"/>
          </a:p>
        </p:txBody>
      </p:sp>
    </p:spTree>
    <p:extLst>
      <p:ext uri="{BB962C8B-B14F-4D97-AF65-F5344CB8AC3E}">
        <p14:creationId xmlns:p14="http://schemas.microsoft.com/office/powerpoint/2010/main" val="4169462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Whenever</a:t>
            </a:r>
            <a:r>
              <a:rPr lang="en-US" baseline="0" dirty="0" smtClean="0"/>
              <a:t> there is a source of powerful noise, seismic waves are emitted toward the ground.  The arrows “point towards the screen” illustrate a single ray from the wave.  As you can see, this arrow goes downward through the ground, hits a surface, and then bounces back up towards the receiver. </a:t>
            </a:r>
          </a:p>
          <a:p>
            <a:r>
              <a:rPr lang="en-US" baseline="0" dirty="0" smtClean="0"/>
              <a:t>Quick question, do you think that all of the wave is reflected, or does some of it go through to the next surface? </a:t>
            </a:r>
            <a:endParaRPr lang="en-US" dirty="0"/>
          </a:p>
        </p:txBody>
      </p:sp>
      <p:sp>
        <p:nvSpPr>
          <p:cNvPr id="4" name="Slide Number Placeholder 3"/>
          <p:cNvSpPr>
            <a:spLocks noGrp="1"/>
          </p:cNvSpPr>
          <p:nvPr>
            <p:ph type="sldNum" sz="quarter" idx="10"/>
          </p:nvPr>
        </p:nvSpPr>
        <p:spPr/>
        <p:txBody>
          <a:bodyPr/>
          <a:lstStyle/>
          <a:p>
            <a:fld id="{521EE784-83C9-9440-B8AB-86C8FFBF9ED4}" type="slidenum">
              <a:rPr lang="en-US" smtClean="0"/>
              <a:t>3</a:t>
            </a:fld>
            <a:endParaRPr lang="en-US"/>
          </a:p>
        </p:txBody>
      </p:sp>
    </p:spTree>
    <p:extLst>
      <p:ext uri="{BB962C8B-B14F-4D97-AF65-F5344CB8AC3E}">
        <p14:creationId xmlns:p14="http://schemas.microsoft.com/office/powerpoint/2010/main" val="381231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go into any kind of career in seismology, this will be a crucially important concept.  Whenever you hit an interface, some of the wave will be reflected as we saw in the previous slide and some of it it is refracted.  Refraction is where the wave slightly changes direction due to the difference in sediment.  </a:t>
            </a:r>
            <a:endParaRPr lang="en-US" dirty="0"/>
          </a:p>
        </p:txBody>
      </p:sp>
      <p:sp>
        <p:nvSpPr>
          <p:cNvPr id="4" name="Slide Number Placeholder 3"/>
          <p:cNvSpPr>
            <a:spLocks noGrp="1"/>
          </p:cNvSpPr>
          <p:nvPr>
            <p:ph type="sldNum" sz="quarter" idx="10"/>
          </p:nvPr>
        </p:nvSpPr>
        <p:spPr/>
        <p:txBody>
          <a:bodyPr/>
          <a:lstStyle/>
          <a:p>
            <a:fld id="{521EE784-83C9-9440-B8AB-86C8FFBF9ED4}" type="slidenum">
              <a:rPr lang="en-US" smtClean="0"/>
              <a:t>4</a:t>
            </a:fld>
            <a:endParaRPr lang="en-US"/>
          </a:p>
        </p:txBody>
      </p:sp>
    </p:spTree>
    <p:extLst>
      <p:ext uri="{BB962C8B-B14F-4D97-AF65-F5344CB8AC3E}">
        <p14:creationId xmlns:p14="http://schemas.microsoft.com/office/powerpoint/2010/main" val="31290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sediments can amplify</a:t>
            </a:r>
            <a:r>
              <a:rPr lang="en-US" baseline="0" dirty="0" smtClean="0"/>
              <a:t> the shaking, making even a small energy source able to bring down buildings.  </a:t>
            </a:r>
          </a:p>
          <a:p>
            <a:r>
              <a:rPr lang="en-US" baseline="0" dirty="0" smtClean="0"/>
              <a:t>Imagine a pool filled with </a:t>
            </a:r>
            <a:r>
              <a:rPr lang="en-US" baseline="0" dirty="0" err="1" smtClean="0"/>
              <a:t>Jello</a:t>
            </a:r>
            <a:r>
              <a:rPr lang="en-US" baseline="0" dirty="0" smtClean="0"/>
              <a:t> versus one filled with ice, which one would you rather stand on during an earthquake?</a:t>
            </a:r>
            <a:endParaRPr lang="en-US" dirty="0"/>
          </a:p>
        </p:txBody>
      </p:sp>
      <p:sp>
        <p:nvSpPr>
          <p:cNvPr id="4" name="Slide Number Placeholder 3"/>
          <p:cNvSpPr>
            <a:spLocks noGrp="1"/>
          </p:cNvSpPr>
          <p:nvPr>
            <p:ph type="sldNum" sz="quarter" idx="10"/>
          </p:nvPr>
        </p:nvSpPr>
        <p:spPr/>
        <p:txBody>
          <a:bodyPr/>
          <a:lstStyle/>
          <a:p>
            <a:fld id="{521EE784-83C9-9440-B8AB-86C8FFBF9ED4}" type="slidenum">
              <a:rPr lang="en-US" smtClean="0"/>
              <a:t>5</a:t>
            </a:fld>
            <a:endParaRPr lang="en-US"/>
          </a:p>
        </p:txBody>
      </p:sp>
    </p:spTree>
    <p:extLst>
      <p:ext uri="{BB962C8B-B14F-4D97-AF65-F5344CB8AC3E}">
        <p14:creationId xmlns:p14="http://schemas.microsoft.com/office/powerpoint/2010/main" val="1307557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Raise your hand if you have heard</a:t>
            </a:r>
            <a:r>
              <a:rPr lang="en-US" baseline="0" dirty="0" smtClean="0"/>
              <a:t> of the crust.  How about the mantle.  “Get a volunteer to explain both”  </a:t>
            </a:r>
          </a:p>
          <a:p>
            <a:r>
              <a:rPr lang="en-US" baseline="0" dirty="0" smtClean="0"/>
              <a:t>There are many sediment layers in the crust due to changes in climate, volcanoes, and erosion</a:t>
            </a:r>
          </a:p>
          <a:p>
            <a:r>
              <a:rPr lang="en-US" baseline="0" dirty="0" smtClean="0"/>
              <a:t>Sometimes changes in the crustal layers are much less gradual than the change from crust to mantle.</a:t>
            </a:r>
          </a:p>
          <a:p>
            <a:r>
              <a:rPr lang="en-US" baseline="0" dirty="0" smtClean="0"/>
              <a:t>Since we can’t dig and see very deep into the crust, most of what we know about the deep earth is inferred from seismograms</a:t>
            </a:r>
            <a:endParaRPr lang="en-US" dirty="0"/>
          </a:p>
        </p:txBody>
      </p:sp>
      <p:sp>
        <p:nvSpPr>
          <p:cNvPr id="4" name="Slide Number Placeholder 3"/>
          <p:cNvSpPr>
            <a:spLocks noGrp="1"/>
          </p:cNvSpPr>
          <p:nvPr>
            <p:ph type="sldNum" sz="quarter" idx="10"/>
          </p:nvPr>
        </p:nvSpPr>
        <p:spPr/>
        <p:txBody>
          <a:bodyPr/>
          <a:lstStyle/>
          <a:p>
            <a:fld id="{521EE784-83C9-9440-B8AB-86C8FFBF9ED4}" type="slidenum">
              <a:rPr lang="en-US" smtClean="0"/>
              <a:t>6</a:t>
            </a:fld>
            <a:endParaRPr lang="en-US"/>
          </a:p>
        </p:txBody>
      </p:sp>
    </p:spTree>
    <p:extLst>
      <p:ext uri="{BB962C8B-B14F-4D97-AF65-F5344CB8AC3E}">
        <p14:creationId xmlns:p14="http://schemas.microsoft.com/office/powerpoint/2010/main" val="250994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top right we have the equipment that we use to measure seismic</a:t>
            </a:r>
            <a:r>
              <a:rPr lang="en-US" baseline="0" dirty="0" smtClean="0"/>
              <a:t> activity.  It is powered by a solar panel above ground, and works by using a sensor that is slightly under the surface</a:t>
            </a:r>
          </a:p>
          <a:p>
            <a:r>
              <a:rPr lang="en-US" baseline="0" dirty="0" smtClean="0"/>
              <a:t>These broadband sensors are placed all over the country.  This picture shows the map of the US with every dot representing a broadband sensor.  </a:t>
            </a:r>
          </a:p>
          <a:p>
            <a:r>
              <a:rPr lang="en-US" baseline="0" dirty="0" smtClean="0"/>
              <a:t>This wonderful project is called the Transportable Array project which was funded by the NSF and is thanks to the hard work of Earth Scope!</a:t>
            </a:r>
            <a:endParaRPr lang="en-US" dirty="0"/>
          </a:p>
        </p:txBody>
      </p:sp>
      <p:sp>
        <p:nvSpPr>
          <p:cNvPr id="4" name="Slide Number Placeholder 3"/>
          <p:cNvSpPr>
            <a:spLocks noGrp="1"/>
          </p:cNvSpPr>
          <p:nvPr>
            <p:ph type="sldNum" sz="quarter" idx="10"/>
          </p:nvPr>
        </p:nvSpPr>
        <p:spPr/>
        <p:txBody>
          <a:bodyPr/>
          <a:lstStyle/>
          <a:p>
            <a:fld id="{521EE784-83C9-9440-B8AB-86C8FFBF9ED4}" type="slidenum">
              <a:rPr lang="en-US" smtClean="0"/>
              <a:t>7</a:t>
            </a:fld>
            <a:endParaRPr lang="en-US"/>
          </a:p>
        </p:txBody>
      </p:sp>
    </p:spTree>
    <p:extLst>
      <p:ext uri="{BB962C8B-B14F-4D97-AF65-F5344CB8AC3E}">
        <p14:creationId xmlns:p14="http://schemas.microsoft.com/office/powerpoint/2010/main" val="50823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largest source of ambient noise is the ocean!</a:t>
            </a:r>
            <a:endParaRPr lang="en-US" dirty="0"/>
          </a:p>
        </p:txBody>
      </p:sp>
      <p:sp>
        <p:nvSpPr>
          <p:cNvPr id="4" name="Slide Number Placeholder 3"/>
          <p:cNvSpPr>
            <a:spLocks noGrp="1"/>
          </p:cNvSpPr>
          <p:nvPr>
            <p:ph type="sldNum" sz="quarter" idx="10"/>
          </p:nvPr>
        </p:nvSpPr>
        <p:spPr/>
        <p:txBody>
          <a:bodyPr/>
          <a:lstStyle/>
          <a:p>
            <a:fld id="{521EE784-83C9-9440-B8AB-86C8FFBF9ED4}" type="slidenum">
              <a:rPr lang="en-US" smtClean="0"/>
              <a:t>8</a:t>
            </a:fld>
            <a:endParaRPr lang="en-US"/>
          </a:p>
        </p:txBody>
      </p:sp>
    </p:spTree>
    <p:extLst>
      <p:ext uri="{BB962C8B-B14F-4D97-AF65-F5344CB8AC3E}">
        <p14:creationId xmlns:p14="http://schemas.microsoft.com/office/powerpoint/2010/main" val="3815776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a:t>
            </a:r>
            <a:r>
              <a:rPr lang="en-US" baseline="0" dirty="0" smtClean="0"/>
              <a:t> see that not all of the waves look the same, but when you put them all together, you can more easily see their similarities!</a:t>
            </a:r>
          </a:p>
          <a:p>
            <a:r>
              <a:rPr lang="en-US" baseline="0" dirty="0" smtClean="0"/>
              <a:t>Each one of those jumps is a reflector, whether it is between sediments or a </a:t>
            </a:r>
            <a:r>
              <a:rPr lang="en-US" baseline="0" dirty="0" err="1" smtClean="0"/>
              <a:t>MoHo</a:t>
            </a:r>
            <a:r>
              <a:rPr lang="en-US" baseline="0" dirty="0" smtClean="0"/>
              <a:t> reflector</a:t>
            </a:r>
            <a:endParaRPr lang="en-US" dirty="0"/>
          </a:p>
        </p:txBody>
      </p:sp>
      <p:sp>
        <p:nvSpPr>
          <p:cNvPr id="4" name="Slide Number Placeholder 3"/>
          <p:cNvSpPr>
            <a:spLocks noGrp="1"/>
          </p:cNvSpPr>
          <p:nvPr>
            <p:ph type="sldNum" sz="quarter" idx="10"/>
          </p:nvPr>
        </p:nvSpPr>
        <p:spPr/>
        <p:txBody>
          <a:bodyPr/>
          <a:lstStyle/>
          <a:p>
            <a:fld id="{521EE784-83C9-9440-B8AB-86C8FFBF9ED4}" type="slidenum">
              <a:rPr lang="en-US" smtClean="0"/>
              <a:t>9</a:t>
            </a:fld>
            <a:endParaRPr lang="en-US"/>
          </a:p>
        </p:txBody>
      </p:sp>
    </p:spTree>
    <p:extLst>
      <p:ext uri="{BB962C8B-B14F-4D97-AF65-F5344CB8AC3E}">
        <p14:creationId xmlns:p14="http://schemas.microsoft.com/office/powerpoint/2010/main" val="166127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60F36E9-6B21-F747-A2B3-BE5546D8FE96}" type="datetimeFigureOut">
              <a:rPr lang="en-US" smtClean="0"/>
              <a:t>8/5/14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C7EA-A599-AC43-AA7B-AF12444F14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F36E9-6B21-F747-A2B3-BE5546D8FE96}" type="datetimeFigureOut">
              <a:rPr lang="en-US" smtClean="0"/>
              <a:t>8/5/14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0C7EA-A599-AC43-AA7B-AF12444F1493}"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60F36E9-6B21-F747-A2B3-BE5546D8FE96}" type="datetimeFigureOut">
              <a:rPr lang="en-US" smtClean="0"/>
              <a:t>8/5/14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C7EA-A599-AC43-AA7B-AF12444F149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60F36E9-6B21-F747-A2B3-BE5546D8FE96}" type="datetimeFigureOut">
              <a:rPr lang="en-US" smtClean="0"/>
              <a:t>8/5/14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C7EA-A599-AC43-AA7B-AF12444F14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60F36E9-6B21-F747-A2B3-BE5546D8FE96}" type="datetimeFigureOut">
              <a:rPr lang="en-US" smtClean="0"/>
              <a:t>8/5/14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C7EA-A599-AC43-AA7B-AF12444F14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60F36E9-6B21-F747-A2B3-BE5546D8FE96}" type="datetimeFigureOut">
              <a:rPr lang="en-US" smtClean="0"/>
              <a:t>8/5/14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C7EA-A599-AC43-AA7B-AF12444F1493}"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F36E9-6B21-F747-A2B3-BE5546D8FE96}" type="datetimeFigureOut">
              <a:rPr lang="en-US" smtClean="0"/>
              <a:t>8/5/14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0C7EA-A599-AC43-AA7B-AF12444F14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60F36E9-6B21-F747-A2B3-BE5546D8FE96}" type="datetimeFigureOut">
              <a:rPr lang="en-US" smtClean="0"/>
              <a:t>8/5/14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0C7EA-A599-AC43-AA7B-AF12444F14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60F36E9-6B21-F747-A2B3-BE5546D8FE96}" type="datetimeFigureOut">
              <a:rPr lang="en-US" smtClean="0"/>
              <a:t>8/5/14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0C7EA-A599-AC43-AA7B-AF12444F14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60F36E9-6B21-F747-A2B3-BE5546D8FE96}" type="datetimeFigureOut">
              <a:rPr lang="en-US" smtClean="0"/>
              <a:t>8/5/14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0C7EA-A599-AC43-AA7B-AF12444F14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F36E9-6B21-F747-A2B3-BE5546D8FE96}" type="datetimeFigureOut">
              <a:rPr lang="en-US" smtClean="0"/>
              <a:t>8/5/14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0C7EA-A599-AC43-AA7B-AF12444F14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F36E9-6B21-F747-A2B3-BE5546D8FE96}" type="datetimeFigureOut">
              <a:rPr lang="en-US" smtClean="0"/>
              <a:t>8/5/14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0C7EA-A599-AC43-AA7B-AF12444F14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60F36E9-6B21-F747-A2B3-BE5546D8FE96}" type="datetimeFigureOut">
              <a:rPr lang="en-US" smtClean="0"/>
              <a:t>8/5/14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3A20C7EA-A599-AC43-AA7B-AF12444F14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Autocorrelation to Identify </a:t>
            </a:r>
            <a:r>
              <a:rPr lang="en-US" dirty="0" smtClean="0"/>
              <a:t>Reflectors</a:t>
            </a:r>
            <a:endParaRPr lang="en-US" dirty="0"/>
          </a:p>
        </p:txBody>
      </p:sp>
      <p:sp>
        <p:nvSpPr>
          <p:cNvPr id="3" name="Subtitle 2"/>
          <p:cNvSpPr>
            <a:spLocks noGrp="1"/>
          </p:cNvSpPr>
          <p:nvPr>
            <p:ph type="subTitle" idx="1"/>
          </p:nvPr>
        </p:nvSpPr>
        <p:spPr>
          <a:xfrm>
            <a:off x="1322920" y="4302513"/>
            <a:ext cx="6498159" cy="916641"/>
          </a:xfrm>
        </p:spPr>
        <p:txBody>
          <a:bodyPr/>
          <a:lstStyle/>
          <a:p>
            <a:r>
              <a:rPr lang="en-US" dirty="0" smtClean="0"/>
              <a:t>By Alexander B. Snyder</a:t>
            </a:r>
            <a:endParaRPr lang="en-US" dirty="0"/>
          </a:p>
        </p:txBody>
      </p:sp>
    </p:spTree>
    <p:extLst>
      <p:ext uri="{BB962C8B-B14F-4D97-AF65-F5344CB8AC3E}">
        <p14:creationId xmlns:p14="http://schemas.microsoft.com/office/powerpoint/2010/main" val="2535227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7" name="Picture 6"/>
          <p:cNvPicPr>
            <a:picLocks noChangeAspect="1"/>
          </p:cNvPicPr>
          <p:nvPr/>
        </p:nvPicPr>
        <p:blipFill>
          <a:blip r:embed="rId2"/>
          <a:stretch>
            <a:fillRect/>
          </a:stretch>
        </p:blipFill>
        <p:spPr>
          <a:xfrm>
            <a:off x="1330794" y="1520275"/>
            <a:ext cx="6706423" cy="5029817"/>
          </a:xfrm>
          <a:prstGeom prst="rect">
            <a:avLst/>
          </a:prstGeom>
        </p:spPr>
      </p:pic>
    </p:spTree>
    <p:extLst>
      <p:ext uri="{BB962C8B-B14F-4D97-AF65-F5344CB8AC3E}">
        <p14:creationId xmlns:p14="http://schemas.microsoft.com/office/powerpoint/2010/main" val="206329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Madrid Seismic Zone</a:t>
            </a:r>
            <a:endParaRPr lang="en-US" dirty="0"/>
          </a:p>
        </p:txBody>
      </p:sp>
      <p:pic>
        <p:nvPicPr>
          <p:cNvPr id="5" name="Picture 4"/>
          <p:cNvPicPr>
            <a:picLocks noChangeAspect="1"/>
          </p:cNvPicPr>
          <p:nvPr/>
        </p:nvPicPr>
        <p:blipFill>
          <a:blip r:embed="rId2"/>
          <a:stretch>
            <a:fillRect/>
          </a:stretch>
        </p:blipFill>
        <p:spPr>
          <a:xfrm>
            <a:off x="297051" y="1853337"/>
            <a:ext cx="3390900" cy="3708400"/>
          </a:xfrm>
          <a:prstGeom prst="rect">
            <a:avLst/>
          </a:prstGeom>
        </p:spPr>
      </p:pic>
      <p:sp>
        <p:nvSpPr>
          <p:cNvPr id="6" name="Content Placeholder 5"/>
          <p:cNvSpPr>
            <a:spLocks noGrp="1"/>
          </p:cNvSpPr>
          <p:nvPr>
            <p:ph idx="1"/>
          </p:nvPr>
        </p:nvSpPr>
        <p:spPr>
          <a:xfrm>
            <a:off x="3687951" y="1600201"/>
            <a:ext cx="4903600" cy="4343400"/>
          </a:xfrm>
        </p:spPr>
        <p:txBody>
          <a:bodyPr/>
          <a:lstStyle/>
          <a:p>
            <a:r>
              <a:rPr lang="en-US" dirty="0" smtClean="0"/>
              <a:t>Responsible for a huge series of earthquakes from 1811-1812</a:t>
            </a:r>
          </a:p>
          <a:p>
            <a:r>
              <a:rPr lang="en-US" dirty="0" smtClean="0"/>
              <a:t>Contains layers and layers of sediment that needs to be studies in more depth</a:t>
            </a:r>
          </a:p>
          <a:p>
            <a:r>
              <a:rPr lang="en-US" dirty="0" smtClean="0"/>
              <a:t>Large Earthquakes in this area could cost:$300,000,000,000!</a:t>
            </a:r>
            <a:endParaRPr lang="en-US" dirty="0"/>
          </a:p>
        </p:txBody>
      </p:sp>
    </p:spTree>
    <p:extLst>
      <p:ext uri="{BB962C8B-B14F-4D97-AF65-F5344CB8AC3E}">
        <p14:creationId xmlns:p14="http://schemas.microsoft.com/office/powerpoint/2010/main" val="399752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Reflectors</a:t>
            </a:r>
            <a:endParaRPr lang="en-US" dirty="0"/>
          </a:p>
        </p:txBody>
      </p:sp>
      <p:pic>
        <p:nvPicPr>
          <p:cNvPr id="4" name="Content Placeholder 3"/>
          <p:cNvPicPr>
            <a:picLocks noGrp="1" noChangeAspect="1"/>
          </p:cNvPicPr>
          <p:nvPr>
            <p:ph idx="1"/>
          </p:nvPr>
        </p:nvPicPr>
        <p:blipFill>
          <a:blip r:embed="rId3"/>
          <a:srcRect l="2023" r="2023"/>
          <a:stretch>
            <a:fillRect/>
          </a:stretch>
        </p:blipFill>
        <p:spPr/>
      </p:pic>
    </p:spTree>
    <p:extLst>
      <p:ext uri="{BB962C8B-B14F-4D97-AF65-F5344CB8AC3E}">
        <p14:creationId xmlns:p14="http://schemas.microsoft.com/office/powerpoint/2010/main" val="296390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Snell’s Law</a:t>
            </a:r>
            <a:endParaRPr lang="en-US" dirty="0"/>
          </a:p>
        </p:txBody>
      </p:sp>
      <p:pic>
        <p:nvPicPr>
          <p:cNvPr id="11" name="Content Placeholder 10"/>
          <p:cNvPicPr>
            <a:picLocks noGrp="1" noChangeAspect="1"/>
          </p:cNvPicPr>
          <p:nvPr>
            <p:ph idx="1"/>
          </p:nvPr>
        </p:nvPicPr>
        <p:blipFill>
          <a:blip r:embed="rId3"/>
          <a:srcRect t="3857" b="3857"/>
          <a:stretch>
            <a:fillRect/>
          </a:stretch>
        </p:blipFill>
        <p:spPr>
          <a:xfrm>
            <a:off x="549275" y="1733409"/>
            <a:ext cx="8042276" cy="4343400"/>
          </a:xfrm>
        </p:spPr>
      </p:pic>
    </p:spTree>
    <p:extLst>
      <p:ext uri="{BB962C8B-B14F-4D97-AF65-F5344CB8AC3E}">
        <p14:creationId xmlns:p14="http://schemas.microsoft.com/office/powerpoint/2010/main" val="350882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Knowing these sediments will better help us identify with better precision which areas are at increased risk for high magnitude earthquakes</a:t>
            </a:r>
          </a:p>
          <a:p>
            <a:endParaRPr lang="en-US" dirty="0" smtClean="0"/>
          </a:p>
          <a:p>
            <a:r>
              <a:rPr lang="en-US" dirty="0" smtClean="0"/>
              <a:t>Think </a:t>
            </a:r>
            <a:r>
              <a:rPr lang="en-US" dirty="0" err="1" smtClean="0"/>
              <a:t>Jello</a:t>
            </a:r>
            <a:r>
              <a:rPr lang="en-US" dirty="0" smtClean="0"/>
              <a:t> versus Ice</a:t>
            </a:r>
          </a:p>
          <a:p>
            <a:endParaRPr lang="en-US" dirty="0"/>
          </a:p>
        </p:txBody>
      </p:sp>
      <p:pic>
        <p:nvPicPr>
          <p:cNvPr id="4" name="Picture 3"/>
          <p:cNvPicPr>
            <a:picLocks noChangeAspect="1"/>
          </p:cNvPicPr>
          <p:nvPr/>
        </p:nvPicPr>
        <p:blipFill>
          <a:blip r:embed="rId3"/>
          <a:stretch>
            <a:fillRect/>
          </a:stretch>
        </p:blipFill>
        <p:spPr>
          <a:xfrm>
            <a:off x="4875616" y="2937816"/>
            <a:ext cx="2911302" cy="3187876"/>
          </a:xfrm>
          <a:prstGeom prst="rect">
            <a:avLst/>
          </a:prstGeom>
        </p:spPr>
      </p:pic>
    </p:spTree>
    <p:extLst>
      <p:ext uri="{BB962C8B-B14F-4D97-AF65-F5344CB8AC3E}">
        <p14:creationId xmlns:p14="http://schemas.microsoft.com/office/powerpoint/2010/main" val="4054121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Misconceptions</a:t>
            </a:r>
            <a:endParaRPr lang="en-US" dirty="0"/>
          </a:p>
        </p:txBody>
      </p:sp>
      <p:pic>
        <p:nvPicPr>
          <p:cNvPr id="5" name="Picture 4"/>
          <p:cNvPicPr>
            <a:picLocks noChangeAspect="1"/>
          </p:cNvPicPr>
          <p:nvPr/>
        </p:nvPicPr>
        <p:blipFill>
          <a:blip r:embed="rId3"/>
          <a:stretch>
            <a:fillRect/>
          </a:stretch>
        </p:blipFill>
        <p:spPr>
          <a:xfrm>
            <a:off x="6147616" y="2226019"/>
            <a:ext cx="2679700" cy="3263900"/>
          </a:xfrm>
          <a:prstGeom prst="rect">
            <a:avLst/>
          </a:prstGeom>
        </p:spPr>
      </p:pic>
      <p:sp>
        <p:nvSpPr>
          <p:cNvPr id="6" name="Content Placeholder 5"/>
          <p:cNvSpPr>
            <a:spLocks noGrp="1"/>
          </p:cNvSpPr>
          <p:nvPr>
            <p:ph idx="1"/>
          </p:nvPr>
        </p:nvSpPr>
        <p:spPr>
          <a:xfrm>
            <a:off x="549275" y="2061989"/>
            <a:ext cx="5525263" cy="4154391"/>
          </a:xfrm>
        </p:spPr>
        <p:txBody>
          <a:bodyPr/>
          <a:lstStyle/>
          <a:p>
            <a:r>
              <a:rPr lang="en-US" dirty="0" smtClean="0"/>
              <a:t>There are many layers between the crust and the mantle</a:t>
            </a:r>
          </a:p>
          <a:p>
            <a:endParaRPr lang="en-US" dirty="0" smtClean="0"/>
          </a:p>
          <a:p>
            <a:r>
              <a:rPr lang="en-US" dirty="0" smtClean="0"/>
              <a:t>The crust-mantle boundary (</a:t>
            </a:r>
            <a:r>
              <a:rPr lang="en-US" dirty="0" err="1" smtClean="0"/>
              <a:t>MoHo</a:t>
            </a:r>
            <a:r>
              <a:rPr lang="en-US" dirty="0" smtClean="0"/>
              <a:t>) is not always easy to find</a:t>
            </a:r>
          </a:p>
          <a:p>
            <a:endParaRPr lang="en-US" dirty="0" smtClean="0"/>
          </a:p>
          <a:p>
            <a:r>
              <a:rPr lang="en-US" dirty="0" smtClean="0"/>
              <a:t>Most of what we know about the mantle is from seismograms</a:t>
            </a:r>
            <a:endParaRPr lang="en-US" dirty="0"/>
          </a:p>
        </p:txBody>
      </p:sp>
    </p:spTree>
    <p:extLst>
      <p:ext uri="{BB962C8B-B14F-4D97-AF65-F5344CB8AC3E}">
        <p14:creationId xmlns:p14="http://schemas.microsoft.com/office/powerpoint/2010/main" val="131320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US" dirty="0"/>
          </a:p>
        </p:txBody>
      </p:sp>
      <p:pic>
        <p:nvPicPr>
          <p:cNvPr id="4" name="Content Placeholder 3"/>
          <p:cNvPicPr>
            <a:picLocks noGrp="1" noChangeAspect="1"/>
          </p:cNvPicPr>
          <p:nvPr>
            <p:ph idx="1"/>
          </p:nvPr>
        </p:nvPicPr>
        <p:blipFill>
          <a:blip r:embed="rId3"/>
          <a:srcRect t="17109" b="17109"/>
          <a:stretch>
            <a:fillRect/>
          </a:stretch>
        </p:blipFill>
        <p:spPr>
          <a:xfrm>
            <a:off x="3661717" y="1600201"/>
            <a:ext cx="4929833" cy="2662460"/>
          </a:xfrm>
        </p:spPr>
      </p:pic>
      <p:pic>
        <p:nvPicPr>
          <p:cNvPr id="6" name="Picture 5"/>
          <p:cNvPicPr>
            <a:picLocks noChangeAspect="1"/>
          </p:cNvPicPr>
          <p:nvPr/>
        </p:nvPicPr>
        <p:blipFill>
          <a:blip r:embed="rId4"/>
          <a:stretch>
            <a:fillRect/>
          </a:stretch>
        </p:blipFill>
        <p:spPr>
          <a:xfrm>
            <a:off x="850809" y="3509304"/>
            <a:ext cx="4424447" cy="2957005"/>
          </a:xfrm>
          <a:prstGeom prst="rect">
            <a:avLst/>
          </a:prstGeom>
        </p:spPr>
      </p:pic>
      <p:sp>
        <p:nvSpPr>
          <p:cNvPr id="7" name="TextBox 6"/>
          <p:cNvSpPr txBox="1"/>
          <p:nvPr/>
        </p:nvSpPr>
        <p:spPr>
          <a:xfrm>
            <a:off x="850809" y="1976649"/>
            <a:ext cx="2719878" cy="646331"/>
          </a:xfrm>
          <a:prstGeom prst="rect">
            <a:avLst/>
          </a:prstGeom>
          <a:noFill/>
        </p:spPr>
        <p:txBody>
          <a:bodyPr wrap="none" rtlCol="0">
            <a:spAutoFit/>
          </a:bodyPr>
          <a:lstStyle/>
          <a:p>
            <a:r>
              <a:rPr lang="en-US" dirty="0" smtClean="0"/>
              <a:t>Thank you Earth Scope </a:t>
            </a:r>
          </a:p>
          <a:p>
            <a:r>
              <a:rPr lang="en-US" dirty="0" smtClean="0"/>
              <a:t>And the NSF!!!</a:t>
            </a:r>
            <a:endParaRPr lang="en-US" dirty="0"/>
          </a:p>
        </p:txBody>
      </p:sp>
    </p:spTree>
    <p:extLst>
      <p:ext uri="{BB962C8B-B14F-4D97-AF65-F5344CB8AC3E}">
        <p14:creationId xmlns:p14="http://schemas.microsoft.com/office/powerpoint/2010/main" val="223322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Autocorrelation</a:t>
            </a:r>
            <a:endParaRPr lang="en-US" dirty="0"/>
          </a:p>
        </p:txBody>
      </p:sp>
      <p:sp>
        <p:nvSpPr>
          <p:cNvPr id="3" name="Content Placeholder 2"/>
          <p:cNvSpPr>
            <a:spLocks noGrp="1"/>
          </p:cNvSpPr>
          <p:nvPr>
            <p:ph idx="1"/>
          </p:nvPr>
        </p:nvSpPr>
        <p:spPr/>
        <p:txBody>
          <a:bodyPr/>
          <a:lstStyle/>
          <a:p>
            <a:r>
              <a:rPr lang="en-US" dirty="0" smtClean="0"/>
              <a:t>A function that evaluates how similar </a:t>
            </a:r>
            <a:r>
              <a:rPr lang="en-US" dirty="0" smtClean="0"/>
              <a:t>a seismogram </a:t>
            </a:r>
            <a:r>
              <a:rPr lang="en-US" dirty="0" smtClean="0"/>
              <a:t>is to itself</a:t>
            </a:r>
          </a:p>
          <a:p>
            <a:r>
              <a:rPr lang="en-US" dirty="0" smtClean="0"/>
              <a:t>Reveals patterns within the seismogram</a:t>
            </a:r>
          </a:p>
          <a:p>
            <a:r>
              <a:rPr lang="en-US" dirty="0" smtClean="0"/>
              <a:t>These patterns are from ambient noise</a:t>
            </a:r>
          </a:p>
        </p:txBody>
      </p:sp>
      <p:pic>
        <p:nvPicPr>
          <p:cNvPr id="4" name="Picture 3"/>
          <p:cNvPicPr>
            <a:picLocks noChangeAspect="1"/>
          </p:cNvPicPr>
          <p:nvPr/>
        </p:nvPicPr>
        <p:blipFill>
          <a:blip r:embed="rId3"/>
          <a:stretch>
            <a:fillRect/>
          </a:stretch>
        </p:blipFill>
        <p:spPr>
          <a:xfrm>
            <a:off x="2701463" y="3886981"/>
            <a:ext cx="3754954" cy="2634072"/>
          </a:xfrm>
          <a:prstGeom prst="rect">
            <a:avLst/>
          </a:prstGeom>
        </p:spPr>
      </p:pic>
    </p:spTree>
    <p:extLst>
      <p:ext uri="{BB962C8B-B14F-4D97-AF65-F5344CB8AC3E}">
        <p14:creationId xmlns:p14="http://schemas.microsoft.com/office/powerpoint/2010/main" val="1067408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Reflectors</a:t>
            </a:r>
            <a:endParaRPr lang="en-US" dirty="0"/>
          </a:p>
        </p:txBody>
      </p:sp>
      <p:sp>
        <p:nvSpPr>
          <p:cNvPr id="3" name="Content Placeholder 2"/>
          <p:cNvSpPr>
            <a:spLocks noGrp="1"/>
          </p:cNvSpPr>
          <p:nvPr>
            <p:ph idx="1"/>
          </p:nvPr>
        </p:nvSpPr>
        <p:spPr/>
        <p:txBody>
          <a:bodyPr/>
          <a:lstStyle/>
          <a:p>
            <a:r>
              <a:rPr lang="en-US" dirty="0" smtClean="0"/>
              <a:t>Once I correlate the large amount of data, I put it all together through stacking</a:t>
            </a:r>
          </a:p>
          <a:p>
            <a:r>
              <a:rPr lang="en-US" dirty="0" smtClean="0"/>
              <a:t>The more data </a:t>
            </a:r>
          </a:p>
          <a:p>
            <a:pPr marL="0" indent="0">
              <a:buNone/>
            </a:pPr>
            <a:r>
              <a:rPr lang="en-US" dirty="0"/>
              <a:t> </a:t>
            </a:r>
            <a:r>
              <a:rPr lang="en-US" dirty="0" smtClean="0"/>
              <a:t>   I have, the </a:t>
            </a:r>
          </a:p>
          <a:p>
            <a:pPr marL="0" indent="0">
              <a:buNone/>
            </a:pPr>
            <a:r>
              <a:rPr lang="en-US" dirty="0"/>
              <a:t> </a:t>
            </a:r>
            <a:r>
              <a:rPr lang="en-US" dirty="0" smtClean="0"/>
              <a:t>   more obvious </a:t>
            </a:r>
          </a:p>
          <a:p>
            <a:pPr marL="0" indent="0">
              <a:buNone/>
            </a:pPr>
            <a:r>
              <a:rPr lang="en-US" dirty="0"/>
              <a:t> </a:t>
            </a:r>
            <a:r>
              <a:rPr lang="en-US" dirty="0" smtClean="0"/>
              <a:t>   the reflectors </a:t>
            </a:r>
          </a:p>
          <a:p>
            <a:pPr marL="0" indent="0">
              <a:buNone/>
            </a:pPr>
            <a:r>
              <a:rPr lang="en-US" dirty="0"/>
              <a:t> </a:t>
            </a:r>
            <a:r>
              <a:rPr lang="en-US" dirty="0" smtClean="0"/>
              <a:t>   are</a:t>
            </a:r>
            <a:endParaRPr lang="en-US" dirty="0"/>
          </a:p>
        </p:txBody>
      </p:sp>
      <p:pic>
        <p:nvPicPr>
          <p:cNvPr id="4" name="Picture 3"/>
          <p:cNvPicPr>
            <a:picLocks noChangeAspect="1"/>
          </p:cNvPicPr>
          <p:nvPr/>
        </p:nvPicPr>
        <p:blipFill>
          <a:blip r:embed="rId3"/>
          <a:stretch>
            <a:fillRect/>
          </a:stretch>
        </p:blipFill>
        <p:spPr>
          <a:xfrm>
            <a:off x="3285933" y="2556167"/>
            <a:ext cx="5842289" cy="3633571"/>
          </a:xfrm>
          <a:prstGeom prst="rect">
            <a:avLst/>
          </a:prstGeom>
        </p:spPr>
      </p:pic>
    </p:spTree>
    <p:extLst>
      <p:ext uri="{BB962C8B-B14F-4D97-AF65-F5344CB8AC3E}">
        <p14:creationId xmlns:p14="http://schemas.microsoft.com/office/powerpoint/2010/main" val="2078961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216</TotalTime>
  <Words>619</Words>
  <Application>Microsoft Macintosh PowerPoint</Application>
  <PresentationFormat>On-screen Show (4:3)</PresentationFormat>
  <Paragraphs>55</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Breeze</vt:lpstr>
      <vt:lpstr>Using Autocorrelation to Identify Reflectors</vt:lpstr>
      <vt:lpstr>The New Madrid Seismic Zone</vt:lpstr>
      <vt:lpstr>What are Reflectors</vt:lpstr>
      <vt:lpstr>Snell’s Law</vt:lpstr>
      <vt:lpstr>Why?</vt:lpstr>
      <vt:lpstr>Common Misconceptions</vt:lpstr>
      <vt:lpstr>Equipment</vt:lpstr>
      <vt:lpstr>Autocorrelation</vt:lpstr>
      <vt:lpstr>Finding the Reflectors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Autocorrelation to Identify Reflectors </dc:title>
  <dc:creator>Alex Snyder</dc:creator>
  <cp:lastModifiedBy>Alex Snyder</cp:lastModifiedBy>
  <cp:revision>14</cp:revision>
  <dcterms:created xsi:type="dcterms:W3CDTF">2014-07-21T15:30:28Z</dcterms:created>
  <dcterms:modified xsi:type="dcterms:W3CDTF">2014-08-05T17:15:15Z</dcterms:modified>
</cp:coreProperties>
</file>