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
  </p:notesMasterIdLst>
  <p:handoutMasterIdLst>
    <p:handoutMasterId r:id="rId34"/>
  </p:handoutMasterIdLst>
  <p:sldIdLst>
    <p:sldId id="256" r:id="rId2"/>
    <p:sldId id="296" r:id="rId3"/>
    <p:sldId id="259" r:id="rId4"/>
    <p:sldId id="275" r:id="rId5"/>
    <p:sldId id="280" r:id="rId6"/>
    <p:sldId id="274" r:id="rId7"/>
    <p:sldId id="281" r:id="rId8"/>
    <p:sldId id="276" r:id="rId9"/>
    <p:sldId id="266" r:id="rId10"/>
    <p:sldId id="262" r:id="rId11"/>
    <p:sldId id="277" r:id="rId12"/>
    <p:sldId id="278" r:id="rId13"/>
    <p:sldId id="264" r:id="rId14"/>
    <p:sldId id="282" r:id="rId15"/>
    <p:sldId id="283" r:id="rId16"/>
    <p:sldId id="284" r:id="rId17"/>
    <p:sldId id="286" r:id="rId18"/>
    <p:sldId id="287" r:id="rId19"/>
    <p:sldId id="288" r:id="rId20"/>
    <p:sldId id="270" r:id="rId21"/>
    <p:sldId id="271" r:id="rId22"/>
    <p:sldId id="289" r:id="rId23"/>
    <p:sldId id="295" r:id="rId24"/>
    <p:sldId id="299" r:id="rId25"/>
    <p:sldId id="290" r:id="rId26"/>
    <p:sldId id="297" r:id="rId27"/>
    <p:sldId id="298" r:id="rId28"/>
    <p:sldId id="257" r:id="rId29"/>
    <p:sldId id="261" r:id="rId30"/>
    <p:sldId id="263" r:id="rId31"/>
    <p:sldId id="291" r:id="rId32"/>
  </p:sldIdLst>
  <p:sldSz cx="9144000" cy="6858000" type="screen4x3"/>
  <p:notesSz cx="7010400" cy="92964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D30AA5"/>
    <a:srgbClr val="A2AB00"/>
    <a:srgbClr val="730000"/>
    <a:srgbClr val="043504"/>
    <a:srgbClr val="0099CC"/>
    <a:srgbClr val="423174"/>
    <a:srgbClr val="00279F"/>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83" autoAdjust="0"/>
    <p:restoredTop sz="90929"/>
  </p:normalViewPr>
  <p:slideViewPr>
    <p:cSldViewPr>
      <p:cViewPr varScale="1">
        <p:scale>
          <a:sx n="115" d="100"/>
          <a:sy n="115" d="100"/>
        </p:scale>
        <p:origin x="-1500" y="-108"/>
      </p:cViewPr>
      <p:guideLst>
        <p:guide orient="horz" pos="422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AA7A6B-2B85-48A9-9D6F-35E9072D8278}" type="doc">
      <dgm:prSet loTypeId="urn:microsoft.com/office/officeart/2005/8/layout/hChevron3" loCatId="process" qsTypeId="urn:microsoft.com/office/officeart/2005/8/quickstyle/3d2" qsCatId="3D" csTypeId="urn:microsoft.com/office/officeart/2005/8/colors/accent1_2#1" csCatId="accent1" phldr="1"/>
      <dgm:spPr/>
    </dgm:pt>
    <dgm:pt modelId="{C6EAA83E-FF21-40A3-97FC-DC6EE97C0EB8}">
      <dgm:prSet phldrT="[Text]"/>
      <dgm:spPr/>
      <dgm:t>
        <a:bodyPr/>
        <a:lstStyle/>
        <a:p>
          <a:r>
            <a:rPr lang="en-US" dirty="0" smtClean="0"/>
            <a:t>1970</a:t>
          </a:r>
          <a:endParaRPr lang="en-US" dirty="0"/>
        </a:p>
      </dgm:t>
    </dgm:pt>
    <dgm:pt modelId="{19306E91-35FD-4AE1-9489-856BEB31D49A}" type="parTrans" cxnId="{79570E41-724F-4C60-808E-DD5B148268AE}">
      <dgm:prSet/>
      <dgm:spPr/>
      <dgm:t>
        <a:bodyPr/>
        <a:lstStyle/>
        <a:p>
          <a:endParaRPr lang="en-US"/>
        </a:p>
      </dgm:t>
    </dgm:pt>
    <dgm:pt modelId="{A6D7D8CF-6F21-4E66-92D9-34D9B3B43748}" type="sibTrans" cxnId="{79570E41-724F-4C60-808E-DD5B148268AE}">
      <dgm:prSet/>
      <dgm:spPr/>
      <dgm:t>
        <a:bodyPr/>
        <a:lstStyle/>
        <a:p>
          <a:endParaRPr lang="en-US"/>
        </a:p>
      </dgm:t>
    </dgm:pt>
    <dgm:pt modelId="{2D875970-9529-49E2-9E54-B5FF58C5DE5B}">
      <dgm:prSet phldrT="[Text]"/>
      <dgm:spPr/>
      <dgm:t>
        <a:bodyPr/>
        <a:lstStyle/>
        <a:p>
          <a:r>
            <a:rPr lang="en-US" dirty="0" smtClean="0"/>
            <a:t>1975</a:t>
          </a:r>
          <a:endParaRPr lang="en-US" dirty="0"/>
        </a:p>
      </dgm:t>
    </dgm:pt>
    <dgm:pt modelId="{53787D8E-1EC5-4E2D-9332-E3A9BABB618A}" type="parTrans" cxnId="{4245996D-1F1F-4291-B6E6-359A8228E155}">
      <dgm:prSet/>
      <dgm:spPr/>
      <dgm:t>
        <a:bodyPr/>
        <a:lstStyle/>
        <a:p>
          <a:endParaRPr lang="en-US"/>
        </a:p>
      </dgm:t>
    </dgm:pt>
    <dgm:pt modelId="{C8C29339-AABD-4394-9285-DC234943C6C6}" type="sibTrans" cxnId="{4245996D-1F1F-4291-B6E6-359A8228E155}">
      <dgm:prSet/>
      <dgm:spPr/>
      <dgm:t>
        <a:bodyPr/>
        <a:lstStyle/>
        <a:p>
          <a:endParaRPr lang="en-US"/>
        </a:p>
      </dgm:t>
    </dgm:pt>
    <dgm:pt modelId="{E5D0CCC2-CE42-472E-835D-25C0A4FBF940}">
      <dgm:prSet phldrT="[Text]"/>
      <dgm:spPr/>
      <dgm:t>
        <a:bodyPr/>
        <a:lstStyle/>
        <a:p>
          <a:r>
            <a:rPr lang="en-US" dirty="0" smtClean="0"/>
            <a:t>1980</a:t>
          </a:r>
          <a:endParaRPr lang="en-US" dirty="0"/>
        </a:p>
      </dgm:t>
    </dgm:pt>
    <dgm:pt modelId="{315A2550-BD55-400A-A520-B3E90F91C14C}" type="parTrans" cxnId="{D127C92B-6C1A-437B-9034-18FCCC6F7E9A}">
      <dgm:prSet/>
      <dgm:spPr/>
      <dgm:t>
        <a:bodyPr/>
        <a:lstStyle/>
        <a:p>
          <a:endParaRPr lang="en-US"/>
        </a:p>
      </dgm:t>
    </dgm:pt>
    <dgm:pt modelId="{7854876E-EB65-48B2-8804-24EDCBD9E064}" type="sibTrans" cxnId="{D127C92B-6C1A-437B-9034-18FCCC6F7E9A}">
      <dgm:prSet/>
      <dgm:spPr/>
      <dgm:t>
        <a:bodyPr/>
        <a:lstStyle/>
        <a:p>
          <a:endParaRPr lang="en-US"/>
        </a:p>
      </dgm:t>
    </dgm:pt>
    <dgm:pt modelId="{B85B41F5-403B-47BA-AF06-C2B5B5BC4425}">
      <dgm:prSet phldrT="[Text]"/>
      <dgm:spPr/>
      <dgm:t>
        <a:bodyPr/>
        <a:lstStyle/>
        <a:p>
          <a:r>
            <a:rPr lang="en-US" dirty="0" smtClean="0"/>
            <a:t>1985</a:t>
          </a:r>
          <a:endParaRPr lang="en-US" dirty="0"/>
        </a:p>
      </dgm:t>
    </dgm:pt>
    <dgm:pt modelId="{A413EE5B-0743-4CB0-B9FA-853682403A71}" type="parTrans" cxnId="{F85B2DC7-545F-424F-B3EC-76C46F0C77F8}">
      <dgm:prSet/>
      <dgm:spPr/>
      <dgm:t>
        <a:bodyPr/>
        <a:lstStyle/>
        <a:p>
          <a:endParaRPr lang="en-US"/>
        </a:p>
      </dgm:t>
    </dgm:pt>
    <dgm:pt modelId="{B2D069AC-5286-4B3D-8C66-40207EEA7EEB}" type="sibTrans" cxnId="{F85B2DC7-545F-424F-B3EC-76C46F0C77F8}">
      <dgm:prSet/>
      <dgm:spPr/>
      <dgm:t>
        <a:bodyPr/>
        <a:lstStyle/>
        <a:p>
          <a:endParaRPr lang="en-US"/>
        </a:p>
      </dgm:t>
    </dgm:pt>
    <dgm:pt modelId="{811B780C-962D-4A0B-93D3-683FB44F6AFC}">
      <dgm:prSet phldrT="[Text]"/>
      <dgm:spPr/>
      <dgm:t>
        <a:bodyPr/>
        <a:lstStyle/>
        <a:p>
          <a:r>
            <a:rPr lang="en-US" dirty="0" smtClean="0"/>
            <a:t>1990</a:t>
          </a:r>
          <a:endParaRPr lang="en-US" dirty="0"/>
        </a:p>
      </dgm:t>
    </dgm:pt>
    <dgm:pt modelId="{BE655A26-8FF2-4B53-9397-40CE58469C4C}" type="parTrans" cxnId="{18817635-4D98-4B1D-A927-97DAF4EE91DE}">
      <dgm:prSet/>
      <dgm:spPr/>
      <dgm:t>
        <a:bodyPr/>
        <a:lstStyle/>
        <a:p>
          <a:endParaRPr lang="en-US"/>
        </a:p>
      </dgm:t>
    </dgm:pt>
    <dgm:pt modelId="{AB6B1DE4-CAE5-420B-AA4F-863A5643219D}" type="sibTrans" cxnId="{18817635-4D98-4B1D-A927-97DAF4EE91DE}">
      <dgm:prSet/>
      <dgm:spPr/>
      <dgm:t>
        <a:bodyPr/>
        <a:lstStyle/>
        <a:p>
          <a:endParaRPr lang="en-US"/>
        </a:p>
      </dgm:t>
    </dgm:pt>
    <dgm:pt modelId="{3B2BDE47-F37D-4C9B-AD87-3CDD783871C6}">
      <dgm:prSet phldrT="[Text]"/>
      <dgm:spPr/>
      <dgm:t>
        <a:bodyPr/>
        <a:lstStyle/>
        <a:p>
          <a:r>
            <a:rPr lang="en-US" dirty="0" smtClean="0"/>
            <a:t>1995</a:t>
          </a:r>
          <a:endParaRPr lang="en-US" dirty="0"/>
        </a:p>
      </dgm:t>
    </dgm:pt>
    <dgm:pt modelId="{B2BFC035-C188-4876-B2FD-552D865FB3D2}" type="parTrans" cxnId="{A961C038-57C2-4E66-B0DE-A440ADA35BCB}">
      <dgm:prSet/>
      <dgm:spPr/>
      <dgm:t>
        <a:bodyPr/>
        <a:lstStyle/>
        <a:p>
          <a:endParaRPr lang="en-US"/>
        </a:p>
      </dgm:t>
    </dgm:pt>
    <dgm:pt modelId="{973EDC93-636E-4796-BAFA-B8203928A423}" type="sibTrans" cxnId="{A961C038-57C2-4E66-B0DE-A440ADA35BCB}">
      <dgm:prSet/>
      <dgm:spPr/>
      <dgm:t>
        <a:bodyPr/>
        <a:lstStyle/>
        <a:p>
          <a:endParaRPr lang="en-US"/>
        </a:p>
      </dgm:t>
    </dgm:pt>
    <dgm:pt modelId="{43F23FFA-7C9C-4DDA-8F9E-B98DD491D4DD}">
      <dgm:prSet phldrT="[Text]"/>
      <dgm:spPr/>
      <dgm:t>
        <a:bodyPr/>
        <a:lstStyle/>
        <a:p>
          <a:r>
            <a:rPr lang="en-US" dirty="0" smtClean="0"/>
            <a:t>2000</a:t>
          </a:r>
          <a:endParaRPr lang="en-US" dirty="0"/>
        </a:p>
      </dgm:t>
    </dgm:pt>
    <dgm:pt modelId="{B4377873-E5EA-4429-BE18-59C31F7A1C5D}" type="parTrans" cxnId="{96720BF3-7AA5-4899-8194-5E4E6CE370D5}">
      <dgm:prSet/>
      <dgm:spPr/>
      <dgm:t>
        <a:bodyPr/>
        <a:lstStyle/>
        <a:p>
          <a:endParaRPr lang="en-US"/>
        </a:p>
      </dgm:t>
    </dgm:pt>
    <dgm:pt modelId="{4F4B97E5-5260-450B-95ED-66238E014B7F}" type="sibTrans" cxnId="{96720BF3-7AA5-4899-8194-5E4E6CE370D5}">
      <dgm:prSet/>
      <dgm:spPr/>
      <dgm:t>
        <a:bodyPr/>
        <a:lstStyle/>
        <a:p>
          <a:endParaRPr lang="en-US"/>
        </a:p>
      </dgm:t>
    </dgm:pt>
    <dgm:pt modelId="{46607FB9-B8CE-4E09-9837-81F84BE79E81}">
      <dgm:prSet phldrT="[Text]"/>
      <dgm:spPr/>
      <dgm:t>
        <a:bodyPr/>
        <a:lstStyle/>
        <a:p>
          <a:r>
            <a:rPr lang="en-US" dirty="0" smtClean="0"/>
            <a:t>2005</a:t>
          </a:r>
          <a:endParaRPr lang="en-US" dirty="0"/>
        </a:p>
      </dgm:t>
    </dgm:pt>
    <dgm:pt modelId="{8E2FE3E6-C6C8-4198-99AC-79FAA782561F}" type="parTrans" cxnId="{38871C78-DCB1-4D59-8038-42BF9D05E304}">
      <dgm:prSet/>
      <dgm:spPr/>
      <dgm:t>
        <a:bodyPr/>
        <a:lstStyle/>
        <a:p>
          <a:endParaRPr lang="en-US"/>
        </a:p>
      </dgm:t>
    </dgm:pt>
    <dgm:pt modelId="{F372C900-D333-42F8-94D7-CD6FCF6429FF}" type="sibTrans" cxnId="{38871C78-DCB1-4D59-8038-42BF9D05E304}">
      <dgm:prSet/>
      <dgm:spPr/>
      <dgm:t>
        <a:bodyPr/>
        <a:lstStyle/>
        <a:p>
          <a:endParaRPr lang="en-US"/>
        </a:p>
      </dgm:t>
    </dgm:pt>
    <dgm:pt modelId="{D36469AD-16D3-4239-8CE6-979E41558250}">
      <dgm:prSet phldrT="[Text]"/>
      <dgm:spPr/>
      <dgm:t>
        <a:bodyPr/>
        <a:lstStyle/>
        <a:p>
          <a:r>
            <a:rPr lang="en-US" dirty="0" smtClean="0"/>
            <a:t>2009</a:t>
          </a:r>
          <a:endParaRPr lang="en-US" dirty="0"/>
        </a:p>
      </dgm:t>
    </dgm:pt>
    <dgm:pt modelId="{73090365-46BC-4F11-A7C9-E99D0F82C280}" type="parTrans" cxnId="{5BB99DA5-C86B-486E-A466-AF7B0EA57134}">
      <dgm:prSet/>
      <dgm:spPr/>
      <dgm:t>
        <a:bodyPr/>
        <a:lstStyle/>
        <a:p>
          <a:endParaRPr lang="en-US"/>
        </a:p>
      </dgm:t>
    </dgm:pt>
    <dgm:pt modelId="{02A920C9-8324-42E0-838D-9826E0C479C0}" type="sibTrans" cxnId="{5BB99DA5-C86B-486E-A466-AF7B0EA57134}">
      <dgm:prSet/>
      <dgm:spPr/>
      <dgm:t>
        <a:bodyPr/>
        <a:lstStyle/>
        <a:p>
          <a:endParaRPr lang="en-US"/>
        </a:p>
      </dgm:t>
    </dgm:pt>
    <dgm:pt modelId="{07C66DCE-297A-49F9-9696-9F3B6D593901}" type="pres">
      <dgm:prSet presAssocID="{08AA7A6B-2B85-48A9-9D6F-35E9072D8278}" presName="Name0" presStyleCnt="0">
        <dgm:presLayoutVars>
          <dgm:dir/>
          <dgm:resizeHandles val="exact"/>
        </dgm:presLayoutVars>
      </dgm:prSet>
      <dgm:spPr/>
    </dgm:pt>
    <dgm:pt modelId="{2FD5A049-38C1-4400-AE61-E6C8F7729D9E}" type="pres">
      <dgm:prSet presAssocID="{C6EAA83E-FF21-40A3-97FC-DC6EE97C0EB8}" presName="parTxOnly" presStyleLbl="node1" presStyleIdx="0" presStyleCnt="9">
        <dgm:presLayoutVars>
          <dgm:bulletEnabled val="1"/>
        </dgm:presLayoutVars>
      </dgm:prSet>
      <dgm:spPr/>
      <dgm:t>
        <a:bodyPr/>
        <a:lstStyle/>
        <a:p>
          <a:endParaRPr lang="en-US"/>
        </a:p>
      </dgm:t>
    </dgm:pt>
    <dgm:pt modelId="{C7988DE4-7C58-4330-B4EA-B5ACB89C98D4}" type="pres">
      <dgm:prSet presAssocID="{A6D7D8CF-6F21-4E66-92D9-34D9B3B43748}" presName="parSpace" presStyleCnt="0"/>
      <dgm:spPr/>
    </dgm:pt>
    <dgm:pt modelId="{DA3CAB53-317E-40AA-BA86-4DAE63250562}" type="pres">
      <dgm:prSet presAssocID="{2D875970-9529-49E2-9E54-B5FF58C5DE5B}" presName="parTxOnly" presStyleLbl="node1" presStyleIdx="1" presStyleCnt="9">
        <dgm:presLayoutVars>
          <dgm:bulletEnabled val="1"/>
        </dgm:presLayoutVars>
      </dgm:prSet>
      <dgm:spPr/>
      <dgm:t>
        <a:bodyPr/>
        <a:lstStyle/>
        <a:p>
          <a:endParaRPr lang="en-US"/>
        </a:p>
      </dgm:t>
    </dgm:pt>
    <dgm:pt modelId="{81878816-964C-46AE-90FD-36C33E2D3A36}" type="pres">
      <dgm:prSet presAssocID="{C8C29339-AABD-4394-9285-DC234943C6C6}" presName="parSpace" presStyleCnt="0"/>
      <dgm:spPr/>
    </dgm:pt>
    <dgm:pt modelId="{A9763A96-B472-451A-8CA6-E253233A6AF6}" type="pres">
      <dgm:prSet presAssocID="{E5D0CCC2-CE42-472E-835D-25C0A4FBF940}" presName="parTxOnly" presStyleLbl="node1" presStyleIdx="2" presStyleCnt="9">
        <dgm:presLayoutVars>
          <dgm:bulletEnabled val="1"/>
        </dgm:presLayoutVars>
      </dgm:prSet>
      <dgm:spPr/>
      <dgm:t>
        <a:bodyPr/>
        <a:lstStyle/>
        <a:p>
          <a:endParaRPr lang="en-US"/>
        </a:p>
      </dgm:t>
    </dgm:pt>
    <dgm:pt modelId="{4DEE1A9A-373F-41DC-90B8-FE661960E102}" type="pres">
      <dgm:prSet presAssocID="{7854876E-EB65-48B2-8804-24EDCBD9E064}" presName="parSpace" presStyleCnt="0"/>
      <dgm:spPr/>
    </dgm:pt>
    <dgm:pt modelId="{A547212B-710A-45E1-9E6E-E1A26E9F88A1}" type="pres">
      <dgm:prSet presAssocID="{B85B41F5-403B-47BA-AF06-C2B5B5BC4425}" presName="parTxOnly" presStyleLbl="node1" presStyleIdx="3" presStyleCnt="9">
        <dgm:presLayoutVars>
          <dgm:bulletEnabled val="1"/>
        </dgm:presLayoutVars>
      </dgm:prSet>
      <dgm:spPr/>
      <dgm:t>
        <a:bodyPr/>
        <a:lstStyle/>
        <a:p>
          <a:endParaRPr lang="en-US"/>
        </a:p>
      </dgm:t>
    </dgm:pt>
    <dgm:pt modelId="{562032BE-3D3B-44AE-AA5E-788B718819DB}" type="pres">
      <dgm:prSet presAssocID="{B2D069AC-5286-4B3D-8C66-40207EEA7EEB}" presName="parSpace" presStyleCnt="0"/>
      <dgm:spPr/>
    </dgm:pt>
    <dgm:pt modelId="{EEDE654C-ABC0-4ABB-B311-6765F32A4A24}" type="pres">
      <dgm:prSet presAssocID="{811B780C-962D-4A0B-93D3-683FB44F6AFC}" presName="parTxOnly" presStyleLbl="node1" presStyleIdx="4" presStyleCnt="9">
        <dgm:presLayoutVars>
          <dgm:bulletEnabled val="1"/>
        </dgm:presLayoutVars>
      </dgm:prSet>
      <dgm:spPr/>
      <dgm:t>
        <a:bodyPr/>
        <a:lstStyle/>
        <a:p>
          <a:endParaRPr lang="en-US"/>
        </a:p>
      </dgm:t>
    </dgm:pt>
    <dgm:pt modelId="{52AFA04C-BB19-499F-8FFF-F8143C7FC72C}" type="pres">
      <dgm:prSet presAssocID="{AB6B1DE4-CAE5-420B-AA4F-863A5643219D}" presName="parSpace" presStyleCnt="0"/>
      <dgm:spPr/>
    </dgm:pt>
    <dgm:pt modelId="{E1049F8C-F884-4F29-B939-3C1B85DB162B}" type="pres">
      <dgm:prSet presAssocID="{3B2BDE47-F37D-4C9B-AD87-3CDD783871C6}" presName="parTxOnly" presStyleLbl="node1" presStyleIdx="5" presStyleCnt="9">
        <dgm:presLayoutVars>
          <dgm:bulletEnabled val="1"/>
        </dgm:presLayoutVars>
      </dgm:prSet>
      <dgm:spPr/>
      <dgm:t>
        <a:bodyPr/>
        <a:lstStyle/>
        <a:p>
          <a:endParaRPr lang="en-US"/>
        </a:p>
      </dgm:t>
    </dgm:pt>
    <dgm:pt modelId="{E093AC09-C772-4707-8C52-C30079177726}" type="pres">
      <dgm:prSet presAssocID="{973EDC93-636E-4796-BAFA-B8203928A423}" presName="parSpace" presStyleCnt="0"/>
      <dgm:spPr/>
    </dgm:pt>
    <dgm:pt modelId="{1FB71D83-DF4C-47C1-8255-63BE09ECEE59}" type="pres">
      <dgm:prSet presAssocID="{43F23FFA-7C9C-4DDA-8F9E-B98DD491D4DD}" presName="parTxOnly" presStyleLbl="node1" presStyleIdx="6" presStyleCnt="9">
        <dgm:presLayoutVars>
          <dgm:bulletEnabled val="1"/>
        </dgm:presLayoutVars>
      </dgm:prSet>
      <dgm:spPr/>
      <dgm:t>
        <a:bodyPr/>
        <a:lstStyle/>
        <a:p>
          <a:endParaRPr lang="en-US"/>
        </a:p>
      </dgm:t>
    </dgm:pt>
    <dgm:pt modelId="{D5AA2AB6-892D-45CB-B65E-C85A4DD13D6B}" type="pres">
      <dgm:prSet presAssocID="{4F4B97E5-5260-450B-95ED-66238E014B7F}" presName="parSpace" presStyleCnt="0"/>
      <dgm:spPr/>
    </dgm:pt>
    <dgm:pt modelId="{9337C38E-9BAB-4426-BAF3-20EFCD3433C8}" type="pres">
      <dgm:prSet presAssocID="{46607FB9-B8CE-4E09-9837-81F84BE79E81}" presName="parTxOnly" presStyleLbl="node1" presStyleIdx="7" presStyleCnt="9">
        <dgm:presLayoutVars>
          <dgm:bulletEnabled val="1"/>
        </dgm:presLayoutVars>
      </dgm:prSet>
      <dgm:spPr/>
      <dgm:t>
        <a:bodyPr/>
        <a:lstStyle/>
        <a:p>
          <a:endParaRPr lang="en-US"/>
        </a:p>
      </dgm:t>
    </dgm:pt>
    <dgm:pt modelId="{720B4E21-70A0-4B5C-B296-3F81447C051B}" type="pres">
      <dgm:prSet presAssocID="{F372C900-D333-42F8-94D7-CD6FCF6429FF}" presName="parSpace" presStyleCnt="0"/>
      <dgm:spPr/>
    </dgm:pt>
    <dgm:pt modelId="{E8CC10A9-183B-487B-A180-4FA3BC0B08C3}" type="pres">
      <dgm:prSet presAssocID="{D36469AD-16D3-4239-8CE6-979E41558250}" presName="parTxOnly" presStyleLbl="node1" presStyleIdx="8" presStyleCnt="9">
        <dgm:presLayoutVars>
          <dgm:bulletEnabled val="1"/>
        </dgm:presLayoutVars>
      </dgm:prSet>
      <dgm:spPr/>
      <dgm:t>
        <a:bodyPr/>
        <a:lstStyle/>
        <a:p>
          <a:endParaRPr lang="en-US"/>
        </a:p>
      </dgm:t>
    </dgm:pt>
  </dgm:ptLst>
  <dgm:cxnLst>
    <dgm:cxn modelId="{86861266-D93C-4C41-B709-64E3653732F1}" type="presOf" srcId="{2D875970-9529-49E2-9E54-B5FF58C5DE5B}" destId="{DA3CAB53-317E-40AA-BA86-4DAE63250562}" srcOrd="0" destOrd="0" presId="urn:microsoft.com/office/officeart/2005/8/layout/hChevron3"/>
    <dgm:cxn modelId="{4245996D-1F1F-4291-B6E6-359A8228E155}" srcId="{08AA7A6B-2B85-48A9-9D6F-35E9072D8278}" destId="{2D875970-9529-49E2-9E54-B5FF58C5DE5B}" srcOrd="1" destOrd="0" parTransId="{53787D8E-1EC5-4E2D-9332-E3A9BABB618A}" sibTransId="{C8C29339-AABD-4394-9285-DC234943C6C6}"/>
    <dgm:cxn modelId="{5BB99DA5-C86B-486E-A466-AF7B0EA57134}" srcId="{08AA7A6B-2B85-48A9-9D6F-35E9072D8278}" destId="{D36469AD-16D3-4239-8CE6-979E41558250}" srcOrd="8" destOrd="0" parTransId="{73090365-46BC-4F11-A7C9-E99D0F82C280}" sibTransId="{02A920C9-8324-42E0-838D-9826E0C479C0}"/>
    <dgm:cxn modelId="{18817635-4D98-4B1D-A927-97DAF4EE91DE}" srcId="{08AA7A6B-2B85-48A9-9D6F-35E9072D8278}" destId="{811B780C-962D-4A0B-93D3-683FB44F6AFC}" srcOrd="4" destOrd="0" parTransId="{BE655A26-8FF2-4B53-9397-40CE58469C4C}" sibTransId="{AB6B1DE4-CAE5-420B-AA4F-863A5643219D}"/>
    <dgm:cxn modelId="{96720BF3-7AA5-4899-8194-5E4E6CE370D5}" srcId="{08AA7A6B-2B85-48A9-9D6F-35E9072D8278}" destId="{43F23FFA-7C9C-4DDA-8F9E-B98DD491D4DD}" srcOrd="6" destOrd="0" parTransId="{B4377873-E5EA-4429-BE18-59C31F7A1C5D}" sibTransId="{4F4B97E5-5260-450B-95ED-66238E014B7F}"/>
    <dgm:cxn modelId="{6EAA84B7-8766-43B0-B7AA-935091C8A34B}" type="presOf" srcId="{3B2BDE47-F37D-4C9B-AD87-3CDD783871C6}" destId="{E1049F8C-F884-4F29-B939-3C1B85DB162B}" srcOrd="0" destOrd="0" presId="urn:microsoft.com/office/officeart/2005/8/layout/hChevron3"/>
    <dgm:cxn modelId="{79570E41-724F-4C60-808E-DD5B148268AE}" srcId="{08AA7A6B-2B85-48A9-9D6F-35E9072D8278}" destId="{C6EAA83E-FF21-40A3-97FC-DC6EE97C0EB8}" srcOrd="0" destOrd="0" parTransId="{19306E91-35FD-4AE1-9489-856BEB31D49A}" sibTransId="{A6D7D8CF-6F21-4E66-92D9-34D9B3B43748}"/>
    <dgm:cxn modelId="{02B674BA-004D-4106-A576-303FDA74FAAF}" type="presOf" srcId="{43F23FFA-7C9C-4DDA-8F9E-B98DD491D4DD}" destId="{1FB71D83-DF4C-47C1-8255-63BE09ECEE59}" srcOrd="0" destOrd="0" presId="urn:microsoft.com/office/officeart/2005/8/layout/hChevron3"/>
    <dgm:cxn modelId="{F85B2DC7-545F-424F-B3EC-76C46F0C77F8}" srcId="{08AA7A6B-2B85-48A9-9D6F-35E9072D8278}" destId="{B85B41F5-403B-47BA-AF06-C2B5B5BC4425}" srcOrd="3" destOrd="0" parTransId="{A413EE5B-0743-4CB0-B9FA-853682403A71}" sibTransId="{B2D069AC-5286-4B3D-8C66-40207EEA7EEB}"/>
    <dgm:cxn modelId="{8FD6E767-CB81-4036-B45C-49E58372E086}" type="presOf" srcId="{B85B41F5-403B-47BA-AF06-C2B5B5BC4425}" destId="{A547212B-710A-45E1-9E6E-E1A26E9F88A1}" srcOrd="0" destOrd="0" presId="urn:microsoft.com/office/officeart/2005/8/layout/hChevron3"/>
    <dgm:cxn modelId="{3B045E25-A65F-4DF0-9410-1D774792521B}" type="presOf" srcId="{811B780C-962D-4A0B-93D3-683FB44F6AFC}" destId="{EEDE654C-ABC0-4ABB-B311-6765F32A4A24}" srcOrd="0" destOrd="0" presId="urn:microsoft.com/office/officeart/2005/8/layout/hChevron3"/>
    <dgm:cxn modelId="{E83447A3-6ED1-47DE-9835-94EAD7DAA375}" type="presOf" srcId="{C6EAA83E-FF21-40A3-97FC-DC6EE97C0EB8}" destId="{2FD5A049-38C1-4400-AE61-E6C8F7729D9E}" srcOrd="0" destOrd="0" presId="urn:microsoft.com/office/officeart/2005/8/layout/hChevron3"/>
    <dgm:cxn modelId="{113E83F0-8060-4489-AD20-B43FA1C6605F}" type="presOf" srcId="{08AA7A6B-2B85-48A9-9D6F-35E9072D8278}" destId="{07C66DCE-297A-49F9-9696-9F3B6D593901}" srcOrd="0" destOrd="0" presId="urn:microsoft.com/office/officeart/2005/8/layout/hChevron3"/>
    <dgm:cxn modelId="{90414C8B-D944-4E84-93CA-E38733521B62}" type="presOf" srcId="{46607FB9-B8CE-4E09-9837-81F84BE79E81}" destId="{9337C38E-9BAB-4426-BAF3-20EFCD3433C8}" srcOrd="0" destOrd="0" presId="urn:microsoft.com/office/officeart/2005/8/layout/hChevron3"/>
    <dgm:cxn modelId="{A961C038-57C2-4E66-B0DE-A440ADA35BCB}" srcId="{08AA7A6B-2B85-48A9-9D6F-35E9072D8278}" destId="{3B2BDE47-F37D-4C9B-AD87-3CDD783871C6}" srcOrd="5" destOrd="0" parTransId="{B2BFC035-C188-4876-B2FD-552D865FB3D2}" sibTransId="{973EDC93-636E-4796-BAFA-B8203928A423}"/>
    <dgm:cxn modelId="{D8B8DDC3-D368-46DB-A52A-BDA0BA8CE83F}" type="presOf" srcId="{E5D0CCC2-CE42-472E-835D-25C0A4FBF940}" destId="{A9763A96-B472-451A-8CA6-E253233A6AF6}" srcOrd="0" destOrd="0" presId="urn:microsoft.com/office/officeart/2005/8/layout/hChevron3"/>
    <dgm:cxn modelId="{29015BFB-AE7E-42CC-ACDD-B6559EA25788}" type="presOf" srcId="{D36469AD-16D3-4239-8CE6-979E41558250}" destId="{E8CC10A9-183B-487B-A180-4FA3BC0B08C3}" srcOrd="0" destOrd="0" presId="urn:microsoft.com/office/officeart/2005/8/layout/hChevron3"/>
    <dgm:cxn modelId="{D127C92B-6C1A-437B-9034-18FCCC6F7E9A}" srcId="{08AA7A6B-2B85-48A9-9D6F-35E9072D8278}" destId="{E5D0CCC2-CE42-472E-835D-25C0A4FBF940}" srcOrd="2" destOrd="0" parTransId="{315A2550-BD55-400A-A520-B3E90F91C14C}" sibTransId="{7854876E-EB65-48B2-8804-24EDCBD9E064}"/>
    <dgm:cxn modelId="{38871C78-DCB1-4D59-8038-42BF9D05E304}" srcId="{08AA7A6B-2B85-48A9-9D6F-35E9072D8278}" destId="{46607FB9-B8CE-4E09-9837-81F84BE79E81}" srcOrd="7" destOrd="0" parTransId="{8E2FE3E6-C6C8-4198-99AC-79FAA782561F}" sibTransId="{F372C900-D333-42F8-94D7-CD6FCF6429FF}"/>
    <dgm:cxn modelId="{13740522-8781-4DEE-A481-FCCB5C785C85}" type="presParOf" srcId="{07C66DCE-297A-49F9-9696-9F3B6D593901}" destId="{2FD5A049-38C1-4400-AE61-E6C8F7729D9E}" srcOrd="0" destOrd="0" presId="urn:microsoft.com/office/officeart/2005/8/layout/hChevron3"/>
    <dgm:cxn modelId="{B2F5FC6C-9B0B-4D9B-A291-0DF0F88DF84D}" type="presParOf" srcId="{07C66DCE-297A-49F9-9696-9F3B6D593901}" destId="{C7988DE4-7C58-4330-B4EA-B5ACB89C98D4}" srcOrd="1" destOrd="0" presId="urn:microsoft.com/office/officeart/2005/8/layout/hChevron3"/>
    <dgm:cxn modelId="{A943DD5F-5332-4BE1-8CA8-45D95E291BA9}" type="presParOf" srcId="{07C66DCE-297A-49F9-9696-9F3B6D593901}" destId="{DA3CAB53-317E-40AA-BA86-4DAE63250562}" srcOrd="2" destOrd="0" presId="urn:microsoft.com/office/officeart/2005/8/layout/hChevron3"/>
    <dgm:cxn modelId="{905EDE3B-1609-4EFF-BDFB-7912E287AFB9}" type="presParOf" srcId="{07C66DCE-297A-49F9-9696-9F3B6D593901}" destId="{81878816-964C-46AE-90FD-36C33E2D3A36}" srcOrd="3" destOrd="0" presId="urn:microsoft.com/office/officeart/2005/8/layout/hChevron3"/>
    <dgm:cxn modelId="{EC3EB37A-577A-4D91-9484-583B46598352}" type="presParOf" srcId="{07C66DCE-297A-49F9-9696-9F3B6D593901}" destId="{A9763A96-B472-451A-8CA6-E253233A6AF6}" srcOrd="4" destOrd="0" presId="urn:microsoft.com/office/officeart/2005/8/layout/hChevron3"/>
    <dgm:cxn modelId="{A45E3CC4-45A7-45EE-94C1-4FE80FE38BBD}" type="presParOf" srcId="{07C66DCE-297A-49F9-9696-9F3B6D593901}" destId="{4DEE1A9A-373F-41DC-90B8-FE661960E102}" srcOrd="5" destOrd="0" presId="urn:microsoft.com/office/officeart/2005/8/layout/hChevron3"/>
    <dgm:cxn modelId="{97EA7B5F-086E-4371-82D2-EDA4BBC530ED}" type="presParOf" srcId="{07C66DCE-297A-49F9-9696-9F3B6D593901}" destId="{A547212B-710A-45E1-9E6E-E1A26E9F88A1}" srcOrd="6" destOrd="0" presId="urn:microsoft.com/office/officeart/2005/8/layout/hChevron3"/>
    <dgm:cxn modelId="{5DA0D919-CF65-4BAF-9459-3E76D15F8EED}" type="presParOf" srcId="{07C66DCE-297A-49F9-9696-9F3B6D593901}" destId="{562032BE-3D3B-44AE-AA5E-788B718819DB}" srcOrd="7" destOrd="0" presId="urn:microsoft.com/office/officeart/2005/8/layout/hChevron3"/>
    <dgm:cxn modelId="{46236575-0DBE-4B7E-BDFD-E2A3E88EB717}" type="presParOf" srcId="{07C66DCE-297A-49F9-9696-9F3B6D593901}" destId="{EEDE654C-ABC0-4ABB-B311-6765F32A4A24}" srcOrd="8" destOrd="0" presId="urn:microsoft.com/office/officeart/2005/8/layout/hChevron3"/>
    <dgm:cxn modelId="{3D9AB4EB-2B86-4D7C-AB5A-528BAB7277A9}" type="presParOf" srcId="{07C66DCE-297A-49F9-9696-9F3B6D593901}" destId="{52AFA04C-BB19-499F-8FFF-F8143C7FC72C}" srcOrd="9" destOrd="0" presId="urn:microsoft.com/office/officeart/2005/8/layout/hChevron3"/>
    <dgm:cxn modelId="{0931D2E7-ED7D-419C-8E2D-1EF752296C1E}" type="presParOf" srcId="{07C66DCE-297A-49F9-9696-9F3B6D593901}" destId="{E1049F8C-F884-4F29-B939-3C1B85DB162B}" srcOrd="10" destOrd="0" presId="urn:microsoft.com/office/officeart/2005/8/layout/hChevron3"/>
    <dgm:cxn modelId="{3296AD6A-B6B2-4411-A537-D7F518EA73E6}" type="presParOf" srcId="{07C66DCE-297A-49F9-9696-9F3B6D593901}" destId="{E093AC09-C772-4707-8C52-C30079177726}" srcOrd="11" destOrd="0" presId="urn:microsoft.com/office/officeart/2005/8/layout/hChevron3"/>
    <dgm:cxn modelId="{AE90D929-67D6-4BFA-880E-6AA6E5A18595}" type="presParOf" srcId="{07C66DCE-297A-49F9-9696-9F3B6D593901}" destId="{1FB71D83-DF4C-47C1-8255-63BE09ECEE59}" srcOrd="12" destOrd="0" presId="urn:microsoft.com/office/officeart/2005/8/layout/hChevron3"/>
    <dgm:cxn modelId="{19422AFF-83D7-4BB0-AF69-5A5DF56122D0}" type="presParOf" srcId="{07C66DCE-297A-49F9-9696-9F3B6D593901}" destId="{D5AA2AB6-892D-45CB-B65E-C85A4DD13D6B}" srcOrd="13" destOrd="0" presId="urn:microsoft.com/office/officeart/2005/8/layout/hChevron3"/>
    <dgm:cxn modelId="{A0B6F2C6-DC37-42DE-B888-F52E24255B22}" type="presParOf" srcId="{07C66DCE-297A-49F9-9696-9F3B6D593901}" destId="{9337C38E-9BAB-4426-BAF3-20EFCD3433C8}" srcOrd="14" destOrd="0" presId="urn:microsoft.com/office/officeart/2005/8/layout/hChevron3"/>
    <dgm:cxn modelId="{D7B4ABEE-8F80-4A2E-A066-FC3E6E4C007A}" type="presParOf" srcId="{07C66DCE-297A-49F9-9696-9F3B6D593901}" destId="{720B4E21-70A0-4B5C-B296-3F81447C051B}" srcOrd="15" destOrd="0" presId="urn:microsoft.com/office/officeart/2005/8/layout/hChevron3"/>
    <dgm:cxn modelId="{1F2B5ADA-F321-4EF2-B534-1BB57D1F0D20}" type="presParOf" srcId="{07C66DCE-297A-49F9-9696-9F3B6D593901}" destId="{E8CC10A9-183B-487B-A180-4FA3BC0B08C3}" srcOrd="16" destOrd="0" presId="urn:microsoft.com/office/officeart/2005/8/layout/hChevron3"/>
  </dgm:cxnLst>
  <dgm:bg/>
  <dgm:whole/>
</dgm:dataModel>
</file>

<file path=ppt/diagrams/data2.xml><?xml version="1.0" encoding="utf-8"?>
<dgm:dataModel xmlns:dgm="http://schemas.openxmlformats.org/drawingml/2006/diagram" xmlns:a="http://schemas.openxmlformats.org/drawingml/2006/main">
  <dgm:ptLst>
    <dgm:pt modelId="{7EECC912-017A-4021-8516-0FD9D949588D}" type="doc">
      <dgm:prSet loTypeId="urn:microsoft.com/office/officeart/2005/8/layout/hProcess9" loCatId="process" qsTypeId="urn:microsoft.com/office/officeart/2005/8/quickstyle/simple1#1" qsCatId="simple" csTypeId="urn:microsoft.com/office/officeart/2005/8/colors/accent1_2#2" csCatId="accent1" phldr="1"/>
      <dgm:spPr/>
    </dgm:pt>
    <dgm:pt modelId="{25AD0FF2-7247-4660-A8C8-D569498B9ED6}">
      <dgm:prSet phldrT="[Text]"/>
      <dgm:spPr/>
      <dgm:t>
        <a:bodyPr/>
        <a:lstStyle/>
        <a:p>
          <a:r>
            <a:rPr lang="en-US" dirty="0" smtClean="0"/>
            <a:t>Decreasing Costs</a:t>
          </a:r>
          <a:endParaRPr lang="en-US" dirty="0"/>
        </a:p>
      </dgm:t>
    </dgm:pt>
    <dgm:pt modelId="{04293EC6-4160-4D3E-8DFA-382CA211F6A9}" type="parTrans" cxnId="{C0A8A159-3217-4DB4-B38E-E1778EAA57B7}">
      <dgm:prSet/>
      <dgm:spPr/>
      <dgm:t>
        <a:bodyPr/>
        <a:lstStyle/>
        <a:p>
          <a:endParaRPr lang="en-US"/>
        </a:p>
      </dgm:t>
    </dgm:pt>
    <dgm:pt modelId="{FEA7F227-1C71-4E33-8383-EFE311FC0D7C}" type="sibTrans" cxnId="{C0A8A159-3217-4DB4-B38E-E1778EAA57B7}">
      <dgm:prSet/>
      <dgm:spPr/>
      <dgm:t>
        <a:bodyPr/>
        <a:lstStyle/>
        <a:p>
          <a:endParaRPr lang="en-US"/>
        </a:p>
      </dgm:t>
    </dgm:pt>
    <dgm:pt modelId="{AF11586A-0DA9-43A1-9960-267DA41F7EC7}">
      <dgm:prSet phldrT="[Text]"/>
      <dgm:spPr/>
      <dgm:t>
        <a:bodyPr/>
        <a:lstStyle/>
        <a:p>
          <a:r>
            <a:rPr lang="en-US" dirty="0" smtClean="0"/>
            <a:t>Increasing  Commercialization</a:t>
          </a:r>
          <a:endParaRPr lang="en-US" dirty="0"/>
        </a:p>
      </dgm:t>
    </dgm:pt>
    <dgm:pt modelId="{5446D3A5-977D-4B57-9099-CE65B5E93F35}" type="parTrans" cxnId="{AAF39D81-0FD9-4709-AA0D-A39A918718D4}">
      <dgm:prSet/>
      <dgm:spPr/>
      <dgm:t>
        <a:bodyPr/>
        <a:lstStyle/>
        <a:p>
          <a:endParaRPr lang="en-US"/>
        </a:p>
      </dgm:t>
    </dgm:pt>
    <dgm:pt modelId="{BA7DBCA9-95AF-4615-B00B-932FC7C14B90}" type="sibTrans" cxnId="{AAF39D81-0FD9-4709-AA0D-A39A918718D4}">
      <dgm:prSet/>
      <dgm:spPr/>
      <dgm:t>
        <a:bodyPr/>
        <a:lstStyle/>
        <a:p>
          <a:endParaRPr lang="en-US"/>
        </a:p>
      </dgm:t>
    </dgm:pt>
    <dgm:pt modelId="{153F5A8C-E690-48E2-A136-601AFB1F0867}" type="pres">
      <dgm:prSet presAssocID="{7EECC912-017A-4021-8516-0FD9D949588D}" presName="CompostProcess" presStyleCnt="0">
        <dgm:presLayoutVars>
          <dgm:dir/>
          <dgm:resizeHandles val="exact"/>
        </dgm:presLayoutVars>
      </dgm:prSet>
      <dgm:spPr/>
    </dgm:pt>
    <dgm:pt modelId="{98989FFA-663D-48D4-A9DE-0A959738392C}" type="pres">
      <dgm:prSet presAssocID="{7EECC912-017A-4021-8516-0FD9D949588D}" presName="arrow" presStyleLbl="bgShp" presStyleIdx="0" presStyleCnt="1" custScaleX="117647" custLinFactNeighborX="31424"/>
      <dgm:spPr/>
    </dgm:pt>
    <dgm:pt modelId="{84FF3199-68AD-4FE4-B9E2-0184A9A74EEC}" type="pres">
      <dgm:prSet presAssocID="{7EECC912-017A-4021-8516-0FD9D949588D}" presName="linearProcess" presStyleCnt="0"/>
      <dgm:spPr/>
    </dgm:pt>
    <dgm:pt modelId="{1929BADE-A338-4FE7-BD69-E5AF14C5C546}" type="pres">
      <dgm:prSet presAssocID="{25AD0FF2-7247-4660-A8C8-D569498B9ED6}" presName="textNode" presStyleLbl="node1" presStyleIdx="0" presStyleCnt="2" custScaleX="87287" custScaleY="67567" custLinFactX="-11415" custLinFactNeighborX="-100000" custLinFactNeighborY="-2233">
        <dgm:presLayoutVars>
          <dgm:bulletEnabled val="1"/>
        </dgm:presLayoutVars>
      </dgm:prSet>
      <dgm:spPr/>
      <dgm:t>
        <a:bodyPr/>
        <a:lstStyle/>
        <a:p>
          <a:endParaRPr lang="en-US"/>
        </a:p>
      </dgm:t>
    </dgm:pt>
    <dgm:pt modelId="{45700A66-212A-48BB-9564-323D7CA38D4A}" type="pres">
      <dgm:prSet presAssocID="{FEA7F227-1C71-4E33-8383-EFE311FC0D7C}" presName="sibTrans" presStyleCnt="0"/>
      <dgm:spPr/>
    </dgm:pt>
    <dgm:pt modelId="{D57E282D-968A-4DD1-BD16-464096F848AE}" type="pres">
      <dgm:prSet presAssocID="{AF11586A-0DA9-43A1-9960-267DA41F7EC7}" presName="textNode" presStyleLbl="node1" presStyleIdx="1" presStyleCnt="2" custScaleX="96254" custScaleY="67568" custLinFactX="-8292" custLinFactNeighborX="-100000" custLinFactNeighborY="-2233">
        <dgm:presLayoutVars>
          <dgm:bulletEnabled val="1"/>
        </dgm:presLayoutVars>
      </dgm:prSet>
      <dgm:spPr/>
      <dgm:t>
        <a:bodyPr/>
        <a:lstStyle/>
        <a:p>
          <a:endParaRPr lang="en-US"/>
        </a:p>
      </dgm:t>
    </dgm:pt>
  </dgm:ptLst>
  <dgm:cxnLst>
    <dgm:cxn modelId="{C0A8A159-3217-4DB4-B38E-E1778EAA57B7}" srcId="{7EECC912-017A-4021-8516-0FD9D949588D}" destId="{25AD0FF2-7247-4660-A8C8-D569498B9ED6}" srcOrd="0" destOrd="0" parTransId="{04293EC6-4160-4D3E-8DFA-382CA211F6A9}" sibTransId="{FEA7F227-1C71-4E33-8383-EFE311FC0D7C}"/>
    <dgm:cxn modelId="{0F81A231-B73F-472B-A9C5-5F1DCC6322CE}" type="presOf" srcId="{AF11586A-0DA9-43A1-9960-267DA41F7EC7}" destId="{D57E282D-968A-4DD1-BD16-464096F848AE}" srcOrd="0" destOrd="0" presId="urn:microsoft.com/office/officeart/2005/8/layout/hProcess9"/>
    <dgm:cxn modelId="{2C44178E-17DA-45BF-A263-598F93587673}" type="presOf" srcId="{25AD0FF2-7247-4660-A8C8-D569498B9ED6}" destId="{1929BADE-A338-4FE7-BD69-E5AF14C5C546}" srcOrd="0" destOrd="0" presId="urn:microsoft.com/office/officeart/2005/8/layout/hProcess9"/>
    <dgm:cxn modelId="{142F0D45-7A54-4133-A385-8F19EB44E6D8}" type="presOf" srcId="{7EECC912-017A-4021-8516-0FD9D949588D}" destId="{153F5A8C-E690-48E2-A136-601AFB1F0867}" srcOrd="0" destOrd="0" presId="urn:microsoft.com/office/officeart/2005/8/layout/hProcess9"/>
    <dgm:cxn modelId="{AAF39D81-0FD9-4709-AA0D-A39A918718D4}" srcId="{7EECC912-017A-4021-8516-0FD9D949588D}" destId="{AF11586A-0DA9-43A1-9960-267DA41F7EC7}" srcOrd="1" destOrd="0" parTransId="{5446D3A5-977D-4B57-9099-CE65B5E93F35}" sibTransId="{BA7DBCA9-95AF-4615-B00B-932FC7C14B90}"/>
    <dgm:cxn modelId="{4CD7112F-0FE9-4037-9247-3F0EC07F685E}" type="presParOf" srcId="{153F5A8C-E690-48E2-A136-601AFB1F0867}" destId="{98989FFA-663D-48D4-A9DE-0A959738392C}" srcOrd="0" destOrd="0" presId="urn:microsoft.com/office/officeart/2005/8/layout/hProcess9"/>
    <dgm:cxn modelId="{AFD2486C-9359-4327-A959-01E53B9D5E85}" type="presParOf" srcId="{153F5A8C-E690-48E2-A136-601AFB1F0867}" destId="{84FF3199-68AD-4FE4-B9E2-0184A9A74EEC}" srcOrd="1" destOrd="0" presId="urn:microsoft.com/office/officeart/2005/8/layout/hProcess9"/>
    <dgm:cxn modelId="{68DE6763-B192-4225-BFD2-4612345C96B0}" type="presParOf" srcId="{84FF3199-68AD-4FE4-B9E2-0184A9A74EEC}" destId="{1929BADE-A338-4FE7-BD69-E5AF14C5C546}" srcOrd="0" destOrd="0" presId="urn:microsoft.com/office/officeart/2005/8/layout/hProcess9"/>
    <dgm:cxn modelId="{3A31944E-3784-4392-A40C-2FF9EF199E1F}" type="presParOf" srcId="{84FF3199-68AD-4FE4-B9E2-0184A9A74EEC}" destId="{45700A66-212A-48BB-9564-323D7CA38D4A}" srcOrd="1" destOrd="0" presId="urn:microsoft.com/office/officeart/2005/8/layout/hProcess9"/>
    <dgm:cxn modelId="{5578E396-5000-42A3-BC0A-D6716C7E2436}" type="presParOf" srcId="{84FF3199-68AD-4FE4-B9E2-0184A9A74EEC}" destId="{D57E282D-968A-4DD1-BD16-464096F848AE}" srcOrd="2" destOrd="0" presId="urn:microsoft.com/office/officeart/2005/8/layout/hProcess9"/>
  </dgm:cxnLst>
  <dgm:bg/>
  <dgm:whole/>
</dgm:dataModel>
</file>

<file path=ppt/diagrams/data3.xml><?xml version="1.0" encoding="utf-8"?>
<dgm:dataModel xmlns:dgm="http://schemas.openxmlformats.org/drawingml/2006/diagram" xmlns:a="http://schemas.openxmlformats.org/drawingml/2006/main">
  <dgm:ptLst>
    <dgm:pt modelId="{08AA7A6B-2B85-48A9-9D6F-35E9072D8278}" type="doc">
      <dgm:prSet loTypeId="urn:microsoft.com/office/officeart/2005/8/layout/hChevron3" loCatId="process" qsTypeId="urn:microsoft.com/office/officeart/2005/8/quickstyle/3d2" qsCatId="3D" csTypeId="urn:microsoft.com/office/officeart/2005/8/colors/accent1_2#3" csCatId="accent1" phldr="1"/>
      <dgm:spPr/>
    </dgm:pt>
    <dgm:pt modelId="{2D875970-9529-49E2-9E54-B5FF58C5DE5B}">
      <dgm:prSet phldrT="[Text]"/>
      <dgm:spPr/>
      <dgm:t>
        <a:bodyPr/>
        <a:lstStyle/>
        <a:p>
          <a:r>
            <a:rPr lang="en-US" dirty="0" smtClean="0"/>
            <a:t>1993</a:t>
          </a:r>
          <a:endParaRPr lang="en-US" dirty="0"/>
        </a:p>
      </dgm:t>
    </dgm:pt>
    <dgm:pt modelId="{53787D8E-1EC5-4E2D-9332-E3A9BABB618A}" type="parTrans" cxnId="{4245996D-1F1F-4291-B6E6-359A8228E155}">
      <dgm:prSet/>
      <dgm:spPr/>
      <dgm:t>
        <a:bodyPr/>
        <a:lstStyle/>
        <a:p>
          <a:endParaRPr lang="en-US"/>
        </a:p>
      </dgm:t>
    </dgm:pt>
    <dgm:pt modelId="{C8C29339-AABD-4394-9285-DC234943C6C6}" type="sibTrans" cxnId="{4245996D-1F1F-4291-B6E6-359A8228E155}">
      <dgm:prSet/>
      <dgm:spPr/>
      <dgm:t>
        <a:bodyPr/>
        <a:lstStyle/>
        <a:p>
          <a:endParaRPr lang="en-US"/>
        </a:p>
      </dgm:t>
    </dgm:pt>
    <dgm:pt modelId="{E5D0CCC2-CE42-472E-835D-25C0A4FBF940}">
      <dgm:prSet phldrT="[Text]"/>
      <dgm:spPr/>
      <dgm:t>
        <a:bodyPr/>
        <a:lstStyle/>
        <a:p>
          <a:r>
            <a:rPr lang="en-US" dirty="0" smtClean="0"/>
            <a:t>1995</a:t>
          </a:r>
          <a:endParaRPr lang="en-US" dirty="0"/>
        </a:p>
      </dgm:t>
    </dgm:pt>
    <dgm:pt modelId="{315A2550-BD55-400A-A520-B3E90F91C14C}" type="parTrans" cxnId="{D127C92B-6C1A-437B-9034-18FCCC6F7E9A}">
      <dgm:prSet/>
      <dgm:spPr/>
      <dgm:t>
        <a:bodyPr/>
        <a:lstStyle/>
        <a:p>
          <a:endParaRPr lang="en-US"/>
        </a:p>
      </dgm:t>
    </dgm:pt>
    <dgm:pt modelId="{7854876E-EB65-48B2-8804-24EDCBD9E064}" type="sibTrans" cxnId="{D127C92B-6C1A-437B-9034-18FCCC6F7E9A}">
      <dgm:prSet/>
      <dgm:spPr/>
      <dgm:t>
        <a:bodyPr/>
        <a:lstStyle/>
        <a:p>
          <a:endParaRPr lang="en-US"/>
        </a:p>
      </dgm:t>
    </dgm:pt>
    <dgm:pt modelId="{B85B41F5-403B-47BA-AF06-C2B5B5BC4425}">
      <dgm:prSet phldrT="[Text]"/>
      <dgm:spPr/>
      <dgm:t>
        <a:bodyPr/>
        <a:lstStyle/>
        <a:p>
          <a:r>
            <a:rPr lang="en-US" dirty="0" smtClean="0"/>
            <a:t>1997</a:t>
          </a:r>
          <a:endParaRPr lang="en-US" dirty="0"/>
        </a:p>
      </dgm:t>
    </dgm:pt>
    <dgm:pt modelId="{A413EE5B-0743-4CB0-B9FA-853682403A71}" type="parTrans" cxnId="{F85B2DC7-545F-424F-B3EC-76C46F0C77F8}">
      <dgm:prSet/>
      <dgm:spPr/>
      <dgm:t>
        <a:bodyPr/>
        <a:lstStyle/>
        <a:p>
          <a:endParaRPr lang="en-US"/>
        </a:p>
      </dgm:t>
    </dgm:pt>
    <dgm:pt modelId="{B2D069AC-5286-4B3D-8C66-40207EEA7EEB}" type="sibTrans" cxnId="{F85B2DC7-545F-424F-B3EC-76C46F0C77F8}">
      <dgm:prSet/>
      <dgm:spPr/>
      <dgm:t>
        <a:bodyPr/>
        <a:lstStyle/>
        <a:p>
          <a:endParaRPr lang="en-US"/>
        </a:p>
      </dgm:t>
    </dgm:pt>
    <dgm:pt modelId="{811B780C-962D-4A0B-93D3-683FB44F6AFC}">
      <dgm:prSet phldrT="[Text]"/>
      <dgm:spPr/>
      <dgm:t>
        <a:bodyPr/>
        <a:lstStyle/>
        <a:p>
          <a:r>
            <a:rPr lang="en-US" dirty="0" smtClean="0"/>
            <a:t>1999</a:t>
          </a:r>
          <a:endParaRPr lang="en-US" dirty="0"/>
        </a:p>
      </dgm:t>
    </dgm:pt>
    <dgm:pt modelId="{BE655A26-8FF2-4B53-9397-40CE58469C4C}" type="parTrans" cxnId="{18817635-4D98-4B1D-A927-97DAF4EE91DE}">
      <dgm:prSet/>
      <dgm:spPr/>
      <dgm:t>
        <a:bodyPr/>
        <a:lstStyle/>
        <a:p>
          <a:endParaRPr lang="en-US"/>
        </a:p>
      </dgm:t>
    </dgm:pt>
    <dgm:pt modelId="{AB6B1DE4-CAE5-420B-AA4F-863A5643219D}" type="sibTrans" cxnId="{18817635-4D98-4B1D-A927-97DAF4EE91DE}">
      <dgm:prSet/>
      <dgm:spPr/>
      <dgm:t>
        <a:bodyPr/>
        <a:lstStyle/>
        <a:p>
          <a:endParaRPr lang="en-US"/>
        </a:p>
      </dgm:t>
    </dgm:pt>
    <dgm:pt modelId="{3B2BDE47-F37D-4C9B-AD87-3CDD783871C6}">
      <dgm:prSet phldrT="[Text]"/>
      <dgm:spPr/>
      <dgm:t>
        <a:bodyPr/>
        <a:lstStyle/>
        <a:p>
          <a:r>
            <a:rPr lang="en-US" dirty="0" smtClean="0"/>
            <a:t>2001</a:t>
          </a:r>
          <a:endParaRPr lang="en-US" dirty="0"/>
        </a:p>
      </dgm:t>
    </dgm:pt>
    <dgm:pt modelId="{B2BFC035-C188-4876-B2FD-552D865FB3D2}" type="parTrans" cxnId="{A961C038-57C2-4E66-B0DE-A440ADA35BCB}">
      <dgm:prSet/>
      <dgm:spPr/>
      <dgm:t>
        <a:bodyPr/>
        <a:lstStyle/>
        <a:p>
          <a:endParaRPr lang="en-US"/>
        </a:p>
      </dgm:t>
    </dgm:pt>
    <dgm:pt modelId="{973EDC93-636E-4796-BAFA-B8203928A423}" type="sibTrans" cxnId="{A961C038-57C2-4E66-B0DE-A440ADA35BCB}">
      <dgm:prSet/>
      <dgm:spPr/>
      <dgm:t>
        <a:bodyPr/>
        <a:lstStyle/>
        <a:p>
          <a:endParaRPr lang="en-US"/>
        </a:p>
      </dgm:t>
    </dgm:pt>
    <dgm:pt modelId="{43F23FFA-7C9C-4DDA-8F9E-B98DD491D4DD}">
      <dgm:prSet phldrT="[Text]"/>
      <dgm:spPr/>
      <dgm:t>
        <a:bodyPr/>
        <a:lstStyle/>
        <a:p>
          <a:r>
            <a:rPr lang="en-US" dirty="0" smtClean="0"/>
            <a:t>2003</a:t>
          </a:r>
          <a:endParaRPr lang="en-US" dirty="0"/>
        </a:p>
      </dgm:t>
    </dgm:pt>
    <dgm:pt modelId="{B4377873-E5EA-4429-BE18-59C31F7A1C5D}" type="parTrans" cxnId="{96720BF3-7AA5-4899-8194-5E4E6CE370D5}">
      <dgm:prSet/>
      <dgm:spPr/>
      <dgm:t>
        <a:bodyPr/>
        <a:lstStyle/>
        <a:p>
          <a:endParaRPr lang="en-US"/>
        </a:p>
      </dgm:t>
    </dgm:pt>
    <dgm:pt modelId="{4F4B97E5-5260-450B-95ED-66238E014B7F}" type="sibTrans" cxnId="{96720BF3-7AA5-4899-8194-5E4E6CE370D5}">
      <dgm:prSet/>
      <dgm:spPr/>
      <dgm:t>
        <a:bodyPr/>
        <a:lstStyle/>
        <a:p>
          <a:endParaRPr lang="en-US"/>
        </a:p>
      </dgm:t>
    </dgm:pt>
    <dgm:pt modelId="{46607FB9-B8CE-4E09-9837-81F84BE79E81}">
      <dgm:prSet phldrT="[Text]"/>
      <dgm:spPr/>
      <dgm:t>
        <a:bodyPr/>
        <a:lstStyle/>
        <a:p>
          <a:r>
            <a:rPr lang="en-US" dirty="0" smtClean="0"/>
            <a:t>2005</a:t>
          </a:r>
          <a:endParaRPr lang="en-US" dirty="0"/>
        </a:p>
      </dgm:t>
    </dgm:pt>
    <dgm:pt modelId="{8E2FE3E6-C6C8-4198-99AC-79FAA782561F}" type="parTrans" cxnId="{38871C78-DCB1-4D59-8038-42BF9D05E304}">
      <dgm:prSet/>
      <dgm:spPr/>
      <dgm:t>
        <a:bodyPr/>
        <a:lstStyle/>
        <a:p>
          <a:endParaRPr lang="en-US"/>
        </a:p>
      </dgm:t>
    </dgm:pt>
    <dgm:pt modelId="{F372C900-D333-42F8-94D7-CD6FCF6429FF}" type="sibTrans" cxnId="{38871C78-DCB1-4D59-8038-42BF9D05E304}">
      <dgm:prSet/>
      <dgm:spPr/>
      <dgm:t>
        <a:bodyPr/>
        <a:lstStyle/>
        <a:p>
          <a:endParaRPr lang="en-US"/>
        </a:p>
      </dgm:t>
    </dgm:pt>
    <dgm:pt modelId="{D36469AD-16D3-4239-8CE6-979E41558250}">
      <dgm:prSet phldrT="[Text]"/>
      <dgm:spPr/>
      <dgm:t>
        <a:bodyPr/>
        <a:lstStyle/>
        <a:p>
          <a:r>
            <a:rPr lang="en-US" dirty="0" smtClean="0"/>
            <a:t>2007</a:t>
          </a:r>
          <a:endParaRPr lang="en-US" dirty="0"/>
        </a:p>
      </dgm:t>
    </dgm:pt>
    <dgm:pt modelId="{73090365-46BC-4F11-A7C9-E99D0F82C280}" type="parTrans" cxnId="{5BB99DA5-C86B-486E-A466-AF7B0EA57134}">
      <dgm:prSet/>
      <dgm:spPr/>
      <dgm:t>
        <a:bodyPr/>
        <a:lstStyle/>
        <a:p>
          <a:endParaRPr lang="en-US"/>
        </a:p>
      </dgm:t>
    </dgm:pt>
    <dgm:pt modelId="{02A920C9-8324-42E0-838D-9826E0C479C0}" type="sibTrans" cxnId="{5BB99DA5-C86B-486E-A466-AF7B0EA57134}">
      <dgm:prSet/>
      <dgm:spPr/>
      <dgm:t>
        <a:bodyPr/>
        <a:lstStyle/>
        <a:p>
          <a:endParaRPr lang="en-US"/>
        </a:p>
      </dgm:t>
    </dgm:pt>
    <dgm:pt modelId="{989F6B22-474C-4204-A5D6-5C221C5496F3}">
      <dgm:prSet phldrT="[Text]"/>
      <dgm:spPr/>
      <dgm:t>
        <a:bodyPr/>
        <a:lstStyle/>
        <a:p>
          <a:r>
            <a:rPr lang="en-US" dirty="0" smtClean="0"/>
            <a:t>2009</a:t>
          </a:r>
          <a:endParaRPr lang="en-US" dirty="0"/>
        </a:p>
      </dgm:t>
    </dgm:pt>
    <dgm:pt modelId="{A0D0024A-EDFB-4DC6-9CBA-0DC1A75AE952}" type="parTrans" cxnId="{3CAD3AC7-5472-4F82-804A-FCDCCE233EAB}">
      <dgm:prSet/>
      <dgm:spPr/>
      <dgm:t>
        <a:bodyPr/>
        <a:lstStyle/>
        <a:p>
          <a:endParaRPr lang="en-US"/>
        </a:p>
      </dgm:t>
    </dgm:pt>
    <dgm:pt modelId="{1B600F5C-93D5-4821-97EF-A6F88F47433E}" type="sibTrans" cxnId="{3CAD3AC7-5472-4F82-804A-FCDCCE233EAB}">
      <dgm:prSet/>
      <dgm:spPr/>
      <dgm:t>
        <a:bodyPr/>
        <a:lstStyle/>
        <a:p>
          <a:endParaRPr lang="en-US"/>
        </a:p>
      </dgm:t>
    </dgm:pt>
    <dgm:pt modelId="{75D6AF31-F46D-4018-8887-1B5AB65AA204}">
      <dgm:prSet phldrT="[Text]"/>
      <dgm:spPr/>
      <dgm:t>
        <a:bodyPr/>
        <a:lstStyle/>
        <a:p>
          <a:r>
            <a:rPr lang="en-US" dirty="0" smtClean="0"/>
            <a:t>1991</a:t>
          </a:r>
          <a:endParaRPr lang="en-US" dirty="0"/>
        </a:p>
      </dgm:t>
    </dgm:pt>
    <dgm:pt modelId="{43E1BE2A-4FF9-4497-80F5-A13D90D0ADA7}" type="parTrans" cxnId="{56BC1195-B5E1-402E-BBDE-4D9AB453B974}">
      <dgm:prSet/>
      <dgm:spPr/>
      <dgm:t>
        <a:bodyPr/>
        <a:lstStyle/>
        <a:p>
          <a:endParaRPr lang="en-US"/>
        </a:p>
      </dgm:t>
    </dgm:pt>
    <dgm:pt modelId="{97A9229D-AD11-47F8-9B3F-F6DECCA7BCFE}" type="sibTrans" cxnId="{56BC1195-B5E1-402E-BBDE-4D9AB453B974}">
      <dgm:prSet/>
      <dgm:spPr/>
      <dgm:t>
        <a:bodyPr/>
        <a:lstStyle/>
        <a:p>
          <a:endParaRPr lang="en-US"/>
        </a:p>
      </dgm:t>
    </dgm:pt>
    <dgm:pt modelId="{07C66DCE-297A-49F9-9696-9F3B6D593901}" type="pres">
      <dgm:prSet presAssocID="{08AA7A6B-2B85-48A9-9D6F-35E9072D8278}" presName="Name0" presStyleCnt="0">
        <dgm:presLayoutVars>
          <dgm:dir/>
          <dgm:resizeHandles val="exact"/>
        </dgm:presLayoutVars>
      </dgm:prSet>
      <dgm:spPr/>
    </dgm:pt>
    <dgm:pt modelId="{936E6295-6692-406E-AD36-18264A8F19A9}" type="pres">
      <dgm:prSet presAssocID="{75D6AF31-F46D-4018-8887-1B5AB65AA204}" presName="parTxOnly" presStyleLbl="node1" presStyleIdx="0" presStyleCnt="10">
        <dgm:presLayoutVars>
          <dgm:bulletEnabled val="1"/>
        </dgm:presLayoutVars>
      </dgm:prSet>
      <dgm:spPr/>
      <dgm:t>
        <a:bodyPr/>
        <a:lstStyle/>
        <a:p>
          <a:endParaRPr lang="en-US"/>
        </a:p>
      </dgm:t>
    </dgm:pt>
    <dgm:pt modelId="{922B6805-95C3-4CE0-BD2C-84C5574980F1}" type="pres">
      <dgm:prSet presAssocID="{97A9229D-AD11-47F8-9B3F-F6DECCA7BCFE}" presName="parSpace" presStyleCnt="0"/>
      <dgm:spPr/>
    </dgm:pt>
    <dgm:pt modelId="{DA3CAB53-317E-40AA-BA86-4DAE63250562}" type="pres">
      <dgm:prSet presAssocID="{2D875970-9529-49E2-9E54-B5FF58C5DE5B}" presName="parTxOnly" presStyleLbl="node1" presStyleIdx="1" presStyleCnt="10">
        <dgm:presLayoutVars>
          <dgm:bulletEnabled val="1"/>
        </dgm:presLayoutVars>
      </dgm:prSet>
      <dgm:spPr/>
      <dgm:t>
        <a:bodyPr/>
        <a:lstStyle/>
        <a:p>
          <a:endParaRPr lang="en-US"/>
        </a:p>
      </dgm:t>
    </dgm:pt>
    <dgm:pt modelId="{81878816-964C-46AE-90FD-36C33E2D3A36}" type="pres">
      <dgm:prSet presAssocID="{C8C29339-AABD-4394-9285-DC234943C6C6}" presName="parSpace" presStyleCnt="0"/>
      <dgm:spPr/>
    </dgm:pt>
    <dgm:pt modelId="{A9763A96-B472-451A-8CA6-E253233A6AF6}" type="pres">
      <dgm:prSet presAssocID="{E5D0CCC2-CE42-472E-835D-25C0A4FBF940}" presName="parTxOnly" presStyleLbl="node1" presStyleIdx="2" presStyleCnt="10">
        <dgm:presLayoutVars>
          <dgm:bulletEnabled val="1"/>
        </dgm:presLayoutVars>
      </dgm:prSet>
      <dgm:spPr/>
      <dgm:t>
        <a:bodyPr/>
        <a:lstStyle/>
        <a:p>
          <a:endParaRPr lang="en-US"/>
        </a:p>
      </dgm:t>
    </dgm:pt>
    <dgm:pt modelId="{4DEE1A9A-373F-41DC-90B8-FE661960E102}" type="pres">
      <dgm:prSet presAssocID="{7854876E-EB65-48B2-8804-24EDCBD9E064}" presName="parSpace" presStyleCnt="0"/>
      <dgm:spPr/>
    </dgm:pt>
    <dgm:pt modelId="{A547212B-710A-45E1-9E6E-E1A26E9F88A1}" type="pres">
      <dgm:prSet presAssocID="{B85B41F5-403B-47BA-AF06-C2B5B5BC4425}" presName="parTxOnly" presStyleLbl="node1" presStyleIdx="3" presStyleCnt="10">
        <dgm:presLayoutVars>
          <dgm:bulletEnabled val="1"/>
        </dgm:presLayoutVars>
      </dgm:prSet>
      <dgm:spPr/>
      <dgm:t>
        <a:bodyPr/>
        <a:lstStyle/>
        <a:p>
          <a:endParaRPr lang="en-US"/>
        </a:p>
      </dgm:t>
    </dgm:pt>
    <dgm:pt modelId="{562032BE-3D3B-44AE-AA5E-788B718819DB}" type="pres">
      <dgm:prSet presAssocID="{B2D069AC-5286-4B3D-8C66-40207EEA7EEB}" presName="parSpace" presStyleCnt="0"/>
      <dgm:spPr/>
    </dgm:pt>
    <dgm:pt modelId="{EEDE654C-ABC0-4ABB-B311-6765F32A4A24}" type="pres">
      <dgm:prSet presAssocID="{811B780C-962D-4A0B-93D3-683FB44F6AFC}" presName="parTxOnly" presStyleLbl="node1" presStyleIdx="4" presStyleCnt="10">
        <dgm:presLayoutVars>
          <dgm:bulletEnabled val="1"/>
        </dgm:presLayoutVars>
      </dgm:prSet>
      <dgm:spPr/>
      <dgm:t>
        <a:bodyPr/>
        <a:lstStyle/>
        <a:p>
          <a:endParaRPr lang="en-US"/>
        </a:p>
      </dgm:t>
    </dgm:pt>
    <dgm:pt modelId="{52AFA04C-BB19-499F-8FFF-F8143C7FC72C}" type="pres">
      <dgm:prSet presAssocID="{AB6B1DE4-CAE5-420B-AA4F-863A5643219D}" presName="parSpace" presStyleCnt="0"/>
      <dgm:spPr/>
    </dgm:pt>
    <dgm:pt modelId="{E1049F8C-F884-4F29-B939-3C1B85DB162B}" type="pres">
      <dgm:prSet presAssocID="{3B2BDE47-F37D-4C9B-AD87-3CDD783871C6}" presName="parTxOnly" presStyleLbl="node1" presStyleIdx="5" presStyleCnt="10">
        <dgm:presLayoutVars>
          <dgm:bulletEnabled val="1"/>
        </dgm:presLayoutVars>
      </dgm:prSet>
      <dgm:spPr/>
      <dgm:t>
        <a:bodyPr/>
        <a:lstStyle/>
        <a:p>
          <a:endParaRPr lang="en-US"/>
        </a:p>
      </dgm:t>
    </dgm:pt>
    <dgm:pt modelId="{E093AC09-C772-4707-8C52-C30079177726}" type="pres">
      <dgm:prSet presAssocID="{973EDC93-636E-4796-BAFA-B8203928A423}" presName="parSpace" presStyleCnt="0"/>
      <dgm:spPr/>
    </dgm:pt>
    <dgm:pt modelId="{1FB71D83-DF4C-47C1-8255-63BE09ECEE59}" type="pres">
      <dgm:prSet presAssocID="{43F23FFA-7C9C-4DDA-8F9E-B98DD491D4DD}" presName="parTxOnly" presStyleLbl="node1" presStyleIdx="6" presStyleCnt="10">
        <dgm:presLayoutVars>
          <dgm:bulletEnabled val="1"/>
        </dgm:presLayoutVars>
      </dgm:prSet>
      <dgm:spPr/>
      <dgm:t>
        <a:bodyPr/>
        <a:lstStyle/>
        <a:p>
          <a:endParaRPr lang="en-US"/>
        </a:p>
      </dgm:t>
    </dgm:pt>
    <dgm:pt modelId="{D5AA2AB6-892D-45CB-B65E-C85A4DD13D6B}" type="pres">
      <dgm:prSet presAssocID="{4F4B97E5-5260-450B-95ED-66238E014B7F}" presName="parSpace" presStyleCnt="0"/>
      <dgm:spPr/>
    </dgm:pt>
    <dgm:pt modelId="{9337C38E-9BAB-4426-BAF3-20EFCD3433C8}" type="pres">
      <dgm:prSet presAssocID="{46607FB9-B8CE-4E09-9837-81F84BE79E81}" presName="parTxOnly" presStyleLbl="node1" presStyleIdx="7" presStyleCnt="10">
        <dgm:presLayoutVars>
          <dgm:bulletEnabled val="1"/>
        </dgm:presLayoutVars>
      </dgm:prSet>
      <dgm:spPr/>
      <dgm:t>
        <a:bodyPr/>
        <a:lstStyle/>
        <a:p>
          <a:endParaRPr lang="en-US"/>
        </a:p>
      </dgm:t>
    </dgm:pt>
    <dgm:pt modelId="{720B4E21-70A0-4B5C-B296-3F81447C051B}" type="pres">
      <dgm:prSet presAssocID="{F372C900-D333-42F8-94D7-CD6FCF6429FF}" presName="parSpace" presStyleCnt="0"/>
      <dgm:spPr/>
    </dgm:pt>
    <dgm:pt modelId="{E8CC10A9-183B-487B-A180-4FA3BC0B08C3}" type="pres">
      <dgm:prSet presAssocID="{D36469AD-16D3-4239-8CE6-979E41558250}" presName="parTxOnly" presStyleLbl="node1" presStyleIdx="8" presStyleCnt="10">
        <dgm:presLayoutVars>
          <dgm:bulletEnabled val="1"/>
        </dgm:presLayoutVars>
      </dgm:prSet>
      <dgm:spPr/>
      <dgm:t>
        <a:bodyPr/>
        <a:lstStyle/>
        <a:p>
          <a:endParaRPr lang="en-US"/>
        </a:p>
      </dgm:t>
    </dgm:pt>
    <dgm:pt modelId="{DFB49FA5-9BE8-4985-9450-07EE1E1D1C4F}" type="pres">
      <dgm:prSet presAssocID="{02A920C9-8324-42E0-838D-9826E0C479C0}" presName="parSpace" presStyleCnt="0"/>
      <dgm:spPr/>
    </dgm:pt>
    <dgm:pt modelId="{49025465-8C25-4EFF-872E-5F9163D52223}" type="pres">
      <dgm:prSet presAssocID="{989F6B22-474C-4204-A5D6-5C221C5496F3}" presName="parTxOnly" presStyleLbl="node1" presStyleIdx="9" presStyleCnt="10">
        <dgm:presLayoutVars>
          <dgm:bulletEnabled val="1"/>
        </dgm:presLayoutVars>
      </dgm:prSet>
      <dgm:spPr/>
      <dgm:t>
        <a:bodyPr/>
        <a:lstStyle/>
        <a:p>
          <a:endParaRPr lang="en-US"/>
        </a:p>
      </dgm:t>
    </dgm:pt>
  </dgm:ptLst>
  <dgm:cxnLst>
    <dgm:cxn modelId="{4245996D-1F1F-4291-B6E6-359A8228E155}" srcId="{08AA7A6B-2B85-48A9-9D6F-35E9072D8278}" destId="{2D875970-9529-49E2-9E54-B5FF58C5DE5B}" srcOrd="1" destOrd="0" parTransId="{53787D8E-1EC5-4E2D-9332-E3A9BABB618A}" sibTransId="{C8C29339-AABD-4394-9285-DC234943C6C6}"/>
    <dgm:cxn modelId="{00833704-791A-4041-B6D9-52DA49269DF5}" type="presOf" srcId="{E5D0CCC2-CE42-472E-835D-25C0A4FBF940}" destId="{A9763A96-B472-451A-8CA6-E253233A6AF6}" srcOrd="0" destOrd="0" presId="urn:microsoft.com/office/officeart/2005/8/layout/hChevron3"/>
    <dgm:cxn modelId="{2683FBE1-CB49-489C-B0F7-7955D3E6E423}" type="presOf" srcId="{46607FB9-B8CE-4E09-9837-81F84BE79E81}" destId="{9337C38E-9BAB-4426-BAF3-20EFCD3433C8}" srcOrd="0" destOrd="0" presId="urn:microsoft.com/office/officeart/2005/8/layout/hChevron3"/>
    <dgm:cxn modelId="{5BB99DA5-C86B-486E-A466-AF7B0EA57134}" srcId="{08AA7A6B-2B85-48A9-9D6F-35E9072D8278}" destId="{D36469AD-16D3-4239-8CE6-979E41558250}" srcOrd="8" destOrd="0" parTransId="{73090365-46BC-4F11-A7C9-E99D0F82C280}" sibTransId="{02A920C9-8324-42E0-838D-9826E0C479C0}"/>
    <dgm:cxn modelId="{18817635-4D98-4B1D-A927-97DAF4EE91DE}" srcId="{08AA7A6B-2B85-48A9-9D6F-35E9072D8278}" destId="{811B780C-962D-4A0B-93D3-683FB44F6AFC}" srcOrd="4" destOrd="0" parTransId="{BE655A26-8FF2-4B53-9397-40CE58469C4C}" sibTransId="{AB6B1DE4-CAE5-420B-AA4F-863A5643219D}"/>
    <dgm:cxn modelId="{966EB92F-B9D3-4678-8DCE-157DFA7E785B}" type="presOf" srcId="{3B2BDE47-F37D-4C9B-AD87-3CDD783871C6}" destId="{E1049F8C-F884-4F29-B939-3C1B85DB162B}" srcOrd="0" destOrd="0" presId="urn:microsoft.com/office/officeart/2005/8/layout/hChevron3"/>
    <dgm:cxn modelId="{D896F8E4-1831-4878-A490-1830755E14E0}" type="presOf" srcId="{43F23FFA-7C9C-4DDA-8F9E-B98DD491D4DD}" destId="{1FB71D83-DF4C-47C1-8255-63BE09ECEE59}" srcOrd="0" destOrd="0" presId="urn:microsoft.com/office/officeart/2005/8/layout/hChevron3"/>
    <dgm:cxn modelId="{96720BF3-7AA5-4899-8194-5E4E6CE370D5}" srcId="{08AA7A6B-2B85-48A9-9D6F-35E9072D8278}" destId="{43F23FFA-7C9C-4DDA-8F9E-B98DD491D4DD}" srcOrd="6" destOrd="0" parTransId="{B4377873-E5EA-4429-BE18-59C31F7A1C5D}" sibTransId="{4F4B97E5-5260-450B-95ED-66238E014B7F}"/>
    <dgm:cxn modelId="{5FBFE8C7-4559-481D-B8B1-52CA9A9D57F1}" type="presOf" srcId="{75D6AF31-F46D-4018-8887-1B5AB65AA204}" destId="{936E6295-6692-406E-AD36-18264A8F19A9}" srcOrd="0" destOrd="0" presId="urn:microsoft.com/office/officeart/2005/8/layout/hChevron3"/>
    <dgm:cxn modelId="{3CAD3AC7-5472-4F82-804A-FCDCCE233EAB}" srcId="{08AA7A6B-2B85-48A9-9D6F-35E9072D8278}" destId="{989F6B22-474C-4204-A5D6-5C221C5496F3}" srcOrd="9" destOrd="0" parTransId="{A0D0024A-EDFB-4DC6-9CBA-0DC1A75AE952}" sibTransId="{1B600F5C-93D5-4821-97EF-A6F88F47433E}"/>
    <dgm:cxn modelId="{0B061188-E3D1-4428-BB1F-01B65BE62B70}" type="presOf" srcId="{811B780C-962D-4A0B-93D3-683FB44F6AFC}" destId="{EEDE654C-ABC0-4ABB-B311-6765F32A4A24}" srcOrd="0" destOrd="0" presId="urn:microsoft.com/office/officeart/2005/8/layout/hChevron3"/>
    <dgm:cxn modelId="{6B0ABEF3-4775-491F-803B-9F9CB9988472}" type="presOf" srcId="{B85B41F5-403B-47BA-AF06-C2B5B5BC4425}" destId="{A547212B-710A-45E1-9E6E-E1A26E9F88A1}" srcOrd="0" destOrd="0" presId="urn:microsoft.com/office/officeart/2005/8/layout/hChevron3"/>
    <dgm:cxn modelId="{60DAF09A-BF88-474E-A2B9-D95140D530E4}" type="presOf" srcId="{2D875970-9529-49E2-9E54-B5FF58C5DE5B}" destId="{DA3CAB53-317E-40AA-BA86-4DAE63250562}" srcOrd="0" destOrd="0" presId="urn:microsoft.com/office/officeart/2005/8/layout/hChevron3"/>
    <dgm:cxn modelId="{61BDFBDE-DCCD-4827-B966-5E7480FE3849}" type="presOf" srcId="{08AA7A6B-2B85-48A9-9D6F-35E9072D8278}" destId="{07C66DCE-297A-49F9-9696-9F3B6D593901}" srcOrd="0" destOrd="0" presId="urn:microsoft.com/office/officeart/2005/8/layout/hChevron3"/>
    <dgm:cxn modelId="{F85B2DC7-545F-424F-B3EC-76C46F0C77F8}" srcId="{08AA7A6B-2B85-48A9-9D6F-35E9072D8278}" destId="{B85B41F5-403B-47BA-AF06-C2B5B5BC4425}" srcOrd="3" destOrd="0" parTransId="{A413EE5B-0743-4CB0-B9FA-853682403A71}" sibTransId="{B2D069AC-5286-4B3D-8C66-40207EEA7EEB}"/>
    <dgm:cxn modelId="{A961C038-57C2-4E66-B0DE-A440ADA35BCB}" srcId="{08AA7A6B-2B85-48A9-9D6F-35E9072D8278}" destId="{3B2BDE47-F37D-4C9B-AD87-3CDD783871C6}" srcOrd="5" destOrd="0" parTransId="{B2BFC035-C188-4876-B2FD-552D865FB3D2}" sibTransId="{973EDC93-636E-4796-BAFA-B8203928A423}"/>
    <dgm:cxn modelId="{D127C92B-6C1A-437B-9034-18FCCC6F7E9A}" srcId="{08AA7A6B-2B85-48A9-9D6F-35E9072D8278}" destId="{E5D0CCC2-CE42-472E-835D-25C0A4FBF940}" srcOrd="2" destOrd="0" parTransId="{315A2550-BD55-400A-A520-B3E90F91C14C}" sibTransId="{7854876E-EB65-48B2-8804-24EDCBD9E064}"/>
    <dgm:cxn modelId="{DB83B63A-5DBD-4B8F-8D5A-C5816A53FE70}" type="presOf" srcId="{989F6B22-474C-4204-A5D6-5C221C5496F3}" destId="{49025465-8C25-4EFF-872E-5F9163D52223}" srcOrd="0" destOrd="0" presId="urn:microsoft.com/office/officeart/2005/8/layout/hChevron3"/>
    <dgm:cxn modelId="{56BC1195-B5E1-402E-BBDE-4D9AB453B974}" srcId="{08AA7A6B-2B85-48A9-9D6F-35E9072D8278}" destId="{75D6AF31-F46D-4018-8887-1B5AB65AA204}" srcOrd="0" destOrd="0" parTransId="{43E1BE2A-4FF9-4497-80F5-A13D90D0ADA7}" sibTransId="{97A9229D-AD11-47F8-9B3F-F6DECCA7BCFE}"/>
    <dgm:cxn modelId="{38871C78-DCB1-4D59-8038-42BF9D05E304}" srcId="{08AA7A6B-2B85-48A9-9D6F-35E9072D8278}" destId="{46607FB9-B8CE-4E09-9837-81F84BE79E81}" srcOrd="7" destOrd="0" parTransId="{8E2FE3E6-C6C8-4198-99AC-79FAA782561F}" sibTransId="{F372C900-D333-42F8-94D7-CD6FCF6429FF}"/>
    <dgm:cxn modelId="{DE988181-3EE5-40DE-9D5F-97DECA2323AA}" type="presOf" srcId="{D36469AD-16D3-4239-8CE6-979E41558250}" destId="{E8CC10A9-183B-487B-A180-4FA3BC0B08C3}" srcOrd="0" destOrd="0" presId="urn:microsoft.com/office/officeart/2005/8/layout/hChevron3"/>
    <dgm:cxn modelId="{07090EFF-A90D-40F7-A2E7-1B5070A7E994}" type="presParOf" srcId="{07C66DCE-297A-49F9-9696-9F3B6D593901}" destId="{936E6295-6692-406E-AD36-18264A8F19A9}" srcOrd="0" destOrd="0" presId="urn:microsoft.com/office/officeart/2005/8/layout/hChevron3"/>
    <dgm:cxn modelId="{87C79D69-EF17-4383-BE4F-69A2BB8EB0CA}" type="presParOf" srcId="{07C66DCE-297A-49F9-9696-9F3B6D593901}" destId="{922B6805-95C3-4CE0-BD2C-84C5574980F1}" srcOrd="1" destOrd="0" presId="urn:microsoft.com/office/officeart/2005/8/layout/hChevron3"/>
    <dgm:cxn modelId="{BEC11290-4F71-45F1-90DA-97FEE9DB647D}" type="presParOf" srcId="{07C66DCE-297A-49F9-9696-9F3B6D593901}" destId="{DA3CAB53-317E-40AA-BA86-4DAE63250562}" srcOrd="2" destOrd="0" presId="urn:microsoft.com/office/officeart/2005/8/layout/hChevron3"/>
    <dgm:cxn modelId="{6403B332-489B-4824-85FA-8E68223F2B66}" type="presParOf" srcId="{07C66DCE-297A-49F9-9696-9F3B6D593901}" destId="{81878816-964C-46AE-90FD-36C33E2D3A36}" srcOrd="3" destOrd="0" presId="urn:microsoft.com/office/officeart/2005/8/layout/hChevron3"/>
    <dgm:cxn modelId="{429B85A2-45F8-4173-A9E4-C29AC6E758B6}" type="presParOf" srcId="{07C66DCE-297A-49F9-9696-9F3B6D593901}" destId="{A9763A96-B472-451A-8CA6-E253233A6AF6}" srcOrd="4" destOrd="0" presId="urn:microsoft.com/office/officeart/2005/8/layout/hChevron3"/>
    <dgm:cxn modelId="{E2187DCC-3B32-4255-8A3F-6C9E720C2706}" type="presParOf" srcId="{07C66DCE-297A-49F9-9696-9F3B6D593901}" destId="{4DEE1A9A-373F-41DC-90B8-FE661960E102}" srcOrd="5" destOrd="0" presId="urn:microsoft.com/office/officeart/2005/8/layout/hChevron3"/>
    <dgm:cxn modelId="{B9BF18C5-6CA8-48C3-835A-457810B3E224}" type="presParOf" srcId="{07C66DCE-297A-49F9-9696-9F3B6D593901}" destId="{A547212B-710A-45E1-9E6E-E1A26E9F88A1}" srcOrd="6" destOrd="0" presId="urn:microsoft.com/office/officeart/2005/8/layout/hChevron3"/>
    <dgm:cxn modelId="{2581C783-DDB3-4E0D-95FF-A437D949EC8F}" type="presParOf" srcId="{07C66DCE-297A-49F9-9696-9F3B6D593901}" destId="{562032BE-3D3B-44AE-AA5E-788B718819DB}" srcOrd="7" destOrd="0" presId="urn:microsoft.com/office/officeart/2005/8/layout/hChevron3"/>
    <dgm:cxn modelId="{9E75EA66-B72D-45E4-8C6B-824D8B46E95F}" type="presParOf" srcId="{07C66DCE-297A-49F9-9696-9F3B6D593901}" destId="{EEDE654C-ABC0-4ABB-B311-6765F32A4A24}" srcOrd="8" destOrd="0" presId="urn:microsoft.com/office/officeart/2005/8/layout/hChevron3"/>
    <dgm:cxn modelId="{A764A207-74A4-4FCE-AF1E-894250C868E8}" type="presParOf" srcId="{07C66DCE-297A-49F9-9696-9F3B6D593901}" destId="{52AFA04C-BB19-499F-8FFF-F8143C7FC72C}" srcOrd="9" destOrd="0" presId="urn:microsoft.com/office/officeart/2005/8/layout/hChevron3"/>
    <dgm:cxn modelId="{393CAABE-1C30-40F6-8B4F-E2302EC4D89A}" type="presParOf" srcId="{07C66DCE-297A-49F9-9696-9F3B6D593901}" destId="{E1049F8C-F884-4F29-B939-3C1B85DB162B}" srcOrd="10" destOrd="0" presId="urn:microsoft.com/office/officeart/2005/8/layout/hChevron3"/>
    <dgm:cxn modelId="{F4C512FF-A6BF-40D0-AB3C-819F5D88B1BB}" type="presParOf" srcId="{07C66DCE-297A-49F9-9696-9F3B6D593901}" destId="{E093AC09-C772-4707-8C52-C30079177726}" srcOrd="11" destOrd="0" presId="urn:microsoft.com/office/officeart/2005/8/layout/hChevron3"/>
    <dgm:cxn modelId="{4370E911-1BE8-4039-A915-29E27DF4D2F9}" type="presParOf" srcId="{07C66DCE-297A-49F9-9696-9F3B6D593901}" destId="{1FB71D83-DF4C-47C1-8255-63BE09ECEE59}" srcOrd="12" destOrd="0" presId="urn:microsoft.com/office/officeart/2005/8/layout/hChevron3"/>
    <dgm:cxn modelId="{6E4DAE88-B2A5-4E42-9C85-362E7F2D6AC9}" type="presParOf" srcId="{07C66DCE-297A-49F9-9696-9F3B6D593901}" destId="{D5AA2AB6-892D-45CB-B65E-C85A4DD13D6B}" srcOrd="13" destOrd="0" presId="urn:microsoft.com/office/officeart/2005/8/layout/hChevron3"/>
    <dgm:cxn modelId="{43D335D2-2614-4E3A-9619-68DEBC1778A0}" type="presParOf" srcId="{07C66DCE-297A-49F9-9696-9F3B6D593901}" destId="{9337C38E-9BAB-4426-BAF3-20EFCD3433C8}" srcOrd="14" destOrd="0" presId="urn:microsoft.com/office/officeart/2005/8/layout/hChevron3"/>
    <dgm:cxn modelId="{490D3961-1CD7-4F44-9260-3966E0DCBF36}" type="presParOf" srcId="{07C66DCE-297A-49F9-9696-9F3B6D593901}" destId="{720B4E21-70A0-4B5C-B296-3F81447C051B}" srcOrd="15" destOrd="0" presId="urn:microsoft.com/office/officeart/2005/8/layout/hChevron3"/>
    <dgm:cxn modelId="{F01B997B-BACD-405F-8797-19A8D6FFB577}" type="presParOf" srcId="{07C66DCE-297A-49F9-9696-9F3B6D593901}" destId="{E8CC10A9-183B-487B-A180-4FA3BC0B08C3}" srcOrd="16" destOrd="0" presId="urn:microsoft.com/office/officeart/2005/8/layout/hChevron3"/>
    <dgm:cxn modelId="{10C2C42B-21D3-489A-960E-A2D664C3A008}" type="presParOf" srcId="{07C66DCE-297A-49F9-9696-9F3B6D593901}" destId="{DFB49FA5-9BE8-4985-9450-07EE1E1D1C4F}" srcOrd="17" destOrd="0" presId="urn:microsoft.com/office/officeart/2005/8/layout/hChevron3"/>
    <dgm:cxn modelId="{CEB8E8BF-2EC9-4B9C-8309-126BD27DF843}" type="presParOf" srcId="{07C66DCE-297A-49F9-9696-9F3B6D593901}" destId="{49025465-8C25-4EFF-872E-5F9163D52223}" srcOrd="18" destOrd="0" presId="urn:microsoft.com/office/officeart/2005/8/layout/hChevron3"/>
  </dgm:cxnLst>
  <dgm:bg/>
  <dgm:whole/>
</dgm:dataModel>
</file>

<file path=ppt/diagrams/data4.xml><?xml version="1.0" encoding="utf-8"?>
<dgm:dataModel xmlns:dgm="http://schemas.openxmlformats.org/drawingml/2006/diagram" xmlns:a="http://schemas.openxmlformats.org/drawingml/2006/main">
  <dgm:ptLst>
    <dgm:pt modelId="{7EECC912-017A-4021-8516-0FD9D949588D}" type="doc">
      <dgm:prSet loTypeId="urn:microsoft.com/office/officeart/2005/8/layout/hProcess9" loCatId="process" qsTypeId="urn:microsoft.com/office/officeart/2005/8/quickstyle/simple1#2" qsCatId="simple" csTypeId="urn:microsoft.com/office/officeart/2005/8/colors/accent1_2#4" csCatId="accent1" phldr="1"/>
      <dgm:spPr/>
    </dgm:pt>
    <dgm:pt modelId="{25AD0FF2-7247-4660-A8C8-D569498B9ED6}">
      <dgm:prSet phldrT="[Text]"/>
      <dgm:spPr/>
      <dgm:t>
        <a:bodyPr/>
        <a:lstStyle/>
        <a:p>
          <a:r>
            <a:rPr lang="en-US" dirty="0" smtClean="0"/>
            <a:t>Improvements in performance</a:t>
          </a:r>
          <a:endParaRPr lang="en-US" dirty="0"/>
        </a:p>
      </dgm:t>
    </dgm:pt>
    <dgm:pt modelId="{04293EC6-4160-4D3E-8DFA-382CA211F6A9}" type="parTrans" cxnId="{C0A8A159-3217-4DB4-B38E-E1778EAA57B7}">
      <dgm:prSet/>
      <dgm:spPr/>
      <dgm:t>
        <a:bodyPr/>
        <a:lstStyle/>
        <a:p>
          <a:endParaRPr lang="en-US"/>
        </a:p>
      </dgm:t>
    </dgm:pt>
    <dgm:pt modelId="{FEA7F227-1C71-4E33-8383-EFE311FC0D7C}" type="sibTrans" cxnId="{C0A8A159-3217-4DB4-B38E-E1778EAA57B7}">
      <dgm:prSet/>
      <dgm:spPr/>
      <dgm:t>
        <a:bodyPr/>
        <a:lstStyle/>
        <a:p>
          <a:endParaRPr lang="en-US"/>
        </a:p>
      </dgm:t>
    </dgm:pt>
    <dgm:pt modelId="{153F5A8C-E690-48E2-A136-601AFB1F0867}" type="pres">
      <dgm:prSet presAssocID="{7EECC912-017A-4021-8516-0FD9D949588D}" presName="CompostProcess" presStyleCnt="0">
        <dgm:presLayoutVars>
          <dgm:dir/>
          <dgm:resizeHandles val="exact"/>
        </dgm:presLayoutVars>
      </dgm:prSet>
      <dgm:spPr/>
    </dgm:pt>
    <dgm:pt modelId="{98989FFA-663D-48D4-A9DE-0A959738392C}" type="pres">
      <dgm:prSet presAssocID="{7EECC912-017A-4021-8516-0FD9D949588D}" presName="arrow" presStyleLbl="bgShp" presStyleIdx="0" presStyleCnt="1" custScaleX="117647" custLinFactNeighborX="-11029" custLinFactNeighborY="-10169"/>
      <dgm:spPr/>
    </dgm:pt>
    <dgm:pt modelId="{84FF3199-68AD-4FE4-B9E2-0184A9A74EEC}" type="pres">
      <dgm:prSet presAssocID="{7EECC912-017A-4021-8516-0FD9D949588D}" presName="linearProcess" presStyleCnt="0"/>
      <dgm:spPr/>
    </dgm:pt>
    <dgm:pt modelId="{1929BADE-A338-4FE7-BD69-E5AF14C5C546}" type="pres">
      <dgm:prSet presAssocID="{25AD0FF2-7247-4660-A8C8-D569498B9ED6}" presName="textNode" presStyleLbl="node1" presStyleIdx="0" presStyleCnt="1" custScaleX="87287" custScaleY="67567" custLinFactNeighborX="-13175" custLinFactNeighborY="-2233">
        <dgm:presLayoutVars>
          <dgm:bulletEnabled val="1"/>
        </dgm:presLayoutVars>
      </dgm:prSet>
      <dgm:spPr/>
      <dgm:t>
        <a:bodyPr/>
        <a:lstStyle/>
        <a:p>
          <a:endParaRPr lang="en-US"/>
        </a:p>
      </dgm:t>
    </dgm:pt>
  </dgm:ptLst>
  <dgm:cxnLst>
    <dgm:cxn modelId="{C0A8A159-3217-4DB4-B38E-E1778EAA57B7}" srcId="{7EECC912-017A-4021-8516-0FD9D949588D}" destId="{25AD0FF2-7247-4660-A8C8-D569498B9ED6}" srcOrd="0" destOrd="0" parTransId="{04293EC6-4160-4D3E-8DFA-382CA211F6A9}" sibTransId="{FEA7F227-1C71-4E33-8383-EFE311FC0D7C}"/>
    <dgm:cxn modelId="{B0B32824-02CD-48E3-A596-06CE1821EC0A}" type="presOf" srcId="{25AD0FF2-7247-4660-A8C8-D569498B9ED6}" destId="{1929BADE-A338-4FE7-BD69-E5AF14C5C546}" srcOrd="0" destOrd="0" presId="urn:microsoft.com/office/officeart/2005/8/layout/hProcess9"/>
    <dgm:cxn modelId="{3235E21E-555C-4163-BD02-613A54544326}" type="presOf" srcId="{7EECC912-017A-4021-8516-0FD9D949588D}" destId="{153F5A8C-E690-48E2-A136-601AFB1F0867}" srcOrd="0" destOrd="0" presId="urn:microsoft.com/office/officeart/2005/8/layout/hProcess9"/>
    <dgm:cxn modelId="{2B0E90AE-BE3F-450F-BB8D-2B53D401BCE7}" type="presParOf" srcId="{153F5A8C-E690-48E2-A136-601AFB1F0867}" destId="{98989FFA-663D-48D4-A9DE-0A959738392C}" srcOrd="0" destOrd="0" presId="urn:microsoft.com/office/officeart/2005/8/layout/hProcess9"/>
    <dgm:cxn modelId="{E976FF79-839E-46EE-811C-86933E30609B}" type="presParOf" srcId="{153F5A8C-E690-48E2-A136-601AFB1F0867}" destId="{84FF3199-68AD-4FE4-B9E2-0184A9A74EEC}" srcOrd="1" destOrd="0" presId="urn:microsoft.com/office/officeart/2005/8/layout/hProcess9"/>
    <dgm:cxn modelId="{22CA5EFC-0CB6-468C-AE84-B7D1B7886C8A}" type="presParOf" srcId="{84FF3199-68AD-4FE4-B9E2-0184A9A74EEC}" destId="{1929BADE-A338-4FE7-BD69-E5AF14C5C546}" srcOrd="0" destOrd="0" presId="urn:microsoft.com/office/officeart/2005/8/layout/hProcess9"/>
  </dgm:cxnLst>
  <dgm:bg/>
  <dgm:whole/>
</dgm:dataModel>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54088" y="4443413"/>
            <a:ext cx="5100637" cy="4202112"/>
          </a:xfrm>
          <a:prstGeom prst="rect">
            <a:avLst/>
          </a:prstGeom>
          <a:noFill/>
          <a:ln w="12700">
            <a:noFill/>
            <a:miter lim="800000"/>
            <a:headEnd/>
            <a:tailEnd/>
          </a:ln>
          <a:effectLst/>
        </p:spPr>
        <p:txBody>
          <a:bodyPr vert="horz" wrap="square" lIns="92206" tIns="46912" rIns="92206" bIns="469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5" name="Rectangle 3"/>
          <p:cNvSpPr>
            <a:spLocks noGrp="1" noRot="1" noChangeAspect="1" noChangeArrowheads="1" noTextEdit="1"/>
          </p:cNvSpPr>
          <p:nvPr>
            <p:ph type="sldImg" idx="2"/>
          </p:nvPr>
        </p:nvSpPr>
        <p:spPr bwMode="auto">
          <a:xfrm>
            <a:off x="1189038" y="703263"/>
            <a:ext cx="4630737" cy="3473450"/>
          </a:xfrm>
          <a:prstGeom prst="rect">
            <a:avLst/>
          </a:prstGeom>
          <a:noFill/>
          <a:ln w="12700">
            <a:solidFill>
              <a:schemeClr val="tx1"/>
            </a:solidFill>
            <a:miter lim="800000"/>
            <a:headEnd/>
            <a:tailEnd/>
          </a:ln>
        </p:spPr>
      </p:sp>
    </p:spTree>
  </p:cSld>
  <p:clrMap bg1="lt1" tx1="dk1" bg2="lt2" tx2="dk2" accent1="accent1" accent2="accent2" accent3="accent3" accent4="accent4" accent5="accent5" accent6="accent6" hlink="hlink" folHlink="folHlink"/>
  <p:notesStyle>
    <a:lvl1pPr algn="l" defTabSz="904875" rtl="0" eaLnBrk="0" fontAlgn="base" hangingPunct="0">
      <a:spcBef>
        <a:spcPct val="30000"/>
      </a:spcBef>
      <a:spcAft>
        <a:spcPct val="0"/>
      </a:spcAft>
      <a:defRPr sz="1200" kern="1200">
        <a:solidFill>
          <a:schemeClr val="tx1"/>
        </a:solidFill>
        <a:latin typeface="Times New Roman" charset="0"/>
        <a:ea typeface="+mn-ea"/>
        <a:cs typeface="+mn-cs"/>
      </a:defRPr>
    </a:lvl1pPr>
    <a:lvl2pPr marL="452438" algn="l" defTabSz="904875" rtl="0" eaLnBrk="0" fontAlgn="base" hangingPunct="0">
      <a:spcBef>
        <a:spcPct val="30000"/>
      </a:spcBef>
      <a:spcAft>
        <a:spcPct val="0"/>
      </a:spcAft>
      <a:defRPr sz="1200" kern="1200">
        <a:solidFill>
          <a:schemeClr val="tx1"/>
        </a:solidFill>
        <a:latin typeface="Times New Roman" charset="0"/>
        <a:ea typeface="+mn-ea"/>
        <a:cs typeface="+mn-cs"/>
      </a:defRPr>
    </a:lvl2pPr>
    <a:lvl3pPr marL="904875" algn="l" defTabSz="904875" rtl="0" eaLnBrk="0" fontAlgn="base" hangingPunct="0">
      <a:spcBef>
        <a:spcPct val="30000"/>
      </a:spcBef>
      <a:spcAft>
        <a:spcPct val="0"/>
      </a:spcAft>
      <a:defRPr sz="1200" kern="1200">
        <a:solidFill>
          <a:schemeClr val="tx1"/>
        </a:solidFill>
        <a:latin typeface="Times New Roman" charset="0"/>
        <a:ea typeface="+mn-ea"/>
        <a:cs typeface="+mn-cs"/>
      </a:defRPr>
    </a:lvl3pPr>
    <a:lvl4pPr marL="1357313" algn="l" defTabSz="904875" rtl="0" eaLnBrk="0" fontAlgn="base" hangingPunct="0">
      <a:spcBef>
        <a:spcPct val="30000"/>
      </a:spcBef>
      <a:spcAft>
        <a:spcPct val="0"/>
      </a:spcAft>
      <a:defRPr sz="1200" kern="1200">
        <a:solidFill>
          <a:schemeClr val="tx1"/>
        </a:solidFill>
        <a:latin typeface="Times New Roman" charset="0"/>
        <a:ea typeface="+mn-ea"/>
        <a:cs typeface="+mn-cs"/>
      </a:defRPr>
    </a:lvl4pPr>
    <a:lvl5pPr marL="1809750" algn="l" defTabSz="904875"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body" idx="1"/>
          </p:nvPr>
        </p:nvSpPr>
        <p:spPr>
          <a:noFill/>
          <a:ln w="9525"/>
        </p:spPr>
        <p:txBody>
          <a:bodyPr/>
          <a:lstStyle/>
          <a:p>
            <a:endParaRPr lang="en-US" smtClean="0">
              <a:latin typeface="Times New Roman" pitchFamily="18" charset="0"/>
            </a:endParaRPr>
          </a:p>
        </p:txBody>
      </p:sp>
      <p:sp>
        <p:nvSpPr>
          <p:cNvPr id="16386" name="Rectangle 3"/>
          <p:cNvSpPr>
            <a:spLocks noGrp="1" noRot="1" noChangeAspect="1" noChangeArrowheads="1" noTextEdit="1"/>
          </p:cNvSpPr>
          <p:nvPr>
            <p:ph type="sldImg"/>
          </p:nvPr>
        </p:nvSpPr>
        <p:spPr>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4294967295"/>
          </p:nvPr>
        </p:nvSpPr>
        <p:spPr bwMode="auto">
          <a:xfrm>
            <a:off x="3970338" y="8829675"/>
            <a:ext cx="3038475" cy="465138"/>
          </a:xfrm>
          <a:prstGeom prst="rect">
            <a:avLst/>
          </a:prstGeom>
          <a:noFill/>
          <a:ln>
            <a:miter lim="800000"/>
            <a:headEnd/>
            <a:tailEnd/>
          </a:ln>
        </p:spPr>
        <p:txBody>
          <a:bodyPr lIns="92226" tIns="46113" rIns="92226" bIns="46113"/>
          <a:lstStyle/>
          <a:p>
            <a:pPr eaLnBrk="0" hangingPunct="0"/>
            <a:fld id="{5D701FCD-E515-42FF-9889-D83D8088EC62}" type="slidenum">
              <a:rPr lang="en-US"/>
              <a:pPr eaLnBrk="0" hangingPunct="0"/>
              <a:t>5</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w="9525"/>
        </p:spPr>
        <p:txBody>
          <a:bodyPr/>
          <a:lstStyle/>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4294967295"/>
          </p:nvPr>
        </p:nvSpPr>
        <p:spPr bwMode="auto">
          <a:xfrm>
            <a:off x="3970338" y="8829675"/>
            <a:ext cx="3038475" cy="465138"/>
          </a:xfrm>
          <a:prstGeom prst="rect">
            <a:avLst/>
          </a:prstGeom>
          <a:noFill/>
          <a:ln>
            <a:miter lim="800000"/>
            <a:headEnd/>
            <a:tailEnd/>
          </a:ln>
        </p:spPr>
        <p:txBody>
          <a:bodyPr lIns="92226" tIns="46113" rIns="92226" bIns="46113"/>
          <a:lstStyle/>
          <a:p>
            <a:pPr eaLnBrk="0" hangingPunct="0"/>
            <a:fld id="{6DFA81CD-EDE5-4802-810D-0CF20D7787FD}" type="slidenum">
              <a:rPr lang="en-US"/>
              <a:pPr eaLnBrk="0" hangingPunct="0"/>
              <a:t>7</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w="9525"/>
        </p:spPr>
        <p:txBody>
          <a:bodyPr/>
          <a:lstStyle/>
          <a:p>
            <a:r>
              <a:rPr lang="en-US" smtClean="0">
                <a:latin typeface="Times New Roman" pitchFamily="18" charset="0"/>
              </a:rPr>
              <a:t>These are examples of MEMS Technologies which have transformed their market. Every new automobile will have multiple accelerometer, pressure sensors, etc. which can be manufactured cheaply in high volume by MEMS.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cap="flat"/>
        </p:spPr>
      </p:sp>
      <p:sp>
        <p:nvSpPr>
          <p:cNvPr id="49154" name="Rectangle 3"/>
          <p:cNvSpPr>
            <a:spLocks noGrp="1" noChangeArrowheads="1"/>
          </p:cNvSpPr>
          <p:nvPr>
            <p:ph type="body" idx="1"/>
          </p:nvPr>
        </p:nvSpPr>
        <p:spPr>
          <a:noFill/>
          <a:ln w="9525"/>
        </p:spPr>
        <p:txBody>
          <a:bodyPr/>
          <a:lstStyle/>
          <a:p>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lvl="0"/>
            <a:r>
              <a:rPr lang="en-US" smtClean="0"/>
              <a:t>Subtitle 24 pt</a:t>
            </a:r>
          </a:p>
          <a:p>
            <a:pPr lvl="1"/>
            <a:r>
              <a:rPr lang="en-US" smtClean="0"/>
              <a:t>Second level 22 pt</a:t>
            </a:r>
          </a:p>
          <a:p>
            <a:pPr lvl="2"/>
            <a:r>
              <a:rPr lang="en-US" smtClean="0"/>
              <a:t>Third level 20 pt</a:t>
            </a:r>
          </a:p>
          <a:p>
            <a:pPr lvl="3"/>
            <a:r>
              <a:rPr lang="en-US" smtClean="0"/>
              <a:t>Fourth level 18pt</a:t>
            </a:r>
          </a:p>
          <a:p>
            <a:pPr lvl="4"/>
            <a:r>
              <a:rPr lang="en-US" smtClean="0"/>
              <a:t>Fifth level 18pt</a:t>
            </a:r>
          </a:p>
        </p:txBody>
      </p:sp>
      <p:pic>
        <p:nvPicPr>
          <p:cNvPr id="1027" name="Picture 3"/>
          <p:cNvPicPr>
            <a:picLocks noChangeArrowheads="1"/>
          </p:cNvPicPr>
          <p:nvPr/>
        </p:nvPicPr>
        <p:blipFill>
          <a:blip r:embed="rId13"/>
          <a:srcRect/>
          <a:stretch>
            <a:fillRect/>
          </a:stretch>
        </p:blipFill>
        <p:spPr bwMode="auto">
          <a:xfrm>
            <a:off x="0" y="0"/>
            <a:ext cx="2286000" cy="1301750"/>
          </a:xfrm>
          <a:prstGeom prst="rect">
            <a:avLst/>
          </a:prstGeom>
          <a:noFill/>
          <a:ln w="12700">
            <a:noFill/>
            <a:miter lim="800000"/>
            <a:headEnd/>
            <a:tailEnd/>
          </a:ln>
        </p:spPr>
      </p:pic>
      <p:sp>
        <p:nvSpPr>
          <p:cNvPr id="1028" name="Line 4"/>
          <p:cNvSpPr>
            <a:spLocks noChangeShapeType="1"/>
          </p:cNvSpPr>
          <p:nvPr/>
        </p:nvSpPr>
        <p:spPr bwMode="auto">
          <a:xfrm>
            <a:off x="803275" y="1447800"/>
            <a:ext cx="7616825" cy="0"/>
          </a:xfrm>
          <a:prstGeom prst="line">
            <a:avLst/>
          </a:prstGeom>
          <a:noFill/>
          <a:ln w="25400">
            <a:solidFill>
              <a:srgbClr val="000000"/>
            </a:solidFill>
            <a:round/>
            <a:headEnd/>
            <a:tailEnd/>
          </a:ln>
          <a:effectLst/>
        </p:spPr>
        <p:txBody>
          <a:bodyPr wrap="none" anchor="ctr"/>
          <a:lstStyle/>
          <a:p>
            <a:pPr eaLnBrk="0" hangingPunct="0">
              <a:defRPr/>
            </a:pPr>
            <a:endParaRPr lang="en-US">
              <a:latin typeface="Times New Roman" charset="0"/>
            </a:endParaRPr>
          </a:p>
        </p:txBody>
      </p:sp>
      <p:sp>
        <p:nvSpPr>
          <p:cNvPr id="1029" name="Rectangle 5"/>
          <p:cNvSpPr>
            <a:spLocks noGrp="1" noChangeArrowheads="1"/>
          </p:cNvSpPr>
          <p:nvPr>
            <p:ph type="title"/>
          </p:nvPr>
        </p:nvSpPr>
        <p:spPr bwMode="auto">
          <a:xfrm>
            <a:off x="685800" y="533400"/>
            <a:ext cx="7772400" cy="1219200"/>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p>
            <a:pPr lvl="0"/>
            <a:r>
              <a:rPr lang="en-US" smtClean="0"/>
              <a:t>Title - 28 Point Helvetica Bold</a:t>
            </a:r>
          </a:p>
        </p:txBody>
      </p:sp>
      <p:pic>
        <p:nvPicPr>
          <p:cNvPr id="1030" name="Picture 6"/>
          <p:cNvPicPr>
            <a:picLocks noChangeArrowheads="1"/>
          </p:cNvPicPr>
          <p:nvPr/>
        </p:nvPicPr>
        <p:blipFill>
          <a:blip r:embed="rId14"/>
          <a:srcRect/>
          <a:stretch>
            <a:fillRect/>
          </a:stretch>
        </p:blipFill>
        <p:spPr bwMode="auto">
          <a:xfrm>
            <a:off x="7924800" y="6324600"/>
            <a:ext cx="1104900" cy="431800"/>
          </a:xfrm>
          <a:prstGeom prst="rect">
            <a:avLst/>
          </a:prstGeom>
          <a:noFill/>
          <a:ln w="12700">
            <a:noFill/>
            <a:miter lim="800000"/>
            <a:headEnd/>
            <a:tailEnd/>
          </a:ln>
        </p:spPr>
      </p:pic>
      <p:sp>
        <p:nvSpPr>
          <p:cNvPr id="1031" name="Rectangle 7"/>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Tahoma" pitchFamily="34"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2800" b="1">
          <a:solidFill>
            <a:srgbClr val="000000"/>
          </a:solidFill>
          <a:latin typeface="+mj-lt"/>
          <a:ea typeface="+mj-ea"/>
          <a:cs typeface="+mj-cs"/>
        </a:defRPr>
      </a:lvl1pPr>
      <a:lvl2pPr algn="ctr" rtl="0" eaLnBrk="0" fontAlgn="base" hangingPunct="0">
        <a:spcBef>
          <a:spcPct val="0"/>
        </a:spcBef>
        <a:spcAft>
          <a:spcPct val="0"/>
        </a:spcAft>
        <a:defRPr sz="2800" b="1">
          <a:solidFill>
            <a:srgbClr val="000000"/>
          </a:solidFill>
          <a:latin typeface="Arial" charset="0"/>
        </a:defRPr>
      </a:lvl2pPr>
      <a:lvl3pPr algn="ctr" rtl="0" eaLnBrk="0" fontAlgn="base" hangingPunct="0">
        <a:spcBef>
          <a:spcPct val="0"/>
        </a:spcBef>
        <a:spcAft>
          <a:spcPct val="0"/>
        </a:spcAft>
        <a:defRPr sz="2800" b="1">
          <a:solidFill>
            <a:srgbClr val="000000"/>
          </a:solidFill>
          <a:latin typeface="Arial" charset="0"/>
        </a:defRPr>
      </a:lvl3pPr>
      <a:lvl4pPr algn="ctr" rtl="0" eaLnBrk="0" fontAlgn="base" hangingPunct="0">
        <a:spcBef>
          <a:spcPct val="0"/>
        </a:spcBef>
        <a:spcAft>
          <a:spcPct val="0"/>
        </a:spcAft>
        <a:defRPr sz="2800" b="1">
          <a:solidFill>
            <a:srgbClr val="000000"/>
          </a:solidFill>
          <a:latin typeface="Arial" charset="0"/>
        </a:defRPr>
      </a:lvl4pPr>
      <a:lvl5pPr algn="ctr" rtl="0" eaLnBrk="0" fontAlgn="base" hangingPunct="0">
        <a:spcBef>
          <a:spcPct val="0"/>
        </a:spcBef>
        <a:spcAft>
          <a:spcPct val="0"/>
        </a:spcAft>
        <a:defRPr sz="2800" b="1">
          <a:solidFill>
            <a:srgbClr val="000000"/>
          </a:solidFill>
          <a:latin typeface="Arial" charset="0"/>
        </a:defRPr>
      </a:lvl5pPr>
      <a:lvl6pPr marL="457200" algn="ctr" rtl="0" eaLnBrk="0" fontAlgn="base" hangingPunct="0">
        <a:spcBef>
          <a:spcPct val="0"/>
        </a:spcBef>
        <a:spcAft>
          <a:spcPct val="0"/>
        </a:spcAft>
        <a:defRPr sz="2800" b="1">
          <a:solidFill>
            <a:srgbClr val="000000"/>
          </a:solidFill>
          <a:latin typeface="Arial" charset="0"/>
        </a:defRPr>
      </a:lvl6pPr>
      <a:lvl7pPr marL="914400" algn="ctr" rtl="0" eaLnBrk="0" fontAlgn="base" hangingPunct="0">
        <a:spcBef>
          <a:spcPct val="0"/>
        </a:spcBef>
        <a:spcAft>
          <a:spcPct val="0"/>
        </a:spcAft>
        <a:defRPr sz="2800" b="1">
          <a:solidFill>
            <a:srgbClr val="000000"/>
          </a:solidFill>
          <a:latin typeface="Arial" charset="0"/>
        </a:defRPr>
      </a:lvl7pPr>
      <a:lvl8pPr marL="1371600" algn="ctr" rtl="0" eaLnBrk="0" fontAlgn="base" hangingPunct="0">
        <a:spcBef>
          <a:spcPct val="0"/>
        </a:spcBef>
        <a:spcAft>
          <a:spcPct val="0"/>
        </a:spcAft>
        <a:defRPr sz="2800" b="1">
          <a:solidFill>
            <a:srgbClr val="000000"/>
          </a:solidFill>
          <a:latin typeface="Arial" charset="0"/>
        </a:defRPr>
      </a:lvl8pPr>
      <a:lvl9pPr marL="1828800" algn="ctr" rtl="0" eaLnBrk="0" fontAlgn="base" hangingPunct="0">
        <a:spcBef>
          <a:spcPct val="0"/>
        </a:spcBef>
        <a:spcAft>
          <a:spcPct val="0"/>
        </a:spcAft>
        <a:defRPr sz="2800" b="1">
          <a:solidFill>
            <a:srgbClr val="000000"/>
          </a:solidFill>
          <a:latin typeface="Arial" charset="0"/>
        </a:defRPr>
      </a:lvl9pPr>
    </p:titleStyle>
    <p:bodyStyle>
      <a:lvl1pPr marL="342900" indent="-171450" algn="l" rtl="0" eaLnBrk="0" fontAlgn="base" hangingPunct="0">
        <a:spcBef>
          <a:spcPct val="20000"/>
        </a:spcBef>
        <a:spcAft>
          <a:spcPct val="0"/>
        </a:spcAft>
        <a:buSzPct val="100000"/>
        <a:buChar char="•"/>
        <a:defRPr sz="2400" b="1">
          <a:solidFill>
            <a:srgbClr val="000000"/>
          </a:solidFill>
          <a:latin typeface="+mn-lt"/>
          <a:ea typeface="+mn-ea"/>
          <a:cs typeface="+mn-cs"/>
        </a:defRPr>
      </a:lvl1pPr>
      <a:lvl2pPr marL="685800" indent="-228600" algn="l" rtl="0" eaLnBrk="0" fontAlgn="base" hangingPunct="0">
        <a:spcBef>
          <a:spcPct val="20000"/>
        </a:spcBef>
        <a:spcAft>
          <a:spcPct val="0"/>
        </a:spcAft>
        <a:buSzPct val="100000"/>
        <a:buChar char="–"/>
        <a:defRPr sz="2200" b="1">
          <a:solidFill>
            <a:srgbClr val="000000"/>
          </a:solidFill>
          <a:latin typeface="+mn-lt"/>
        </a:defRPr>
      </a:lvl2pPr>
      <a:lvl3pPr marL="1085850" indent="-171450" algn="l" rtl="0" eaLnBrk="0" fontAlgn="base" hangingPunct="0">
        <a:spcBef>
          <a:spcPct val="20000"/>
        </a:spcBef>
        <a:spcAft>
          <a:spcPct val="0"/>
        </a:spcAft>
        <a:buSzPct val="100000"/>
        <a:buChar char="•"/>
        <a:defRPr sz="2000" b="1">
          <a:solidFill>
            <a:srgbClr val="000000"/>
          </a:solidFill>
          <a:latin typeface="+mn-lt"/>
        </a:defRPr>
      </a:lvl3pPr>
      <a:lvl4pPr marL="1543050" indent="-171450" algn="l" rtl="0" eaLnBrk="0" fontAlgn="base" hangingPunct="0">
        <a:spcBef>
          <a:spcPct val="20000"/>
        </a:spcBef>
        <a:spcAft>
          <a:spcPct val="0"/>
        </a:spcAft>
        <a:buSzPct val="100000"/>
        <a:buChar char="–"/>
        <a:defRPr b="1">
          <a:solidFill>
            <a:srgbClr val="000000"/>
          </a:solidFill>
          <a:latin typeface="+mn-lt"/>
        </a:defRPr>
      </a:lvl4pPr>
      <a:lvl5pPr marL="1943100" indent="-114300" algn="l" rtl="0" eaLnBrk="0" fontAlgn="base" hangingPunct="0">
        <a:spcBef>
          <a:spcPct val="20000"/>
        </a:spcBef>
        <a:spcAft>
          <a:spcPct val="0"/>
        </a:spcAft>
        <a:buSzPct val="100000"/>
        <a:buChar char="•"/>
        <a:defRPr b="1">
          <a:solidFill>
            <a:srgbClr val="000000"/>
          </a:solidFill>
          <a:latin typeface="+mn-lt"/>
        </a:defRPr>
      </a:lvl5pPr>
      <a:lvl6pPr marL="2400300" indent="-114300" algn="l" rtl="0" eaLnBrk="0" fontAlgn="base" hangingPunct="0">
        <a:spcBef>
          <a:spcPct val="20000"/>
        </a:spcBef>
        <a:spcAft>
          <a:spcPct val="0"/>
        </a:spcAft>
        <a:buSzPct val="100000"/>
        <a:buChar char="•"/>
        <a:defRPr b="1">
          <a:solidFill>
            <a:srgbClr val="000000"/>
          </a:solidFill>
          <a:latin typeface="+mn-lt"/>
        </a:defRPr>
      </a:lvl6pPr>
      <a:lvl7pPr marL="2857500" indent="-114300" algn="l" rtl="0" eaLnBrk="0" fontAlgn="base" hangingPunct="0">
        <a:spcBef>
          <a:spcPct val="20000"/>
        </a:spcBef>
        <a:spcAft>
          <a:spcPct val="0"/>
        </a:spcAft>
        <a:buSzPct val="100000"/>
        <a:buChar char="•"/>
        <a:defRPr b="1">
          <a:solidFill>
            <a:srgbClr val="000000"/>
          </a:solidFill>
          <a:latin typeface="+mn-lt"/>
        </a:defRPr>
      </a:lvl7pPr>
      <a:lvl8pPr marL="3314700" indent="-114300" algn="l" rtl="0" eaLnBrk="0" fontAlgn="base" hangingPunct="0">
        <a:spcBef>
          <a:spcPct val="20000"/>
        </a:spcBef>
        <a:spcAft>
          <a:spcPct val="0"/>
        </a:spcAft>
        <a:buSzPct val="100000"/>
        <a:buChar char="•"/>
        <a:defRPr b="1">
          <a:solidFill>
            <a:srgbClr val="000000"/>
          </a:solidFill>
          <a:latin typeface="+mn-lt"/>
        </a:defRPr>
      </a:lvl8pPr>
      <a:lvl9pPr marL="3771900" indent="-114300" algn="l" rtl="0" eaLnBrk="0" fontAlgn="base" hangingPunct="0">
        <a:spcBef>
          <a:spcPct val="20000"/>
        </a:spcBef>
        <a:spcAft>
          <a:spcPct val="0"/>
        </a:spcAft>
        <a:buSzPct val="100000"/>
        <a:buChar char="•"/>
        <a:defRPr b="1">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diagramLayout" Target="../diagrams/layout3.xml"/><Relationship Id="rId7" Type="http://schemas.openxmlformats.org/officeDocument/2006/relationships/diagramLayout" Target="../diagrams/layout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diagramColors" Target="../diagrams/colors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762000" y="990600"/>
            <a:ext cx="7772400" cy="1828800"/>
          </a:xfrm>
        </p:spPr>
        <p:txBody>
          <a:bodyPr/>
          <a:lstStyle/>
          <a:p>
            <a:r>
              <a:rPr lang="en-US" sz="3200" smtClean="0"/>
              <a:t>MEMS Applications</a:t>
            </a:r>
            <a:br>
              <a:rPr lang="en-US" sz="3200" smtClean="0"/>
            </a:br>
            <a:r>
              <a:rPr lang="en-US" sz="3200" smtClean="0"/>
              <a:t>in</a:t>
            </a:r>
            <a:br>
              <a:rPr lang="en-US" sz="3200" smtClean="0"/>
            </a:br>
            <a:r>
              <a:rPr lang="en-US" sz="3200" smtClean="0"/>
              <a:t>Seismology</a:t>
            </a:r>
          </a:p>
        </p:txBody>
      </p:sp>
      <p:sp>
        <p:nvSpPr>
          <p:cNvPr id="4099" name="Rectangle 3"/>
          <p:cNvSpPr>
            <a:spLocks noGrp="1" noChangeArrowheads="1"/>
          </p:cNvSpPr>
          <p:nvPr>
            <p:ph type="subTitle" idx="1"/>
          </p:nvPr>
        </p:nvSpPr>
        <p:spPr>
          <a:xfrm>
            <a:off x="1295400" y="2438400"/>
            <a:ext cx="6553200" cy="3200400"/>
          </a:xfrm>
        </p:spPr>
        <p:txBody>
          <a:bodyPr/>
          <a:lstStyle/>
          <a:p>
            <a:pPr marL="342900" indent="-171450">
              <a:defRPr/>
            </a:pPr>
            <a:r>
              <a:rPr lang="en-US" sz="2800" smtClean="0"/>
              <a:t> </a:t>
            </a:r>
            <a:endParaRPr lang="en-US" smtClean="0">
              <a:effectLst>
                <a:outerShdw blurRad="38100" dist="38100" dir="2700000" algn="tl">
                  <a:srgbClr val="C0C0C0"/>
                </a:outerShdw>
              </a:effectLst>
            </a:endParaRPr>
          </a:p>
          <a:p>
            <a:pPr marL="342900" indent="-171450">
              <a:defRPr/>
            </a:pPr>
            <a:endParaRPr lang="en-US" sz="2000" smtClean="0">
              <a:effectLst>
                <a:outerShdw blurRad="38100" dist="38100" dir="2700000" algn="tl">
                  <a:srgbClr val="C0C0C0"/>
                </a:outerShdw>
              </a:effectLst>
            </a:endParaRPr>
          </a:p>
          <a:p>
            <a:pPr marL="342900" indent="-171450">
              <a:defRPr/>
            </a:pPr>
            <a:r>
              <a:rPr lang="en-US" sz="2000" smtClean="0"/>
              <a:t>Nov 11, 2009</a:t>
            </a:r>
          </a:p>
          <a:p>
            <a:pPr marL="342900" indent="-171450">
              <a:defRPr/>
            </a:pPr>
            <a:r>
              <a:rPr lang="en-US" sz="2000" smtClean="0"/>
              <a:t>Seismic Instrumentation Technology Symposium</a:t>
            </a:r>
          </a:p>
          <a:p>
            <a:pPr marL="342900" indent="-171450">
              <a:defRPr/>
            </a:pPr>
            <a:endParaRPr lang="en-US" smtClean="0">
              <a:effectLst>
                <a:outerShdw blurRad="38100" dist="38100" dir="2700000" algn="tl">
                  <a:srgbClr val="C0C0C0"/>
                </a:outerShdw>
              </a:effectLst>
            </a:endParaRPr>
          </a:p>
          <a:p>
            <a:pPr marL="342900" indent="-171450">
              <a:lnSpc>
                <a:spcPts val="2000"/>
              </a:lnSpc>
              <a:defRPr/>
            </a:pPr>
            <a:r>
              <a:rPr lang="en-US" sz="2000" smtClean="0"/>
              <a:t>B. John Merchant</a:t>
            </a:r>
          </a:p>
          <a:p>
            <a:pPr marL="342900" indent="-171450">
              <a:lnSpc>
                <a:spcPts val="2000"/>
              </a:lnSpc>
              <a:defRPr/>
            </a:pPr>
            <a:r>
              <a:rPr lang="en-US" sz="2000" smtClean="0"/>
              <a:t>Technical Staff</a:t>
            </a:r>
          </a:p>
          <a:p>
            <a:pPr marL="342900" indent="-171450">
              <a:lnSpc>
                <a:spcPts val="2000"/>
              </a:lnSpc>
              <a:defRPr/>
            </a:pPr>
            <a:r>
              <a:rPr lang="en-US" sz="2000" smtClean="0"/>
              <a:t>Sandia National Laboratories</a:t>
            </a:r>
          </a:p>
        </p:txBody>
      </p:sp>
      <p:pic>
        <p:nvPicPr>
          <p:cNvPr id="15363" name="Picture 4"/>
          <p:cNvPicPr>
            <a:picLocks noChangeArrowheads="1"/>
          </p:cNvPicPr>
          <p:nvPr/>
        </p:nvPicPr>
        <p:blipFill>
          <a:blip r:embed="rId3"/>
          <a:srcRect/>
          <a:stretch>
            <a:fillRect/>
          </a:stretch>
        </p:blipFill>
        <p:spPr bwMode="auto">
          <a:xfrm>
            <a:off x="0" y="0"/>
            <a:ext cx="2209800" cy="1257300"/>
          </a:xfrm>
          <a:prstGeom prst="rect">
            <a:avLst/>
          </a:prstGeom>
          <a:noFill/>
          <a:ln w="12700">
            <a:noFill/>
            <a:miter lim="800000"/>
            <a:headEnd/>
            <a:tailEnd/>
          </a:ln>
        </p:spPr>
      </p:pic>
      <p:sp>
        <p:nvSpPr>
          <p:cNvPr id="15364" name="Rectangle 5"/>
          <p:cNvSpPr>
            <a:spLocks noChangeArrowheads="1"/>
          </p:cNvSpPr>
          <p:nvPr/>
        </p:nvSpPr>
        <p:spPr bwMode="auto">
          <a:xfrm>
            <a:off x="1976438" y="6283325"/>
            <a:ext cx="5191125" cy="498475"/>
          </a:xfrm>
          <a:prstGeom prst="rect">
            <a:avLst/>
          </a:prstGeom>
          <a:noFill/>
          <a:ln w="12700">
            <a:noFill/>
            <a:miter lim="800000"/>
            <a:headEnd/>
            <a:tailEnd/>
          </a:ln>
        </p:spPr>
        <p:txBody>
          <a:bodyPr wrap="none" lIns="90487" tIns="44450" rIns="90487" bIns="44450">
            <a:spAutoFit/>
          </a:bodyPr>
          <a:lstStyle/>
          <a:p>
            <a:pPr algn="ctr" eaLnBrk="0" hangingPunct="0"/>
            <a:r>
              <a:rPr lang="en-US" sz="900">
                <a:solidFill>
                  <a:srgbClr val="000000"/>
                </a:solidFill>
                <a:latin typeface="Helvetica"/>
              </a:rPr>
              <a:t>Sandia is a multiprogram laboratory operated by Sandia Corporation, a Lockheed Martin Company,</a:t>
            </a:r>
            <a:br>
              <a:rPr lang="en-US" sz="900">
                <a:solidFill>
                  <a:srgbClr val="000000"/>
                </a:solidFill>
                <a:latin typeface="Helvetica"/>
              </a:rPr>
            </a:br>
            <a:r>
              <a:rPr lang="en-US" sz="900">
                <a:solidFill>
                  <a:srgbClr val="000000"/>
                </a:solidFill>
                <a:latin typeface="Helvetica"/>
              </a:rPr>
              <a:t>for the United States Department of Energy’s National Nuclear Security Administration</a:t>
            </a:r>
            <a:br>
              <a:rPr lang="en-US" sz="900">
                <a:solidFill>
                  <a:srgbClr val="000000"/>
                </a:solidFill>
                <a:latin typeface="Helvetica"/>
              </a:rPr>
            </a:br>
            <a:r>
              <a:rPr lang="en-US" sz="900">
                <a:solidFill>
                  <a:srgbClr val="000000"/>
                </a:solidFill>
                <a:latin typeface="Helvetica"/>
              </a:rPr>
              <a:t> under contract DE-AC04-94AL85000.</a:t>
            </a:r>
          </a:p>
        </p:txBody>
      </p:sp>
      <p:pic>
        <p:nvPicPr>
          <p:cNvPr id="15365" name="Picture 9"/>
          <p:cNvPicPr>
            <a:picLocks noChangeArrowheads="1"/>
          </p:cNvPicPr>
          <p:nvPr/>
        </p:nvPicPr>
        <p:blipFill>
          <a:blip r:embed="rId4"/>
          <a:srcRect/>
          <a:stretch>
            <a:fillRect/>
          </a:stretch>
        </p:blipFill>
        <p:spPr bwMode="auto">
          <a:xfrm>
            <a:off x="7924800" y="6324600"/>
            <a:ext cx="1104900" cy="431800"/>
          </a:xfrm>
          <a:prstGeom prst="rect">
            <a:avLst/>
          </a:prstGeom>
          <a:noFill/>
          <a:ln w="12700">
            <a:noFill/>
            <a:miter lim="800000"/>
            <a:headEnd/>
            <a:tailEnd/>
          </a:ln>
        </p:spPr>
      </p:pic>
      <p:pic>
        <p:nvPicPr>
          <p:cNvPr id="15366" name="Picture 11" descr="C:\_Alldata\DEB WORK\Templates &amp; Logos\Other Labs.NNSA\NNSAlogo041001.jpg"/>
          <p:cNvPicPr>
            <a:picLocks noChangeAspect="1" noChangeArrowheads="1"/>
          </p:cNvPicPr>
          <p:nvPr/>
        </p:nvPicPr>
        <p:blipFill>
          <a:blip r:embed="rId5"/>
          <a:srcRect/>
          <a:stretch>
            <a:fillRect/>
          </a:stretch>
        </p:blipFill>
        <p:spPr bwMode="auto">
          <a:xfrm>
            <a:off x="228600" y="6343650"/>
            <a:ext cx="914400" cy="333375"/>
          </a:xfrm>
          <a:prstGeom prst="rect">
            <a:avLst/>
          </a:prstGeom>
          <a:noFill/>
          <a:ln w="9525">
            <a:no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mtClean="0"/>
              <a:t>Seismology Requirements</a:t>
            </a:r>
          </a:p>
        </p:txBody>
      </p:sp>
      <p:sp>
        <p:nvSpPr>
          <p:cNvPr id="27650" name="Content Placeholder 2"/>
          <p:cNvSpPr>
            <a:spLocks noGrp="1"/>
          </p:cNvSpPr>
          <p:nvPr>
            <p:ph idx="1"/>
          </p:nvPr>
        </p:nvSpPr>
        <p:spPr>
          <a:xfrm>
            <a:off x="685800" y="1752600"/>
            <a:ext cx="4114800" cy="4114800"/>
          </a:xfrm>
        </p:spPr>
        <p:txBody>
          <a:bodyPr/>
          <a:lstStyle/>
          <a:p>
            <a:r>
              <a:rPr lang="en-US" smtClean="0"/>
              <a:t>Noise floor </a:t>
            </a:r>
          </a:p>
          <a:p>
            <a:pPr lvl="2">
              <a:buFontTx/>
              <a:buNone/>
            </a:pPr>
            <a:r>
              <a:rPr lang="en-US" b="0" smtClean="0"/>
              <a:t>(relative to the LNM)</a:t>
            </a:r>
          </a:p>
          <a:p>
            <a:r>
              <a:rPr lang="en-US" smtClean="0"/>
              <a:t>Peak acceleration</a:t>
            </a:r>
          </a:p>
          <a:p>
            <a:pPr lvl="2">
              <a:buFontTx/>
              <a:buNone/>
            </a:pPr>
            <a:r>
              <a:rPr lang="en-US" b="0" smtClean="0"/>
              <a:t>(Strong vs weak motion)</a:t>
            </a:r>
          </a:p>
          <a:p>
            <a:r>
              <a:rPr lang="en-US" smtClean="0"/>
              <a:t>Sensitivity</a:t>
            </a:r>
          </a:p>
          <a:p>
            <a:r>
              <a:rPr lang="en-US" smtClean="0"/>
              <a:t>Linear dynamic range</a:t>
            </a:r>
          </a:p>
          <a:p>
            <a:r>
              <a:rPr lang="en-US" smtClean="0"/>
              <a:t>Bandwidth </a:t>
            </a:r>
          </a:p>
          <a:p>
            <a:pPr lvl="2">
              <a:buFontTx/>
              <a:buNone/>
            </a:pPr>
            <a:r>
              <a:rPr lang="en-US" b="0" smtClean="0"/>
              <a:t>(short-period, long-period, broadband)</a:t>
            </a:r>
          </a:p>
        </p:txBody>
      </p:sp>
      <p:pic>
        <p:nvPicPr>
          <p:cNvPr id="27651" name="Picture 5" descr="2007"/>
          <p:cNvPicPr>
            <a:picLocks noChangeAspect="1" noChangeArrowheads="1"/>
          </p:cNvPicPr>
          <p:nvPr/>
        </p:nvPicPr>
        <p:blipFill>
          <a:blip r:embed="rId2"/>
          <a:srcRect/>
          <a:stretch>
            <a:fillRect/>
          </a:stretch>
        </p:blipFill>
        <p:spPr bwMode="auto">
          <a:xfrm>
            <a:off x="4876800" y="1828800"/>
            <a:ext cx="4267200" cy="3200400"/>
          </a:xfrm>
          <a:prstGeom prst="rect">
            <a:avLst/>
          </a:prstGeom>
          <a:noFill/>
          <a:ln w="9525">
            <a:noFill/>
            <a:miter lim="800000"/>
            <a:headEnd/>
            <a:tailEnd/>
          </a:ln>
        </p:spPr>
      </p:pic>
      <p:sp>
        <p:nvSpPr>
          <p:cNvPr id="27652" name="Line 7"/>
          <p:cNvSpPr>
            <a:spLocks noChangeShapeType="1"/>
          </p:cNvSpPr>
          <p:nvPr/>
        </p:nvSpPr>
        <p:spPr bwMode="auto">
          <a:xfrm>
            <a:off x="6897688" y="3124200"/>
            <a:ext cx="1524000" cy="0"/>
          </a:xfrm>
          <a:prstGeom prst="line">
            <a:avLst/>
          </a:prstGeom>
          <a:noFill/>
          <a:ln w="28575">
            <a:solidFill>
              <a:schemeClr val="tx1"/>
            </a:solidFill>
            <a:round/>
            <a:headEnd/>
            <a:tailEnd/>
          </a:ln>
        </p:spPr>
        <p:txBody>
          <a:bodyPr/>
          <a:lstStyle/>
          <a:p>
            <a:endParaRPr lang="en-US"/>
          </a:p>
        </p:txBody>
      </p:sp>
      <p:sp>
        <p:nvSpPr>
          <p:cNvPr id="27653" name="Text Box 11"/>
          <p:cNvSpPr txBox="1">
            <a:spLocks noChangeArrowheads="1"/>
          </p:cNvSpPr>
          <p:nvPr/>
        </p:nvSpPr>
        <p:spPr bwMode="auto">
          <a:xfrm>
            <a:off x="5486400" y="2590800"/>
            <a:ext cx="550863" cy="549275"/>
          </a:xfrm>
          <a:prstGeom prst="rect">
            <a:avLst/>
          </a:prstGeom>
          <a:noFill/>
          <a:ln w="9525">
            <a:noFill/>
            <a:miter lim="800000"/>
            <a:headEnd/>
            <a:tailEnd/>
          </a:ln>
        </p:spPr>
        <p:txBody>
          <a:bodyPr>
            <a:spAutoFit/>
          </a:bodyPr>
          <a:lstStyle/>
          <a:p>
            <a:pPr eaLnBrk="0" hangingPunct="0"/>
            <a:r>
              <a:rPr lang="en-US" sz="1000" b="1">
                <a:solidFill>
                  <a:srgbClr val="FF0000"/>
                </a:solidFill>
              </a:rPr>
              <a:t>High</a:t>
            </a:r>
          </a:p>
          <a:p>
            <a:pPr eaLnBrk="0" hangingPunct="0"/>
            <a:r>
              <a:rPr lang="en-US" sz="1000" b="1">
                <a:solidFill>
                  <a:srgbClr val="FF0000"/>
                </a:solidFill>
              </a:rPr>
              <a:t>Noise</a:t>
            </a:r>
          </a:p>
          <a:p>
            <a:pPr eaLnBrk="0" hangingPunct="0"/>
            <a:r>
              <a:rPr lang="en-US" sz="1000" b="1">
                <a:solidFill>
                  <a:srgbClr val="FF0000"/>
                </a:solidFill>
              </a:rPr>
              <a:t>Model</a:t>
            </a:r>
          </a:p>
        </p:txBody>
      </p:sp>
      <p:sp>
        <p:nvSpPr>
          <p:cNvPr id="27654" name="Text Box 12"/>
          <p:cNvSpPr txBox="1">
            <a:spLocks noChangeArrowheads="1"/>
          </p:cNvSpPr>
          <p:nvPr/>
        </p:nvSpPr>
        <p:spPr bwMode="auto">
          <a:xfrm>
            <a:off x="7037388" y="3111500"/>
            <a:ext cx="1322387" cy="244475"/>
          </a:xfrm>
          <a:prstGeom prst="rect">
            <a:avLst/>
          </a:prstGeom>
          <a:noFill/>
          <a:ln w="9525">
            <a:noFill/>
            <a:miter lim="800000"/>
            <a:headEnd/>
            <a:tailEnd/>
          </a:ln>
        </p:spPr>
        <p:txBody>
          <a:bodyPr wrap="none">
            <a:spAutoFit/>
          </a:bodyPr>
          <a:lstStyle/>
          <a:p>
            <a:pPr eaLnBrk="0" hangingPunct="0"/>
            <a:r>
              <a:rPr lang="en-US" sz="1000" b="1"/>
              <a:t>Current Best MEMS</a:t>
            </a:r>
          </a:p>
        </p:txBody>
      </p:sp>
      <p:sp>
        <p:nvSpPr>
          <p:cNvPr id="27655" name="Text Box 16"/>
          <p:cNvSpPr txBox="1">
            <a:spLocks noChangeArrowheads="1"/>
          </p:cNvSpPr>
          <p:nvPr/>
        </p:nvSpPr>
        <p:spPr bwMode="auto">
          <a:xfrm>
            <a:off x="6248400" y="2895600"/>
            <a:ext cx="530225" cy="549275"/>
          </a:xfrm>
          <a:prstGeom prst="rect">
            <a:avLst/>
          </a:prstGeom>
          <a:noFill/>
          <a:ln w="9525">
            <a:noFill/>
            <a:miter lim="800000"/>
            <a:headEnd/>
            <a:tailEnd/>
          </a:ln>
        </p:spPr>
        <p:txBody>
          <a:bodyPr wrap="none">
            <a:spAutoFit/>
          </a:bodyPr>
          <a:lstStyle/>
          <a:p>
            <a:pPr eaLnBrk="0" hangingPunct="0"/>
            <a:r>
              <a:rPr lang="en-US" sz="1000" b="1">
                <a:solidFill>
                  <a:srgbClr val="00FF00"/>
                </a:solidFill>
              </a:rPr>
              <a:t>Low</a:t>
            </a:r>
          </a:p>
          <a:p>
            <a:pPr eaLnBrk="0" hangingPunct="0"/>
            <a:r>
              <a:rPr lang="en-US" sz="1000" b="1">
                <a:solidFill>
                  <a:srgbClr val="00FF00"/>
                </a:solidFill>
              </a:rPr>
              <a:t>Noise</a:t>
            </a:r>
          </a:p>
          <a:p>
            <a:pPr eaLnBrk="0" hangingPunct="0"/>
            <a:r>
              <a:rPr lang="en-US" sz="1000" b="1">
                <a:solidFill>
                  <a:srgbClr val="00FF00"/>
                </a:solidFill>
              </a:rPr>
              <a:t>Model</a:t>
            </a:r>
          </a:p>
        </p:txBody>
      </p:sp>
      <p:sp>
        <p:nvSpPr>
          <p:cNvPr id="27656" name="Text Box 17"/>
          <p:cNvSpPr txBox="1">
            <a:spLocks noChangeArrowheads="1"/>
          </p:cNvSpPr>
          <p:nvPr/>
        </p:nvSpPr>
        <p:spPr bwMode="auto">
          <a:xfrm>
            <a:off x="7162800" y="4267200"/>
            <a:ext cx="473075" cy="244475"/>
          </a:xfrm>
          <a:prstGeom prst="rect">
            <a:avLst/>
          </a:prstGeom>
          <a:noFill/>
          <a:ln w="9525">
            <a:noFill/>
            <a:miter lim="800000"/>
            <a:headEnd/>
            <a:tailEnd/>
          </a:ln>
        </p:spPr>
        <p:txBody>
          <a:bodyPr wrap="none">
            <a:spAutoFit/>
          </a:bodyPr>
          <a:lstStyle/>
          <a:p>
            <a:pPr eaLnBrk="0" hangingPunct="0"/>
            <a:r>
              <a:rPr lang="en-US" sz="1000"/>
              <a:t>GS13</a:t>
            </a:r>
          </a:p>
        </p:txBody>
      </p:sp>
      <p:sp>
        <p:nvSpPr>
          <p:cNvPr id="27657" name="Text Box 18"/>
          <p:cNvSpPr txBox="1">
            <a:spLocks noChangeArrowheads="1"/>
          </p:cNvSpPr>
          <p:nvPr/>
        </p:nvSpPr>
        <p:spPr bwMode="auto">
          <a:xfrm>
            <a:off x="5486400" y="4343400"/>
            <a:ext cx="663575" cy="244475"/>
          </a:xfrm>
          <a:prstGeom prst="rect">
            <a:avLst/>
          </a:prstGeom>
          <a:noFill/>
          <a:ln w="9525">
            <a:noFill/>
            <a:miter lim="800000"/>
            <a:headEnd/>
            <a:tailEnd/>
          </a:ln>
        </p:spPr>
        <p:txBody>
          <a:bodyPr wrap="none">
            <a:spAutoFit/>
          </a:bodyPr>
          <a:lstStyle/>
          <a:p>
            <a:pPr eaLnBrk="0" hangingPunct="0"/>
            <a:r>
              <a:rPr lang="en-US" sz="1000"/>
              <a:t>KS54000</a:t>
            </a:r>
          </a:p>
        </p:txBody>
      </p:sp>
      <p:sp>
        <p:nvSpPr>
          <p:cNvPr id="27658" name="Oval 10"/>
          <p:cNvSpPr>
            <a:spLocks noChangeArrowheads="1"/>
          </p:cNvSpPr>
          <p:nvPr/>
        </p:nvSpPr>
        <p:spPr bwMode="auto">
          <a:xfrm>
            <a:off x="6172200" y="3733800"/>
            <a:ext cx="2236788" cy="304800"/>
          </a:xfrm>
          <a:prstGeom prst="ellipse">
            <a:avLst/>
          </a:prstGeom>
          <a:solidFill>
            <a:srgbClr val="D30AA5">
              <a:alpha val="25098"/>
            </a:srgbClr>
          </a:solidFill>
          <a:ln w="0" algn="ctr">
            <a:solidFill>
              <a:schemeClr val="tx1"/>
            </a:solidFill>
            <a:prstDash val="sysDot"/>
            <a:round/>
            <a:headEnd/>
            <a:tailEnd/>
          </a:ln>
        </p:spPr>
        <p:txBody>
          <a:bodyPr/>
          <a:lstStyle/>
          <a:p>
            <a:pPr eaLnBrk="0" hangingPunct="0"/>
            <a:endParaRPr lang="en-US"/>
          </a:p>
        </p:txBody>
      </p:sp>
      <p:sp>
        <p:nvSpPr>
          <p:cNvPr id="14" name="Content Placeholder 2"/>
          <p:cNvSpPr txBox="1">
            <a:spLocks/>
          </p:cNvSpPr>
          <p:nvPr/>
        </p:nvSpPr>
        <p:spPr bwMode="auto">
          <a:xfrm>
            <a:off x="838200" y="5715000"/>
            <a:ext cx="8001000" cy="838200"/>
          </a:xfrm>
          <a:prstGeom prst="rect">
            <a:avLst/>
          </a:prstGeom>
          <a:noFill/>
          <a:ln w="12700">
            <a:noFill/>
            <a:miter lim="800000"/>
            <a:headEnd/>
            <a:tailEnd/>
          </a:ln>
        </p:spPr>
        <p:txBody>
          <a:bodyPr lIns="90487" tIns="44450" rIns="90487" bIns="44450"/>
          <a:lstStyle/>
          <a:p>
            <a:pPr marL="342900" indent="-171450" eaLnBrk="0" hangingPunct="0">
              <a:spcBef>
                <a:spcPct val="20000"/>
              </a:spcBef>
              <a:buSzPct val="100000"/>
              <a:defRPr/>
            </a:pPr>
            <a:r>
              <a:rPr lang="en-US" b="1" kern="0" dirty="0">
                <a:solidFill>
                  <a:srgbClr val="000000"/>
                </a:solidFill>
                <a:latin typeface="+mn-lt"/>
              </a:rPr>
              <a:t>Requirements are ultimately application dependent</a:t>
            </a:r>
          </a:p>
        </p:txBody>
      </p:sp>
      <p:sp>
        <p:nvSpPr>
          <p:cNvPr id="27660" name="Text Box 12"/>
          <p:cNvSpPr txBox="1">
            <a:spLocks noChangeArrowheads="1"/>
          </p:cNvSpPr>
          <p:nvPr/>
        </p:nvSpPr>
        <p:spPr bwMode="auto">
          <a:xfrm>
            <a:off x="6705600" y="3810000"/>
            <a:ext cx="1144588" cy="244475"/>
          </a:xfrm>
          <a:prstGeom prst="rect">
            <a:avLst/>
          </a:prstGeom>
          <a:noFill/>
          <a:ln w="9525">
            <a:noFill/>
            <a:miter lim="800000"/>
            <a:headEnd/>
            <a:tailEnd/>
          </a:ln>
        </p:spPr>
        <p:txBody>
          <a:bodyPr wrap="none">
            <a:spAutoFit/>
          </a:bodyPr>
          <a:lstStyle/>
          <a:p>
            <a:pPr eaLnBrk="0" hangingPunct="0"/>
            <a:r>
              <a:rPr lang="en-US" sz="1000" b="1"/>
              <a:t>SP Target Region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mtClean="0"/>
              <a:t>Strong Motion Requirements</a:t>
            </a:r>
          </a:p>
        </p:txBody>
      </p:sp>
      <p:sp>
        <p:nvSpPr>
          <p:cNvPr id="28674" name="Content Placeholder 2"/>
          <p:cNvSpPr>
            <a:spLocks noGrp="1"/>
          </p:cNvSpPr>
          <p:nvPr>
            <p:ph idx="1"/>
          </p:nvPr>
        </p:nvSpPr>
        <p:spPr/>
        <p:txBody>
          <a:bodyPr/>
          <a:lstStyle/>
          <a:p>
            <a:pPr>
              <a:buFontTx/>
              <a:buNone/>
            </a:pPr>
            <a:r>
              <a:rPr lang="en-US" smtClean="0"/>
              <a:t>Many of the strong motion requirements may be met by today’s MEMS Acclerometers:</a:t>
            </a:r>
          </a:p>
          <a:p>
            <a:pPr>
              <a:buFontTx/>
              <a:buNone/>
            </a:pPr>
            <a:endParaRPr lang="en-US" smtClean="0"/>
          </a:p>
          <a:p>
            <a:pPr>
              <a:buFontTx/>
              <a:buNone/>
            </a:pPr>
            <a:endParaRPr lang="en-US" smtClean="0"/>
          </a:p>
        </p:txBody>
      </p:sp>
      <p:graphicFrame>
        <p:nvGraphicFramePr>
          <p:cNvPr id="4" name="Table 3"/>
          <p:cNvGraphicFramePr>
            <a:graphicFrameLocks noGrp="1"/>
          </p:cNvGraphicFramePr>
          <p:nvPr/>
        </p:nvGraphicFramePr>
        <p:xfrm>
          <a:off x="1447800" y="3048000"/>
          <a:ext cx="4038600" cy="2408238"/>
        </p:xfrm>
        <a:graphic>
          <a:graphicData uri="http://schemas.openxmlformats.org/drawingml/2006/table">
            <a:tbl>
              <a:tblPr firstRow="1" bandRow="1">
                <a:tableStyleId>{69CF1AB2-1976-4502-BF36-3FF5EA218861}</a:tableStyleId>
              </a:tblPr>
              <a:tblGrid>
                <a:gridCol w="2019300"/>
                <a:gridCol w="2019300"/>
              </a:tblGrid>
              <a:tr h="563880">
                <a:tc>
                  <a:txBody>
                    <a:bodyPr/>
                    <a:lstStyle/>
                    <a:p>
                      <a:r>
                        <a:rPr lang="en-US" dirty="0" smtClean="0"/>
                        <a:t>Noise</a:t>
                      </a:r>
                      <a:endParaRPr lang="en-US" dirty="0"/>
                    </a:p>
                  </a:txBody>
                  <a:tcPr/>
                </a:tc>
                <a:tc>
                  <a:txBody>
                    <a:bodyPr/>
                    <a:lstStyle/>
                    <a:p>
                      <a:r>
                        <a:rPr lang="en-US" sz="1800" dirty="0" smtClean="0"/>
                        <a:t>&lt; 1 </a:t>
                      </a:r>
                      <a:r>
                        <a:rPr lang="en-US" sz="1800" dirty="0" err="1" smtClean="0"/>
                        <a:t>ug</a:t>
                      </a:r>
                      <a:r>
                        <a:rPr lang="en-US" sz="1800" dirty="0" smtClean="0"/>
                        <a:t>/√Hz</a:t>
                      </a:r>
                      <a:endParaRPr lang="en-US" sz="1800" dirty="0"/>
                    </a:p>
                  </a:txBody>
                  <a:tcPr/>
                </a:tc>
              </a:tr>
              <a:tr h="563880">
                <a:tc>
                  <a:txBody>
                    <a:bodyPr/>
                    <a:lstStyle/>
                    <a:p>
                      <a:r>
                        <a:rPr lang="en-US" dirty="0" smtClean="0"/>
                        <a:t>Bandwidth</a:t>
                      </a:r>
                      <a:endParaRPr lang="en-US" dirty="0"/>
                    </a:p>
                  </a:txBody>
                  <a:tcPr/>
                </a:tc>
                <a:tc>
                  <a:txBody>
                    <a:bodyPr/>
                    <a:lstStyle/>
                    <a:p>
                      <a:r>
                        <a:rPr lang="en-US" dirty="0" smtClean="0"/>
                        <a:t>&gt;</a:t>
                      </a:r>
                      <a:r>
                        <a:rPr lang="en-US" baseline="0" dirty="0" smtClean="0"/>
                        <a:t> 1-2 Hz</a:t>
                      </a:r>
                      <a:endParaRPr lang="en-US" dirty="0"/>
                    </a:p>
                  </a:txBody>
                  <a:tcPr/>
                </a:tc>
              </a:tr>
              <a:tr h="563880">
                <a:tc>
                  <a:txBody>
                    <a:bodyPr/>
                    <a:lstStyle/>
                    <a:p>
                      <a:r>
                        <a:rPr lang="en-US" dirty="0" smtClean="0"/>
                        <a:t>Peak Acceleration</a:t>
                      </a:r>
                      <a:endParaRPr lang="en-US" dirty="0"/>
                    </a:p>
                  </a:txBody>
                  <a:tcPr/>
                </a:tc>
                <a:tc>
                  <a:txBody>
                    <a:bodyPr/>
                    <a:lstStyle/>
                    <a:p>
                      <a:r>
                        <a:rPr lang="en-US" dirty="0" smtClean="0"/>
                        <a:t>1-2 g’s</a:t>
                      </a:r>
                      <a:endParaRPr lang="en-US" dirty="0"/>
                    </a:p>
                  </a:txBody>
                  <a:tcPr/>
                </a:tc>
              </a:tr>
              <a:tr h="563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Dynamic</a:t>
                      </a:r>
                      <a:r>
                        <a:rPr lang="en-US" baseline="0" dirty="0" smtClean="0"/>
                        <a:t> Range</a:t>
                      </a:r>
                      <a:endParaRPr lang="en-US" dirty="0" smtClean="0"/>
                    </a:p>
                    <a:p>
                      <a:endParaRPr lang="en-US" dirty="0"/>
                    </a:p>
                  </a:txBody>
                  <a:tcPr/>
                </a:tc>
                <a:tc>
                  <a:txBody>
                    <a:bodyPr/>
                    <a:lstStyle/>
                    <a:p>
                      <a:r>
                        <a:rPr lang="en-US" dirty="0" smtClean="0"/>
                        <a:t>~100 dB</a:t>
                      </a:r>
                      <a:endParaRPr lang="en-US" dirty="0"/>
                    </a:p>
                  </a:txBody>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mtClean="0"/>
              <a:t>Weak Motion Requirements</a:t>
            </a:r>
          </a:p>
        </p:txBody>
      </p:sp>
      <p:sp>
        <p:nvSpPr>
          <p:cNvPr id="29698" name="Content Placeholder 2"/>
          <p:cNvSpPr>
            <a:spLocks noGrp="1"/>
          </p:cNvSpPr>
          <p:nvPr>
            <p:ph idx="1"/>
          </p:nvPr>
        </p:nvSpPr>
        <p:spPr>
          <a:xfrm>
            <a:off x="685800" y="1981200"/>
            <a:ext cx="7772400" cy="609600"/>
          </a:xfrm>
        </p:spPr>
        <p:txBody>
          <a:bodyPr/>
          <a:lstStyle/>
          <a:p>
            <a:pPr>
              <a:buFontTx/>
              <a:buNone/>
            </a:pPr>
            <a:r>
              <a:rPr lang="en-US" smtClean="0"/>
              <a:t>Weak motion requirements are more demanding:</a:t>
            </a:r>
          </a:p>
        </p:txBody>
      </p:sp>
      <p:graphicFrame>
        <p:nvGraphicFramePr>
          <p:cNvPr id="29720" name="Group 24"/>
          <p:cNvGraphicFramePr>
            <a:graphicFrameLocks noGrp="1"/>
          </p:cNvGraphicFramePr>
          <p:nvPr/>
        </p:nvGraphicFramePr>
        <p:xfrm>
          <a:off x="1219200" y="2590800"/>
          <a:ext cx="5410200" cy="2605088"/>
        </p:xfrm>
        <a:graphic>
          <a:graphicData uri="http://schemas.openxmlformats.org/drawingml/2006/table">
            <a:tbl>
              <a:tblPr/>
              <a:tblGrid>
                <a:gridCol w="2705100"/>
                <a:gridCol w="2705100"/>
              </a:tblGrid>
              <a:tr h="563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rPr>
                        <a:t>Noise</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rPr>
                        <a:t>&lt; 1 ng/√Hz</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EFF"/>
                    </a:solidFill>
                  </a:tcPr>
                </a:tc>
              </a:tr>
              <a:tr h="563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Bandwidth</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SP: 0.1 Hz to 10’s Hz</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LP: &lt; 0.01 Hz to 1’s Hz</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BB: 0.01 Hz to 10’s Hz</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2DBFE"/>
                    </a:solidFill>
                  </a:tcPr>
                </a:tc>
              </a:tr>
              <a:tr h="563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Peak Acceleration</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&lt; 0.25 g</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EFF"/>
                    </a:solidFill>
                  </a:tcPr>
                </a:tc>
              </a:tr>
              <a:tr h="563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Dynamic Range</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&gt;120 dB</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2DBFE"/>
                    </a:solidFill>
                  </a:tcPr>
                </a:tc>
              </a:tr>
            </a:tbl>
          </a:graphicData>
        </a:graphic>
      </p:graphicFrame>
      <p:sp>
        <p:nvSpPr>
          <p:cNvPr id="5" name="Content Placeholder 2"/>
          <p:cNvSpPr txBox="1">
            <a:spLocks/>
          </p:cNvSpPr>
          <p:nvPr/>
        </p:nvSpPr>
        <p:spPr bwMode="auto">
          <a:xfrm>
            <a:off x="685800" y="5638800"/>
            <a:ext cx="7772400" cy="609600"/>
          </a:xfrm>
          <a:prstGeom prst="rect">
            <a:avLst/>
          </a:prstGeom>
          <a:noFill/>
          <a:ln w="12700">
            <a:noFill/>
            <a:miter lim="800000"/>
            <a:headEnd/>
            <a:tailEnd/>
          </a:ln>
        </p:spPr>
        <p:txBody>
          <a:bodyPr lIns="90487" tIns="44450" rIns="90487" bIns="44450"/>
          <a:lstStyle/>
          <a:p>
            <a:pPr marL="342900" indent="-171450" eaLnBrk="0" hangingPunct="0">
              <a:spcBef>
                <a:spcPct val="20000"/>
              </a:spcBef>
              <a:buSzPct val="100000"/>
              <a:defRPr/>
            </a:pPr>
            <a:r>
              <a:rPr lang="en-US" b="1" kern="0" dirty="0">
                <a:solidFill>
                  <a:srgbClr val="000000"/>
                </a:solidFill>
                <a:latin typeface="+mn-lt"/>
              </a:rPr>
              <a:t>There are no MEMS accelerometers available today that meet the weak motion requirements.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mtClean="0"/>
              <a:t>Commercially Availability</a:t>
            </a:r>
          </a:p>
        </p:txBody>
      </p:sp>
      <p:sp>
        <p:nvSpPr>
          <p:cNvPr id="30722" name="Content Placeholder 2"/>
          <p:cNvSpPr>
            <a:spLocks noGrp="1"/>
          </p:cNvSpPr>
          <p:nvPr>
            <p:ph idx="1"/>
          </p:nvPr>
        </p:nvSpPr>
        <p:spPr>
          <a:xfrm>
            <a:off x="685800" y="1981200"/>
            <a:ext cx="5791200" cy="4114800"/>
          </a:xfrm>
        </p:spPr>
        <p:txBody>
          <a:bodyPr/>
          <a:lstStyle/>
          <a:p>
            <a:pPr>
              <a:buFontTx/>
              <a:buNone/>
            </a:pPr>
            <a:r>
              <a:rPr lang="en-US" smtClean="0"/>
              <a:t>There are many manufacturer’s of MEMS Accelerometers.</a:t>
            </a:r>
          </a:p>
          <a:p>
            <a:pPr>
              <a:buFontTx/>
              <a:buNone/>
            </a:pPr>
            <a:endParaRPr lang="en-US" smtClean="0"/>
          </a:p>
          <a:p>
            <a:pPr>
              <a:buFontTx/>
              <a:buNone/>
            </a:pPr>
            <a:r>
              <a:rPr lang="en-US" smtClean="0"/>
              <a:t>Most are targeted towards consumer, automotive, and industrial applications.</a:t>
            </a:r>
          </a:p>
          <a:p>
            <a:pPr>
              <a:buFontTx/>
              <a:buNone/>
            </a:pPr>
            <a:endParaRPr lang="en-US" smtClean="0"/>
          </a:p>
          <a:p>
            <a:pPr>
              <a:buFontTx/>
              <a:buNone/>
            </a:pPr>
            <a:r>
              <a:rPr lang="en-US" smtClean="0"/>
              <a:t>Only a few approach the noise levels necessary for strong-motion seismic applications</a:t>
            </a:r>
          </a:p>
          <a:p>
            <a:pPr>
              <a:buFontTx/>
              <a:buNone/>
            </a:pPr>
            <a:endParaRPr lang="en-US" smtClean="0"/>
          </a:p>
          <a:p>
            <a:pPr>
              <a:buFontTx/>
              <a:buNone/>
            </a:pPr>
            <a:endParaRPr lang="en-US" smtClean="0"/>
          </a:p>
        </p:txBody>
      </p:sp>
      <p:sp>
        <p:nvSpPr>
          <p:cNvPr id="30723" name="TextBox 3"/>
          <p:cNvSpPr txBox="1">
            <a:spLocks noChangeArrowheads="1"/>
          </p:cNvSpPr>
          <p:nvPr/>
        </p:nvSpPr>
        <p:spPr bwMode="auto">
          <a:xfrm>
            <a:off x="6705600" y="2133600"/>
            <a:ext cx="1828800" cy="3632200"/>
          </a:xfrm>
          <a:prstGeom prst="rect">
            <a:avLst/>
          </a:prstGeom>
          <a:noFill/>
          <a:ln w="9525">
            <a:solidFill>
              <a:schemeClr val="tx1"/>
            </a:solidFill>
            <a:miter lim="800000"/>
            <a:headEnd/>
            <a:tailEnd/>
          </a:ln>
        </p:spPr>
        <p:txBody>
          <a:bodyPr>
            <a:spAutoFit/>
          </a:bodyPr>
          <a:lstStyle/>
          <a:p>
            <a:pPr eaLnBrk="0" hangingPunct="0"/>
            <a:r>
              <a:rPr lang="en-US" sz="1400" b="1"/>
              <a:t>Manufacturers</a:t>
            </a:r>
          </a:p>
          <a:p>
            <a:pPr eaLnBrk="0" hangingPunct="0"/>
            <a:r>
              <a:rPr lang="en-US" sz="1200"/>
              <a:t>Analog Devices</a:t>
            </a:r>
          </a:p>
          <a:p>
            <a:pPr eaLnBrk="0" hangingPunct="0"/>
            <a:r>
              <a:rPr lang="en-US" sz="1200"/>
              <a:t>Bosch-Sensortec</a:t>
            </a:r>
          </a:p>
          <a:p>
            <a:pPr eaLnBrk="0" hangingPunct="0"/>
            <a:r>
              <a:rPr lang="en-US" sz="1200"/>
              <a:t>*Colibrys</a:t>
            </a:r>
          </a:p>
          <a:p>
            <a:pPr eaLnBrk="0" hangingPunct="0"/>
            <a:r>
              <a:rPr lang="en-US" sz="1200"/>
              <a:t>*Endevco</a:t>
            </a:r>
          </a:p>
          <a:p>
            <a:pPr eaLnBrk="0" hangingPunct="0"/>
            <a:r>
              <a:rPr lang="en-US" sz="1200"/>
              <a:t>Freescale</a:t>
            </a:r>
          </a:p>
          <a:p>
            <a:pPr eaLnBrk="0" hangingPunct="0"/>
            <a:r>
              <a:rPr lang="en-US" sz="1200"/>
              <a:t>*GeoSIG</a:t>
            </a:r>
          </a:p>
          <a:p>
            <a:pPr eaLnBrk="0" hangingPunct="0"/>
            <a:r>
              <a:rPr lang="en-US" sz="1200"/>
              <a:t>*Kinemetrics</a:t>
            </a:r>
          </a:p>
          <a:p>
            <a:pPr eaLnBrk="0" hangingPunct="0"/>
            <a:r>
              <a:rPr lang="en-US" sz="1200"/>
              <a:t>Kionix</a:t>
            </a:r>
          </a:p>
          <a:p>
            <a:pPr eaLnBrk="0" hangingPunct="0"/>
            <a:r>
              <a:rPr lang="en-US" sz="1200"/>
              <a:t>MEMSIC</a:t>
            </a:r>
          </a:p>
          <a:p>
            <a:pPr eaLnBrk="0" hangingPunct="0"/>
            <a:r>
              <a:rPr lang="en-US" sz="1200"/>
              <a:t>*PCB</a:t>
            </a:r>
          </a:p>
          <a:p>
            <a:pPr eaLnBrk="0" hangingPunct="0"/>
            <a:r>
              <a:rPr lang="en-US" sz="1200"/>
              <a:t>*Reftek</a:t>
            </a:r>
          </a:p>
          <a:p>
            <a:pPr eaLnBrk="0" hangingPunct="0"/>
            <a:r>
              <a:rPr lang="en-US" sz="1200"/>
              <a:t>Silicon Designs</a:t>
            </a:r>
          </a:p>
          <a:p>
            <a:pPr eaLnBrk="0" hangingPunct="0"/>
            <a:r>
              <a:rPr lang="en-US" sz="1200"/>
              <a:t>STMicroelectronics</a:t>
            </a:r>
          </a:p>
          <a:p>
            <a:pPr eaLnBrk="0" hangingPunct="0"/>
            <a:r>
              <a:rPr lang="en-US" sz="1200"/>
              <a:t>Summit Instruments</a:t>
            </a:r>
          </a:p>
          <a:p>
            <a:pPr eaLnBrk="0" hangingPunct="0"/>
            <a:r>
              <a:rPr lang="en-US" sz="1200"/>
              <a:t>*Sercel</a:t>
            </a:r>
          </a:p>
          <a:p>
            <a:pPr eaLnBrk="0" hangingPunct="0"/>
            <a:r>
              <a:rPr lang="en-US" sz="1200"/>
              <a:t>*Wilcoxon</a:t>
            </a:r>
          </a:p>
          <a:p>
            <a:pPr eaLnBrk="0" hangingPunct="0"/>
            <a:endParaRPr lang="en-US" sz="1200"/>
          </a:p>
          <a:p>
            <a:pPr eaLnBrk="0" hangingPunct="0"/>
            <a:r>
              <a:rPr lang="en-US" sz="1200"/>
              <a:t>*Noise Floor &lt; 1 ug/√Hz</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mtClean="0"/>
              <a:t>Colibrys</a:t>
            </a:r>
          </a:p>
        </p:txBody>
      </p:sp>
      <p:sp>
        <p:nvSpPr>
          <p:cNvPr id="31746"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graphicFrame>
        <p:nvGraphicFramePr>
          <p:cNvPr id="31855" name="Group 111"/>
          <p:cNvGraphicFramePr>
            <a:graphicFrameLocks noGrp="1"/>
          </p:cNvGraphicFramePr>
          <p:nvPr>
            <p:ph idx="1"/>
          </p:nvPr>
        </p:nvGraphicFramePr>
        <p:xfrm>
          <a:off x="4038600" y="1676400"/>
          <a:ext cx="4953000" cy="3505200"/>
        </p:xfrm>
        <a:graphic>
          <a:graphicData uri="http://schemas.openxmlformats.org/drawingml/2006/table">
            <a:tbl>
              <a:tblPr/>
              <a:tblGrid>
                <a:gridCol w="990600"/>
                <a:gridCol w="928688"/>
                <a:gridCol w="969962"/>
                <a:gridCol w="1031875"/>
                <a:gridCol w="1031875"/>
              </a:tblGrid>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Manufacturer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Colibrys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Colibrys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Colibrys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Colibrys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Model</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SF 1500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SF 2005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SF3000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Digital-3</a:t>
                      </a:r>
                      <a:r>
                        <a:rPr kumimoji="0" lang="en-US" sz="1000" b="1" i="0" u="none" strike="noStrike" cap="none" normalizeH="0" baseline="0" smtClean="0">
                          <a:ln>
                            <a:noFill/>
                          </a:ln>
                          <a:solidFill>
                            <a:srgbClr val="FF0000"/>
                          </a:solidFill>
                          <a:effectLst/>
                          <a:latin typeface="Times New Roman" pitchFamily="18"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Technology</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Capacitive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Capacitive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Capacitive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Capacitive</a:t>
                      </a:r>
                      <a:br>
                        <a:rPr kumimoji="0" lang="en-US" sz="1000" b="1" i="0" u="none" strike="noStrike" cap="none" normalizeH="0" baseline="0" smtClean="0">
                          <a:ln>
                            <a:noFill/>
                          </a:ln>
                          <a:solidFill>
                            <a:schemeClr val="tx1"/>
                          </a:solidFill>
                          <a:effectLst/>
                          <a:latin typeface="Times New Roman" pitchFamily="18" charset="0"/>
                          <a:cs typeface="Times New Roman" pitchFamily="18" charset="0"/>
                        </a:rPr>
                      </a:b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Force Feedback</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Output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Analog</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Analog</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Analog</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Digital</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Format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Chip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Chip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Module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Module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Axis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Power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100 mW</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140 mW</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200 mW</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780 mW</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Acceleration Range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+/- 3 g</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+/- 4 g</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+/- 3 g</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+/- 0.2 g</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Frequency Response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0 – 1500 Hz</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0 – 1000 Hz</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0 – 1000  Hz</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0 – 1000 Hz</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Sensitivity</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1.2 V/g</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500 mV/g</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1.2 V/g</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58 ng/bit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Self Noise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300 – 500 ng/√Hz</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800 ng/√Hz</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300 - 500 ng/√Hz</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100 ng/√Hz</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Weight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Not Specified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Not Specified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Not Specified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Not Specified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Size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24.4 x 24.4 x 16.6 mm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24.4 x 24.4 x 15 mm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80 x 80 x 57 mm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40 x 40 x 127 mm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Shock Range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1500 g</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1500 g</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1000 g</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1500 g</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Temperature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-40 to 125  </a:t>
                      </a:r>
                      <a:r>
                        <a:rPr kumimoji="0" lang="en-US" sz="1000" b="1" i="0" u="none" strike="noStrike" cap="none" normalizeH="0" baseline="30000" smtClean="0">
                          <a:ln>
                            <a:noFill/>
                          </a:ln>
                          <a:solidFill>
                            <a:schemeClr val="tx1"/>
                          </a:solidFill>
                          <a:effectLst/>
                          <a:latin typeface="Times New Roman" pitchFamily="18" charset="0"/>
                          <a:cs typeface="Times New Roman" pitchFamily="18" charset="0"/>
                        </a:rPr>
                        <a:t>◦</a:t>
                      </a: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C</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-40 to 85 </a:t>
                      </a:r>
                      <a:r>
                        <a:rPr kumimoji="0" lang="en-US" sz="1000" b="1" i="0" u="none" strike="noStrike" cap="none" normalizeH="0" baseline="30000" smtClean="0">
                          <a:ln>
                            <a:noFill/>
                          </a:ln>
                          <a:solidFill>
                            <a:schemeClr val="tx1"/>
                          </a:solidFill>
                          <a:effectLst/>
                          <a:latin typeface="Times New Roman" pitchFamily="18" charset="0"/>
                          <a:cs typeface="Times New Roman" pitchFamily="18" charset="0"/>
                        </a:rPr>
                        <a:t>◦</a:t>
                      </a: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C</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-40 to 85 </a:t>
                      </a:r>
                      <a:r>
                        <a:rPr kumimoji="0" lang="en-US" sz="1000" b="1" i="0" u="none" strike="noStrike" cap="none" normalizeH="0" baseline="30000" smtClean="0">
                          <a:ln>
                            <a:noFill/>
                          </a:ln>
                          <a:solidFill>
                            <a:schemeClr val="tx1"/>
                          </a:solidFill>
                          <a:effectLst/>
                          <a:latin typeface="Times New Roman" pitchFamily="18" charset="0"/>
                          <a:cs typeface="Times New Roman" pitchFamily="18" charset="0"/>
                        </a:rPr>
                        <a:t>◦</a:t>
                      </a: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C</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-40 to 85 </a:t>
                      </a:r>
                      <a:r>
                        <a:rPr kumimoji="0" lang="en-US" sz="1000" b="1" i="0" u="none" strike="noStrike" cap="none" normalizeH="0" baseline="30000" smtClean="0">
                          <a:ln>
                            <a:noFill/>
                          </a:ln>
                          <a:solidFill>
                            <a:schemeClr val="tx1"/>
                          </a:solidFill>
                          <a:effectLst/>
                          <a:latin typeface="Times New Roman" pitchFamily="18" charset="0"/>
                          <a:cs typeface="Times New Roman" pitchFamily="18" charset="0"/>
                        </a:rPr>
                        <a:t>◦</a:t>
                      </a: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C</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1845" name="TextBox 18"/>
          <p:cNvSpPr txBox="1">
            <a:spLocks noChangeArrowheads="1"/>
          </p:cNvSpPr>
          <p:nvPr/>
        </p:nvSpPr>
        <p:spPr bwMode="auto">
          <a:xfrm>
            <a:off x="8001000" y="5181600"/>
            <a:ext cx="914400" cy="246063"/>
          </a:xfrm>
          <a:prstGeom prst="rect">
            <a:avLst/>
          </a:prstGeom>
          <a:noFill/>
          <a:ln w="9525">
            <a:noFill/>
            <a:miter lim="800000"/>
            <a:headEnd/>
            <a:tailEnd/>
          </a:ln>
        </p:spPr>
        <p:txBody>
          <a:bodyPr>
            <a:spAutoFit/>
          </a:bodyPr>
          <a:lstStyle/>
          <a:p>
            <a:pPr eaLnBrk="0" hangingPunct="0"/>
            <a:r>
              <a:rPr lang="en-US" sz="1000">
                <a:solidFill>
                  <a:srgbClr val="FF0000"/>
                </a:solidFill>
              </a:rPr>
              <a:t>*discontinued</a:t>
            </a:r>
          </a:p>
        </p:txBody>
      </p:sp>
      <p:sp>
        <p:nvSpPr>
          <p:cNvPr id="20" name="TextBox 19"/>
          <p:cNvSpPr txBox="1"/>
          <p:nvPr/>
        </p:nvSpPr>
        <p:spPr>
          <a:xfrm>
            <a:off x="533400" y="1676400"/>
            <a:ext cx="3581400" cy="2308225"/>
          </a:xfrm>
          <a:prstGeom prst="rect">
            <a:avLst/>
          </a:prstGeom>
          <a:noFill/>
        </p:spPr>
        <p:txBody>
          <a:bodyPr>
            <a:spAutoFit/>
          </a:bodyPr>
          <a:lstStyle/>
          <a:p>
            <a:pPr eaLnBrk="0" hangingPunct="0">
              <a:defRPr/>
            </a:pPr>
            <a:r>
              <a:rPr lang="en-US" sz="2000" dirty="0">
                <a:latin typeface="+mn-lt"/>
              </a:rPr>
              <a:t>Formerly Applied MEMS, I/O.</a:t>
            </a:r>
          </a:p>
          <a:p>
            <a:pPr eaLnBrk="0" hangingPunct="0">
              <a:defRPr/>
            </a:pPr>
            <a:r>
              <a:rPr lang="en-US" sz="2000" dirty="0">
                <a:latin typeface="+mn-lt"/>
              </a:rPr>
              <a:t>Oil &amp; Gas Exploration</a:t>
            </a:r>
          </a:p>
          <a:p>
            <a:pPr eaLnBrk="0" hangingPunct="0">
              <a:defRPr/>
            </a:pPr>
            <a:endParaRPr lang="en-US" sz="2000" dirty="0">
              <a:latin typeface="+mn-lt"/>
            </a:endParaRPr>
          </a:p>
          <a:p>
            <a:pPr eaLnBrk="0" hangingPunct="0">
              <a:defRPr/>
            </a:pPr>
            <a:r>
              <a:rPr lang="en-US" sz="2000" dirty="0">
                <a:latin typeface="+mn-lt"/>
              </a:rPr>
              <a:t>Produces </a:t>
            </a:r>
            <a:r>
              <a:rPr lang="en-US" sz="2000" dirty="0" err="1">
                <a:latin typeface="+mn-lt"/>
              </a:rPr>
              <a:t>VectorSeis</a:t>
            </a:r>
            <a:r>
              <a:rPr lang="en-US" sz="2000" dirty="0">
                <a:latin typeface="+mn-lt"/>
              </a:rPr>
              <a:t> which is sold through ION </a:t>
            </a:r>
            <a:r>
              <a:rPr lang="en-US" sz="1600" dirty="0">
                <a:latin typeface="+mn-lt"/>
              </a:rPr>
              <a:t>(www.iongeo.com)</a:t>
            </a:r>
            <a:endParaRPr lang="en-US" sz="2000" dirty="0">
              <a:latin typeface="+mn-lt"/>
            </a:endParaRPr>
          </a:p>
          <a:p>
            <a:pPr eaLnBrk="0" hangingPunct="0">
              <a:defRPr/>
            </a:pPr>
            <a:endParaRPr lang="en-US" dirty="0">
              <a:latin typeface="Times New Roman" charset="0"/>
            </a:endParaRPr>
          </a:p>
        </p:txBody>
      </p:sp>
      <p:sp>
        <p:nvSpPr>
          <p:cNvPr id="31847" name="AutoShape 13"/>
          <p:cNvSpPr>
            <a:spLocks noChangeAspect="1" noChangeArrowheads="1" noTextEdit="1"/>
          </p:cNvSpPr>
          <p:nvPr/>
        </p:nvSpPr>
        <p:spPr bwMode="auto">
          <a:xfrm>
            <a:off x="609600" y="4648200"/>
            <a:ext cx="5946775" cy="2009775"/>
          </a:xfrm>
          <a:prstGeom prst="rect">
            <a:avLst/>
          </a:prstGeom>
          <a:noFill/>
          <a:ln w="9525">
            <a:noFill/>
            <a:miter lim="800000"/>
            <a:headEnd/>
            <a:tailEnd/>
          </a:ln>
        </p:spPr>
        <p:txBody>
          <a:bodyPr/>
          <a:lstStyle/>
          <a:p>
            <a:endParaRPr lang="en-US"/>
          </a:p>
        </p:txBody>
      </p:sp>
      <p:pic>
        <p:nvPicPr>
          <p:cNvPr id="31848" name="Picture 12"/>
          <p:cNvPicPr>
            <a:picLocks noChangeAspect="1" noChangeArrowheads="1"/>
          </p:cNvPicPr>
          <p:nvPr/>
        </p:nvPicPr>
        <p:blipFill>
          <a:blip r:embed="rId2">
            <a:clrChange>
              <a:clrFrom>
                <a:srgbClr val="FFFFFF"/>
              </a:clrFrom>
              <a:clrTo>
                <a:srgbClr val="FFFFFF">
                  <a:alpha val="0"/>
                </a:srgbClr>
              </a:clrTo>
            </a:clrChange>
          </a:blip>
          <a:srcRect l="16000" t="5328" r="20079" b="9413"/>
          <a:stretch>
            <a:fillRect/>
          </a:stretch>
        </p:blipFill>
        <p:spPr bwMode="auto">
          <a:xfrm>
            <a:off x="381000" y="3657600"/>
            <a:ext cx="1828800" cy="1830388"/>
          </a:xfrm>
          <a:prstGeom prst="rect">
            <a:avLst/>
          </a:prstGeom>
          <a:noFill/>
          <a:ln w="9525">
            <a:noFill/>
            <a:miter lim="800000"/>
            <a:headEnd/>
            <a:tailEnd/>
          </a:ln>
        </p:spPr>
      </p:pic>
      <p:pic>
        <p:nvPicPr>
          <p:cNvPr id="31849" name="Picture 10"/>
          <p:cNvPicPr>
            <a:picLocks noChangeAspect="1" noChangeArrowheads="1"/>
          </p:cNvPicPr>
          <p:nvPr/>
        </p:nvPicPr>
        <p:blipFill>
          <a:blip r:embed="rId3"/>
          <a:srcRect/>
          <a:stretch>
            <a:fillRect/>
          </a:stretch>
        </p:blipFill>
        <p:spPr bwMode="auto">
          <a:xfrm>
            <a:off x="5867400" y="5486400"/>
            <a:ext cx="1500188" cy="981075"/>
          </a:xfrm>
          <a:prstGeom prst="rect">
            <a:avLst/>
          </a:prstGeom>
          <a:noFill/>
          <a:ln w="9525">
            <a:noFill/>
            <a:miter lim="800000"/>
            <a:headEnd/>
            <a:tailEnd/>
          </a:ln>
        </p:spPr>
      </p:pic>
      <p:pic>
        <p:nvPicPr>
          <p:cNvPr id="31850"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828800" y="5105400"/>
            <a:ext cx="1763713" cy="1439863"/>
          </a:xfrm>
          <a:prstGeom prst="rect">
            <a:avLst/>
          </a:prstGeom>
          <a:noFill/>
          <a:ln w="9525">
            <a:noFill/>
            <a:miter lim="800000"/>
            <a:headEnd/>
            <a:tailEnd/>
          </a:ln>
        </p:spPr>
      </p:pic>
      <p:pic>
        <p:nvPicPr>
          <p:cNvPr id="31851" name="Picture 11"/>
          <p:cNvPicPr>
            <a:picLocks noChangeAspect="1" noChangeArrowheads="1"/>
          </p:cNvPicPr>
          <p:nvPr/>
        </p:nvPicPr>
        <p:blipFill>
          <a:blip r:embed="rId5"/>
          <a:srcRect/>
          <a:stretch>
            <a:fillRect/>
          </a:stretch>
        </p:blipFill>
        <p:spPr bwMode="auto">
          <a:xfrm>
            <a:off x="4114800" y="5486400"/>
            <a:ext cx="1511300" cy="10001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mtClean="0"/>
              <a:t>Endevco, PCB, Wilcoxon</a:t>
            </a:r>
          </a:p>
        </p:txBody>
      </p:sp>
      <p:graphicFrame>
        <p:nvGraphicFramePr>
          <p:cNvPr id="4" name="Content Placeholder 3"/>
          <p:cNvGraphicFramePr>
            <a:graphicFrameLocks noGrp="1"/>
          </p:cNvGraphicFramePr>
          <p:nvPr>
            <p:ph idx="1"/>
          </p:nvPr>
        </p:nvGraphicFramePr>
        <p:xfrm>
          <a:off x="4419600" y="1676400"/>
          <a:ext cx="4297363" cy="2590800"/>
        </p:xfrm>
        <a:graphic>
          <a:graphicData uri="http://schemas.openxmlformats.org/drawingml/2006/table">
            <a:tbl>
              <a:tblPr/>
              <a:tblGrid>
                <a:gridCol w="1301750"/>
                <a:gridCol w="1509713"/>
                <a:gridCol w="1485900"/>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Manufacturer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Endevco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Endevco</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Model</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Model 86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Model 87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Technology</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Piezoelectric</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Piezoelectric</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Output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Analog</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Analog</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Format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Module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Module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Axis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Power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200 mW</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200 mW</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Acceleration Range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+/- 0.5 g</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+/- 0.5 g</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Frequency Response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0.003 – 200 Hz</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0.05 – 380 Hz</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Sensitivity</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10 V/g</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10 V/g</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Self Noise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39 ng/√Hz @ 2 Hz </a:t>
                      </a:r>
                      <a:br>
                        <a:rPr kumimoji="0" lang="en-US" sz="1000" b="1" i="0" u="none" strike="noStrike" cap="none" normalizeH="0" baseline="0" smtClean="0">
                          <a:ln>
                            <a:noFill/>
                          </a:ln>
                          <a:solidFill>
                            <a:schemeClr val="tx1"/>
                          </a:solidFill>
                          <a:effectLst/>
                          <a:latin typeface="Times New Roman" pitchFamily="18" charset="0"/>
                          <a:cs typeface="Times New Roman" pitchFamily="18" charset="0"/>
                        </a:rPr>
                      </a:b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11 ng/√Hz @ 10 Hz </a:t>
                      </a:r>
                      <a:br>
                        <a:rPr kumimoji="0" lang="en-US" sz="1000" b="1" i="0" u="none" strike="noStrike" cap="none" normalizeH="0" baseline="0" smtClean="0">
                          <a:ln>
                            <a:noFill/>
                          </a:ln>
                          <a:solidFill>
                            <a:schemeClr val="tx1"/>
                          </a:solidFill>
                          <a:effectLst/>
                          <a:latin typeface="Times New Roman" pitchFamily="18" charset="0"/>
                          <a:cs typeface="Times New Roman" pitchFamily="18" charset="0"/>
                        </a:rPr>
                      </a:b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4 ng/√Hz @ 100 Hz</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90 ng/√Hz @ 2 Hz </a:t>
                      </a:r>
                      <a:br>
                        <a:rPr kumimoji="0" lang="en-US" sz="1000" b="1" i="0" u="none" strike="noStrike" cap="none" normalizeH="0" baseline="0" smtClean="0">
                          <a:ln>
                            <a:noFill/>
                          </a:ln>
                          <a:solidFill>
                            <a:schemeClr val="tx1"/>
                          </a:solidFill>
                          <a:effectLst/>
                          <a:latin typeface="Times New Roman" pitchFamily="18" charset="0"/>
                          <a:cs typeface="Times New Roman" pitchFamily="18" charset="0"/>
                        </a:rPr>
                      </a:b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25 ng/√Hz @ 10 Hz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10 ng/√Hz @ 100 Hz</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Weight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771 grams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170 grams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Size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62 x 62 x 53 mm</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29.8 x 29.8 x 56.4 mm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Shock Range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250 g</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400 g</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Temperature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-10 to 100 </a:t>
                      </a:r>
                      <a:r>
                        <a:rPr kumimoji="0" lang="en-US" sz="1000" b="1" i="0" u="none" strike="noStrike" cap="none" normalizeH="0" baseline="30000" smtClean="0">
                          <a:ln>
                            <a:noFill/>
                          </a:ln>
                          <a:solidFill>
                            <a:schemeClr val="tx1"/>
                          </a:solidFill>
                          <a:effectLst/>
                          <a:latin typeface="Times New Roman" pitchFamily="18" charset="0"/>
                          <a:cs typeface="Times New Roman" pitchFamily="18" charset="0"/>
                        </a:rPr>
                        <a:t>◦</a:t>
                      </a: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C</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-20 to 100 </a:t>
                      </a:r>
                      <a:r>
                        <a:rPr kumimoji="0" lang="en-US" sz="1000" b="1" i="0" u="none" strike="noStrike" cap="none" normalizeH="0" baseline="30000" smtClean="0">
                          <a:ln>
                            <a:noFill/>
                          </a:ln>
                          <a:solidFill>
                            <a:schemeClr val="tx1"/>
                          </a:solidFill>
                          <a:effectLst/>
                          <a:latin typeface="Times New Roman" pitchFamily="18" charset="0"/>
                          <a:cs typeface="Times New Roman" pitchFamily="18" charset="0"/>
                        </a:rPr>
                        <a:t>◦</a:t>
                      </a: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C</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283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grpSp>
        <p:nvGrpSpPr>
          <p:cNvPr id="32837" name="Group 1"/>
          <p:cNvGrpSpPr>
            <a:grpSpLocks noChangeAspect="1"/>
          </p:cNvGrpSpPr>
          <p:nvPr/>
        </p:nvGrpSpPr>
        <p:grpSpPr bwMode="auto">
          <a:xfrm>
            <a:off x="533400" y="4495800"/>
            <a:ext cx="3086100" cy="1943100"/>
            <a:chOff x="4748" y="9361"/>
            <a:chExt cx="3739" cy="2369"/>
          </a:xfrm>
        </p:grpSpPr>
        <p:sp>
          <p:nvSpPr>
            <p:cNvPr id="32847" name="AutoShape 4"/>
            <p:cNvSpPr>
              <a:spLocks noChangeAspect="1" noChangeArrowheads="1" noTextEdit="1"/>
            </p:cNvSpPr>
            <p:nvPr/>
          </p:nvSpPr>
          <p:spPr bwMode="auto">
            <a:xfrm>
              <a:off x="4748" y="9361"/>
              <a:ext cx="3739" cy="2369"/>
            </a:xfrm>
            <a:prstGeom prst="rect">
              <a:avLst/>
            </a:prstGeom>
            <a:noFill/>
            <a:ln w="9525">
              <a:noFill/>
              <a:miter lim="800000"/>
              <a:headEnd/>
              <a:tailEnd/>
            </a:ln>
          </p:spPr>
          <p:txBody>
            <a:bodyPr/>
            <a:lstStyle/>
            <a:p>
              <a:endParaRPr lang="en-US"/>
            </a:p>
          </p:txBody>
        </p:sp>
        <p:pic>
          <p:nvPicPr>
            <p:cNvPr id="32848" name="Picture 3"/>
            <p:cNvPicPr>
              <a:picLocks noChangeAspect="1" noChangeArrowheads="1"/>
            </p:cNvPicPr>
            <p:nvPr/>
          </p:nvPicPr>
          <p:blipFill>
            <a:blip r:embed="rId2"/>
            <a:srcRect/>
            <a:stretch>
              <a:fillRect/>
            </a:stretch>
          </p:blipFill>
          <p:spPr bwMode="auto">
            <a:xfrm>
              <a:off x="4748" y="9361"/>
              <a:ext cx="1772" cy="2267"/>
            </a:xfrm>
            <a:prstGeom prst="rect">
              <a:avLst/>
            </a:prstGeom>
            <a:noFill/>
            <a:ln w="9525">
              <a:noFill/>
              <a:miter lim="800000"/>
              <a:headEnd/>
              <a:tailEnd/>
            </a:ln>
          </p:spPr>
        </p:pic>
        <p:pic>
          <p:nvPicPr>
            <p:cNvPr id="32849" name="Picture 2"/>
            <p:cNvPicPr>
              <a:picLocks noChangeAspect="1" noChangeArrowheads="1"/>
            </p:cNvPicPr>
            <p:nvPr/>
          </p:nvPicPr>
          <p:blipFill>
            <a:blip r:embed="rId3"/>
            <a:srcRect b="34410"/>
            <a:stretch>
              <a:fillRect/>
            </a:stretch>
          </p:blipFill>
          <p:spPr bwMode="auto">
            <a:xfrm>
              <a:off x="6687" y="9733"/>
              <a:ext cx="1063" cy="1598"/>
            </a:xfrm>
            <a:prstGeom prst="rect">
              <a:avLst/>
            </a:prstGeom>
            <a:noFill/>
            <a:ln w="9525">
              <a:noFill/>
              <a:miter lim="800000"/>
              <a:headEnd/>
              <a:tailEnd/>
            </a:ln>
          </p:spPr>
        </p:pic>
      </p:grpSp>
      <p:sp>
        <p:nvSpPr>
          <p:cNvPr id="32838"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grpSp>
        <p:nvGrpSpPr>
          <p:cNvPr id="32839" name="Group 6"/>
          <p:cNvGrpSpPr>
            <a:grpSpLocks noChangeAspect="1"/>
          </p:cNvGrpSpPr>
          <p:nvPr/>
        </p:nvGrpSpPr>
        <p:grpSpPr bwMode="auto">
          <a:xfrm>
            <a:off x="3124200" y="4419600"/>
            <a:ext cx="4114800" cy="2055813"/>
            <a:chOff x="864" y="4475"/>
            <a:chExt cx="4987" cy="2504"/>
          </a:xfrm>
        </p:grpSpPr>
        <p:sp>
          <p:nvSpPr>
            <p:cNvPr id="32844" name="AutoShape 9"/>
            <p:cNvSpPr>
              <a:spLocks noChangeAspect="1" noChangeArrowheads="1" noTextEdit="1"/>
            </p:cNvSpPr>
            <p:nvPr/>
          </p:nvSpPr>
          <p:spPr bwMode="auto">
            <a:xfrm>
              <a:off x="864" y="4475"/>
              <a:ext cx="4987" cy="2464"/>
            </a:xfrm>
            <a:prstGeom prst="rect">
              <a:avLst/>
            </a:prstGeom>
            <a:noFill/>
            <a:ln w="9525">
              <a:noFill/>
              <a:miter lim="800000"/>
              <a:headEnd/>
              <a:tailEnd/>
            </a:ln>
          </p:spPr>
          <p:txBody>
            <a:bodyPr/>
            <a:lstStyle/>
            <a:p>
              <a:endParaRPr lang="en-US"/>
            </a:p>
          </p:txBody>
        </p:sp>
        <p:pic>
          <p:nvPicPr>
            <p:cNvPr id="32845" name="Picture 8"/>
            <p:cNvPicPr>
              <a:picLocks noChangeAspect="1" noChangeArrowheads="1"/>
            </p:cNvPicPr>
            <p:nvPr/>
          </p:nvPicPr>
          <p:blipFill>
            <a:blip r:embed="rId4"/>
            <a:srcRect/>
            <a:stretch>
              <a:fillRect/>
            </a:stretch>
          </p:blipFill>
          <p:spPr bwMode="auto">
            <a:xfrm>
              <a:off x="1418" y="4614"/>
              <a:ext cx="2050" cy="2325"/>
            </a:xfrm>
            <a:prstGeom prst="rect">
              <a:avLst/>
            </a:prstGeom>
            <a:noFill/>
            <a:ln w="9525">
              <a:noFill/>
              <a:miter lim="800000"/>
              <a:headEnd/>
              <a:tailEnd/>
            </a:ln>
          </p:spPr>
        </p:pic>
        <p:pic>
          <p:nvPicPr>
            <p:cNvPr id="32846" name="Picture 7"/>
            <p:cNvPicPr>
              <a:picLocks noChangeAspect="1" noChangeArrowheads="1"/>
            </p:cNvPicPr>
            <p:nvPr/>
          </p:nvPicPr>
          <p:blipFill>
            <a:blip r:embed="rId5"/>
            <a:srcRect/>
            <a:stretch>
              <a:fillRect/>
            </a:stretch>
          </p:blipFill>
          <p:spPr bwMode="auto">
            <a:xfrm>
              <a:off x="3080" y="4661"/>
              <a:ext cx="1728" cy="2318"/>
            </a:xfrm>
            <a:prstGeom prst="rect">
              <a:avLst/>
            </a:prstGeom>
            <a:noFill/>
            <a:ln w="9525">
              <a:noFill/>
              <a:miter lim="800000"/>
              <a:headEnd/>
              <a:tailEnd/>
            </a:ln>
          </p:spPr>
        </p:pic>
      </p:grpSp>
      <p:grpSp>
        <p:nvGrpSpPr>
          <p:cNvPr id="32840" name="Group 11"/>
          <p:cNvGrpSpPr>
            <a:grpSpLocks noChangeAspect="1"/>
          </p:cNvGrpSpPr>
          <p:nvPr/>
        </p:nvGrpSpPr>
        <p:grpSpPr bwMode="auto">
          <a:xfrm>
            <a:off x="6858000" y="4343400"/>
            <a:ext cx="1943100" cy="1943100"/>
            <a:chOff x="4056" y="9222"/>
            <a:chExt cx="2354" cy="2369"/>
          </a:xfrm>
        </p:grpSpPr>
        <p:sp>
          <p:nvSpPr>
            <p:cNvPr id="32842" name="AutoShape 12"/>
            <p:cNvSpPr>
              <a:spLocks noChangeAspect="1" noChangeArrowheads="1"/>
            </p:cNvSpPr>
            <p:nvPr/>
          </p:nvSpPr>
          <p:spPr bwMode="auto">
            <a:xfrm>
              <a:off x="4056" y="9222"/>
              <a:ext cx="2354" cy="2369"/>
            </a:xfrm>
            <a:prstGeom prst="rect">
              <a:avLst/>
            </a:prstGeom>
            <a:noFill/>
            <a:ln w="9525">
              <a:noFill/>
              <a:miter lim="800000"/>
              <a:headEnd/>
              <a:tailEnd/>
            </a:ln>
          </p:spPr>
          <p:txBody>
            <a:bodyPr/>
            <a:lstStyle/>
            <a:p>
              <a:pPr eaLnBrk="0" hangingPunct="0"/>
              <a:endParaRPr lang="en-US"/>
            </a:p>
          </p:txBody>
        </p:sp>
        <p:pic>
          <p:nvPicPr>
            <p:cNvPr id="32843" name="Picture 13"/>
            <p:cNvPicPr>
              <a:picLocks noChangeAspect="1" noChangeArrowheads="1"/>
            </p:cNvPicPr>
            <p:nvPr/>
          </p:nvPicPr>
          <p:blipFill>
            <a:blip r:embed="rId6"/>
            <a:srcRect/>
            <a:stretch>
              <a:fillRect/>
            </a:stretch>
          </p:blipFill>
          <p:spPr bwMode="auto">
            <a:xfrm>
              <a:off x="4056" y="9222"/>
              <a:ext cx="2138" cy="2330"/>
            </a:xfrm>
            <a:prstGeom prst="rect">
              <a:avLst/>
            </a:prstGeom>
            <a:noFill/>
            <a:ln w="9525">
              <a:noFill/>
              <a:miter lim="800000"/>
              <a:headEnd/>
              <a:tailEnd/>
            </a:ln>
          </p:spPr>
        </p:pic>
      </p:grpSp>
      <p:sp>
        <p:nvSpPr>
          <p:cNvPr id="32841" name="TextBox 17"/>
          <p:cNvSpPr txBox="1">
            <a:spLocks noChangeArrowheads="1"/>
          </p:cNvSpPr>
          <p:nvPr/>
        </p:nvSpPr>
        <p:spPr bwMode="auto">
          <a:xfrm>
            <a:off x="533400" y="2057400"/>
            <a:ext cx="3810000" cy="2014538"/>
          </a:xfrm>
          <a:prstGeom prst="rect">
            <a:avLst/>
          </a:prstGeom>
          <a:noFill/>
          <a:ln w="9525">
            <a:noFill/>
            <a:miter lim="800000"/>
            <a:headEnd/>
            <a:tailEnd/>
          </a:ln>
        </p:spPr>
        <p:txBody>
          <a:bodyPr>
            <a:spAutoFit/>
          </a:bodyPr>
          <a:lstStyle/>
          <a:p>
            <a:pPr eaLnBrk="0" hangingPunct="0"/>
            <a:r>
              <a:rPr lang="en-US" sz="1800"/>
              <a:t>Not strictly MEMS, but they are small and relatively low-noise.</a:t>
            </a:r>
          </a:p>
          <a:p>
            <a:pPr eaLnBrk="0" hangingPunct="0"/>
            <a:endParaRPr lang="en-US" sz="1800"/>
          </a:p>
          <a:p>
            <a:pPr eaLnBrk="0" hangingPunct="0"/>
            <a:r>
              <a:rPr lang="en-US" sz="1800"/>
              <a:t>All three companies make fairly similar Piezoelectric accelerometers</a:t>
            </a:r>
          </a:p>
          <a:p>
            <a:pPr eaLnBrk="0" hangingPunct="0"/>
            <a:endParaRPr lang="en-US" sz="1800"/>
          </a:p>
          <a:p>
            <a:pPr eaLnBrk="0" hangingPunct="0"/>
            <a:r>
              <a:rPr lang="en-US" sz="1800"/>
              <a:t>Industrial and Structural applications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mtClean="0"/>
              <a:t>Kinemetrics</a:t>
            </a:r>
          </a:p>
        </p:txBody>
      </p:sp>
      <p:graphicFrame>
        <p:nvGraphicFramePr>
          <p:cNvPr id="4" name="Content Placeholder 3"/>
          <p:cNvGraphicFramePr>
            <a:graphicFrameLocks noGrp="1"/>
          </p:cNvGraphicFramePr>
          <p:nvPr>
            <p:ph idx="1"/>
          </p:nvPr>
        </p:nvGraphicFramePr>
        <p:xfrm>
          <a:off x="4800600" y="1676400"/>
          <a:ext cx="3708400" cy="2590800"/>
        </p:xfrm>
        <a:graphic>
          <a:graphicData uri="http://schemas.openxmlformats.org/drawingml/2006/table">
            <a:tbl>
              <a:tblPr/>
              <a:tblGrid>
                <a:gridCol w="1130300"/>
                <a:gridCol w="1289050"/>
                <a:gridCol w="1289050"/>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Manufacturer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Kinemetrics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Kinemetrics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Model</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EpiSensor ES-T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EpiSensor ES-U2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Technology</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Capacitive MEMS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Capacitive MEMS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Output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Analog</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Analog</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Format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Module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Module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Axis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3</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Power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144 mW</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100 mW</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Acceleration Range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+/- 0.25 g</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+/- 0.25 g</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Frequency Response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0 – 200 Hz</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0 – 200 Hz</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Sensitivity</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10 V/g</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10 V/g</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Self Noise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60 ng/√Hz</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60 ng/√Hz</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Weight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Not Specified</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350 grams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Size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133 x 133 x 62 mm</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55 x 65 x 97mm</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Shock Range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Not Specified</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Not Specified</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Temperature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-20 to 70 </a:t>
                      </a:r>
                      <a:r>
                        <a:rPr kumimoji="0" lang="en-US" sz="1000" b="1" i="0" u="none" strike="noStrike" cap="none" normalizeH="0" baseline="30000" smtClean="0">
                          <a:ln>
                            <a:noFill/>
                          </a:ln>
                          <a:solidFill>
                            <a:schemeClr val="tx1"/>
                          </a:solidFill>
                          <a:effectLst/>
                          <a:latin typeface="Times New Roman" pitchFamily="18" charset="0"/>
                          <a:cs typeface="Times New Roman" pitchFamily="18" charset="0"/>
                        </a:rPr>
                        <a:t>◦</a:t>
                      </a: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C</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-20 to 70 </a:t>
                      </a:r>
                      <a:r>
                        <a:rPr kumimoji="0" lang="en-US" sz="1000" b="1" i="0" u="none" strike="noStrike" cap="none" normalizeH="0" baseline="30000" smtClean="0">
                          <a:ln>
                            <a:noFill/>
                          </a:ln>
                          <a:solidFill>
                            <a:schemeClr val="tx1"/>
                          </a:solidFill>
                          <a:effectLst/>
                          <a:latin typeface="Times New Roman" pitchFamily="18" charset="0"/>
                          <a:cs typeface="Times New Roman" pitchFamily="18" charset="0"/>
                        </a:rPr>
                        <a:t>◦</a:t>
                      </a: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C</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386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33861" name="TextBox 8"/>
          <p:cNvSpPr txBox="1">
            <a:spLocks noChangeArrowheads="1"/>
          </p:cNvSpPr>
          <p:nvPr/>
        </p:nvSpPr>
        <p:spPr bwMode="auto">
          <a:xfrm>
            <a:off x="533400" y="1752600"/>
            <a:ext cx="3810000" cy="1754188"/>
          </a:xfrm>
          <a:prstGeom prst="rect">
            <a:avLst/>
          </a:prstGeom>
          <a:noFill/>
          <a:ln w="9525">
            <a:noFill/>
            <a:miter lim="800000"/>
            <a:headEnd/>
            <a:tailEnd/>
          </a:ln>
        </p:spPr>
        <p:txBody>
          <a:bodyPr>
            <a:spAutoFit/>
          </a:bodyPr>
          <a:lstStyle/>
          <a:p>
            <a:pPr eaLnBrk="0" hangingPunct="0"/>
            <a:r>
              <a:rPr lang="en-US" sz="1800"/>
              <a:t>Strong motion, seismic measurement</a:t>
            </a:r>
          </a:p>
          <a:p>
            <a:pPr eaLnBrk="0" hangingPunct="0"/>
            <a:endParaRPr lang="en-US" sz="1800"/>
          </a:p>
          <a:p>
            <a:pPr eaLnBrk="0" hangingPunct="0"/>
            <a:r>
              <a:rPr lang="en-US" sz="1800"/>
              <a:t>Force Balance Accelerometer</a:t>
            </a:r>
          </a:p>
          <a:p>
            <a:pPr eaLnBrk="0" hangingPunct="0"/>
            <a:endParaRPr lang="en-US" sz="1800"/>
          </a:p>
          <a:p>
            <a:pPr eaLnBrk="0" hangingPunct="0"/>
            <a:r>
              <a:rPr lang="en-US" sz="1800"/>
              <a:t>Available in single and three axis configurations</a:t>
            </a:r>
          </a:p>
        </p:txBody>
      </p:sp>
      <p:pic>
        <p:nvPicPr>
          <p:cNvPr id="33862" name="Picture 1"/>
          <p:cNvPicPr>
            <a:picLocks noChangeAspect="1" noChangeArrowheads="1"/>
          </p:cNvPicPr>
          <p:nvPr/>
        </p:nvPicPr>
        <p:blipFill>
          <a:blip r:embed="rId2"/>
          <a:srcRect/>
          <a:stretch>
            <a:fillRect/>
          </a:stretch>
        </p:blipFill>
        <p:spPr bwMode="auto">
          <a:xfrm>
            <a:off x="1066800" y="3733800"/>
            <a:ext cx="2714625" cy="2533650"/>
          </a:xfrm>
          <a:prstGeom prst="rect">
            <a:avLst/>
          </a:prstGeom>
          <a:noFill/>
          <a:ln w="9525">
            <a:noFill/>
            <a:miter lim="800000"/>
            <a:headEnd/>
            <a:tailEnd/>
          </a:ln>
        </p:spPr>
      </p:pic>
      <p:pic>
        <p:nvPicPr>
          <p:cNvPr id="33863" name="Picture 2"/>
          <p:cNvPicPr>
            <a:picLocks noChangeAspect="1" noChangeArrowheads="1"/>
          </p:cNvPicPr>
          <p:nvPr/>
        </p:nvPicPr>
        <p:blipFill>
          <a:blip r:embed="rId3"/>
          <a:srcRect/>
          <a:stretch>
            <a:fillRect/>
          </a:stretch>
        </p:blipFill>
        <p:spPr bwMode="auto">
          <a:xfrm>
            <a:off x="4419600" y="4495800"/>
            <a:ext cx="2143125" cy="183673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smtClean="0"/>
              <a:t>Reftek</a:t>
            </a:r>
          </a:p>
        </p:txBody>
      </p:sp>
      <p:graphicFrame>
        <p:nvGraphicFramePr>
          <p:cNvPr id="4" name="Content Placeholder 3"/>
          <p:cNvGraphicFramePr>
            <a:graphicFrameLocks noGrp="1"/>
          </p:cNvGraphicFramePr>
          <p:nvPr>
            <p:ph idx="1"/>
          </p:nvPr>
        </p:nvGraphicFramePr>
        <p:xfrm>
          <a:off x="5334000" y="1752600"/>
          <a:ext cx="2811463" cy="3108325"/>
        </p:xfrm>
        <a:graphic>
          <a:graphicData uri="http://schemas.openxmlformats.org/drawingml/2006/table">
            <a:tbl>
              <a:tblPr/>
              <a:tblGrid>
                <a:gridCol w="1301750"/>
                <a:gridCol w="1509713"/>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Manufacturer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Reftek</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Model</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131A*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Technology</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Capacitive MEMS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Output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Analog</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Format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Module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Axis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Power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600 mW</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Acceleration Range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+/- 3.5 g</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Frequency Response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0 – 400 Hz</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Sensitivity</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2 V/g</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Self Noise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200 ng/√Hz</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Weight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1000 grams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Size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104 x 101 x 101 mm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Shock Tolerance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500 g</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Temperature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-20 to 60 </a:t>
                      </a:r>
                      <a:r>
                        <a:rPr kumimoji="0" lang="en-US" sz="1200" b="0" i="0" u="none" strike="noStrike" cap="none" normalizeH="0" baseline="30000" smtClean="0">
                          <a:ln>
                            <a:noFill/>
                          </a:ln>
                          <a:solidFill>
                            <a:schemeClr val="tx1"/>
                          </a:solidFill>
                          <a:effectLst/>
                          <a:latin typeface="Times New Roman" pitchFamily="18" charset="0"/>
                          <a:cs typeface="Times New Roman" pitchFamily="18" charset="0"/>
                        </a:rPr>
                        <a:t>◦</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C</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486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34869" name="TextBox 7"/>
          <p:cNvSpPr txBox="1">
            <a:spLocks noChangeArrowheads="1"/>
          </p:cNvSpPr>
          <p:nvPr/>
        </p:nvSpPr>
        <p:spPr bwMode="auto">
          <a:xfrm>
            <a:off x="6248400" y="4953000"/>
            <a:ext cx="1905000" cy="246063"/>
          </a:xfrm>
          <a:prstGeom prst="rect">
            <a:avLst/>
          </a:prstGeom>
          <a:noFill/>
          <a:ln w="9525">
            <a:noFill/>
            <a:miter lim="800000"/>
            <a:headEnd/>
            <a:tailEnd/>
          </a:ln>
        </p:spPr>
        <p:txBody>
          <a:bodyPr>
            <a:spAutoFit/>
          </a:bodyPr>
          <a:lstStyle/>
          <a:p>
            <a:pPr eaLnBrk="0" hangingPunct="0"/>
            <a:r>
              <a:rPr lang="en-US" sz="1000"/>
              <a:t>* uses Colibrys Accelerometers</a:t>
            </a:r>
          </a:p>
        </p:txBody>
      </p:sp>
      <p:sp>
        <p:nvSpPr>
          <p:cNvPr id="34870" name="TextBox 9"/>
          <p:cNvSpPr txBox="1">
            <a:spLocks noChangeArrowheads="1"/>
          </p:cNvSpPr>
          <p:nvPr/>
        </p:nvSpPr>
        <p:spPr bwMode="auto">
          <a:xfrm>
            <a:off x="533400" y="1752600"/>
            <a:ext cx="3810000" cy="1754188"/>
          </a:xfrm>
          <a:prstGeom prst="rect">
            <a:avLst/>
          </a:prstGeom>
          <a:noFill/>
          <a:ln w="9525">
            <a:noFill/>
            <a:miter lim="800000"/>
            <a:headEnd/>
            <a:tailEnd/>
          </a:ln>
        </p:spPr>
        <p:txBody>
          <a:bodyPr>
            <a:spAutoFit/>
          </a:bodyPr>
          <a:lstStyle/>
          <a:p>
            <a:pPr eaLnBrk="0" hangingPunct="0"/>
            <a:r>
              <a:rPr lang="en-US" sz="1800"/>
              <a:t>Strong motion measurement for seismic, structural, industrial monitoring</a:t>
            </a:r>
          </a:p>
          <a:p>
            <a:pPr eaLnBrk="0" hangingPunct="0"/>
            <a:endParaRPr lang="en-US" sz="1800"/>
          </a:p>
          <a:p>
            <a:pPr eaLnBrk="0" hangingPunct="0"/>
            <a:r>
              <a:rPr lang="en-US" sz="1800"/>
              <a:t>Available in single, three axis, and borehole configurations</a:t>
            </a:r>
          </a:p>
        </p:txBody>
      </p:sp>
      <p:pic>
        <p:nvPicPr>
          <p:cNvPr id="34871" name="Picture 1"/>
          <p:cNvPicPr>
            <a:picLocks noChangeAspect="1" noChangeArrowheads="1"/>
          </p:cNvPicPr>
          <p:nvPr/>
        </p:nvPicPr>
        <p:blipFill>
          <a:blip r:embed="rId2"/>
          <a:srcRect/>
          <a:stretch>
            <a:fillRect/>
          </a:stretch>
        </p:blipFill>
        <p:spPr bwMode="auto">
          <a:xfrm>
            <a:off x="4114800" y="2819400"/>
            <a:ext cx="762000" cy="3705225"/>
          </a:xfrm>
          <a:prstGeom prst="rect">
            <a:avLst/>
          </a:prstGeom>
          <a:noFill/>
          <a:ln w="9525">
            <a:noFill/>
            <a:miter lim="800000"/>
            <a:headEnd/>
            <a:tailEnd/>
          </a:ln>
        </p:spPr>
      </p:pic>
      <p:pic>
        <p:nvPicPr>
          <p:cNvPr id="34872" name="Picture 2"/>
          <p:cNvPicPr>
            <a:picLocks noChangeAspect="1" noChangeArrowheads="1"/>
          </p:cNvPicPr>
          <p:nvPr/>
        </p:nvPicPr>
        <p:blipFill>
          <a:blip r:embed="rId3"/>
          <a:srcRect/>
          <a:stretch>
            <a:fillRect/>
          </a:stretch>
        </p:blipFill>
        <p:spPr bwMode="auto">
          <a:xfrm>
            <a:off x="1905000" y="3657600"/>
            <a:ext cx="1647825" cy="1714500"/>
          </a:xfrm>
          <a:prstGeom prst="rect">
            <a:avLst/>
          </a:prstGeom>
          <a:noFill/>
          <a:ln w="9525">
            <a:noFill/>
            <a:miter lim="800000"/>
            <a:headEnd/>
            <a:tailEnd/>
          </a:ln>
        </p:spPr>
      </p:pic>
      <p:pic>
        <p:nvPicPr>
          <p:cNvPr id="34873" name="Picture 3"/>
          <p:cNvPicPr>
            <a:picLocks noChangeAspect="1" noChangeArrowheads="1"/>
          </p:cNvPicPr>
          <p:nvPr/>
        </p:nvPicPr>
        <p:blipFill>
          <a:blip r:embed="rId4"/>
          <a:srcRect/>
          <a:stretch>
            <a:fillRect/>
          </a:stretch>
        </p:blipFill>
        <p:spPr bwMode="auto">
          <a:xfrm>
            <a:off x="533400" y="5410200"/>
            <a:ext cx="1476375" cy="11525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mtClean="0"/>
              <a:t>Sercel</a:t>
            </a:r>
          </a:p>
        </p:txBody>
      </p:sp>
      <p:sp>
        <p:nvSpPr>
          <p:cNvPr id="3584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grpSp>
        <p:nvGrpSpPr>
          <p:cNvPr id="35843" name="Group 1"/>
          <p:cNvGrpSpPr>
            <a:grpSpLocks noChangeAspect="1"/>
          </p:cNvGrpSpPr>
          <p:nvPr/>
        </p:nvGrpSpPr>
        <p:grpSpPr bwMode="auto">
          <a:xfrm>
            <a:off x="228600" y="2743200"/>
            <a:ext cx="5715000" cy="3705225"/>
            <a:chOff x="3496" y="-541"/>
            <a:chExt cx="6925" cy="4515"/>
          </a:xfrm>
        </p:grpSpPr>
        <p:sp>
          <p:nvSpPr>
            <p:cNvPr id="35895" name="AutoShape 5"/>
            <p:cNvSpPr>
              <a:spLocks noChangeAspect="1" noChangeArrowheads="1" noTextEdit="1"/>
            </p:cNvSpPr>
            <p:nvPr/>
          </p:nvSpPr>
          <p:spPr bwMode="auto">
            <a:xfrm>
              <a:off x="3496" y="-541"/>
              <a:ext cx="6925" cy="4515"/>
            </a:xfrm>
            <a:prstGeom prst="rect">
              <a:avLst/>
            </a:prstGeom>
            <a:noFill/>
            <a:ln w="9525">
              <a:noFill/>
              <a:miter lim="800000"/>
              <a:headEnd/>
              <a:tailEnd/>
            </a:ln>
          </p:spPr>
          <p:txBody>
            <a:bodyPr/>
            <a:lstStyle/>
            <a:p>
              <a:endParaRPr lang="en-US"/>
            </a:p>
          </p:txBody>
        </p:sp>
        <p:pic>
          <p:nvPicPr>
            <p:cNvPr id="35896" name="Picture 4"/>
            <p:cNvPicPr>
              <a:picLocks noChangeAspect="1" noChangeArrowheads="1"/>
            </p:cNvPicPr>
            <p:nvPr/>
          </p:nvPicPr>
          <p:blipFill>
            <a:blip r:embed="rId2"/>
            <a:srcRect/>
            <a:stretch>
              <a:fillRect/>
            </a:stretch>
          </p:blipFill>
          <p:spPr bwMode="auto">
            <a:xfrm>
              <a:off x="3496" y="156"/>
              <a:ext cx="5574" cy="3817"/>
            </a:xfrm>
            <a:prstGeom prst="rect">
              <a:avLst/>
            </a:prstGeom>
            <a:noFill/>
            <a:ln w="9525">
              <a:noFill/>
              <a:miter lim="800000"/>
              <a:headEnd/>
              <a:tailEnd/>
            </a:ln>
          </p:spPr>
        </p:pic>
        <p:pic>
          <p:nvPicPr>
            <p:cNvPr id="35897" name="Picture 3"/>
            <p:cNvPicPr>
              <a:picLocks noChangeAspect="1" noChangeArrowheads="1"/>
            </p:cNvPicPr>
            <p:nvPr/>
          </p:nvPicPr>
          <p:blipFill>
            <a:blip r:embed="rId3"/>
            <a:srcRect/>
            <a:stretch>
              <a:fillRect/>
            </a:stretch>
          </p:blipFill>
          <p:spPr bwMode="auto">
            <a:xfrm>
              <a:off x="7790" y="-402"/>
              <a:ext cx="2573" cy="3283"/>
            </a:xfrm>
            <a:prstGeom prst="rect">
              <a:avLst/>
            </a:prstGeom>
            <a:noFill/>
            <a:ln w="9525">
              <a:solidFill>
                <a:srgbClr val="008080"/>
              </a:solidFill>
              <a:miter lim="800000"/>
              <a:headEnd/>
              <a:tailEnd/>
            </a:ln>
          </p:spPr>
        </p:pic>
        <p:pic>
          <p:nvPicPr>
            <p:cNvPr id="35898" name="Picture 2"/>
            <p:cNvPicPr>
              <a:picLocks noChangeAspect="1" noChangeArrowheads="1"/>
            </p:cNvPicPr>
            <p:nvPr/>
          </p:nvPicPr>
          <p:blipFill>
            <a:blip r:embed="rId4"/>
            <a:srcRect/>
            <a:stretch>
              <a:fillRect/>
            </a:stretch>
          </p:blipFill>
          <p:spPr bwMode="auto">
            <a:xfrm>
              <a:off x="3912" y="-262"/>
              <a:ext cx="1154" cy="753"/>
            </a:xfrm>
            <a:prstGeom prst="rect">
              <a:avLst/>
            </a:prstGeom>
            <a:noFill/>
            <a:ln w="9525">
              <a:solidFill>
                <a:srgbClr val="008080"/>
              </a:solidFill>
              <a:miter lim="800000"/>
              <a:headEnd/>
              <a:tailEnd/>
            </a:ln>
          </p:spPr>
        </p:pic>
      </p:grpSp>
      <p:graphicFrame>
        <p:nvGraphicFramePr>
          <p:cNvPr id="35900" name="Group 60"/>
          <p:cNvGraphicFramePr>
            <a:graphicFrameLocks noGrp="1"/>
          </p:cNvGraphicFramePr>
          <p:nvPr>
            <p:ph idx="1"/>
          </p:nvPr>
        </p:nvGraphicFramePr>
        <p:xfrm>
          <a:off x="5943600" y="1752600"/>
          <a:ext cx="2811463" cy="3108325"/>
        </p:xfrm>
        <a:graphic>
          <a:graphicData uri="http://schemas.openxmlformats.org/drawingml/2006/table">
            <a:tbl>
              <a:tblPr/>
              <a:tblGrid>
                <a:gridCol w="1301750"/>
                <a:gridCol w="1509713"/>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Manufacturer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Sercel</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Model</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DSU3-428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Technology</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Capacitive MEMS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Output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Digital</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Format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Module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Axis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Power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265 mW</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Acceleration Range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+/- 0.5 g</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Frequency Response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0 – 800 Hz</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Sensitivity</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Not Specified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Self Noise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40 ng/√Hz</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Weight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430 grams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Size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159.2 x 70 x 194 mm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Shock Range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Not Specified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Temperature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-40 to 70 </a:t>
                      </a:r>
                      <a:r>
                        <a:rPr kumimoji="0" lang="en-US" sz="1200" b="0" i="0" u="none" strike="noStrike" cap="none" normalizeH="0" baseline="30000" smtClean="0">
                          <a:ln>
                            <a:noFill/>
                          </a:ln>
                          <a:solidFill>
                            <a:schemeClr val="tx1"/>
                          </a:solidFill>
                          <a:effectLst/>
                          <a:latin typeface="Times New Roman" pitchFamily="18" charset="0"/>
                          <a:cs typeface="Times New Roman" pitchFamily="18" charset="0"/>
                        </a:rPr>
                        <a:t>◦</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C</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5894" name="TextBox 10"/>
          <p:cNvSpPr txBox="1">
            <a:spLocks noChangeArrowheads="1"/>
          </p:cNvSpPr>
          <p:nvPr/>
        </p:nvSpPr>
        <p:spPr bwMode="auto">
          <a:xfrm>
            <a:off x="457200" y="1828800"/>
            <a:ext cx="5257800" cy="923925"/>
          </a:xfrm>
          <a:prstGeom prst="rect">
            <a:avLst/>
          </a:prstGeom>
          <a:noFill/>
          <a:ln w="9525">
            <a:noFill/>
            <a:miter lim="800000"/>
            <a:headEnd/>
            <a:tailEnd/>
          </a:ln>
        </p:spPr>
        <p:txBody>
          <a:bodyPr>
            <a:spAutoFit/>
          </a:bodyPr>
          <a:lstStyle/>
          <a:p>
            <a:pPr eaLnBrk="0" hangingPunct="0"/>
            <a:r>
              <a:rPr lang="en-US" sz="1800"/>
              <a:t>Used in tomography studies for Oil &amp; Gas Exploration</a:t>
            </a:r>
          </a:p>
          <a:p>
            <a:pPr eaLnBrk="0" hangingPunct="0"/>
            <a:r>
              <a:rPr lang="en-US" sz="1800"/>
              <a:t>Sold as complete turn-key systems and not available for individual sales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smtClean="0"/>
              <a:t>MEMS accelerometers </a:t>
            </a:r>
          </a:p>
        </p:txBody>
      </p:sp>
      <p:sp>
        <p:nvSpPr>
          <p:cNvPr id="36866" name="Content Placeholder 2"/>
          <p:cNvSpPr>
            <a:spLocks noGrp="1"/>
          </p:cNvSpPr>
          <p:nvPr>
            <p:ph idx="1"/>
          </p:nvPr>
        </p:nvSpPr>
        <p:spPr/>
        <p:txBody>
          <a:bodyPr/>
          <a:lstStyle/>
          <a:p>
            <a:pPr>
              <a:buFontTx/>
              <a:buNone/>
            </a:pPr>
            <a:r>
              <a:rPr lang="en-US" smtClean="0"/>
              <a:t>Advantages</a:t>
            </a:r>
          </a:p>
          <a:p>
            <a:r>
              <a:rPr lang="en-US" sz="1800" b="0" smtClean="0"/>
              <a:t>Small</a:t>
            </a:r>
          </a:p>
          <a:p>
            <a:r>
              <a:rPr lang="en-US" sz="1800" b="0" smtClean="0"/>
              <a:t>Can be low power, for less sensitive sensors.</a:t>
            </a:r>
          </a:p>
          <a:p>
            <a:r>
              <a:rPr lang="en-US" sz="1800" b="0" smtClean="0"/>
              <a:t>High frequency bandwidth (~ 1 kHz)</a:t>
            </a:r>
          </a:p>
          <a:p>
            <a:pPr>
              <a:buFontTx/>
              <a:buNone/>
            </a:pPr>
            <a:endParaRPr lang="en-US" sz="1800" b="0" smtClean="0"/>
          </a:p>
          <a:p>
            <a:pPr>
              <a:buFontTx/>
              <a:buNone/>
            </a:pPr>
            <a:r>
              <a:rPr lang="en-US" smtClean="0"/>
              <a:t>Disadvantages</a:t>
            </a:r>
          </a:p>
          <a:p>
            <a:r>
              <a:rPr lang="en-US" sz="1800" b="0" smtClean="0"/>
              <a:t>Active device, requires power</a:t>
            </a:r>
          </a:p>
          <a:p>
            <a:r>
              <a:rPr lang="en-US" sz="1800" b="0" smtClean="0"/>
              <a:t>Poor noise and response at low frequencies (&lt; 1 Hz), largely due to small mass, 1/f noise, or feedback control corner.</a:t>
            </a:r>
          </a:p>
          <a:p>
            <a:r>
              <a:rPr lang="en-US" sz="1800" b="0" smtClean="0"/>
              <a:t>Noise floor flat to acceleration, exacerbates noise issues at low frequency (&lt; 1 Hz)</a:t>
            </a:r>
          </a:p>
          <a:p>
            <a:pPr>
              <a:buFontTx/>
              <a:buNone/>
            </a:pPr>
            <a:endParaRPr 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t>Outline</a:t>
            </a:r>
          </a:p>
        </p:txBody>
      </p:sp>
      <p:sp>
        <p:nvSpPr>
          <p:cNvPr id="17410" name="Content Placeholder 2"/>
          <p:cNvSpPr>
            <a:spLocks noGrp="1"/>
          </p:cNvSpPr>
          <p:nvPr>
            <p:ph idx="1"/>
          </p:nvPr>
        </p:nvSpPr>
        <p:spPr/>
        <p:txBody>
          <a:bodyPr/>
          <a:lstStyle/>
          <a:p>
            <a:r>
              <a:rPr lang="en-US" smtClean="0"/>
              <a:t>Overview of MEMS Technology</a:t>
            </a:r>
          </a:p>
          <a:p>
            <a:r>
              <a:rPr lang="en-US" smtClean="0"/>
              <a:t>MEMS Accelerometers</a:t>
            </a:r>
          </a:p>
          <a:p>
            <a:r>
              <a:rPr lang="en-US" smtClean="0"/>
              <a:t>Seismic Requirements</a:t>
            </a:r>
          </a:p>
          <a:p>
            <a:r>
              <a:rPr lang="en-US" smtClean="0"/>
              <a:t>Commercial Availability</a:t>
            </a:r>
          </a:p>
          <a:p>
            <a:r>
              <a:rPr lang="en-US" smtClean="0"/>
              <a:t>Noise &amp; Detection Theory</a:t>
            </a:r>
          </a:p>
          <a:p>
            <a:r>
              <a:rPr lang="en-US" smtClean="0"/>
              <a:t>Current R &amp; D Efforts</a:t>
            </a:r>
          </a:p>
          <a:p>
            <a:r>
              <a:rPr lang="en-US" smtClean="0"/>
              <a:t>Outlook</a:t>
            </a:r>
          </a:p>
          <a:p>
            <a:endParaRPr lang="en-US"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itle 1"/>
          <p:cNvSpPr>
            <a:spLocks noGrp="1"/>
          </p:cNvSpPr>
          <p:nvPr>
            <p:ph type="title"/>
          </p:nvPr>
        </p:nvSpPr>
        <p:spPr/>
        <p:txBody>
          <a:bodyPr/>
          <a:lstStyle/>
          <a:p>
            <a:r>
              <a:rPr lang="en-US" smtClean="0"/>
              <a:t>Theoretical Noise</a:t>
            </a:r>
          </a:p>
        </p:txBody>
      </p:sp>
      <p:grpSp>
        <p:nvGrpSpPr>
          <p:cNvPr id="22534" name="Group 19"/>
          <p:cNvGrpSpPr>
            <a:grpSpLocks/>
          </p:cNvGrpSpPr>
          <p:nvPr/>
        </p:nvGrpSpPr>
        <p:grpSpPr bwMode="auto">
          <a:xfrm>
            <a:off x="4953000" y="1981200"/>
            <a:ext cx="3886200" cy="2455863"/>
            <a:chOff x="2971799" y="3396385"/>
            <a:chExt cx="3727727" cy="1987780"/>
          </a:xfrm>
        </p:grpSpPr>
        <p:grpSp>
          <p:nvGrpSpPr>
            <p:cNvPr id="14" name="Group 1727"/>
            <p:cNvGrpSpPr>
              <a:grpSpLocks noChangeAspect="1"/>
            </p:cNvGrpSpPr>
            <p:nvPr/>
          </p:nvGrpSpPr>
          <p:grpSpPr bwMode="auto">
            <a:xfrm>
              <a:off x="2971799" y="3581400"/>
              <a:ext cx="3727727" cy="1802765"/>
              <a:chOff x="4372" y="865"/>
              <a:chExt cx="5870" cy="2839"/>
            </a:xfrm>
            <a:solidFill>
              <a:schemeClr val="bg1"/>
            </a:solidFill>
          </p:grpSpPr>
          <p:sp>
            <p:nvSpPr>
              <p:cNvPr id="15" name="AutoShape 1733"/>
              <p:cNvSpPr>
                <a:spLocks noChangeAspect="1" noChangeArrowheads="1" noTextEdit="1"/>
              </p:cNvSpPr>
              <p:nvPr/>
            </p:nvSpPr>
            <p:spPr bwMode="auto">
              <a:xfrm>
                <a:off x="4372" y="865"/>
                <a:ext cx="5652" cy="2365"/>
              </a:xfrm>
              <a:prstGeom prst="rect">
                <a:avLst/>
              </a:prstGeom>
              <a:grpFill/>
            </p:spPr>
            <p:txBody>
              <a:bodyPr/>
              <a:lstStyle/>
              <a:p>
                <a:pPr eaLnBrk="0" hangingPunct="0">
                  <a:defRPr/>
                </a:pPr>
                <a:endParaRPr lang="en-US">
                  <a:latin typeface="Times New Roman" charset="0"/>
                </a:endParaRPr>
              </a:p>
            </p:txBody>
          </p:sp>
          <p:sp>
            <p:nvSpPr>
              <p:cNvPr id="16" name="Text Box 1732"/>
              <p:cNvSpPr txBox="1">
                <a:spLocks noChangeArrowheads="1"/>
              </p:cNvSpPr>
              <p:nvPr/>
            </p:nvSpPr>
            <p:spPr bwMode="auto">
              <a:xfrm>
                <a:off x="5408" y="3196"/>
                <a:ext cx="3914" cy="508"/>
              </a:xfrm>
              <a:prstGeom prst="rect">
                <a:avLst/>
              </a:prstGeom>
              <a:noFill/>
              <a:ln w="9525">
                <a:noFill/>
                <a:miter lim="800000"/>
                <a:headEnd/>
                <a:tailEnd/>
              </a:ln>
            </p:spPr>
            <p:txBody>
              <a:bodyPr/>
              <a:lstStyle/>
              <a:p>
                <a:pPr>
                  <a:defRPr/>
                </a:pPr>
                <a:r>
                  <a:rPr lang="en-US" sz="1200" dirty="0">
                    <a:solidFill>
                      <a:srgbClr val="000000"/>
                    </a:solidFill>
                    <a:latin typeface="Arial" pitchFamily="34" charset="0"/>
                    <a:ea typeface="Times New Roman" pitchFamily="18" charset="0"/>
                    <a:cs typeface="Arial" pitchFamily="34" charset="0"/>
                  </a:rPr>
                  <a:t>a</a:t>
                </a:r>
                <a:r>
                  <a:rPr lang="en-US" sz="1200" baseline="-25000" dirty="0">
                    <a:solidFill>
                      <a:srgbClr val="000000"/>
                    </a:solidFill>
                    <a:latin typeface="Arial" pitchFamily="34" charset="0"/>
                    <a:ea typeface="Times New Roman" pitchFamily="18" charset="0"/>
                    <a:cs typeface="Arial" pitchFamily="34" charset="0"/>
                  </a:rPr>
                  <a:t>n</a:t>
                </a:r>
                <a:r>
                  <a:rPr lang="en-US" sz="1200" dirty="0">
                    <a:solidFill>
                      <a:srgbClr val="000000"/>
                    </a:solidFill>
                    <a:latin typeface="Arial" pitchFamily="34" charset="0"/>
                    <a:ea typeface="Times New Roman" pitchFamily="18" charset="0"/>
                    <a:cs typeface="Arial" pitchFamily="34" charset="0"/>
                  </a:rPr>
                  <a:t> =  2.3 x 10^-9 m / s</a:t>
                </a:r>
                <a:r>
                  <a:rPr lang="en-US" sz="1200" baseline="30000" dirty="0">
                    <a:solidFill>
                      <a:srgbClr val="000000"/>
                    </a:solidFill>
                    <a:latin typeface="Arial" pitchFamily="34" charset="0"/>
                    <a:ea typeface="Times New Roman" pitchFamily="18" charset="0"/>
                    <a:cs typeface="Arial" pitchFamily="34" charset="0"/>
                  </a:rPr>
                  <a:t>2 </a:t>
                </a:r>
                <a:r>
                  <a:rPr lang="en-US" sz="1200" i="1" dirty="0">
                    <a:solidFill>
                      <a:srgbClr val="000000"/>
                    </a:solidFill>
                    <a:latin typeface="Arial" pitchFamily="34" charset="0"/>
                    <a:ea typeface="Times New Roman" pitchFamily="18" charset="0"/>
                  </a:rPr>
                  <a:t>/ √Hz</a:t>
                </a:r>
                <a:r>
                  <a:rPr lang="en-US" sz="1200" dirty="0">
                    <a:solidFill>
                      <a:srgbClr val="000000"/>
                    </a:solidFill>
                    <a:latin typeface="Arial" pitchFamily="34" charset="0"/>
                    <a:ea typeface="Times New Roman" pitchFamily="18" charset="0"/>
                    <a:cs typeface="Arial" pitchFamily="34" charset="0"/>
                  </a:rPr>
                  <a:t> </a:t>
                </a:r>
              </a:p>
              <a:p>
                <a:pPr>
                  <a:defRPr/>
                </a:pPr>
                <a:r>
                  <a:rPr lang="en-US" sz="1200" dirty="0">
                    <a:solidFill>
                      <a:srgbClr val="000000"/>
                    </a:solidFill>
                    <a:latin typeface="Arial" pitchFamily="34" charset="0"/>
                    <a:ea typeface="Times New Roman" pitchFamily="18" charset="0"/>
                  </a:rPr>
                  <a:t>    =  0.2</a:t>
                </a:r>
                <a:r>
                  <a:rPr lang="en-US" sz="1200" i="1" dirty="0">
                    <a:solidFill>
                      <a:srgbClr val="000000"/>
                    </a:solidFill>
                    <a:latin typeface="Arial" pitchFamily="34" charset="0"/>
                    <a:ea typeface="Times New Roman" pitchFamily="18" charset="0"/>
                  </a:rPr>
                  <a:t> </a:t>
                </a:r>
                <a:r>
                  <a:rPr lang="en-US" sz="1200" i="1" dirty="0" err="1">
                    <a:solidFill>
                      <a:srgbClr val="000000"/>
                    </a:solidFill>
                    <a:latin typeface="Arial" pitchFamily="34" charset="0"/>
                    <a:ea typeface="Times New Roman" pitchFamily="18" charset="0"/>
                  </a:rPr>
                  <a:t>ng</a:t>
                </a:r>
                <a:r>
                  <a:rPr lang="en-US" sz="1200" i="1" dirty="0">
                    <a:solidFill>
                      <a:srgbClr val="000000"/>
                    </a:solidFill>
                    <a:latin typeface="Arial" pitchFamily="34" charset="0"/>
                    <a:ea typeface="Times New Roman" pitchFamily="18" charset="0"/>
                  </a:rPr>
                  <a:t> / √Hz</a:t>
                </a:r>
                <a:endParaRPr lang="en-US" sz="1800" dirty="0">
                  <a:latin typeface="Arial" pitchFamily="34" charset="0"/>
                </a:endParaRPr>
              </a:p>
            </p:txBody>
          </p:sp>
          <p:sp>
            <p:nvSpPr>
              <p:cNvPr id="18" name="Text Box 1728"/>
              <p:cNvSpPr txBox="1">
                <a:spLocks noChangeArrowheads="1"/>
              </p:cNvSpPr>
              <p:nvPr/>
            </p:nvSpPr>
            <p:spPr bwMode="auto">
              <a:xfrm>
                <a:off x="4372" y="1642"/>
                <a:ext cx="5870" cy="1295"/>
              </a:xfrm>
              <a:prstGeom prst="rect">
                <a:avLst/>
              </a:prstGeom>
              <a:grpFill/>
              <a:ln w="9525">
                <a:noFill/>
                <a:miter lim="800000"/>
                <a:headEnd/>
                <a:tailEnd/>
              </a:ln>
            </p:spPr>
            <p:txBody>
              <a:bodyPr>
                <a:spAutoFit/>
              </a:bodyPr>
              <a:lstStyle/>
              <a:p>
                <a:pPr>
                  <a:defRPr/>
                </a:pPr>
                <a:r>
                  <a:rPr lang="en-US" sz="1200" dirty="0" err="1">
                    <a:solidFill>
                      <a:srgbClr val="000000"/>
                    </a:solidFill>
                    <a:latin typeface="Arial" pitchFamily="34" charset="0"/>
                    <a:ea typeface="Times New Roman" pitchFamily="18" charset="0"/>
                    <a:cs typeface="Arial" pitchFamily="34" charset="0"/>
                  </a:rPr>
                  <a:t>Boltzman’s</a:t>
                </a:r>
                <a:r>
                  <a:rPr lang="en-US" sz="1200" dirty="0">
                    <a:solidFill>
                      <a:srgbClr val="000000"/>
                    </a:solidFill>
                    <a:latin typeface="Arial" pitchFamily="34" charset="0"/>
                    <a:ea typeface="Times New Roman" pitchFamily="18" charset="0"/>
                    <a:cs typeface="Arial" pitchFamily="34" charset="0"/>
                  </a:rPr>
                  <a:t> Constant	</a:t>
                </a:r>
                <a:r>
                  <a:rPr lang="en-US" sz="1200" i="1" dirty="0" err="1">
                    <a:solidFill>
                      <a:srgbClr val="000000"/>
                    </a:solidFill>
                    <a:latin typeface="Arial" pitchFamily="34" charset="0"/>
                    <a:ea typeface="Times New Roman" pitchFamily="18" charset="0"/>
                  </a:rPr>
                  <a:t>k</a:t>
                </a:r>
                <a:r>
                  <a:rPr lang="en-US" sz="1200" i="1" baseline="-30000" dirty="0" err="1">
                    <a:solidFill>
                      <a:srgbClr val="000000"/>
                    </a:solidFill>
                    <a:latin typeface="Arial" pitchFamily="34" charset="0"/>
                    <a:ea typeface="Times New Roman" pitchFamily="18" charset="0"/>
                  </a:rPr>
                  <a:t>B</a:t>
                </a:r>
                <a:r>
                  <a:rPr lang="en-US" sz="1200" dirty="0">
                    <a:solidFill>
                      <a:srgbClr val="000000"/>
                    </a:solidFill>
                    <a:latin typeface="Arial" pitchFamily="34" charset="0"/>
                    <a:ea typeface="Times New Roman" pitchFamily="18" charset="0"/>
                  </a:rPr>
                  <a:t>=1.38x10</a:t>
                </a:r>
                <a:r>
                  <a:rPr lang="en-US" sz="1200" baseline="30000" dirty="0">
                    <a:solidFill>
                      <a:srgbClr val="000000"/>
                    </a:solidFill>
                    <a:latin typeface="Arial" pitchFamily="34" charset="0"/>
                    <a:ea typeface="Times New Roman" pitchFamily="18" charset="0"/>
                  </a:rPr>
                  <a:t>-23</a:t>
                </a:r>
                <a:r>
                  <a:rPr lang="en-US" sz="1200" dirty="0">
                    <a:solidFill>
                      <a:srgbClr val="000000"/>
                    </a:solidFill>
                    <a:latin typeface="Arial" pitchFamily="34" charset="0"/>
                    <a:ea typeface="Times New Roman" pitchFamily="18" charset="0"/>
                  </a:rPr>
                  <a:t> J/K</a:t>
                </a:r>
                <a:endParaRPr lang="en-US" sz="1200" dirty="0">
                  <a:latin typeface="Arial" pitchFamily="34" charset="0"/>
                </a:endParaRPr>
              </a:p>
              <a:p>
                <a:pPr eaLnBrk="0" hangingPunct="0">
                  <a:defRPr/>
                </a:pPr>
                <a:r>
                  <a:rPr lang="en-US" sz="1200" dirty="0">
                    <a:solidFill>
                      <a:srgbClr val="000000"/>
                    </a:solidFill>
                    <a:latin typeface="Arial" pitchFamily="34" charset="0"/>
                    <a:ea typeface="Times New Roman" pitchFamily="18" charset="0"/>
                    <a:cs typeface="Arial" pitchFamily="34" charset="0"/>
                  </a:rPr>
                  <a:t>Temperature		</a:t>
                </a:r>
                <a:r>
                  <a:rPr lang="en-US" sz="1200" i="1" dirty="0">
                    <a:solidFill>
                      <a:srgbClr val="000000"/>
                    </a:solidFill>
                    <a:latin typeface="Arial" pitchFamily="34" charset="0"/>
                    <a:ea typeface="Times New Roman" pitchFamily="18" charset="0"/>
                  </a:rPr>
                  <a:t>T</a:t>
                </a:r>
                <a:r>
                  <a:rPr lang="en-US" sz="1200" dirty="0">
                    <a:solidFill>
                      <a:srgbClr val="000000"/>
                    </a:solidFill>
                    <a:latin typeface="Arial" pitchFamily="34" charset="0"/>
                    <a:ea typeface="Times New Roman" pitchFamily="18" charset="0"/>
                  </a:rPr>
                  <a:t> = 300 K</a:t>
                </a:r>
                <a:endParaRPr lang="en-US" sz="1200" dirty="0">
                  <a:latin typeface="Arial" pitchFamily="34" charset="0"/>
                </a:endParaRPr>
              </a:p>
              <a:p>
                <a:pPr eaLnBrk="0" hangingPunct="0">
                  <a:defRPr/>
                </a:pPr>
                <a:r>
                  <a:rPr lang="en-US" sz="1200" dirty="0">
                    <a:solidFill>
                      <a:srgbClr val="000000"/>
                    </a:solidFill>
                    <a:latin typeface="Arial" pitchFamily="34" charset="0"/>
                    <a:ea typeface="Times New Roman" pitchFamily="18" charset="0"/>
                    <a:cs typeface="Arial" pitchFamily="34" charset="0"/>
                  </a:rPr>
                  <a:t>Resonant Frequency 	</a:t>
                </a:r>
                <a:r>
                  <a:rPr lang="en-US" sz="1200" dirty="0" err="1">
                    <a:solidFill>
                      <a:srgbClr val="000000"/>
                    </a:solidFill>
                    <a:latin typeface="Arial" pitchFamily="34" charset="0"/>
                    <a:ea typeface="Times New Roman" pitchFamily="18" charset="0"/>
                    <a:cs typeface="Symbol" pitchFamily="18" charset="2"/>
                  </a:rPr>
                  <a:t>w</a:t>
                </a:r>
                <a:r>
                  <a:rPr lang="en-US" sz="1200" baseline="-30000" dirty="0" err="1">
                    <a:solidFill>
                      <a:srgbClr val="000000"/>
                    </a:solidFill>
                    <a:latin typeface="Arial" pitchFamily="34" charset="0"/>
                    <a:ea typeface="Times New Roman" pitchFamily="18" charset="0"/>
                  </a:rPr>
                  <a:t>o</a:t>
                </a:r>
                <a:r>
                  <a:rPr lang="en-US" sz="1200" dirty="0">
                    <a:solidFill>
                      <a:srgbClr val="000000"/>
                    </a:solidFill>
                    <a:latin typeface="Arial" pitchFamily="34" charset="0"/>
                    <a:ea typeface="Times New Roman" pitchFamily="18" charset="0"/>
                  </a:rPr>
                  <a:t>=314.16 </a:t>
                </a:r>
                <a:r>
                  <a:rPr lang="en-US" sz="1200" dirty="0" err="1">
                    <a:solidFill>
                      <a:srgbClr val="000000"/>
                    </a:solidFill>
                    <a:latin typeface="Arial" pitchFamily="34" charset="0"/>
                    <a:ea typeface="Times New Roman" pitchFamily="18" charset="0"/>
                  </a:rPr>
                  <a:t>rad</a:t>
                </a:r>
                <a:r>
                  <a:rPr lang="en-US" sz="1200" dirty="0">
                    <a:solidFill>
                      <a:srgbClr val="000000"/>
                    </a:solidFill>
                    <a:latin typeface="Arial" pitchFamily="34" charset="0"/>
                    <a:ea typeface="Times New Roman" pitchFamily="18" charset="0"/>
                  </a:rPr>
                  <a:t>/s (50Hz)</a:t>
                </a:r>
                <a:endParaRPr lang="en-US" sz="1200" dirty="0">
                  <a:latin typeface="Arial" pitchFamily="34" charset="0"/>
                </a:endParaRPr>
              </a:p>
              <a:p>
                <a:pPr eaLnBrk="0" hangingPunct="0">
                  <a:defRPr/>
                </a:pPr>
                <a:r>
                  <a:rPr lang="en-US" sz="1200" dirty="0">
                    <a:solidFill>
                      <a:srgbClr val="000000"/>
                    </a:solidFill>
                    <a:latin typeface="Arial" pitchFamily="34" charset="0"/>
                    <a:ea typeface="Times New Roman" pitchFamily="18" charset="0"/>
                    <a:cs typeface="Arial" pitchFamily="34" charset="0"/>
                  </a:rPr>
                  <a:t>Quality Factor	</a:t>
                </a:r>
                <a:r>
                  <a:rPr lang="en-US" sz="1200" i="1" dirty="0">
                    <a:solidFill>
                      <a:srgbClr val="000000"/>
                    </a:solidFill>
                    <a:latin typeface="Arial" pitchFamily="34" charset="0"/>
                    <a:ea typeface="Times New Roman" pitchFamily="18" charset="0"/>
                  </a:rPr>
                  <a:t>Q</a:t>
                </a:r>
                <a:r>
                  <a:rPr lang="en-US" sz="1200" dirty="0">
                    <a:solidFill>
                      <a:srgbClr val="000000"/>
                    </a:solidFill>
                    <a:latin typeface="Arial" pitchFamily="34" charset="0"/>
                    <a:ea typeface="Times New Roman" pitchFamily="18" charset="0"/>
                  </a:rPr>
                  <a:t> = 1000</a:t>
                </a:r>
                <a:endParaRPr lang="en-US" sz="1200" dirty="0">
                  <a:latin typeface="Arial" pitchFamily="34" charset="0"/>
                </a:endParaRPr>
              </a:p>
              <a:p>
                <a:pPr eaLnBrk="0" hangingPunct="0">
                  <a:defRPr/>
                </a:pPr>
                <a:r>
                  <a:rPr lang="en-US" sz="1200" dirty="0">
                    <a:solidFill>
                      <a:srgbClr val="000000"/>
                    </a:solidFill>
                    <a:latin typeface="Arial" pitchFamily="34" charset="0"/>
                    <a:ea typeface="Times New Roman" pitchFamily="18" charset="0"/>
                    <a:cs typeface="Arial" pitchFamily="34" charset="0"/>
                  </a:rPr>
                  <a:t>Proof Mass		</a:t>
                </a:r>
                <a:r>
                  <a:rPr lang="en-US" sz="1200" i="1" dirty="0">
                    <a:solidFill>
                      <a:srgbClr val="000000"/>
                    </a:solidFill>
                    <a:latin typeface="Arial" pitchFamily="34" charset="0"/>
                    <a:ea typeface="Times New Roman" pitchFamily="18" charset="0"/>
                  </a:rPr>
                  <a:t>m</a:t>
                </a:r>
                <a:r>
                  <a:rPr lang="en-US" sz="1200" dirty="0">
                    <a:solidFill>
                      <a:srgbClr val="000000"/>
                    </a:solidFill>
                    <a:latin typeface="Arial" pitchFamily="34" charset="0"/>
                    <a:ea typeface="Times New Roman" pitchFamily="18" charset="0"/>
                  </a:rPr>
                  <a:t> = 1 gram (10</a:t>
                </a:r>
                <a:r>
                  <a:rPr lang="en-US" sz="1200" baseline="30000" dirty="0">
                    <a:solidFill>
                      <a:srgbClr val="000000"/>
                    </a:solidFill>
                    <a:latin typeface="Arial" pitchFamily="34" charset="0"/>
                    <a:ea typeface="Times New Roman" pitchFamily="18" charset="0"/>
                  </a:rPr>
                  <a:t>-3</a:t>
                </a:r>
                <a:r>
                  <a:rPr lang="en-US" sz="1200" dirty="0">
                    <a:solidFill>
                      <a:srgbClr val="000000"/>
                    </a:solidFill>
                    <a:latin typeface="Arial" pitchFamily="34" charset="0"/>
                    <a:ea typeface="Times New Roman" pitchFamily="18" charset="0"/>
                  </a:rPr>
                  <a:t> kg)</a:t>
                </a:r>
                <a:endParaRPr lang="en-US" sz="1200" dirty="0">
                  <a:latin typeface="Arial" pitchFamily="34" charset="0"/>
                </a:endParaRPr>
              </a:p>
            </p:txBody>
          </p:sp>
        </p:grpSp>
        <p:graphicFrame>
          <p:nvGraphicFramePr>
            <p:cNvPr id="22532" name="Object 4"/>
            <p:cNvGraphicFramePr>
              <a:graphicFrameLocks noChangeAspect="1"/>
            </p:cNvGraphicFramePr>
            <p:nvPr/>
          </p:nvGraphicFramePr>
          <p:xfrm>
            <a:off x="3702763" y="3396385"/>
            <a:ext cx="1754312" cy="570458"/>
          </p:xfrm>
          <a:graphic>
            <a:graphicData uri="http://schemas.openxmlformats.org/presentationml/2006/ole">
              <p:oleObj spid="_x0000_s22532" name="Equation" r:id="rId3" imgW="1269720" imgH="469800" progId="Equation.3">
                <p:embed/>
              </p:oleObj>
            </a:graphicData>
          </a:graphic>
        </p:graphicFrame>
      </p:grpSp>
      <p:sp>
        <p:nvSpPr>
          <p:cNvPr id="21" name="Title 1"/>
          <p:cNvSpPr txBox="1">
            <a:spLocks/>
          </p:cNvSpPr>
          <p:nvPr/>
        </p:nvSpPr>
        <p:spPr>
          <a:xfrm>
            <a:off x="4495800" y="1600200"/>
            <a:ext cx="4267200" cy="304800"/>
          </a:xfrm>
          <a:prstGeom prst="rect">
            <a:avLst/>
          </a:prstGeom>
        </p:spPr>
        <p:txBody>
          <a:bodyPr/>
          <a:lstStyle/>
          <a:p>
            <a:pPr algn="ctr"/>
            <a:r>
              <a:rPr lang="en-US" sz="1400">
                <a:solidFill>
                  <a:schemeClr val="tx2"/>
                </a:solidFill>
                <a:latin typeface="Arial" charset="0"/>
              </a:rPr>
              <a:t>Thermo-mechanical noise for a cantilevered spring</a:t>
            </a:r>
          </a:p>
        </p:txBody>
      </p:sp>
      <p:sp>
        <p:nvSpPr>
          <p:cNvPr id="22536" name="Content Placeholder 2"/>
          <p:cNvSpPr>
            <a:spLocks noGrp="1"/>
          </p:cNvSpPr>
          <p:nvPr>
            <p:ph idx="1"/>
          </p:nvPr>
        </p:nvSpPr>
        <p:spPr>
          <a:xfrm>
            <a:off x="685800" y="1752600"/>
            <a:ext cx="4419600" cy="4114800"/>
          </a:xfrm>
        </p:spPr>
        <p:txBody>
          <a:bodyPr/>
          <a:lstStyle/>
          <a:p>
            <a:pPr>
              <a:buFontTx/>
              <a:buNone/>
            </a:pPr>
            <a:r>
              <a:rPr lang="en-US" sz="1800" smtClean="0"/>
              <a:t>Two main sources of noise:</a:t>
            </a:r>
          </a:p>
          <a:p>
            <a:r>
              <a:rPr lang="en-US" sz="1800" smtClean="0"/>
              <a:t>Thermo-mechanical</a:t>
            </a:r>
          </a:p>
          <a:p>
            <a:pPr lvl="1"/>
            <a:r>
              <a:rPr lang="en-US" sz="1600" b="0" smtClean="0"/>
              <a:t>Brownian motion</a:t>
            </a:r>
          </a:p>
          <a:p>
            <a:pPr lvl="1"/>
            <a:r>
              <a:rPr lang="en-US" sz="1600" b="0" smtClean="0"/>
              <a:t>Spring imperfections</a:t>
            </a:r>
          </a:p>
          <a:p>
            <a:pPr lvl="1">
              <a:buFontTx/>
              <a:buNone/>
            </a:pPr>
            <a:endParaRPr lang="en-US" sz="1000" smtClean="0"/>
          </a:p>
          <a:p>
            <a:r>
              <a:rPr lang="en-US" sz="1800" smtClean="0"/>
              <a:t>Electronic</a:t>
            </a:r>
          </a:p>
          <a:p>
            <a:pPr lvl="1"/>
            <a:r>
              <a:rPr lang="en-US" sz="1600" b="0" smtClean="0"/>
              <a:t>Electronics</a:t>
            </a:r>
          </a:p>
          <a:p>
            <a:pPr lvl="1"/>
            <a:r>
              <a:rPr lang="en-US" sz="1600" b="0" smtClean="0"/>
              <a:t>Detection of mass position</a:t>
            </a:r>
          </a:p>
          <a:p>
            <a:pPr lvl="1"/>
            <a:r>
              <a:rPr lang="en-US" sz="1600" b="0" smtClean="0"/>
              <a:t>Noise characteristics unique to detection technique</a:t>
            </a:r>
          </a:p>
        </p:txBody>
      </p:sp>
      <p:graphicFrame>
        <p:nvGraphicFramePr>
          <p:cNvPr id="13" name="Table 12"/>
          <p:cNvGraphicFramePr>
            <a:graphicFrameLocks noGrp="1"/>
          </p:cNvGraphicFramePr>
          <p:nvPr/>
        </p:nvGraphicFramePr>
        <p:xfrm>
          <a:off x="2895600" y="4648200"/>
          <a:ext cx="4495800" cy="2073275"/>
        </p:xfrm>
        <a:graphic>
          <a:graphicData uri="http://schemas.openxmlformats.org/drawingml/2006/table">
            <a:tbl>
              <a:tblPr firstRow="1" bandRow="1">
                <a:tableStyleId>{5C22544A-7EE6-4342-B048-85BDC9FD1C3A}</a:tableStyleId>
              </a:tblPr>
              <a:tblGrid>
                <a:gridCol w="2247900"/>
                <a:gridCol w="2247900"/>
              </a:tblGrid>
              <a:tr h="408041">
                <a:tc>
                  <a:txBody>
                    <a:bodyPr/>
                    <a:lstStyle/>
                    <a:p>
                      <a:r>
                        <a:rPr lang="en-US" sz="1400" dirty="0" smtClean="0"/>
                        <a:t>Traditional</a:t>
                      </a:r>
                      <a:r>
                        <a:rPr lang="en-US" sz="1400" baseline="0" dirty="0" smtClean="0"/>
                        <a:t> Seismometer</a:t>
                      </a:r>
                      <a:endParaRPr lang="en-US" sz="1400" dirty="0"/>
                    </a:p>
                  </a:txBody>
                  <a:tcPr/>
                </a:tc>
                <a:tc>
                  <a:txBody>
                    <a:bodyPr/>
                    <a:lstStyle/>
                    <a:p>
                      <a:r>
                        <a:rPr lang="en-US" sz="1400" dirty="0" smtClean="0"/>
                        <a:t>MEMS Accelerometer</a:t>
                      </a:r>
                      <a:endParaRPr lang="en-US" sz="1400" dirty="0"/>
                    </a:p>
                  </a:txBody>
                  <a:tcPr/>
                </a:tc>
              </a:tr>
              <a:tr h="468506">
                <a:tc>
                  <a:txBody>
                    <a:bodyPr/>
                    <a:lstStyle/>
                    <a:p>
                      <a:r>
                        <a:rPr lang="en-US" sz="1400" dirty="0" smtClean="0"/>
                        <a:t>Large mass</a:t>
                      </a:r>
                      <a:r>
                        <a:rPr lang="en-US" sz="1400" baseline="0" dirty="0" smtClean="0"/>
                        <a:t> (100’s of grams)</a:t>
                      </a:r>
                      <a:endParaRPr lang="en-US" sz="1400" dirty="0"/>
                    </a:p>
                  </a:txBody>
                  <a:tcPr/>
                </a:tc>
                <a:tc>
                  <a:txBody>
                    <a:bodyPr/>
                    <a:lstStyle/>
                    <a:p>
                      <a:r>
                        <a:rPr lang="en-US" sz="1400" dirty="0" smtClean="0"/>
                        <a:t>Small mass (milligrams)</a:t>
                      </a:r>
                      <a:endParaRPr lang="en-US" sz="1400" dirty="0"/>
                    </a:p>
                  </a:txBody>
                  <a:tcPr/>
                </a:tc>
              </a:tr>
              <a:tr h="468506">
                <a:tc>
                  <a:txBody>
                    <a:bodyPr/>
                    <a:lstStyle/>
                    <a:p>
                      <a:r>
                        <a:rPr lang="en-US" sz="1400" dirty="0" smtClean="0"/>
                        <a:t>Thermo-mechanical noise is small</a:t>
                      </a:r>
                      <a:endParaRPr lang="en-US" sz="1400" dirty="0"/>
                    </a:p>
                  </a:txBody>
                  <a:tcPr/>
                </a:tc>
                <a:tc>
                  <a:txBody>
                    <a:bodyPr/>
                    <a:lstStyle/>
                    <a:p>
                      <a:r>
                        <a:rPr lang="en-US" sz="1400" b="1" dirty="0" smtClean="0"/>
                        <a:t>Thermo-mechanical noise dominates</a:t>
                      </a:r>
                      <a:endParaRPr lang="en-US" sz="1400" b="1" dirty="0"/>
                    </a:p>
                  </a:txBody>
                  <a:tcPr/>
                </a:tc>
              </a:tr>
              <a:tr h="468506">
                <a:tc>
                  <a:txBody>
                    <a:bodyPr/>
                    <a:lstStyle/>
                    <a:p>
                      <a:r>
                        <a:rPr lang="en-US" sz="1400" b="1" dirty="0" smtClean="0"/>
                        <a:t>Electronic noise dominates</a:t>
                      </a:r>
                      <a:endParaRPr lang="en-US" sz="1400" b="1" dirty="0"/>
                    </a:p>
                  </a:txBody>
                  <a:tcPr/>
                </a:tc>
                <a:tc>
                  <a:txBody>
                    <a:bodyPr/>
                    <a:lstStyle/>
                    <a:p>
                      <a:r>
                        <a:rPr lang="en-US" sz="1400" dirty="0" smtClean="0"/>
                        <a:t>Same electronic noise issue as traditional</a:t>
                      </a:r>
                      <a:endParaRPr lang="en-US" sz="1400" dirty="0"/>
                    </a:p>
                  </a:txBody>
                  <a:tcPr/>
                </a:tc>
              </a:tr>
            </a:tbl>
          </a:graphicData>
        </a:graphic>
      </p:graphicFrame>
      <p:sp>
        <p:nvSpPr>
          <p:cNvPr id="2255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2255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22556"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Detection of mass position</a:t>
            </a:r>
          </a:p>
        </p:txBody>
      </p:sp>
      <p:sp>
        <p:nvSpPr>
          <p:cNvPr id="39938" name="Content Placeholder 2"/>
          <p:cNvSpPr>
            <a:spLocks noGrp="1"/>
          </p:cNvSpPr>
          <p:nvPr>
            <p:ph idx="1"/>
          </p:nvPr>
        </p:nvSpPr>
        <p:spPr/>
        <p:txBody>
          <a:bodyPr/>
          <a:lstStyle/>
          <a:p>
            <a:pPr>
              <a:buFontTx/>
              <a:buNone/>
            </a:pPr>
            <a:r>
              <a:rPr lang="en-US" smtClean="0"/>
              <a:t>Variety of ways to determine mass-position</a:t>
            </a:r>
          </a:p>
          <a:p>
            <a:pPr lvl="1"/>
            <a:r>
              <a:rPr lang="en-US" smtClean="0"/>
              <a:t>Piezoelectric / Piezoresistive</a:t>
            </a:r>
          </a:p>
          <a:p>
            <a:pPr lvl="1"/>
            <a:r>
              <a:rPr lang="en-US" smtClean="0"/>
              <a:t>Capacitive</a:t>
            </a:r>
          </a:p>
          <a:p>
            <a:pPr lvl="1"/>
            <a:r>
              <a:rPr lang="en-US" smtClean="0"/>
              <a:t>Inductive</a:t>
            </a:r>
          </a:p>
          <a:p>
            <a:pPr lvl="1"/>
            <a:r>
              <a:rPr lang="en-US" smtClean="0"/>
              <a:t>Magnetic</a:t>
            </a:r>
          </a:p>
          <a:p>
            <a:pPr lvl="1"/>
            <a:r>
              <a:rPr lang="en-US" smtClean="0"/>
              <a:t>Fluidic</a:t>
            </a:r>
          </a:p>
          <a:p>
            <a:pPr lvl="1"/>
            <a:r>
              <a:rPr lang="en-US" smtClean="0"/>
              <a:t>Optical (diffraction, fabry-perot, michelson)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mtClean="0"/>
              <a:t>Capacitive Detection</a:t>
            </a:r>
          </a:p>
        </p:txBody>
      </p:sp>
      <p:sp>
        <p:nvSpPr>
          <p:cNvPr id="40962" name="Content Placeholder 2"/>
          <p:cNvSpPr>
            <a:spLocks noGrp="1"/>
          </p:cNvSpPr>
          <p:nvPr>
            <p:ph idx="1"/>
          </p:nvPr>
        </p:nvSpPr>
        <p:spPr>
          <a:xfrm>
            <a:off x="685800" y="1981200"/>
            <a:ext cx="4495800" cy="4114800"/>
          </a:xfrm>
        </p:spPr>
        <p:txBody>
          <a:bodyPr/>
          <a:lstStyle/>
          <a:p>
            <a:pPr>
              <a:buFontTx/>
              <a:buNone/>
            </a:pPr>
            <a:r>
              <a:rPr lang="en-US" sz="1800" smtClean="0"/>
              <a:t>The most common method of mass position detection for current MEMS accelerometers is capacitive.</a:t>
            </a:r>
          </a:p>
          <a:p>
            <a:pPr>
              <a:buFontTx/>
              <a:buNone/>
            </a:pPr>
            <a:endParaRPr lang="en-US" sz="1800" smtClean="0"/>
          </a:p>
          <a:p>
            <a:pPr>
              <a:buFontTx/>
              <a:buNone/>
            </a:pPr>
            <a:r>
              <a:rPr lang="en-US" sz="1800" smtClean="0"/>
              <a:t>Capacitance is a weak sensing mechanism and force (for feedback contrl) which necessitates small masses (milligrams) and small distances (microns).</a:t>
            </a:r>
          </a:p>
          <a:p>
            <a:pPr>
              <a:buFontTx/>
              <a:buNone/>
            </a:pPr>
            <a:endParaRPr lang="en-US" sz="1800" smtClean="0"/>
          </a:p>
          <a:p>
            <a:pPr>
              <a:buFontTx/>
              <a:buNone/>
            </a:pPr>
            <a:r>
              <a:rPr lang="en-US" sz="1800" smtClean="0"/>
              <a:t>Feedback control employed for quietest solutions.  Differential sampling for noise cancelation.</a:t>
            </a:r>
          </a:p>
        </p:txBody>
      </p:sp>
      <p:pic>
        <p:nvPicPr>
          <p:cNvPr id="40963" name="Picture 1"/>
          <p:cNvPicPr>
            <a:picLocks noChangeAspect="1" noChangeArrowheads="1"/>
          </p:cNvPicPr>
          <p:nvPr/>
        </p:nvPicPr>
        <p:blipFill>
          <a:blip r:embed="rId2"/>
          <a:srcRect/>
          <a:stretch>
            <a:fillRect/>
          </a:stretch>
        </p:blipFill>
        <p:spPr bwMode="auto">
          <a:xfrm>
            <a:off x="5562600" y="1676400"/>
            <a:ext cx="2830513" cy="955675"/>
          </a:xfrm>
          <a:prstGeom prst="rect">
            <a:avLst/>
          </a:prstGeom>
          <a:noFill/>
          <a:ln w="9525">
            <a:noFill/>
            <a:miter lim="800000"/>
            <a:headEnd/>
            <a:tailEnd/>
          </a:ln>
        </p:spPr>
      </p:pic>
      <p:pic>
        <p:nvPicPr>
          <p:cNvPr id="40964" name="Picture 2"/>
          <p:cNvPicPr>
            <a:picLocks noChangeAspect="1" noChangeArrowheads="1"/>
          </p:cNvPicPr>
          <p:nvPr/>
        </p:nvPicPr>
        <p:blipFill>
          <a:blip r:embed="rId3"/>
          <a:srcRect/>
          <a:stretch>
            <a:fillRect/>
          </a:stretch>
        </p:blipFill>
        <p:spPr bwMode="auto">
          <a:xfrm>
            <a:off x="5334000" y="3962400"/>
            <a:ext cx="3429000" cy="1868488"/>
          </a:xfrm>
          <a:prstGeom prst="rect">
            <a:avLst/>
          </a:prstGeom>
          <a:noFill/>
          <a:ln w="9525">
            <a:noFill/>
            <a:miter lim="800000"/>
            <a:headEnd/>
            <a:tailEnd/>
          </a:ln>
        </p:spPr>
      </p:pic>
      <p:sp>
        <p:nvSpPr>
          <p:cNvPr id="40965" name="TextBox 5"/>
          <p:cNvSpPr txBox="1">
            <a:spLocks noChangeArrowheads="1"/>
          </p:cNvSpPr>
          <p:nvPr/>
        </p:nvSpPr>
        <p:spPr bwMode="auto">
          <a:xfrm>
            <a:off x="5334000" y="2743200"/>
            <a:ext cx="3276600" cy="738188"/>
          </a:xfrm>
          <a:prstGeom prst="rect">
            <a:avLst/>
          </a:prstGeom>
          <a:noFill/>
          <a:ln w="9525">
            <a:noFill/>
            <a:miter lim="800000"/>
            <a:headEnd/>
            <a:tailEnd/>
          </a:ln>
        </p:spPr>
        <p:txBody>
          <a:bodyPr>
            <a:spAutoFit/>
          </a:bodyPr>
          <a:lstStyle/>
          <a:p>
            <a:pPr eaLnBrk="0" hangingPunct="0"/>
            <a:r>
              <a:rPr lang="en-US" sz="1400"/>
              <a:t>Colibrys bulk-micromachined proof mass sandwiched between differential capacitive plates</a:t>
            </a:r>
          </a:p>
        </p:txBody>
      </p:sp>
      <p:sp>
        <p:nvSpPr>
          <p:cNvPr id="40966" name="TextBox 6"/>
          <p:cNvSpPr txBox="1">
            <a:spLocks noChangeArrowheads="1"/>
          </p:cNvSpPr>
          <p:nvPr/>
        </p:nvSpPr>
        <p:spPr bwMode="auto">
          <a:xfrm>
            <a:off x="5410200" y="5791200"/>
            <a:ext cx="3276600" cy="523875"/>
          </a:xfrm>
          <a:prstGeom prst="rect">
            <a:avLst/>
          </a:prstGeom>
          <a:noFill/>
          <a:ln w="9525">
            <a:noFill/>
            <a:miter lim="800000"/>
            <a:headEnd/>
            <a:tailEnd/>
          </a:ln>
        </p:spPr>
        <p:txBody>
          <a:bodyPr>
            <a:spAutoFit/>
          </a:bodyPr>
          <a:lstStyle/>
          <a:p>
            <a:pPr eaLnBrk="0" hangingPunct="0"/>
            <a:r>
              <a:rPr lang="en-US" sz="1400"/>
              <a:t>Silicon Designs capacitive plate with a pedestal and torsion bar.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smtClean="0"/>
              <a:t>R&amp;D Challenges </a:t>
            </a:r>
          </a:p>
        </p:txBody>
      </p:sp>
      <p:sp>
        <p:nvSpPr>
          <p:cNvPr id="43010" name="Content Placeholder 2"/>
          <p:cNvSpPr>
            <a:spLocks noGrp="1"/>
          </p:cNvSpPr>
          <p:nvPr>
            <p:ph idx="1"/>
          </p:nvPr>
        </p:nvSpPr>
        <p:spPr/>
        <p:txBody>
          <a:bodyPr/>
          <a:lstStyle/>
          <a:p>
            <a:r>
              <a:rPr lang="en-US" b="0" smtClean="0"/>
              <a:t>Large proof mass and weak springs required.  This makes for a delicate instrument.</a:t>
            </a:r>
          </a:p>
          <a:p>
            <a:r>
              <a:rPr lang="en-US" b="0" smtClean="0"/>
              <a:t>Capacitance less useful as a detection and feedback mechanism for larger masses.</a:t>
            </a:r>
          </a:p>
          <a:p>
            <a:r>
              <a:rPr lang="en-US" b="0" smtClean="0"/>
              <a:t>Feedback control required to achieve desired dynamic range and sensitivity.</a:t>
            </a:r>
          </a:p>
          <a:p>
            <a:r>
              <a:rPr lang="en-US" b="0" smtClean="0"/>
              <a:t>R&amp;D requires access to expensive MEMS fabrication facility</a:t>
            </a:r>
          </a:p>
          <a:p>
            <a:r>
              <a:rPr lang="en-US" b="0" smtClean="0"/>
              <a:t>1/f electronic noise could limit low-frequency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en-US" smtClean="0"/>
              <a:t>DOE Funded R&amp;D Projects</a:t>
            </a:r>
          </a:p>
        </p:txBody>
      </p:sp>
      <p:sp>
        <p:nvSpPr>
          <p:cNvPr id="44034" name="Rectangle 3"/>
          <p:cNvSpPr>
            <a:spLocks noGrp="1" noChangeArrowheads="1"/>
          </p:cNvSpPr>
          <p:nvPr>
            <p:ph type="body" idx="1"/>
          </p:nvPr>
        </p:nvSpPr>
        <p:spPr/>
        <p:txBody>
          <a:bodyPr/>
          <a:lstStyle/>
          <a:p>
            <a:r>
              <a:rPr lang="en-US" b="0" smtClean="0"/>
              <a:t>Several posters on display</a:t>
            </a:r>
          </a:p>
          <a:p>
            <a:r>
              <a:rPr lang="en-US" b="0" smtClean="0"/>
              <a:t>Additional details and proceedings available at</a:t>
            </a:r>
            <a:r>
              <a:rPr lang="en-US" smtClean="0"/>
              <a:t> </a:t>
            </a:r>
            <a:r>
              <a:rPr lang="en-US" b="0" smtClean="0"/>
              <a:t>http://www.monitoringresearchreview.com/</a:t>
            </a:r>
          </a:p>
          <a:p>
            <a:endParaRPr lang="en-US" b="0" smtClean="0"/>
          </a:p>
          <a:p>
            <a:r>
              <a:rPr lang="en-US" b="0" smtClean="0"/>
              <a:t>Characteristics:</a:t>
            </a:r>
          </a:p>
          <a:p>
            <a:pPr marL="742950" lvl="1" indent="-285750"/>
            <a:r>
              <a:rPr lang="en-US" b="0" smtClean="0"/>
              <a:t>Significantly larger proof mass (0.25 – 2 grams)</a:t>
            </a:r>
          </a:p>
          <a:p>
            <a:pPr marL="742950" lvl="1" indent="-285750"/>
            <a:r>
              <a:rPr lang="en-US" b="0" smtClean="0"/>
              <a:t>Non-capacitive mass position sensing (inductive, optical, fluidic)</a:t>
            </a:r>
          </a:p>
          <a:p>
            <a:pPr marL="742950" lvl="1" indent="-285750"/>
            <a:r>
              <a:rPr lang="en-US" b="0" smtClean="0"/>
              <a:t>Feedback control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smtClean="0"/>
              <a:t>DOE Funded R&amp;D Projects</a:t>
            </a:r>
          </a:p>
        </p:txBody>
      </p:sp>
      <p:sp>
        <p:nvSpPr>
          <p:cNvPr id="45058" name="Content Placeholder 2"/>
          <p:cNvSpPr>
            <a:spLocks noGrp="1"/>
          </p:cNvSpPr>
          <p:nvPr>
            <p:ph idx="1"/>
          </p:nvPr>
        </p:nvSpPr>
        <p:spPr>
          <a:xfrm>
            <a:off x="381000" y="1600200"/>
            <a:ext cx="6172200" cy="2209800"/>
          </a:xfrm>
        </p:spPr>
        <p:txBody>
          <a:bodyPr/>
          <a:lstStyle/>
          <a:p>
            <a:pPr>
              <a:buFontTx/>
              <a:buNone/>
            </a:pPr>
            <a:r>
              <a:rPr lang="en-US" smtClean="0"/>
              <a:t>Kinemetrics / Imperial College</a:t>
            </a:r>
          </a:p>
          <a:p>
            <a:r>
              <a:rPr lang="en-US" sz="2000" b="0" smtClean="0"/>
              <a:t>Inductive coil with force feedback</a:t>
            </a:r>
          </a:p>
          <a:p>
            <a:r>
              <a:rPr lang="en-US" sz="2000" b="0" smtClean="0"/>
              <a:t>Proof mass of 0.245 grams</a:t>
            </a:r>
          </a:p>
          <a:p>
            <a:r>
              <a:rPr lang="en-US" sz="2000" b="0" smtClean="0"/>
              <a:t>0.1 - 40 Hz bandwidth, resonant mode at 11.5 Hz</a:t>
            </a:r>
          </a:p>
          <a:p>
            <a:r>
              <a:rPr lang="en-US" sz="2000" b="0" smtClean="0"/>
              <a:t>Demonstrated noise performance of 2-3 ng/</a:t>
            </a:r>
            <a:r>
              <a:rPr lang="en-US" sz="2000" b="0" i="1" smtClean="0">
                <a:cs typeface="Times New Roman" pitchFamily="18" charset="0"/>
              </a:rPr>
              <a:t>√Hz</a:t>
            </a:r>
            <a:r>
              <a:rPr lang="en-US" sz="2000" b="0" smtClean="0">
                <a:cs typeface="Times New Roman" pitchFamily="18" charset="0"/>
              </a:rPr>
              <a:t> over 0.04 – 0.1 Hz, higher noise at frequencies &gt; 0.1 Hz</a:t>
            </a:r>
            <a:r>
              <a:rPr lang="en-US" sz="2000" b="0" smtClean="0"/>
              <a:t> </a:t>
            </a:r>
          </a:p>
        </p:txBody>
      </p:sp>
      <p:pic>
        <p:nvPicPr>
          <p:cNvPr id="45059" name="Picture 2"/>
          <p:cNvPicPr>
            <a:picLocks noChangeAspect="1" noChangeArrowheads="1"/>
          </p:cNvPicPr>
          <p:nvPr/>
        </p:nvPicPr>
        <p:blipFill>
          <a:blip r:embed="rId2"/>
          <a:srcRect l="51865" t="41745" r="10562" b="16724"/>
          <a:stretch>
            <a:fillRect/>
          </a:stretch>
        </p:blipFill>
        <p:spPr bwMode="auto">
          <a:xfrm>
            <a:off x="6553200" y="1752600"/>
            <a:ext cx="2062163" cy="1531938"/>
          </a:xfrm>
          <a:prstGeom prst="rect">
            <a:avLst/>
          </a:prstGeom>
          <a:noFill/>
          <a:ln w="9525">
            <a:noFill/>
            <a:miter lim="800000"/>
            <a:headEnd/>
            <a:tailEnd/>
          </a:ln>
        </p:spPr>
      </p:pic>
      <p:sp>
        <p:nvSpPr>
          <p:cNvPr id="45060" name="Content Placeholder 2"/>
          <p:cNvSpPr txBox="1">
            <a:spLocks/>
          </p:cNvSpPr>
          <p:nvPr/>
        </p:nvSpPr>
        <p:spPr bwMode="auto">
          <a:xfrm>
            <a:off x="381000" y="4038600"/>
            <a:ext cx="6172200" cy="2209800"/>
          </a:xfrm>
          <a:prstGeom prst="rect">
            <a:avLst/>
          </a:prstGeom>
          <a:noFill/>
          <a:ln w="12700">
            <a:noFill/>
            <a:miter lim="800000"/>
            <a:headEnd/>
            <a:tailEnd/>
          </a:ln>
        </p:spPr>
        <p:txBody>
          <a:bodyPr lIns="90487" tIns="44450" rIns="90487" bIns="44450"/>
          <a:lstStyle/>
          <a:p>
            <a:pPr marL="342900" indent="-171450" eaLnBrk="0" hangingPunct="0">
              <a:spcBef>
                <a:spcPct val="20000"/>
              </a:spcBef>
              <a:buSzPct val="100000"/>
            </a:pPr>
            <a:r>
              <a:rPr lang="en-US" b="1">
                <a:solidFill>
                  <a:srgbClr val="000000"/>
                </a:solidFill>
                <a:latin typeface="Arial" charset="0"/>
              </a:rPr>
              <a:t>Symphony Acoustics</a:t>
            </a:r>
          </a:p>
          <a:p>
            <a:pPr marL="342900" indent="-171450" eaLnBrk="0" hangingPunct="0">
              <a:spcBef>
                <a:spcPct val="20000"/>
              </a:spcBef>
              <a:buSzPct val="100000"/>
              <a:buFontTx/>
              <a:buChar char="•"/>
            </a:pPr>
            <a:r>
              <a:rPr lang="en-US" sz="2000">
                <a:solidFill>
                  <a:srgbClr val="000000"/>
                </a:solidFill>
                <a:latin typeface="Arial" charset="0"/>
              </a:rPr>
              <a:t>Fabry-Perot optical cavity</a:t>
            </a:r>
          </a:p>
          <a:p>
            <a:pPr marL="342900" indent="-171450" eaLnBrk="0" hangingPunct="0">
              <a:spcBef>
                <a:spcPct val="20000"/>
              </a:spcBef>
              <a:buSzPct val="100000"/>
              <a:buFontTx/>
              <a:buChar char="•"/>
            </a:pPr>
            <a:r>
              <a:rPr lang="en-US" sz="2000">
                <a:solidFill>
                  <a:srgbClr val="000000"/>
                </a:solidFill>
                <a:latin typeface="Arial" charset="0"/>
              </a:rPr>
              <a:t>Proof mass of 1 gram</a:t>
            </a:r>
          </a:p>
          <a:p>
            <a:pPr marL="342900" indent="-171450" eaLnBrk="0" hangingPunct="0">
              <a:spcBef>
                <a:spcPct val="20000"/>
              </a:spcBef>
              <a:buSzPct val="100000"/>
              <a:buFontTx/>
              <a:buChar char="•"/>
            </a:pPr>
            <a:r>
              <a:rPr lang="en-US" sz="2000">
                <a:solidFill>
                  <a:srgbClr val="000000"/>
                </a:solidFill>
                <a:latin typeface="Arial" charset="0"/>
              </a:rPr>
              <a:t>0.1 - 100Hz bandwidth</a:t>
            </a:r>
          </a:p>
          <a:p>
            <a:pPr marL="342900" indent="-171450" eaLnBrk="0" hangingPunct="0">
              <a:spcBef>
                <a:spcPct val="20000"/>
              </a:spcBef>
              <a:buSzPct val="100000"/>
              <a:buFontTx/>
              <a:buChar char="•"/>
            </a:pPr>
            <a:r>
              <a:rPr lang="en-US" sz="2000">
                <a:solidFill>
                  <a:srgbClr val="000000"/>
                </a:solidFill>
                <a:latin typeface="Arial" charset="0"/>
              </a:rPr>
              <a:t>Demonstrated noise performance of 10 </a:t>
            </a:r>
            <a:r>
              <a:rPr lang="en-US" sz="2000">
                <a:latin typeface="Arial" charset="0"/>
              </a:rPr>
              <a:t>ng/</a:t>
            </a:r>
            <a:r>
              <a:rPr lang="en-US" sz="2000" i="1">
                <a:latin typeface="Arial" charset="0"/>
                <a:cs typeface="Times New Roman" pitchFamily="18" charset="0"/>
              </a:rPr>
              <a:t>√Hz</a:t>
            </a:r>
            <a:endParaRPr lang="en-US" sz="2000" i="1">
              <a:solidFill>
                <a:srgbClr val="000000"/>
              </a:solidFill>
              <a:latin typeface="Arial" charset="0"/>
              <a:cs typeface="Times New Roman" pitchFamily="18" charset="0"/>
            </a:endParaRPr>
          </a:p>
          <a:p>
            <a:pPr marL="342900" indent="-171450" eaLnBrk="0" hangingPunct="0">
              <a:spcBef>
                <a:spcPct val="20000"/>
              </a:spcBef>
              <a:buSzPct val="100000"/>
              <a:buFontTx/>
              <a:buChar char="•"/>
            </a:pPr>
            <a:r>
              <a:rPr lang="en-US" sz="2000">
                <a:solidFill>
                  <a:srgbClr val="000000"/>
                </a:solidFill>
                <a:latin typeface="Arial" charset="0"/>
              </a:rPr>
              <a:t>Theoretical noise performance of 0.5 </a:t>
            </a:r>
            <a:r>
              <a:rPr lang="en-US" sz="2000">
                <a:latin typeface="Arial" charset="0"/>
              </a:rPr>
              <a:t>ng/</a:t>
            </a:r>
            <a:r>
              <a:rPr lang="en-US" sz="2000" i="1">
                <a:latin typeface="Arial" charset="0"/>
                <a:cs typeface="Times New Roman" pitchFamily="18" charset="0"/>
              </a:rPr>
              <a:t>√Hz</a:t>
            </a:r>
            <a:endParaRPr lang="en-US" sz="2000">
              <a:solidFill>
                <a:srgbClr val="000000"/>
              </a:solidFill>
              <a:latin typeface="Arial" charset="0"/>
            </a:endParaRPr>
          </a:p>
        </p:txBody>
      </p:sp>
      <p:pic>
        <p:nvPicPr>
          <p:cNvPr id="45061" name="Picture 4"/>
          <p:cNvPicPr>
            <a:picLocks noChangeAspect="1" noChangeArrowheads="1"/>
          </p:cNvPicPr>
          <p:nvPr/>
        </p:nvPicPr>
        <p:blipFill>
          <a:blip r:embed="rId3"/>
          <a:srcRect/>
          <a:stretch>
            <a:fillRect/>
          </a:stretch>
        </p:blipFill>
        <p:spPr bwMode="auto">
          <a:xfrm>
            <a:off x="6400800" y="4343400"/>
            <a:ext cx="2324100" cy="1738313"/>
          </a:xfrm>
          <a:prstGeom prst="rect">
            <a:avLst/>
          </a:prstGeom>
          <a:noFill/>
          <a:ln w="9525">
            <a:noFill/>
            <a:miter lim="800000"/>
            <a:headEnd/>
            <a:tailEnd/>
          </a:ln>
        </p:spPr>
      </p:pic>
      <p:pic>
        <p:nvPicPr>
          <p:cNvPr id="45062" name="Picture 6"/>
          <p:cNvPicPr>
            <a:picLocks noChangeAspect="1" noChangeArrowheads="1"/>
          </p:cNvPicPr>
          <p:nvPr/>
        </p:nvPicPr>
        <p:blipFill>
          <a:blip r:embed="rId4"/>
          <a:srcRect/>
          <a:stretch>
            <a:fillRect/>
          </a:stretch>
        </p:blipFill>
        <p:spPr bwMode="auto">
          <a:xfrm>
            <a:off x="4343400" y="4038600"/>
            <a:ext cx="1524000" cy="13144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419600" y="4267200"/>
            <a:ext cx="3929063" cy="2314575"/>
          </a:xfrm>
          <a:prstGeom prst="rect">
            <a:avLst/>
          </a:prstGeom>
          <a:noFill/>
          <a:ln w="9525">
            <a:noFill/>
            <a:miter lim="800000"/>
            <a:headEnd/>
            <a:tailEnd/>
          </a:ln>
        </p:spPr>
      </p:pic>
      <p:sp>
        <p:nvSpPr>
          <p:cNvPr id="46082" name="Title 1"/>
          <p:cNvSpPr>
            <a:spLocks noGrp="1"/>
          </p:cNvSpPr>
          <p:nvPr>
            <p:ph type="title"/>
          </p:nvPr>
        </p:nvSpPr>
        <p:spPr/>
        <p:txBody>
          <a:bodyPr/>
          <a:lstStyle/>
          <a:p>
            <a:r>
              <a:rPr lang="en-US" smtClean="0"/>
              <a:t>DOE Funded R&amp;D Projects</a:t>
            </a:r>
          </a:p>
        </p:txBody>
      </p:sp>
      <p:sp>
        <p:nvSpPr>
          <p:cNvPr id="46083" name="Content Placeholder 2"/>
          <p:cNvSpPr>
            <a:spLocks noGrp="1"/>
          </p:cNvSpPr>
          <p:nvPr>
            <p:ph idx="1"/>
          </p:nvPr>
        </p:nvSpPr>
        <p:spPr>
          <a:xfrm>
            <a:off x="304800" y="1600200"/>
            <a:ext cx="4572000" cy="2057400"/>
          </a:xfrm>
        </p:spPr>
        <p:txBody>
          <a:bodyPr/>
          <a:lstStyle/>
          <a:p>
            <a:pPr>
              <a:buFontTx/>
              <a:buNone/>
            </a:pPr>
            <a:r>
              <a:rPr lang="en-US" smtClean="0"/>
              <a:t>Sandia National Laboratories</a:t>
            </a:r>
          </a:p>
          <a:p>
            <a:r>
              <a:rPr lang="en-US" sz="1800" b="0" smtClean="0"/>
              <a:t>Large proof mass (1 gram, tungsten)</a:t>
            </a:r>
          </a:p>
          <a:p>
            <a:r>
              <a:rPr lang="en-US" sz="1800" b="0" smtClean="0"/>
              <a:t>Meso-scale proof mass with MEMS diffraction grating and springs.</a:t>
            </a:r>
          </a:p>
          <a:p>
            <a:r>
              <a:rPr lang="en-US" sz="1800" b="0" smtClean="0"/>
              <a:t>Optical diffraction grating</a:t>
            </a:r>
          </a:p>
          <a:p>
            <a:r>
              <a:rPr lang="en-US" sz="1800" b="0" smtClean="0"/>
              <a:t>Theoretical thermo-mechanical </a:t>
            </a:r>
          </a:p>
          <a:p>
            <a:pPr>
              <a:buFontTx/>
              <a:buNone/>
            </a:pPr>
            <a:r>
              <a:rPr lang="en-US" sz="1800" b="0" smtClean="0"/>
              <a:t>	noise 0.2 ng/</a:t>
            </a:r>
            <a:r>
              <a:rPr lang="en-US" sz="1800" b="0" i="1" smtClean="0">
                <a:cs typeface="Times New Roman" pitchFamily="18" charset="0"/>
              </a:rPr>
              <a:t>√Hz </a:t>
            </a:r>
            <a:r>
              <a:rPr lang="en-US" sz="1800" b="0" smtClean="0">
                <a:cs typeface="Times New Roman" pitchFamily="18" charset="0"/>
              </a:rPr>
              <a:t>over 0.1 to 40 Hz</a:t>
            </a:r>
            <a:endParaRPr lang="en-US" sz="1800" b="0" smtClean="0"/>
          </a:p>
        </p:txBody>
      </p:sp>
      <p:sp>
        <p:nvSpPr>
          <p:cNvPr id="46084" name="Content Placeholder 2"/>
          <p:cNvSpPr txBox="1">
            <a:spLocks/>
          </p:cNvSpPr>
          <p:nvPr/>
        </p:nvSpPr>
        <p:spPr bwMode="auto">
          <a:xfrm>
            <a:off x="304800" y="4038600"/>
            <a:ext cx="4495800" cy="2057400"/>
          </a:xfrm>
          <a:prstGeom prst="rect">
            <a:avLst/>
          </a:prstGeom>
          <a:noFill/>
          <a:ln w="12700">
            <a:noFill/>
            <a:miter lim="800000"/>
            <a:headEnd/>
            <a:tailEnd/>
          </a:ln>
        </p:spPr>
        <p:txBody>
          <a:bodyPr lIns="90487" tIns="44450" rIns="90487" bIns="44450"/>
          <a:lstStyle/>
          <a:p>
            <a:pPr marL="342900" indent="-171450" eaLnBrk="0" hangingPunct="0">
              <a:spcBef>
                <a:spcPct val="20000"/>
              </a:spcBef>
              <a:buSzPct val="100000"/>
            </a:pPr>
            <a:r>
              <a:rPr lang="en-US" b="1">
                <a:solidFill>
                  <a:srgbClr val="000000"/>
                </a:solidFill>
                <a:latin typeface="Arial" charset="0"/>
              </a:rPr>
              <a:t>Silicon Audio</a:t>
            </a:r>
          </a:p>
          <a:p>
            <a:pPr marL="342900" indent="-171450" eaLnBrk="0" hangingPunct="0">
              <a:spcBef>
                <a:spcPct val="20000"/>
              </a:spcBef>
              <a:buSzPct val="100000"/>
              <a:buFontTx/>
              <a:buChar char="•"/>
            </a:pPr>
            <a:r>
              <a:rPr lang="en-US" sz="1800">
                <a:solidFill>
                  <a:srgbClr val="000000"/>
                </a:solidFill>
                <a:latin typeface="Arial" charset="0"/>
              </a:rPr>
              <a:t>Large proof mass (2 gram)</a:t>
            </a:r>
          </a:p>
          <a:p>
            <a:pPr marL="342900" indent="-171450" eaLnBrk="0" hangingPunct="0">
              <a:spcBef>
                <a:spcPct val="20000"/>
              </a:spcBef>
              <a:buSzPct val="100000"/>
              <a:buFontTx/>
              <a:buChar char="•"/>
            </a:pPr>
            <a:r>
              <a:rPr lang="en-US" sz="1800">
                <a:solidFill>
                  <a:srgbClr val="000000"/>
                </a:solidFill>
                <a:latin typeface="Arial" charset="0"/>
              </a:rPr>
              <a:t>Meso-scale construction with MEMS diffraction grating</a:t>
            </a:r>
          </a:p>
          <a:p>
            <a:pPr marL="342900" indent="-171450" eaLnBrk="0" hangingPunct="0">
              <a:spcBef>
                <a:spcPct val="20000"/>
              </a:spcBef>
              <a:buSzPct val="100000"/>
              <a:buFontTx/>
              <a:buChar char="•"/>
            </a:pPr>
            <a:r>
              <a:rPr lang="en-US" sz="1800">
                <a:solidFill>
                  <a:srgbClr val="000000"/>
                </a:solidFill>
                <a:latin typeface="Arial" charset="0"/>
              </a:rPr>
              <a:t>Optical diffraction grating</a:t>
            </a:r>
          </a:p>
          <a:p>
            <a:pPr marL="342900" indent="-171450" eaLnBrk="0" hangingPunct="0">
              <a:spcBef>
                <a:spcPct val="20000"/>
              </a:spcBef>
              <a:buSzPct val="100000"/>
              <a:buFontTx/>
              <a:buChar char="•"/>
            </a:pPr>
            <a:r>
              <a:rPr lang="en-US" sz="1800">
                <a:solidFill>
                  <a:srgbClr val="000000"/>
                </a:solidFill>
                <a:latin typeface="Arial" charset="0"/>
              </a:rPr>
              <a:t>0.1 to 100 Hz target bandwidth</a:t>
            </a:r>
          </a:p>
          <a:p>
            <a:pPr marL="342900" indent="-171450" eaLnBrk="0" hangingPunct="0">
              <a:spcBef>
                <a:spcPct val="20000"/>
              </a:spcBef>
              <a:buSzPct val="100000"/>
              <a:buFontTx/>
              <a:buChar char="•"/>
            </a:pPr>
            <a:r>
              <a:rPr lang="en-US" sz="1800">
                <a:solidFill>
                  <a:srgbClr val="000000"/>
                </a:solidFill>
                <a:latin typeface="Arial" charset="0"/>
              </a:rPr>
              <a:t>Theoretical thermo-mechanical noise 0.5 ng/</a:t>
            </a:r>
            <a:r>
              <a:rPr lang="en-US" sz="1800" i="1">
                <a:solidFill>
                  <a:srgbClr val="000000"/>
                </a:solidFill>
                <a:latin typeface="Arial" charset="0"/>
                <a:cs typeface="Times New Roman" pitchFamily="18" charset="0"/>
              </a:rPr>
              <a:t>√Hz </a:t>
            </a:r>
            <a:r>
              <a:rPr lang="en-US" sz="1800">
                <a:solidFill>
                  <a:srgbClr val="000000"/>
                </a:solidFill>
                <a:latin typeface="Arial" charset="0"/>
                <a:cs typeface="Times New Roman" pitchFamily="18" charset="0"/>
              </a:rPr>
              <a:t>over 1 to 100 Hz</a:t>
            </a:r>
            <a:endParaRPr lang="en-US" sz="1800">
              <a:solidFill>
                <a:srgbClr val="000000"/>
              </a:solidFill>
              <a:latin typeface="Arial" charset="0"/>
            </a:endParaRPr>
          </a:p>
        </p:txBody>
      </p:sp>
      <p:pic>
        <p:nvPicPr>
          <p:cNvPr id="46085" name="Picture 36"/>
          <p:cNvPicPr>
            <a:picLocks noChangeAspect="1" noChangeArrowheads="1"/>
          </p:cNvPicPr>
          <p:nvPr/>
        </p:nvPicPr>
        <p:blipFill>
          <a:blip r:embed="rId3"/>
          <a:srcRect/>
          <a:stretch>
            <a:fillRect/>
          </a:stretch>
        </p:blipFill>
        <p:spPr bwMode="auto">
          <a:xfrm>
            <a:off x="5943600" y="1676400"/>
            <a:ext cx="2909888" cy="2357438"/>
          </a:xfrm>
          <a:prstGeom prst="rect">
            <a:avLst/>
          </a:prstGeom>
          <a:noFill/>
          <a:ln w="9525">
            <a:noFill/>
            <a:miter lim="800000"/>
            <a:headEnd/>
            <a:tailEnd/>
          </a:ln>
        </p:spPr>
      </p:pic>
      <p:pic>
        <p:nvPicPr>
          <p:cNvPr id="46086" name="Picture 1" descr="F:\work\seismometer\MRR_09\poster\IMG_0796.jpg"/>
          <p:cNvPicPr>
            <a:picLocks noChangeAspect="1" noChangeArrowheads="1"/>
          </p:cNvPicPr>
          <p:nvPr/>
        </p:nvPicPr>
        <p:blipFill>
          <a:blip r:embed="rId4"/>
          <a:srcRect r="14774" b="9091"/>
          <a:stretch>
            <a:fillRect/>
          </a:stretch>
        </p:blipFill>
        <p:spPr bwMode="auto">
          <a:xfrm>
            <a:off x="4572000" y="2438400"/>
            <a:ext cx="1357313" cy="1085850"/>
          </a:xfrm>
          <a:prstGeom prst="rect">
            <a:avLst/>
          </a:prstGeom>
          <a:noFill/>
          <a:ln w="9525">
            <a:noFill/>
            <a:miter lim="800000"/>
            <a:headEnd/>
            <a:tailEnd/>
          </a:ln>
        </p:spPr>
      </p:pic>
      <p:sp>
        <p:nvSpPr>
          <p:cNvPr id="46087" name="Text Box 8"/>
          <p:cNvSpPr txBox="1">
            <a:spLocks noChangeArrowheads="1"/>
          </p:cNvSpPr>
          <p:nvPr/>
        </p:nvSpPr>
        <p:spPr bwMode="auto">
          <a:xfrm>
            <a:off x="6019800" y="1524000"/>
            <a:ext cx="685800" cy="396875"/>
          </a:xfrm>
          <a:prstGeom prst="rect">
            <a:avLst/>
          </a:prstGeom>
          <a:solidFill>
            <a:schemeClr val="bg1"/>
          </a:solidFill>
          <a:ln w="9525">
            <a:noFill/>
            <a:miter lim="800000"/>
            <a:headEnd/>
            <a:tailEnd/>
          </a:ln>
        </p:spPr>
        <p:txBody>
          <a:bodyPr>
            <a:spAutoFit/>
          </a:bodyPr>
          <a:lstStyle/>
          <a:p>
            <a:pPr>
              <a:spcBef>
                <a:spcPct val="50000"/>
              </a:spcBef>
            </a:pPr>
            <a:r>
              <a:rPr lang="en-US" sz="1000" b="1"/>
              <a:t>Photo Diodes</a:t>
            </a:r>
          </a:p>
        </p:txBody>
      </p:sp>
      <p:sp>
        <p:nvSpPr>
          <p:cNvPr id="46088" name="Text Box 9"/>
          <p:cNvSpPr txBox="1">
            <a:spLocks noChangeArrowheads="1"/>
          </p:cNvSpPr>
          <p:nvPr/>
        </p:nvSpPr>
        <p:spPr bwMode="auto">
          <a:xfrm>
            <a:off x="6781800" y="1524000"/>
            <a:ext cx="838200" cy="396875"/>
          </a:xfrm>
          <a:prstGeom prst="rect">
            <a:avLst/>
          </a:prstGeom>
          <a:solidFill>
            <a:schemeClr val="bg1"/>
          </a:solidFill>
          <a:ln w="9525">
            <a:noFill/>
            <a:miter lim="800000"/>
            <a:headEnd/>
            <a:tailEnd/>
          </a:ln>
        </p:spPr>
        <p:txBody>
          <a:bodyPr>
            <a:spAutoFit/>
          </a:bodyPr>
          <a:lstStyle/>
          <a:p>
            <a:pPr>
              <a:spcBef>
                <a:spcPct val="50000"/>
              </a:spcBef>
            </a:pPr>
            <a:r>
              <a:rPr lang="en-US" sz="1000" b="1"/>
              <a:t>Reflective Surface</a:t>
            </a:r>
          </a:p>
        </p:txBody>
      </p:sp>
      <p:sp>
        <p:nvSpPr>
          <p:cNvPr id="46089" name="Text Box 10"/>
          <p:cNvSpPr txBox="1">
            <a:spLocks noChangeArrowheads="1"/>
          </p:cNvSpPr>
          <p:nvPr/>
        </p:nvSpPr>
        <p:spPr bwMode="auto">
          <a:xfrm>
            <a:off x="7620000" y="1524000"/>
            <a:ext cx="838200" cy="396875"/>
          </a:xfrm>
          <a:prstGeom prst="rect">
            <a:avLst/>
          </a:prstGeom>
          <a:solidFill>
            <a:schemeClr val="bg1"/>
          </a:solidFill>
          <a:ln w="9525">
            <a:noFill/>
            <a:miter lim="800000"/>
            <a:headEnd/>
            <a:tailEnd/>
          </a:ln>
        </p:spPr>
        <p:txBody>
          <a:bodyPr>
            <a:spAutoFit/>
          </a:bodyPr>
          <a:lstStyle/>
          <a:p>
            <a:pPr>
              <a:spcBef>
                <a:spcPct val="50000"/>
              </a:spcBef>
            </a:pPr>
            <a:r>
              <a:rPr lang="en-US" sz="1000" b="1"/>
              <a:t>Folded Springs</a:t>
            </a:r>
          </a:p>
        </p:txBody>
      </p:sp>
      <p:sp>
        <p:nvSpPr>
          <p:cNvPr id="46090" name="Text Box 11"/>
          <p:cNvSpPr txBox="1">
            <a:spLocks noChangeArrowheads="1"/>
          </p:cNvSpPr>
          <p:nvPr/>
        </p:nvSpPr>
        <p:spPr bwMode="auto">
          <a:xfrm>
            <a:off x="6324600" y="3733800"/>
            <a:ext cx="838200" cy="396875"/>
          </a:xfrm>
          <a:prstGeom prst="rect">
            <a:avLst/>
          </a:prstGeom>
          <a:solidFill>
            <a:schemeClr val="bg1"/>
          </a:solidFill>
          <a:ln w="9525">
            <a:noFill/>
            <a:miter lim="800000"/>
            <a:headEnd/>
            <a:tailEnd/>
          </a:ln>
        </p:spPr>
        <p:txBody>
          <a:bodyPr>
            <a:spAutoFit/>
          </a:bodyPr>
          <a:lstStyle/>
          <a:p>
            <a:pPr>
              <a:spcBef>
                <a:spcPct val="50000"/>
              </a:spcBef>
            </a:pPr>
            <a:r>
              <a:rPr lang="en-US" sz="1000" b="1"/>
              <a:t>Optical Grating</a:t>
            </a:r>
          </a:p>
        </p:txBody>
      </p:sp>
      <p:sp>
        <p:nvSpPr>
          <p:cNvPr id="46091" name="Text Box 12"/>
          <p:cNvSpPr txBox="1">
            <a:spLocks noChangeArrowheads="1"/>
          </p:cNvSpPr>
          <p:nvPr/>
        </p:nvSpPr>
        <p:spPr bwMode="auto">
          <a:xfrm>
            <a:off x="7086600" y="3733800"/>
            <a:ext cx="838200" cy="396875"/>
          </a:xfrm>
          <a:prstGeom prst="rect">
            <a:avLst/>
          </a:prstGeom>
          <a:solidFill>
            <a:schemeClr val="bg1"/>
          </a:solidFill>
          <a:ln w="9525">
            <a:noFill/>
            <a:miter lim="800000"/>
            <a:headEnd/>
            <a:tailEnd/>
          </a:ln>
        </p:spPr>
        <p:txBody>
          <a:bodyPr>
            <a:spAutoFit/>
          </a:bodyPr>
          <a:lstStyle/>
          <a:p>
            <a:pPr>
              <a:spcBef>
                <a:spcPct val="50000"/>
              </a:spcBef>
            </a:pPr>
            <a:r>
              <a:rPr lang="en-US" sz="1000" b="1"/>
              <a:t>Proof Mass Frame</a:t>
            </a:r>
          </a:p>
        </p:txBody>
      </p:sp>
      <p:sp>
        <p:nvSpPr>
          <p:cNvPr id="46092" name="Text Box 13"/>
          <p:cNvSpPr txBox="1">
            <a:spLocks noChangeArrowheads="1"/>
          </p:cNvSpPr>
          <p:nvPr/>
        </p:nvSpPr>
        <p:spPr bwMode="auto">
          <a:xfrm>
            <a:off x="8534400" y="3733800"/>
            <a:ext cx="609600" cy="396875"/>
          </a:xfrm>
          <a:prstGeom prst="rect">
            <a:avLst/>
          </a:prstGeom>
          <a:solidFill>
            <a:schemeClr val="bg1"/>
          </a:solidFill>
          <a:ln w="9525">
            <a:noFill/>
            <a:miter lim="800000"/>
            <a:headEnd/>
            <a:tailEnd/>
          </a:ln>
        </p:spPr>
        <p:txBody>
          <a:bodyPr>
            <a:spAutoFit/>
          </a:bodyPr>
          <a:lstStyle/>
          <a:p>
            <a:pPr>
              <a:spcBef>
                <a:spcPct val="50000"/>
              </a:spcBef>
            </a:pPr>
            <a:r>
              <a:rPr lang="en-US" sz="1000" b="1"/>
              <a:t>Fixed Frame</a:t>
            </a:r>
          </a:p>
        </p:txBody>
      </p:sp>
      <p:sp>
        <p:nvSpPr>
          <p:cNvPr id="46093" name="Text Box 14"/>
          <p:cNvSpPr txBox="1">
            <a:spLocks noChangeArrowheads="1"/>
          </p:cNvSpPr>
          <p:nvPr/>
        </p:nvSpPr>
        <p:spPr bwMode="auto">
          <a:xfrm>
            <a:off x="7924800" y="3733800"/>
            <a:ext cx="609600" cy="396875"/>
          </a:xfrm>
          <a:prstGeom prst="rect">
            <a:avLst/>
          </a:prstGeom>
          <a:solidFill>
            <a:schemeClr val="bg1"/>
          </a:solidFill>
          <a:ln w="9525">
            <a:noFill/>
            <a:miter lim="800000"/>
            <a:headEnd/>
            <a:tailEnd/>
          </a:ln>
        </p:spPr>
        <p:txBody>
          <a:bodyPr>
            <a:spAutoFit/>
          </a:bodyPr>
          <a:lstStyle/>
          <a:p>
            <a:pPr>
              <a:spcBef>
                <a:spcPct val="50000"/>
              </a:spcBef>
            </a:pPr>
            <a:r>
              <a:rPr lang="en-US" sz="1000" b="1"/>
              <a:t>Proof Mass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smtClean="0"/>
              <a:t>DOE Funded R&amp;D Projects</a:t>
            </a:r>
          </a:p>
        </p:txBody>
      </p:sp>
      <p:sp>
        <p:nvSpPr>
          <p:cNvPr id="47106" name="Content Placeholder 2"/>
          <p:cNvSpPr txBox="1">
            <a:spLocks/>
          </p:cNvSpPr>
          <p:nvPr/>
        </p:nvSpPr>
        <p:spPr bwMode="auto">
          <a:xfrm>
            <a:off x="457200" y="1752600"/>
            <a:ext cx="4495800" cy="2057400"/>
          </a:xfrm>
          <a:prstGeom prst="rect">
            <a:avLst/>
          </a:prstGeom>
          <a:noFill/>
          <a:ln w="12700">
            <a:noFill/>
            <a:miter lim="800000"/>
            <a:headEnd/>
            <a:tailEnd/>
          </a:ln>
        </p:spPr>
        <p:txBody>
          <a:bodyPr lIns="90487" tIns="44450" rIns="90487" bIns="44450"/>
          <a:lstStyle/>
          <a:p>
            <a:pPr marL="342900" indent="-171450" eaLnBrk="0" hangingPunct="0">
              <a:spcBef>
                <a:spcPct val="20000"/>
              </a:spcBef>
              <a:buSzPct val="100000"/>
            </a:pPr>
            <a:r>
              <a:rPr lang="en-US" b="1">
                <a:solidFill>
                  <a:srgbClr val="000000"/>
                </a:solidFill>
                <a:latin typeface="Arial" charset="0"/>
              </a:rPr>
              <a:t>PMD Scientific, Inc.</a:t>
            </a:r>
          </a:p>
          <a:p>
            <a:pPr marL="342900" indent="-171450" eaLnBrk="0" hangingPunct="0">
              <a:spcBef>
                <a:spcPct val="20000"/>
              </a:spcBef>
              <a:buSzPct val="100000"/>
              <a:buFontTx/>
              <a:buChar char="•"/>
            </a:pPr>
            <a:r>
              <a:rPr lang="en-US" sz="1800">
                <a:solidFill>
                  <a:srgbClr val="000000"/>
                </a:solidFill>
                <a:latin typeface="Arial" charset="0"/>
              </a:rPr>
              <a:t>Electrochemical fluid passing through a membrane</a:t>
            </a:r>
          </a:p>
          <a:p>
            <a:pPr marL="342900" indent="-171450" eaLnBrk="0" hangingPunct="0">
              <a:spcBef>
                <a:spcPct val="20000"/>
              </a:spcBef>
              <a:buSzPct val="100000"/>
              <a:buFontTx/>
              <a:buChar char="•"/>
            </a:pPr>
            <a:r>
              <a:rPr lang="en-US" sz="1800">
                <a:solidFill>
                  <a:srgbClr val="000000"/>
                </a:solidFill>
                <a:latin typeface="Arial" charset="0"/>
              </a:rPr>
              <a:t>Theoretical noise 0.5 ng/</a:t>
            </a:r>
            <a:r>
              <a:rPr lang="en-US" sz="1800" i="1">
                <a:solidFill>
                  <a:srgbClr val="000000"/>
                </a:solidFill>
                <a:latin typeface="Arial" charset="0"/>
                <a:cs typeface="Times New Roman" pitchFamily="18" charset="0"/>
              </a:rPr>
              <a:t>√Hz </a:t>
            </a:r>
            <a:r>
              <a:rPr lang="en-US" sz="1800">
                <a:solidFill>
                  <a:srgbClr val="000000"/>
                </a:solidFill>
                <a:latin typeface="Arial" charset="0"/>
                <a:cs typeface="Times New Roman" pitchFamily="18" charset="0"/>
              </a:rPr>
              <a:t>over 0.02 to 16 Hz</a:t>
            </a:r>
            <a:endParaRPr lang="en-US" sz="1800">
              <a:solidFill>
                <a:srgbClr val="000000"/>
              </a:solidFill>
              <a:latin typeface="Arial" charset="0"/>
            </a:endParaRPr>
          </a:p>
        </p:txBody>
      </p:sp>
      <p:sp>
        <p:nvSpPr>
          <p:cNvPr id="47107" name="Content Placeholder 2"/>
          <p:cNvSpPr txBox="1">
            <a:spLocks/>
          </p:cNvSpPr>
          <p:nvPr/>
        </p:nvSpPr>
        <p:spPr bwMode="auto">
          <a:xfrm>
            <a:off x="457200" y="4038600"/>
            <a:ext cx="4495800" cy="2057400"/>
          </a:xfrm>
          <a:prstGeom prst="rect">
            <a:avLst/>
          </a:prstGeom>
          <a:noFill/>
          <a:ln w="12700">
            <a:noFill/>
            <a:miter lim="800000"/>
            <a:headEnd/>
            <a:tailEnd/>
          </a:ln>
        </p:spPr>
        <p:txBody>
          <a:bodyPr lIns="90487" tIns="44450" rIns="90487" bIns="44450"/>
          <a:lstStyle/>
          <a:p>
            <a:pPr marL="342900" indent="-171450" eaLnBrk="0" hangingPunct="0">
              <a:spcBef>
                <a:spcPct val="20000"/>
              </a:spcBef>
              <a:buSzPct val="100000"/>
            </a:pPr>
            <a:r>
              <a:rPr lang="en-US" b="1">
                <a:solidFill>
                  <a:srgbClr val="000000"/>
                </a:solidFill>
                <a:latin typeface="Arial" charset="0"/>
              </a:rPr>
              <a:t>Michigan Aerospace Corp.</a:t>
            </a:r>
          </a:p>
          <a:p>
            <a:pPr marL="342900" indent="-171450" eaLnBrk="0" hangingPunct="0">
              <a:spcBef>
                <a:spcPct val="20000"/>
              </a:spcBef>
              <a:buSzPct val="100000"/>
              <a:buFontTx/>
              <a:buChar char="•"/>
            </a:pPr>
            <a:r>
              <a:rPr lang="en-US" sz="1800">
                <a:solidFill>
                  <a:srgbClr val="000000"/>
                </a:solidFill>
                <a:latin typeface="Arial" charset="0"/>
              </a:rPr>
              <a:t>Whispering Gallery Seismometer</a:t>
            </a:r>
          </a:p>
          <a:p>
            <a:pPr marL="342900" indent="-171450" eaLnBrk="0" hangingPunct="0">
              <a:spcBef>
                <a:spcPct val="20000"/>
              </a:spcBef>
              <a:buSzPct val="100000"/>
              <a:buFontTx/>
              <a:buChar char="•"/>
            </a:pPr>
            <a:r>
              <a:rPr lang="en-US" sz="1800">
                <a:solidFill>
                  <a:srgbClr val="000000"/>
                </a:solidFill>
                <a:latin typeface="Arial" charset="0"/>
              </a:rPr>
              <a:t>Optical coupling between a strained dielectric microsphere and an optical fiber</a:t>
            </a:r>
          </a:p>
          <a:p>
            <a:pPr marL="342900" indent="-171450" eaLnBrk="0" hangingPunct="0">
              <a:spcBef>
                <a:spcPct val="20000"/>
              </a:spcBef>
              <a:buSzPct val="100000"/>
              <a:buFontTx/>
              <a:buChar char="•"/>
            </a:pPr>
            <a:r>
              <a:rPr lang="en-US" sz="1800">
                <a:solidFill>
                  <a:srgbClr val="000000"/>
                </a:solidFill>
                <a:latin typeface="Arial" charset="0"/>
              </a:rPr>
              <a:t>Theoretical noise of 10 ng/</a:t>
            </a:r>
            <a:r>
              <a:rPr lang="en-US" sz="1800" i="1">
                <a:solidFill>
                  <a:srgbClr val="000000"/>
                </a:solidFill>
                <a:latin typeface="Arial" charset="0"/>
                <a:cs typeface="Times New Roman" pitchFamily="18" charset="0"/>
              </a:rPr>
              <a:t>√Hz</a:t>
            </a:r>
            <a:endParaRPr lang="en-US" sz="1800">
              <a:solidFill>
                <a:srgbClr val="000000"/>
              </a:solidFill>
              <a:latin typeface="Arial" charset="0"/>
            </a:endParaRPr>
          </a:p>
        </p:txBody>
      </p:sp>
      <p:pic>
        <p:nvPicPr>
          <p:cNvPr id="47108" name="Picture 2"/>
          <p:cNvPicPr>
            <a:picLocks noChangeAspect="1" noChangeArrowheads="1"/>
          </p:cNvPicPr>
          <p:nvPr/>
        </p:nvPicPr>
        <p:blipFill>
          <a:blip r:embed="rId2"/>
          <a:srcRect/>
          <a:stretch>
            <a:fillRect/>
          </a:stretch>
        </p:blipFill>
        <p:spPr bwMode="auto">
          <a:xfrm>
            <a:off x="4876800" y="1524000"/>
            <a:ext cx="4122738" cy="2493963"/>
          </a:xfrm>
          <a:prstGeom prst="rect">
            <a:avLst/>
          </a:prstGeom>
          <a:noFill/>
          <a:ln w="9525">
            <a:noFill/>
            <a:miter lim="800000"/>
            <a:headEnd/>
            <a:tailEnd/>
          </a:ln>
        </p:spPr>
      </p:pic>
      <p:pic>
        <p:nvPicPr>
          <p:cNvPr id="47109" name="Picture 3"/>
          <p:cNvPicPr>
            <a:picLocks noChangeAspect="1" noChangeArrowheads="1"/>
          </p:cNvPicPr>
          <p:nvPr/>
        </p:nvPicPr>
        <p:blipFill>
          <a:blip r:embed="rId3"/>
          <a:srcRect/>
          <a:stretch>
            <a:fillRect/>
          </a:stretch>
        </p:blipFill>
        <p:spPr bwMode="auto">
          <a:xfrm>
            <a:off x="4800600" y="4191000"/>
            <a:ext cx="3994150" cy="2122488"/>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body" idx="1"/>
          </p:nvPr>
        </p:nvSpPr>
        <p:spPr>
          <a:xfrm>
            <a:off x="609600" y="1752600"/>
            <a:ext cx="7772400" cy="4389438"/>
          </a:xfrm>
        </p:spPr>
        <p:txBody>
          <a:bodyPr/>
          <a:lstStyle/>
          <a:p>
            <a:r>
              <a:rPr lang="en-US" smtClean="0"/>
              <a:t>Over the next 5 years, there is a strong potential for at least one of the DOE R&amp;D MEMS Seismometer projects to reach the point of commercialization.</a:t>
            </a:r>
          </a:p>
          <a:p>
            <a:endParaRPr lang="en-US" smtClean="0"/>
          </a:p>
          <a:p>
            <a:r>
              <a:rPr lang="en-US" smtClean="0"/>
              <a:t>This would mean a MEMS Accelerometer with:</a:t>
            </a:r>
          </a:p>
          <a:p>
            <a:pPr lvl="1"/>
            <a:r>
              <a:rPr lang="en-US" b="0" smtClean="0"/>
              <a:t>a noise floor under the &lt; LNM (~ 0.4 ng/</a:t>
            </a:r>
            <a:r>
              <a:rPr lang="en-US" b="0" i="1" smtClean="0">
                <a:cs typeface="Times New Roman" pitchFamily="18" charset="0"/>
              </a:rPr>
              <a:t>√Hz)</a:t>
            </a:r>
            <a:endParaRPr lang="en-US" b="0" smtClean="0"/>
          </a:p>
          <a:p>
            <a:pPr lvl="1"/>
            <a:r>
              <a:rPr lang="en-US" b="0" smtClean="0"/>
              <a:t>Bandwidth between 0.1 and 100 Hz, </a:t>
            </a:r>
          </a:p>
          <a:p>
            <a:pPr lvl="1"/>
            <a:r>
              <a:rPr lang="en-US" b="0" smtClean="0"/>
              <a:t>&gt; 120 dB of dynamic range</a:t>
            </a:r>
          </a:p>
          <a:p>
            <a:pPr lvl="1"/>
            <a:r>
              <a:rPr lang="en-US" b="0" smtClean="0"/>
              <a:t>small ( &lt; 1 inch^3).</a:t>
            </a:r>
          </a:p>
          <a:p>
            <a:pPr lvl="1"/>
            <a:r>
              <a:rPr lang="en-US" b="0" smtClean="0"/>
              <a:t>Low power (10’s mW)</a:t>
            </a:r>
          </a:p>
        </p:txBody>
      </p:sp>
      <p:sp>
        <p:nvSpPr>
          <p:cNvPr id="48130" name="Rectangle 3"/>
          <p:cNvSpPr>
            <a:spLocks noGrp="1" noChangeArrowheads="1"/>
          </p:cNvSpPr>
          <p:nvPr>
            <p:ph type="title"/>
          </p:nvPr>
        </p:nvSpPr>
        <p:spPr/>
        <p:txBody>
          <a:bodyPr/>
          <a:lstStyle/>
          <a:p>
            <a:r>
              <a:rPr lang="en-US" smtClean="0"/>
              <a:t>5 year outlook</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smtClean="0"/>
              <a:t>Enabling Applications</a:t>
            </a:r>
          </a:p>
        </p:txBody>
      </p:sp>
      <p:sp>
        <p:nvSpPr>
          <p:cNvPr id="50178" name="Content Placeholder 2"/>
          <p:cNvSpPr>
            <a:spLocks noGrp="1"/>
          </p:cNvSpPr>
          <p:nvPr>
            <p:ph idx="1"/>
          </p:nvPr>
        </p:nvSpPr>
        <p:spPr/>
        <p:txBody>
          <a:bodyPr/>
          <a:lstStyle/>
          <a:p>
            <a:r>
              <a:rPr lang="en-US" smtClean="0"/>
              <a:t>Flexible R&amp;D deployments </a:t>
            </a:r>
          </a:p>
          <a:p>
            <a:r>
              <a:rPr lang="en-US" smtClean="0"/>
              <a:t>Why simply connect a miniaturized transducer onto a traditional seismic system?</a:t>
            </a:r>
          </a:p>
          <a:p>
            <a:r>
              <a:rPr lang="en-US" smtClean="0"/>
              <a:t>Will require highly integrated packages:</a:t>
            </a:r>
          </a:p>
          <a:p>
            <a:endParaRPr lang="en-US" smtClean="0"/>
          </a:p>
          <a:p>
            <a:pPr lvl="1"/>
            <a:r>
              <a:rPr lang="en-US" sz="1600" b="0" smtClean="0"/>
              <a:t>Digitizer</a:t>
            </a:r>
          </a:p>
          <a:p>
            <a:pPr lvl="1"/>
            <a:r>
              <a:rPr lang="en-US" sz="1600" b="0" smtClean="0"/>
              <a:t>Microcontroller</a:t>
            </a:r>
          </a:p>
          <a:p>
            <a:pPr lvl="1"/>
            <a:r>
              <a:rPr lang="en-US" sz="1600" b="0" smtClean="0"/>
              <a:t>GPS</a:t>
            </a:r>
          </a:p>
          <a:p>
            <a:pPr lvl="1"/>
            <a:r>
              <a:rPr lang="en-US" sz="1600" b="0" smtClean="0"/>
              <a:t>Flash storage</a:t>
            </a:r>
          </a:p>
          <a:p>
            <a:pPr lvl="1"/>
            <a:r>
              <a:rPr lang="en-US" sz="1600" b="0" smtClean="0"/>
              <a:t>Communications</a:t>
            </a:r>
          </a:p>
          <a:p>
            <a:pPr lvl="1"/>
            <a:r>
              <a:rPr lang="en-US" sz="1600" b="0" smtClean="0"/>
              <a:t>Battery</a:t>
            </a:r>
          </a:p>
        </p:txBody>
      </p:sp>
      <p:sp>
        <p:nvSpPr>
          <p:cNvPr id="50179"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50180" name="AutoShape 24"/>
          <p:cNvSpPr>
            <a:spLocks noChangeAspect="1" noChangeArrowheads="1" noTextEdit="1"/>
          </p:cNvSpPr>
          <p:nvPr/>
        </p:nvSpPr>
        <p:spPr bwMode="auto">
          <a:xfrm>
            <a:off x="3810000" y="3886200"/>
            <a:ext cx="3048000" cy="2730500"/>
          </a:xfrm>
          <a:prstGeom prst="rect">
            <a:avLst/>
          </a:prstGeom>
          <a:noFill/>
          <a:ln w="9525">
            <a:noFill/>
            <a:miter lim="800000"/>
            <a:headEnd/>
            <a:tailEnd/>
          </a:ln>
        </p:spPr>
        <p:txBody>
          <a:bodyPr/>
          <a:lstStyle/>
          <a:p>
            <a:endParaRPr lang="en-US"/>
          </a:p>
        </p:txBody>
      </p:sp>
      <p:sp>
        <p:nvSpPr>
          <p:cNvPr id="50181" name="AutoShape 23"/>
          <p:cNvSpPr>
            <a:spLocks noChangeArrowheads="1"/>
          </p:cNvSpPr>
          <p:nvPr/>
        </p:nvSpPr>
        <p:spPr bwMode="auto">
          <a:xfrm>
            <a:off x="5562600" y="5943600"/>
            <a:ext cx="254000" cy="342900"/>
          </a:xfrm>
          <a:prstGeom prst="can">
            <a:avLst>
              <a:gd name="adj" fmla="val 39719"/>
            </a:avLst>
          </a:prstGeom>
          <a:solidFill>
            <a:srgbClr val="FFFFFF"/>
          </a:solidFill>
          <a:ln w="9525">
            <a:solidFill>
              <a:srgbClr val="000000"/>
            </a:solidFill>
            <a:round/>
            <a:headEnd/>
            <a:tailEnd/>
          </a:ln>
        </p:spPr>
        <p:txBody>
          <a:bodyPr/>
          <a:lstStyle/>
          <a:p>
            <a:pPr eaLnBrk="0" hangingPunct="0"/>
            <a:endParaRPr lang="en-US"/>
          </a:p>
        </p:txBody>
      </p:sp>
      <p:sp>
        <p:nvSpPr>
          <p:cNvPr id="50182" name="Rectangle 22"/>
          <p:cNvSpPr>
            <a:spLocks noChangeArrowheads="1"/>
          </p:cNvSpPr>
          <p:nvPr/>
        </p:nvSpPr>
        <p:spPr bwMode="auto">
          <a:xfrm>
            <a:off x="5080000" y="4902200"/>
            <a:ext cx="1320800" cy="736600"/>
          </a:xfrm>
          <a:prstGeom prst="rect">
            <a:avLst/>
          </a:prstGeom>
          <a:solidFill>
            <a:srgbClr val="FFFFFF"/>
          </a:solidFill>
          <a:ln w="9525">
            <a:solidFill>
              <a:srgbClr val="000000"/>
            </a:solidFill>
            <a:miter lim="800000"/>
            <a:headEnd/>
            <a:tailEnd/>
          </a:ln>
        </p:spPr>
        <p:txBody>
          <a:bodyPr/>
          <a:lstStyle/>
          <a:p>
            <a:pPr>
              <a:tabLst>
                <a:tab pos="228600" algn="l"/>
              </a:tabLst>
            </a:pPr>
            <a:r>
              <a:rPr lang="en-US" sz="1000" b="1">
                <a:latin typeface="Arial" charset="0"/>
                <a:cs typeface="Times New Roman" pitchFamily="18" charset="0"/>
              </a:rPr>
              <a:t>Microprocessor</a:t>
            </a:r>
            <a:endParaRPr lang="en-US" sz="1000" b="1">
              <a:latin typeface="Arial" charset="0"/>
            </a:endParaRPr>
          </a:p>
          <a:p>
            <a:pPr eaLnBrk="0" hangingPunct="0">
              <a:buFontTx/>
              <a:buChar char="•"/>
              <a:tabLst>
                <a:tab pos="228600" algn="l"/>
              </a:tabLst>
            </a:pPr>
            <a:r>
              <a:rPr lang="en-US" sz="1000">
                <a:latin typeface="Arial" charset="0"/>
                <a:cs typeface="Times New Roman" pitchFamily="18" charset="0"/>
              </a:rPr>
              <a:t>Data Retrieval</a:t>
            </a:r>
            <a:endParaRPr lang="en-US" sz="1000">
              <a:latin typeface="Arial" charset="0"/>
            </a:endParaRPr>
          </a:p>
          <a:p>
            <a:pPr eaLnBrk="0" hangingPunct="0">
              <a:buFontTx/>
              <a:buChar char="•"/>
              <a:tabLst>
                <a:tab pos="228600" algn="l"/>
              </a:tabLst>
            </a:pPr>
            <a:r>
              <a:rPr lang="en-US" sz="1000">
                <a:latin typeface="Arial" charset="0"/>
                <a:cs typeface="Times New Roman" pitchFamily="18" charset="0"/>
              </a:rPr>
              <a:t>Algorithms</a:t>
            </a:r>
            <a:endParaRPr lang="en-US" sz="1000">
              <a:latin typeface="Arial" charset="0"/>
            </a:endParaRPr>
          </a:p>
          <a:p>
            <a:pPr eaLnBrk="0" hangingPunct="0">
              <a:buFontTx/>
              <a:buChar char="•"/>
              <a:tabLst>
                <a:tab pos="228600" algn="l"/>
              </a:tabLst>
            </a:pPr>
            <a:r>
              <a:rPr lang="en-US" sz="1000">
                <a:latin typeface="Arial" charset="0"/>
                <a:cs typeface="Times New Roman" pitchFamily="18" charset="0"/>
              </a:rPr>
              <a:t>Communications</a:t>
            </a:r>
            <a:endParaRPr lang="en-US" sz="1000">
              <a:latin typeface="Arial" charset="0"/>
            </a:endParaRPr>
          </a:p>
        </p:txBody>
      </p:sp>
      <p:sp>
        <p:nvSpPr>
          <p:cNvPr id="50183" name="Rectangle 21"/>
          <p:cNvSpPr>
            <a:spLocks noChangeArrowheads="1"/>
          </p:cNvSpPr>
          <p:nvPr/>
        </p:nvSpPr>
        <p:spPr bwMode="auto">
          <a:xfrm>
            <a:off x="3505200" y="5257800"/>
            <a:ext cx="774700" cy="254000"/>
          </a:xfrm>
          <a:prstGeom prst="rect">
            <a:avLst/>
          </a:prstGeom>
          <a:solidFill>
            <a:srgbClr val="FFFFFF"/>
          </a:solidFill>
          <a:ln w="9525">
            <a:solidFill>
              <a:srgbClr val="000000"/>
            </a:solidFill>
            <a:miter lim="800000"/>
            <a:headEnd/>
            <a:tailEnd/>
          </a:ln>
        </p:spPr>
        <p:txBody>
          <a:bodyPr/>
          <a:lstStyle/>
          <a:p>
            <a:pPr algn="ctr"/>
            <a:r>
              <a:rPr lang="en-US" sz="1000" b="1">
                <a:latin typeface="Arial" charset="0"/>
                <a:cs typeface="Times New Roman" pitchFamily="18" charset="0"/>
              </a:rPr>
              <a:t>GPS</a:t>
            </a:r>
            <a:endParaRPr lang="en-US" sz="1000" b="1">
              <a:latin typeface="Arial" charset="0"/>
            </a:endParaRPr>
          </a:p>
        </p:txBody>
      </p:sp>
      <p:sp>
        <p:nvSpPr>
          <p:cNvPr id="50184" name="Rectangle 20"/>
          <p:cNvSpPr>
            <a:spLocks noChangeArrowheads="1"/>
          </p:cNvSpPr>
          <p:nvPr/>
        </p:nvSpPr>
        <p:spPr bwMode="auto">
          <a:xfrm>
            <a:off x="3505200" y="4953000"/>
            <a:ext cx="774700" cy="254000"/>
          </a:xfrm>
          <a:prstGeom prst="rect">
            <a:avLst/>
          </a:prstGeom>
          <a:solidFill>
            <a:srgbClr val="FFFFFF"/>
          </a:solidFill>
          <a:ln w="9525">
            <a:solidFill>
              <a:srgbClr val="000000"/>
            </a:solidFill>
            <a:miter lim="800000"/>
            <a:headEnd/>
            <a:tailEnd/>
          </a:ln>
        </p:spPr>
        <p:txBody>
          <a:bodyPr/>
          <a:lstStyle/>
          <a:p>
            <a:pPr algn="ctr"/>
            <a:r>
              <a:rPr lang="en-US" sz="1000" b="1">
                <a:latin typeface="Arial" charset="0"/>
                <a:cs typeface="Times New Roman" pitchFamily="18" charset="0"/>
              </a:rPr>
              <a:t>Compass</a:t>
            </a:r>
            <a:endParaRPr lang="en-US" sz="1000" b="1">
              <a:latin typeface="Arial" charset="0"/>
            </a:endParaRPr>
          </a:p>
        </p:txBody>
      </p:sp>
      <p:sp>
        <p:nvSpPr>
          <p:cNvPr id="50185" name="Rectangle 19"/>
          <p:cNvSpPr>
            <a:spLocks noChangeArrowheads="1"/>
          </p:cNvSpPr>
          <p:nvPr/>
        </p:nvSpPr>
        <p:spPr bwMode="auto">
          <a:xfrm>
            <a:off x="3810000" y="3733800"/>
            <a:ext cx="685800" cy="381000"/>
          </a:xfrm>
          <a:prstGeom prst="rect">
            <a:avLst/>
          </a:prstGeom>
          <a:solidFill>
            <a:srgbClr val="FFFFFF"/>
          </a:solidFill>
          <a:ln w="9525">
            <a:solidFill>
              <a:srgbClr val="000000"/>
            </a:solidFill>
            <a:miter lim="800000"/>
            <a:headEnd/>
            <a:tailEnd/>
          </a:ln>
        </p:spPr>
        <p:txBody>
          <a:bodyPr/>
          <a:lstStyle/>
          <a:p>
            <a:pPr algn="ctr"/>
            <a:r>
              <a:rPr lang="en-US" sz="1000" b="1">
                <a:latin typeface="Arial" charset="0"/>
                <a:cs typeface="Times New Roman" pitchFamily="18" charset="0"/>
              </a:rPr>
              <a:t>Power Source</a:t>
            </a:r>
            <a:endParaRPr lang="en-US" sz="1000" b="1">
              <a:latin typeface="Arial" charset="0"/>
            </a:endParaRPr>
          </a:p>
        </p:txBody>
      </p:sp>
      <p:sp>
        <p:nvSpPr>
          <p:cNvPr id="50186" name="Rectangle 18"/>
          <p:cNvSpPr>
            <a:spLocks noChangeArrowheads="1"/>
          </p:cNvSpPr>
          <p:nvPr/>
        </p:nvSpPr>
        <p:spPr bwMode="auto">
          <a:xfrm>
            <a:off x="3810000" y="4241800"/>
            <a:ext cx="685800" cy="406400"/>
          </a:xfrm>
          <a:prstGeom prst="rect">
            <a:avLst/>
          </a:prstGeom>
          <a:solidFill>
            <a:srgbClr val="FFFFFF"/>
          </a:solidFill>
          <a:ln w="9525">
            <a:solidFill>
              <a:srgbClr val="000000"/>
            </a:solidFill>
            <a:miter lim="800000"/>
            <a:headEnd/>
            <a:tailEnd/>
          </a:ln>
        </p:spPr>
        <p:txBody>
          <a:bodyPr/>
          <a:lstStyle/>
          <a:p>
            <a:pPr algn="ctr"/>
            <a:r>
              <a:rPr lang="en-US" sz="1000" b="1">
                <a:latin typeface="Arial" charset="0"/>
                <a:cs typeface="Times New Roman" pitchFamily="18" charset="0"/>
              </a:rPr>
              <a:t>Battery Backup</a:t>
            </a:r>
            <a:endParaRPr lang="en-US" sz="1000" b="1">
              <a:latin typeface="Arial" charset="0"/>
            </a:endParaRPr>
          </a:p>
        </p:txBody>
      </p:sp>
      <p:sp>
        <p:nvSpPr>
          <p:cNvPr id="50187" name="Rectangle 17"/>
          <p:cNvSpPr>
            <a:spLocks noChangeArrowheads="1"/>
          </p:cNvSpPr>
          <p:nvPr/>
        </p:nvSpPr>
        <p:spPr bwMode="auto">
          <a:xfrm>
            <a:off x="6934200" y="4800600"/>
            <a:ext cx="1016000" cy="942975"/>
          </a:xfrm>
          <a:prstGeom prst="rect">
            <a:avLst/>
          </a:prstGeom>
          <a:solidFill>
            <a:srgbClr val="FFFFFF"/>
          </a:solidFill>
          <a:ln w="9525">
            <a:solidFill>
              <a:srgbClr val="000000"/>
            </a:solidFill>
            <a:miter lim="800000"/>
            <a:headEnd/>
            <a:tailEnd/>
          </a:ln>
        </p:spPr>
        <p:txBody>
          <a:bodyPr/>
          <a:lstStyle/>
          <a:p>
            <a:pPr algn="ctr">
              <a:tabLst>
                <a:tab pos="228600" algn="l"/>
              </a:tabLst>
            </a:pPr>
            <a:r>
              <a:rPr lang="en-US" sz="1000" b="1">
                <a:latin typeface="Arial" charset="0"/>
                <a:cs typeface="Times New Roman" pitchFamily="18" charset="0"/>
              </a:rPr>
              <a:t>Storage</a:t>
            </a:r>
            <a:endParaRPr lang="en-US" sz="1000" b="1">
              <a:latin typeface="Arial" charset="0"/>
            </a:endParaRPr>
          </a:p>
          <a:p>
            <a:pPr eaLnBrk="0" hangingPunct="0">
              <a:buFontTx/>
              <a:buChar char="•"/>
              <a:tabLst>
                <a:tab pos="228600" algn="l"/>
              </a:tabLst>
            </a:pPr>
            <a:r>
              <a:rPr lang="en-US" sz="1000">
                <a:latin typeface="Arial" charset="0"/>
                <a:cs typeface="Times New Roman" pitchFamily="18" charset="0"/>
              </a:rPr>
              <a:t>Waveforms</a:t>
            </a:r>
            <a:endParaRPr lang="en-US" sz="1000">
              <a:latin typeface="Arial" charset="0"/>
            </a:endParaRPr>
          </a:p>
          <a:p>
            <a:pPr eaLnBrk="0" hangingPunct="0">
              <a:buFontTx/>
              <a:buChar char="•"/>
              <a:tabLst>
                <a:tab pos="228600" algn="l"/>
              </a:tabLst>
            </a:pPr>
            <a:r>
              <a:rPr lang="en-US" sz="1000">
                <a:latin typeface="Arial" charset="0"/>
                <a:cs typeface="Times New Roman" pitchFamily="18" charset="0"/>
              </a:rPr>
              <a:t>Parameters</a:t>
            </a:r>
            <a:endParaRPr lang="en-US" sz="1000">
              <a:latin typeface="Arial" charset="0"/>
            </a:endParaRPr>
          </a:p>
          <a:p>
            <a:pPr eaLnBrk="0" hangingPunct="0">
              <a:buFontTx/>
              <a:buChar char="•"/>
              <a:tabLst>
                <a:tab pos="228600" algn="l"/>
              </a:tabLst>
            </a:pPr>
            <a:r>
              <a:rPr lang="en-US" sz="1000">
                <a:latin typeface="Arial" charset="0"/>
                <a:cs typeface="Times New Roman" pitchFamily="18" charset="0"/>
              </a:rPr>
              <a:t>Detection templates</a:t>
            </a:r>
            <a:endParaRPr lang="en-US" sz="1000">
              <a:latin typeface="Arial" charset="0"/>
            </a:endParaRPr>
          </a:p>
        </p:txBody>
      </p:sp>
      <p:cxnSp>
        <p:nvCxnSpPr>
          <p:cNvPr id="50188" name="AutoShape 16"/>
          <p:cNvCxnSpPr>
            <a:cxnSpLocks noChangeShapeType="1"/>
            <a:stCxn id="50184" idx="3"/>
          </p:cNvCxnSpPr>
          <p:nvPr/>
        </p:nvCxnSpPr>
        <p:spPr bwMode="auto">
          <a:xfrm>
            <a:off x="4279900" y="5080000"/>
            <a:ext cx="800100" cy="76200"/>
          </a:xfrm>
          <a:prstGeom prst="bentConnector3">
            <a:avLst>
              <a:gd name="adj1" fmla="val 50000"/>
            </a:avLst>
          </a:prstGeom>
          <a:noFill/>
          <a:ln w="9525">
            <a:solidFill>
              <a:srgbClr val="000000"/>
            </a:solidFill>
            <a:miter lim="800000"/>
            <a:headEnd/>
            <a:tailEnd type="triangle" w="med" len="med"/>
          </a:ln>
        </p:spPr>
      </p:cxnSp>
      <p:cxnSp>
        <p:nvCxnSpPr>
          <p:cNvPr id="50189" name="AutoShape 15"/>
          <p:cNvCxnSpPr>
            <a:cxnSpLocks noChangeShapeType="1"/>
            <a:stCxn id="50183" idx="3"/>
            <a:endCxn id="50182" idx="1"/>
          </p:cNvCxnSpPr>
          <p:nvPr/>
        </p:nvCxnSpPr>
        <p:spPr bwMode="auto">
          <a:xfrm flipV="1">
            <a:off x="4279900" y="5270500"/>
            <a:ext cx="800100" cy="114300"/>
          </a:xfrm>
          <a:prstGeom prst="bentConnector3">
            <a:avLst>
              <a:gd name="adj1" fmla="val 50000"/>
            </a:avLst>
          </a:prstGeom>
          <a:noFill/>
          <a:ln w="9525">
            <a:solidFill>
              <a:srgbClr val="000000"/>
            </a:solidFill>
            <a:miter lim="800000"/>
            <a:headEnd/>
            <a:tailEnd type="triangle" w="med" len="med"/>
          </a:ln>
        </p:spPr>
      </p:cxnSp>
      <p:sp>
        <p:nvSpPr>
          <p:cNvPr id="50190" name="Text Box 14"/>
          <p:cNvSpPr txBox="1">
            <a:spLocks noChangeArrowheads="1"/>
          </p:cNvSpPr>
          <p:nvPr/>
        </p:nvSpPr>
        <p:spPr bwMode="auto">
          <a:xfrm>
            <a:off x="4267200" y="4800600"/>
            <a:ext cx="838200" cy="190500"/>
          </a:xfrm>
          <a:prstGeom prst="rect">
            <a:avLst/>
          </a:prstGeom>
          <a:noFill/>
          <a:ln w="9525">
            <a:noFill/>
            <a:miter lim="800000"/>
            <a:headEnd/>
            <a:tailEnd/>
          </a:ln>
        </p:spPr>
        <p:txBody>
          <a:bodyPr/>
          <a:lstStyle/>
          <a:p>
            <a:r>
              <a:rPr lang="en-US" sz="1000">
                <a:latin typeface="Arial" charset="0"/>
                <a:cs typeface="Times New Roman" pitchFamily="18" charset="0"/>
              </a:rPr>
              <a:t>orientation</a:t>
            </a:r>
            <a:endParaRPr lang="en-US" sz="1000">
              <a:latin typeface="Arial" charset="0"/>
            </a:endParaRPr>
          </a:p>
        </p:txBody>
      </p:sp>
      <p:sp>
        <p:nvSpPr>
          <p:cNvPr id="50191" name="Text Box 13"/>
          <p:cNvSpPr txBox="1">
            <a:spLocks noChangeArrowheads="1"/>
          </p:cNvSpPr>
          <p:nvPr/>
        </p:nvSpPr>
        <p:spPr bwMode="auto">
          <a:xfrm>
            <a:off x="4267200" y="5410200"/>
            <a:ext cx="749300" cy="381000"/>
          </a:xfrm>
          <a:prstGeom prst="rect">
            <a:avLst/>
          </a:prstGeom>
          <a:noFill/>
          <a:ln w="9525">
            <a:noFill/>
            <a:miter lim="800000"/>
            <a:headEnd/>
            <a:tailEnd/>
          </a:ln>
        </p:spPr>
        <p:txBody>
          <a:bodyPr/>
          <a:lstStyle/>
          <a:p>
            <a:r>
              <a:rPr lang="en-US" sz="1000">
                <a:latin typeface="Arial" charset="0"/>
                <a:cs typeface="Times New Roman" pitchFamily="18" charset="0"/>
              </a:rPr>
              <a:t>location, time</a:t>
            </a:r>
            <a:endParaRPr lang="en-US" sz="1000">
              <a:latin typeface="Arial" charset="0"/>
            </a:endParaRPr>
          </a:p>
        </p:txBody>
      </p:sp>
      <p:sp>
        <p:nvSpPr>
          <p:cNvPr id="50192" name="Text Box 12"/>
          <p:cNvSpPr txBox="1">
            <a:spLocks noChangeArrowheads="1"/>
          </p:cNvSpPr>
          <p:nvPr/>
        </p:nvSpPr>
        <p:spPr bwMode="auto">
          <a:xfrm>
            <a:off x="5105400" y="6286500"/>
            <a:ext cx="1219200" cy="381000"/>
          </a:xfrm>
          <a:prstGeom prst="rect">
            <a:avLst/>
          </a:prstGeom>
          <a:noFill/>
          <a:ln w="9525">
            <a:noFill/>
            <a:miter lim="800000"/>
            <a:headEnd/>
            <a:tailEnd/>
          </a:ln>
        </p:spPr>
        <p:txBody>
          <a:bodyPr/>
          <a:lstStyle/>
          <a:p>
            <a:pPr algn="ctr"/>
            <a:r>
              <a:rPr lang="en-US" sz="1000" b="1">
                <a:latin typeface="Arial" charset="0"/>
                <a:cs typeface="Times New Roman" pitchFamily="18" charset="0"/>
              </a:rPr>
              <a:t>3-axis</a:t>
            </a:r>
          </a:p>
          <a:p>
            <a:pPr algn="ctr"/>
            <a:r>
              <a:rPr lang="en-US" sz="1000" b="1">
                <a:latin typeface="Arial" charset="0"/>
                <a:cs typeface="Times New Roman" pitchFamily="18" charset="0"/>
              </a:rPr>
              <a:t>Accelerometer</a:t>
            </a:r>
            <a:endParaRPr lang="en-US" sz="1000" b="1">
              <a:latin typeface="Arial" charset="0"/>
            </a:endParaRPr>
          </a:p>
          <a:p>
            <a:pPr algn="ctr" eaLnBrk="0" hangingPunct="0"/>
            <a:endParaRPr lang="en-US" sz="1000" b="1">
              <a:latin typeface="Arial" charset="0"/>
            </a:endParaRPr>
          </a:p>
        </p:txBody>
      </p:sp>
      <p:cxnSp>
        <p:nvCxnSpPr>
          <p:cNvPr id="50193" name="AutoShape 10"/>
          <p:cNvCxnSpPr>
            <a:cxnSpLocks noChangeShapeType="1"/>
          </p:cNvCxnSpPr>
          <p:nvPr/>
        </p:nvCxnSpPr>
        <p:spPr bwMode="auto">
          <a:xfrm>
            <a:off x="5689600" y="5676900"/>
            <a:ext cx="0" cy="254000"/>
          </a:xfrm>
          <a:prstGeom prst="straightConnector1">
            <a:avLst/>
          </a:prstGeom>
          <a:noFill/>
          <a:ln w="9525">
            <a:solidFill>
              <a:srgbClr val="000000"/>
            </a:solidFill>
            <a:round/>
            <a:headEnd type="triangle" w="med" len="med"/>
            <a:tailEnd/>
          </a:ln>
        </p:spPr>
      </p:cxnSp>
      <p:cxnSp>
        <p:nvCxnSpPr>
          <p:cNvPr id="50194" name="AutoShape 8"/>
          <p:cNvCxnSpPr>
            <a:cxnSpLocks noChangeShapeType="1"/>
            <a:stCxn id="50187" idx="1"/>
            <a:endCxn id="50182" idx="3"/>
          </p:cNvCxnSpPr>
          <p:nvPr/>
        </p:nvCxnSpPr>
        <p:spPr bwMode="auto">
          <a:xfrm rot="10800000">
            <a:off x="6400800" y="5270500"/>
            <a:ext cx="533400" cy="1588"/>
          </a:xfrm>
          <a:prstGeom prst="bentConnector3">
            <a:avLst>
              <a:gd name="adj1" fmla="val 50000"/>
            </a:avLst>
          </a:prstGeom>
          <a:noFill/>
          <a:ln w="9525">
            <a:solidFill>
              <a:srgbClr val="000000"/>
            </a:solidFill>
            <a:miter lim="800000"/>
            <a:headEnd type="triangle" w="med" len="med"/>
            <a:tailEnd type="triangle" w="med" len="med"/>
          </a:ln>
        </p:spPr>
      </p:cxnSp>
      <p:sp>
        <p:nvSpPr>
          <p:cNvPr id="50195" name="Rectangle 7"/>
          <p:cNvSpPr>
            <a:spLocks noChangeArrowheads="1"/>
          </p:cNvSpPr>
          <p:nvPr/>
        </p:nvSpPr>
        <p:spPr bwMode="auto">
          <a:xfrm>
            <a:off x="5295900" y="4241800"/>
            <a:ext cx="838200" cy="457200"/>
          </a:xfrm>
          <a:prstGeom prst="rect">
            <a:avLst/>
          </a:prstGeom>
          <a:solidFill>
            <a:srgbClr val="FFFFFF"/>
          </a:solidFill>
          <a:ln w="9525">
            <a:solidFill>
              <a:srgbClr val="000000"/>
            </a:solidFill>
            <a:miter lim="800000"/>
            <a:headEnd/>
            <a:tailEnd/>
          </a:ln>
        </p:spPr>
        <p:txBody>
          <a:bodyPr/>
          <a:lstStyle/>
          <a:p>
            <a:pPr algn="ctr"/>
            <a:r>
              <a:rPr lang="en-US" sz="1000" b="1">
                <a:latin typeface="Arial" charset="0"/>
                <a:cs typeface="Times New Roman" pitchFamily="18" charset="0"/>
              </a:rPr>
              <a:t>Radio / Ethernet</a:t>
            </a:r>
            <a:endParaRPr lang="en-US" sz="1000" b="1">
              <a:latin typeface="Arial" charset="0"/>
            </a:endParaRPr>
          </a:p>
        </p:txBody>
      </p:sp>
      <p:sp>
        <p:nvSpPr>
          <p:cNvPr id="50196" name="Rectangle 6"/>
          <p:cNvSpPr>
            <a:spLocks noChangeArrowheads="1"/>
          </p:cNvSpPr>
          <p:nvPr/>
        </p:nvSpPr>
        <p:spPr bwMode="auto">
          <a:xfrm>
            <a:off x="5295900" y="3784600"/>
            <a:ext cx="838200" cy="254000"/>
          </a:xfrm>
          <a:prstGeom prst="rect">
            <a:avLst/>
          </a:prstGeom>
          <a:solidFill>
            <a:srgbClr val="FFFFFF"/>
          </a:solidFill>
          <a:ln w="9525">
            <a:solidFill>
              <a:srgbClr val="000000"/>
            </a:solidFill>
            <a:miter lim="800000"/>
            <a:headEnd/>
            <a:tailEnd/>
          </a:ln>
        </p:spPr>
        <p:txBody>
          <a:bodyPr/>
          <a:lstStyle/>
          <a:p>
            <a:pPr algn="ctr"/>
            <a:r>
              <a:rPr lang="en-US" sz="1000" b="1">
                <a:latin typeface="Arial" charset="0"/>
                <a:cs typeface="Times New Roman" pitchFamily="18" charset="0"/>
              </a:rPr>
              <a:t>Antenna</a:t>
            </a:r>
            <a:endParaRPr lang="en-US" sz="1000" b="1">
              <a:latin typeface="Arial" charset="0"/>
            </a:endParaRPr>
          </a:p>
        </p:txBody>
      </p:sp>
      <p:cxnSp>
        <p:nvCxnSpPr>
          <p:cNvPr id="50197" name="AutoShape 5"/>
          <p:cNvCxnSpPr>
            <a:cxnSpLocks noChangeShapeType="1"/>
          </p:cNvCxnSpPr>
          <p:nvPr/>
        </p:nvCxnSpPr>
        <p:spPr bwMode="auto">
          <a:xfrm rot="-5400000">
            <a:off x="5588000" y="4781550"/>
            <a:ext cx="190500" cy="0"/>
          </a:xfrm>
          <a:prstGeom prst="straightConnector1">
            <a:avLst/>
          </a:prstGeom>
          <a:noFill/>
          <a:ln w="9525">
            <a:solidFill>
              <a:srgbClr val="000000"/>
            </a:solidFill>
            <a:round/>
            <a:headEnd type="triangle" w="med" len="med"/>
            <a:tailEnd type="triangle" w="med" len="med"/>
          </a:ln>
        </p:spPr>
      </p:cxnSp>
      <p:cxnSp>
        <p:nvCxnSpPr>
          <p:cNvPr id="50198" name="AutoShape 4"/>
          <p:cNvCxnSpPr>
            <a:cxnSpLocks noChangeShapeType="1"/>
            <a:stCxn id="50196" idx="2"/>
            <a:endCxn id="50195" idx="0"/>
          </p:cNvCxnSpPr>
          <p:nvPr/>
        </p:nvCxnSpPr>
        <p:spPr bwMode="auto">
          <a:xfrm rot="5400000">
            <a:off x="5613400" y="4140200"/>
            <a:ext cx="203200" cy="0"/>
          </a:xfrm>
          <a:prstGeom prst="straightConnector1">
            <a:avLst/>
          </a:prstGeom>
          <a:noFill/>
          <a:ln w="9525">
            <a:solidFill>
              <a:srgbClr val="000000"/>
            </a:solidFill>
            <a:round/>
            <a:headEnd type="triangle" w="med" len="med"/>
            <a:tailEnd type="triangle" w="med" len="med"/>
          </a:ln>
        </p:spPr>
      </p:cxnSp>
      <p:sp>
        <p:nvSpPr>
          <p:cNvPr id="50199" name="Text Box 3"/>
          <p:cNvSpPr txBox="1">
            <a:spLocks noChangeArrowheads="1"/>
          </p:cNvSpPr>
          <p:nvPr/>
        </p:nvSpPr>
        <p:spPr bwMode="auto">
          <a:xfrm>
            <a:off x="5791200" y="5638800"/>
            <a:ext cx="838200" cy="304800"/>
          </a:xfrm>
          <a:prstGeom prst="rect">
            <a:avLst/>
          </a:prstGeom>
          <a:noFill/>
          <a:ln w="9525">
            <a:noFill/>
            <a:miter lim="800000"/>
            <a:headEnd/>
            <a:tailEnd/>
          </a:ln>
        </p:spPr>
        <p:txBody>
          <a:bodyPr/>
          <a:lstStyle/>
          <a:p>
            <a:r>
              <a:rPr lang="en-US" sz="1000">
                <a:latin typeface="Arial" charset="0"/>
                <a:cs typeface="Times New Roman" pitchFamily="18" charset="0"/>
              </a:rPr>
              <a:t>waveform</a:t>
            </a:r>
            <a:endParaRPr lang="en-US" sz="1000">
              <a:latin typeface="Arial" charset="0"/>
            </a:endParaRPr>
          </a:p>
          <a:p>
            <a:pPr eaLnBrk="0" hangingPunct="0"/>
            <a:r>
              <a:rPr lang="en-US" sz="1000">
                <a:latin typeface="Arial" charset="0"/>
                <a:cs typeface="Times New Roman" pitchFamily="18" charset="0"/>
              </a:rPr>
              <a:t>time series</a:t>
            </a:r>
            <a:endParaRPr lang="en-US" sz="1000">
              <a:latin typeface="Arial" charset="0"/>
            </a:endParaRPr>
          </a:p>
        </p:txBody>
      </p:sp>
      <p:cxnSp>
        <p:nvCxnSpPr>
          <p:cNvPr id="50200" name="AutoShape 2"/>
          <p:cNvCxnSpPr>
            <a:cxnSpLocks noChangeShapeType="1"/>
          </p:cNvCxnSpPr>
          <p:nvPr/>
        </p:nvCxnSpPr>
        <p:spPr bwMode="auto">
          <a:xfrm>
            <a:off x="4191000" y="4114800"/>
            <a:ext cx="0" cy="127000"/>
          </a:xfrm>
          <a:prstGeom prst="straightConnector1">
            <a:avLst/>
          </a:prstGeom>
          <a:noFill/>
          <a:ln w="9525">
            <a:solidFill>
              <a:srgbClr val="000000"/>
            </a:solidFill>
            <a:round/>
            <a:headEnd/>
            <a:tailEnd type="triangl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t>What are MEMS?</a:t>
            </a:r>
          </a:p>
        </p:txBody>
      </p:sp>
      <p:sp>
        <p:nvSpPr>
          <p:cNvPr id="18434" name="Content Placeholder 2"/>
          <p:cNvSpPr>
            <a:spLocks noGrp="1"/>
          </p:cNvSpPr>
          <p:nvPr>
            <p:ph idx="1"/>
          </p:nvPr>
        </p:nvSpPr>
        <p:spPr>
          <a:xfrm>
            <a:off x="685800" y="1981200"/>
            <a:ext cx="4724400" cy="4114800"/>
          </a:xfrm>
        </p:spPr>
        <p:txBody>
          <a:bodyPr/>
          <a:lstStyle/>
          <a:p>
            <a:pPr>
              <a:buFontTx/>
              <a:buNone/>
            </a:pPr>
            <a:r>
              <a:rPr lang="en-US" sz="1600" smtClean="0"/>
              <a:t>Micro-Electro-Mechanical Systems (MEMS)</a:t>
            </a:r>
          </a:p>
          <a:p>
            <a:pPr>
              <a:buFontTx/>
              <a:buNone/>
            </a:pPr>
            <a:endParaRPr lang="en-US" sz="1600" smtClean="0"/>
          </a:p>
          <a:p>
            <a:pPr>
              <a:buFontTx/>
              <a:buNone/>
            </a:pPr>
            <a:r>
              <a:rPr lang="en-US" sz="1600" smtClean="0"/>
              <a:t>Features range from 1 to 100 microns.</a:t>
            </a:r>
          </a:p>
          <a:p>
            <a:pPr>
              <a:buFontTx/>
              <a:buNone/>
            </a:pPr>
            <a:endParaRPr lang="en-US" sz="1600" smtClean="0"/>
          </a:p>
          <a:p>
            <a:pPr>
              <a:buFontTx/>
              <a:buNone/>
            </a:pPr>
            <a:r>
              <a:rPr lang="en-US" sz="1600" smtClean="0"/>
              <a:t>Similar fabrication techniques as Integrated Circuits (IC).  However, MEMS fabrication is a trickier process due to the incorporation of mechanical features</a:t>
            </a:r>
          </a:p>
          <a:p>
            <a:pPr>
              <a:buFontTx/>
              <a:buNone/>
            </a:pPr>
            <a:endParaRPr lang="en-US" sz="1600" smtClean="0"/>
          </a:p>
          <a:p>
            <a:pPr>
              <a:buFontTx/>
              <a:buNone/>
            </a:pPr>
            <a:r>
              <a:rPr lang="en-US" sz="1600" smtClean="0"/>
              <a:t>Distinguished from traditional mechanical systems more by their materials and methods of fabrication than by feature size.</a:t>
            </a:r>
          </a:p>
        </p:txBody>
      </p:sp>
      <p:grpSp>
        <p:nvGrpSpPr>
          <p:cNvPr id="18435" name="Group 7"/>
          <p:cNvGrpSpPr>
            <a:grpSpLocks/>
          </p:cNvGrpSpPr>
          <p:nvPr/>
        </p:nvGrpSpPr>
        <p:grpSpPr bwMode="auto">
          <a:xfrm>
            <a:off x="5334000" y="2057400"/>
            <a:ext cx="3519488" cy="3081338"/>
            <a:chOff x="3360" y="1296"/>
            <a:chExt cx="2217" cy="1941"/>
          </a:xfrm>
        </p:grpSpPr>
        <p:pic>
          <p:nvPicPr>
            <p:cNvPr id="18436" name="Picture 5"/>
            <p:cNvPicPr>
              <a:picLocks noChangeAspect="1" noChangeArrowheads="1"/>
            </p:cNvPicPr>
            <p:nvPr/>
          </p:nvPicPr>
          <p:blipFill>
            <a:blip r:embed="rId2"/>
            <a:srcRect/>
            <a:stretch>
              <a:fillRect/>
            </a:stretch>
          </p:blipFill>
          <p:spPr bwMode="auto">
            <a:xfrm>
              <a:off x="3360" y="1296"/>
              <a:ext cx="2217" cy="1728"/>
            </a:xfrm>
            <a:prstGeom prst="rect">
              <a:avLst/>
            </a:prstGeom>
            <a:noFill/>
            <a:ln w="12700">
              <a:noFill/>
              <a:miter lim="800000"/>
              <a:headEnd/>
              <a:tailEnd/>
            </a:ln>
          </p:spPr>
        </p:pic>
        <p:sp>
          <p:nvSpPr>
            <p:cNvPr id="18437" name="TextBox 5"/>
            <p:cNvSpPr txBox="1">
              <a:spLocks noChangeArrowheads="1"/>
            </p:cNvSpPr>
            <p:nvPr/>
          </p:nvSpPr>
          <p:spPr bwMode="auto">
            <a:xfrm>
              <a:off x="3888" y="3024"/>
              <a:ext cx="1488" cy="213"/>
            </a:xfrm>
            <a:prstGeom prst="rect">
              <a:avLst/>
            </a:prstGeom>
            <a:noFill/>
            <a:ln w="9525">
              <a:noFill/>
              <a:miter lim="800000"/>
              <a:headEnd/>
              <a:tailEnd/>
            </a:ln>
          </p:spPr>
          <p:txBody>
            <a:bodyPr>
              <a:spAutoFit/>
            </a:bodyPr>
            <a:lstStyle/>
            <a:p>
              <a:pPr algn="ctr" eaLnBrk="0" hangingPunct="0"/>
              <a:r>
                <a:rPr lang="en-US" sz="800"/>
                <a:t>Courtesy of Sandia National Laboratories, SUMMiTTM Technologies, www.mems.sandia.gov</a:t>
              </a: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smtClean="0"/>
              <a:t>10 year outlook</a:t>
            </a:r>
          </a:p>
        </p:txBody>
      </p:sp>
      <p:sp>
        <p:nvSpPr>
          <p:cNvPr id="51202" name="Content Placeholder 2"/>
          <p:cNvSpPr>
            <a:spLocks noGrp="1"/>
          </p:cNvSpPr>
          <p:nvPr>
            <p:ph idx="1"/>
          </p:nvPr>
        </p:nvSpPr>
        <p:spPr>
          <a:xfrm>
            <a:off x="685800" y="1905000"/>
            <a:ext cx="4648200" cy="2438400"/>
          </a:xfrm>
        </p:spPr>
        <p:txBody>
          <a:bodyPr/>
          <a:lstStyle/>
          <a:p>
            <a:r>
              <a:rPr lang="en-US" smtClean="0"/>
              <a:t>MEMS Accelerometers have only been commercially available for ~18 years.</a:t>
            </a:r>
          </a:p>
          <a:p>
            <a:r>
              <a:rPr lang="en-US" smtClean="0"/>
              <a:t>Where were things 10 years ago?</a:t>
            </a:r>
          </a:p>
        </p:txBody>
      </p:sp>
      <p:pic>
        <p:nvPicPr>
          <p:cNvPr id="51203" name="Picture 1"/>
          <p:cNvPicPr>
            <a:picLocks noChangeAspect="1" noChangeArrowheads="1"/>
          </p:cNvPicPr>
          <p:nvPr/>
        </p:nvPicPr>
        <p:blipFill>
          <a:blip r:embed="rId2"/>
          <a:srcRect/>
          <a:stretch>
            <a:fillRect/>
          </a:stretch>
        </p:blipFill>
        <p:spPr bwMode="auto">
          <a:xfrm>
            <a:off x="5334000" y="1676400"/>
            <a:ext cx="3429000" cy="2724150"/>
          </a:xfrm>
          <a:prstGeom prst="rect">
            <a:avLst/>
          </a:prstGeom>
          <a:noFill/>
          <a:ln w="9525">
            <a:noFill/>
            <a:miter lim="800000"/>
            <a:headEnd/>
            <a:tailEnd/>
          </a:ln>
        </p:spPr>
      </p:pic>
      <p:sp>
        <p:nvSpPr>
          <p:cNvPr id="5" name="Content Placeholder 2"/>
          <p:cNvSpPr txBox="1">
            <a:spLocks/>
          </p:cNvSpPr>
          <p:nvPr/>
        </p:nvSpPr>
        <p:spPr bwMode="auto">
          <a:xfrm>
            <a:off x="685800" y="4724400"/>
            <a:ext cx="7315200" cy="1600200"/>
          </a:xfrm>
          <a:prstGeom prst="rect">
            <a:avLst/>
          </a:prstGeom>
          <a:noFill/>
          <a:ln w="12700">
            <a:noFill/>
            <a:miter lim="800000"/>
            <a:headEnd/>
            <a:tailEnd/>
          </a:ln>
        </p:spPr>
        <p:txBody>
          <a:bodyPr lIns="90487" tIns="44450" rIns="90487" bIns="44450"/>
          <a:lstStyle/>
          <a:p>
            <a:pPr marL="342900" indent="-171450" eaLnBrk="0" hangingPunct="0">
              <a:spcBef>
                <a:spcPct val="20000"/>
              </a:spcBef>
              <a:buSzPct val="100000"/>
              <a:buFontTx/>
              <a:buChar char="•"/>
            </a:pPr>
            <a:r>
              <a:rPr lang="en-US" b="1">
                <a:solidFill>
                  <a:srgbClr val="000000"/>
                </a:solidFill>
                <a:latin typeface="Arial" charset="0"/>
              </a:rPr>
              <a:t>Further expansion into long period (~ 0.01 Hz)</a:t>
            </a:r>
          </a:p>
          <a:p>
            <a:pPr marL="342900" indent="-171450" eaLnBrk="0" hangingPunct="0">
              <a:spcBef>
                <a:spcPct val="20000"/>
              </a:spcBef>
              <a:buSzPct val="100000"/>
              <a:buFontTx/>
              <a:buChar char="•"/>
            </a:pPr>
            <a:r>
              <a:rPr lang="en-US" b="1">
                <a:solidFill>
                  <a:srgbClr val="000000"/>
                </a:solidFill>
                <a:latin typeface="Arial" charset="0"/>
              </a:rPr>
              <a:t>Small, highly integrated seismic systems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smtClean="0"/>
              <a:t> </a:t>
            </a:r>
          </a:p>
        </p:txBody>
      </p:sp>
      <p:sp>
        <p:nvSpPr>
          <p:cNvPr id="52226" name="Content Placeholder 2"/>
          <p:cNvSpPr>
            <a:spLocks noGrp="1"/>
          </p:cNvSpPr>
          <p:nvPr>
            <p:ph idx="1"/>
          </p:nvPr>
        </p:nvSpPr>
        <p:spPr>
          <a:xfrm>
            <a:off x="685800" y="3124200"/>
            <a:ext cx="7772400" cy="2971800"/>
          </a:xfrm>
        </p:spPr>
        <p:txBody>
          <a:bodyPr/>
          <a:lstStyle/>
          <a:p>
            <a:pPr algn="ctr">
              <a:buFontTx/>
              <a:buNone/>
            </a:pPr>
            <a:r>
              <a:rPr lang="en-US" sz="3600" smtClean="0"/>
              <a:t>Questions?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t>What are MEMS?</a:t>
            </a:r>
          </a:p>
        </p:txBody>
      </p:sp>
      <p:graphicFrame>
        <p:nvGraphicFramePr>
          <p:cNvPr id="19470" name="Group 14"/>
          <p:cNvGraphicFramePr>
            <a:graphicFrameLocks noGrp="1"/>
          </p:cNvGraphicFramePr>
          <p:nvPr/>
        </p:nvGraphicFramePr>
        <p:xfrm>
          <a:off x="1143000" y="1676400"/>
          <a:ext cx="6781800" cy="4645025"/>
        </p:xfrm>
        <a:graphic>
          <a:graphicData uri="http://schemas.openxmlformats.org/drawingml/2006/table">
            <a:tbl>
              <a:tblPr/>
              <a:tblGrid>
                <a:gridCol w="2260600"/>
                <a:gridCol w="2260600"/>
                <a:gridCol w="2260600"/>
              </a:tblGrid>
              <a:tr h="341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rPr>
                        <a:t>Materials</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rPr>
                        <a:t>Fabrication</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rPr>
                        <a:t>Applications</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r>
              <a:tr h="4230688">
                <a:tc>
                  <a:txBody>
                    <a:bodyPr/>
                    <a:lstStyle/>
                    <a:p>
                      <a:pPr marL="342900" marR="0" lvl="0" indent="-171450" algn="l" defTabSz="914400" rtl="0" eaLnBrk="1" fontAlgn="base" latinLnBrk="0" hangingPunct="1">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rgbClr val="000000"/>
                          </a:solidFill>
                          <a:effectLst/>
                          <a:latin typeface="Arial" charset="0"/>
                        </a:rPr>
                        <a:t>Silicon</a:t>
                      </a:r>
                    </a:p>
                    <a:p>
                      <a:pPr marL="342900" marR="0" lvl="0" indent="-171450" algn="l" defTabSz="914400" rtl="0" eaLnBrk="1" fontAlgn="base" latinLnBrk="0" hangingPunct="1">
                        <a:lnSpc>
                          <a:spcPct val="100000"/>
                        </a:lnSpc>
                        <a:spcBef>
                          <a:spcPct val="20000"/>
                        </a:spcBef>
                        <a:spcAft>
                          <a:spcPct val="0"/>
                        </a:spcAft>
                        <a:buClrTx/>
                        <a:buSzPct val="100000"/>
                        <a:buFontTx/>
                        <a:buNone/>
                        <a:tabLst/>
                      </a:pPr>
                      <a:r>
                        <a:rPr kumimoji="0" lang="en-US" sz="1400" b="0" i="0" u="none" strike="noStrike" cap="none" normalizeH="0" baseline="0" smtClean="0">
                          <a:ln>
                            <a:noFill/>
                          </a:ln>
                          <a:solidFill>
                            <a:srgbClr val="000000"/>
                          </a:solidFill>
                          <a:effectLst/>
                          <a:latin typeface="Arial" charset="0"/>
                        </a:rPr>
                        <a:t>Single-crystal silicon makes a nearly perfect spring with very stable material properties.</a:t>
                      </a:r>
                    </a:p>
                    <a:p>
                      <a:pPr marL="342900" marR="0" lvl="0" indent="-171450" algn="l" defTabSz="914400" rtl="0" eaLnBrk="1" fontAlgn="base" latinLnBrk="0" hangingPunct="1">
                        <a:lnSpc>
                          <a:spcPct val="100000"/>
                        </a:lnSpc>
                        <a:spcBef>
                          <a:spcPct val="20000"/>
                        </a:spcBef>
                        <a:spcAft>
                          <a:spcPct val="0"/>
                        </a:spcAft>
                        <a:buClrTx/>
                        <a:buSzPct val="100000"/>
                        <a:buFontTx/>
                        <a:buNone/>
                        <a:tabLst/>
                      </a:pPr>
                      <a:endParaRPr kumimoji="0" lang="en-US" sz="1600" b="0" i="0" u="none" strike="noStrike" cap="none" normalizeH="0" baseline="0" smtClean="0">
                        <a:ln>
                          <a:noFill/>
                        </a:ln>
                        <a:solidFill>
                          <a:srgbClr val="000000"/>
                        </a:solidFill>
                        <a:effectLst/>
                        <a:latin typeface="Arial" charset="0"/>
                      </a:endParaRPr>
                    </a:p>
                    <a:p>
                      <a:pPr marL="342900" marR="0" lvl="0" indent="-171450" algn="l" defTabSz="914400" rtl="0" eaLnBrk="1" fontAlgn="base" latinLnBrk="0" hangingPunct="1">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rgbClr val="000000"/>
                          </a:solidFill>
                          <a:effectLst/>
                          <a:latin typeface="Arial" charset="0"/>
                        </a:rPr>
                        <a:t>Polymers</a:t>
                      </a:r>
                    </a:p>
                    <a:p>
                      <a:pPr marL="342900" marR="0" lvl="0" indent="-171450" algn="l" defTabSz="914400" rtl="0" eaLnBrk="1" fontAlgn="base" latinLnBrk="0" hangingPunct="1">
                        <a:lnSpc>
                          <a:spcPct val="100000"/>
                        </a:lnSpc>
                        <a:spcBef>
                          <a:spcPct val="20000"/>
                        </a:spcBef>
                        <a:spcAft>
                          <a:spcPct val="0"/>
                        </a:spcAft>
                        <a:buClrTx/>
                        <a:buSzPct val="100000"/>
                        <a:buFontTx/>
                        <a:buNone/>
                        <a:tabLst/>
                      </a:pPr>
                      <a:endParaRPr kumimoji="0" lang="en-US" sz="1600" b="1" i="0" u="none" strike="noStrike" cap="none" normalizeH="0" baseline="0" smtClean="0">
                        <a:ln>
                          <a:noFill/>
                        </a:ln>
                        <a:solidFill>
                          <a:srgbClr val="000000"/>
                        </a:solidFill>
                        <a:effectLst/>
                        <a:latin typeface="Arial" charset="0"/>
                      </a:endParaRPr>
                    </a:p>
                    <a:p>
                      <a:pPr marL="342900" marR="0" lvl="0" indent="-17145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rgbClr val="000000"/>
                          </a:solidFill>
                          <a:effectLst/>
                          <a:latin typeface="Arial" charset="0"/>
                        </a:rPr>
                        <a:t>Metals</a:t>
                      </a:r>
                    </a:p>
                    <a:p>
                      <a:pPr marL="342900" marR="0" lvl="0" indent="-171450" algn="l" defTabSz="914400" rtl="0" eaLnBrk="0" fontAlgn="base" latinLnBrk="0" hangingPunct="0">
                        <a:lnSpc>
                          <a:spcPct val="100000"/>
                        </a:lnSpc>
                        <a:spcBef>
                          <a:spcPct val="20000"/>
                        </a:spcBef>
                        <a:spcAft>
                          <a:spcPct val="0"/>
                        </a:spcAft>
                        <a:buClrTx/>
                        <a:buSzPct val="100000"/>
                        <a:buFontTx/>
                        <a:buNone/>
                        <a:tabLst/>
                      </a:pPr>
                      <a:r>
                        <a:rPr kumimoji="0" lang="en-US" sz="1400" b="0" i="0" u="none" strike="noStrike" cap="none" normalizeH="0" baseline="0" smtClean="0">
                          <a:ln>
                            <a:noFill/>
                          </a:ln>
                          <a:solidFill>
                            <a:srgbClr val="000000"/>
                          </a:solidFill>
                          <a:effectLst/>
                          <a:latin typeface="Arial" charset="0"/>
                        </a:rPr>
                        <a:t>gold, nickel, chromium, titanium, tungsten, platinum, silver.</a:t>
                      </a:r>
                    </a:p>
                    <a:p>
                      <a:pPr marL="800100" marR="0" lvl="1" indent="-171450" algn="l" defTabSz="914400" rtl="0" eaLnBrk="0" fontAlgn="base" latinLnBrk="0" hangingPunct="0">
                        <a:lnSpc>
                          <a:spcPct val="100000"/>
                        </a:lnSpc>
                        <a:spcBef>
                          <a:spcPct val="20000"/>
                        </a:spcBef>
                        <a:spcAft>
                          <a:spcPct val="0"/>
                        </a:spcAft>
                        <a:buClrTx/>
                        <a:buSzPct val="100000"/>
                        <a:buFontTx/>
                        <a:buNone/>
                        <a:tabLst/>
                      </a:pPr>
                      <a:endParaRPr kumimoji="0" lang="en-US" sz="1600" b="0" i="0" u="none" strike="noStrike" cap="none" normalizeH="0" baseline="0" smtClean="0">
                        <a:ln>
                          <a:noFill/>
                        </a:ln>
                        <a:solidFill>
                          <a:srgbClr val="000000"/>
                        </a:solidFill>
                        <a:effectLst/>
                        <a:latin typeface="Arial" charset="0"/>
                      </a:endParaRPr>
                    </a:p>
                    <a:p>
                      <a:pPr marL="342900" marR="0" lvl="0" indent="-17145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342900" marR="0" lvl="0" indent="-17145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rgbClr val="000000"/>
                          </a:solidFill>
                          <a:effectLst/>
                          <a:latin typeface="Arial" charset="0"/>
                        </a:rPr>
                        <a:t>Deposition</a:t>
                      </a:r>
                    </a:p>
                    <a:p>
                      <a:pPr marL="800100" marR="0" lvl="1" indent="-171450" algn="l" defTabSz="914400" rtl="0" eaLnBrk="1" fontAlgn="base" latinLnBrk="0" hangingPunct="1">
                        <a:lnSpc>
                          <a:spcPct val="100000"/>
                        </a:lnSpc>
                        <a:spcBef>
                          <a:spcPct val="20000"/>
                        </a:spcBef>
                        <a:spcAft>
                          <a:spcPct val="0"/>
                        </a:spcAft>
                        <a:buClrTx/>
                        <a:buSzPct val="100000"/>
                        <a:buFontTx/>
                        <a:buNone/>
                        <a:tabLst/>
                      </a:pPr>
                      <a:r>
                        <a:rPr kumimoji="0" lang="en-US" sz="1400" b="0" i="0" u="none" strike="noStrike" cap="none" normalizeH="0" baseline="0" smtClean="0">
                          <a:ln>
                            <a:noFill/>
                          </a:ln>
                          <a:solidFill>
                            <a:srgbClr val="000000"/>
                          </a:solidFill>
                          <a:effectLst/>
                          <a:latin typeface="Arial" charset="0"/>
                        </a:rPr>
                        <a:t>Electroplating</a:t>
                      </a:r>
                    </a:p>
                    <a:p>
                      <a:pPr marL="800100" marR="0" lvl="1" indent="-171450" algn="l" defTabSz="914400" rtl="0" eaLnBrk="1" fontAlgn="base" latinLnBrk="0" hangingPunct="1">
                        <a:lnSpc>
                          <a:spcPct val="100000"/>
                        </a:lnSpc>
                        <a:spcBef>
                          <a:spcPct val="20000"/>
                        </a:spcBef>
                        <a:spcAft>
                          <a:spcPct val="0"/>
                        </a:spcAft>
                        <a:buClrTx/>
                        <a:buSzPct val="100000"/>
                        <a:buFontTx/>
                        <a:buNone/>
                        <a:tabLst/>
                      </a:pPr>
                      <a:r>
                        <a:rPr kumimoji="0" lang="en-US" sz="1400" b="0" i="0" u="none" strike="noStrike" cap="none" normalizeH="0" baseline="0" smtClean="0">
                          <a:ln>
                            <a:noFill/>
                          </a:ln>
                          <a:solidFill>
                            <a:srgbClr val="000000"/>
                          </a:solidFill>
                          <a:effectLst/>
                          <a:latin typeface="Arial" charset="0"/>
                        </a:rPr>
                        <a:t>Evaporation</a:t>
                      </a:r>
                    </a:p>
                    <a:p>
                      <a:pPr marL="800100" marR="0" lvl="1" indent="-171450" algn="l" defTabSz="914400" rtl="0" eaLnBrk="1" fontAlgn="base" latinLnBrk="0" hangingPunct="1">
                        <a:lnSpc>
                          <a:spcPct val="100000"/>
                        </a:lnSpc>
                        <a:spcBef>
                          <a:spcPct val="20000"/>
                        </a:spcBef>
                        <a:spcAft>
                          <a:spcPct val="0"/>
                        </a:spcAft>
                        <a:buClrTx/>
                        <a:buSzPct val="100000"/>
                        <a:buFontTx/>
                        <a:buNone/>
                        <a:tabLst/>
                      </a:pPr>
                      <a:r>
                        <a:rPr kumimoji="0" lang="en-US" sz="1400" b="0" i="0" u="none" strike="noStrike" cap="none" normalizeH="0" baseline="0" smtClean="0">
                          <a:ln>
                            <a:noFill/>
                          </a:ln>
                          <a:solidFill>
                            <a:srgbClr val="000000"/>
                          </a:solidFill>
                          <a:effectLst/>
                          <a:latin typeface="Arial" charset="0"/>
                        </a:rPr>
                        <a:t>Sputtering</a:t>
                      </a:r>
                    </a:p>
                    <a:p>
                      <a:pPr marL="800100" marR="0" lvl="1" indent="-171450" algn="l" defTabSz="914400" rtl="0" eaLnBrk="1" fontAlgn="base" latinLnBrk="0" hangingPunct="1">
                        <a:lnSpc>
                          <a:spcPct val="100000"/>
                        </a:lnSpc>
                        <a:spcBef>
                          <a:spcPct val="20000"/>
                        </a:spcBef>
                        <a:spcAft>
                          <a:spcPct val="0"/>
                        </a:spcAft>
                        <a:buClrTx/>
                        <a:buSzPct val="100000"/>
                        <a:buFontTx/>
                        <a:buNone/>
                        <a:tabLst/>
                      </a:pPr>
                      <a:endParaRPr kumimoji="0" lang="en-US" sz="1400" b="0" i="0" u="none" strike="noStrike" cap="none" normalizeH="0" baseline="0" smtClean="0">
                        <a:ln>
                          <a:noFill/>
                        </a:ln>
                        <a:solidFill>
                          <a:srgbClr val="000000"/>
                        </a:solidFill>
                        <a:effectLst/>
                        <a:latin typeface="Arial" charset="0"/>
                      </a:endParaRPr>
                    </a:p>
                    <a:p>
                      <a:pPr marL="342900" marR="0" lvl="0" indent="-171450" algn="l" defTabSz="914400" rtl="0" eaLnBrk="1" fontAlgn="base" latinLnBrk="0" hangingPunct="1">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rgbClr val="000000"/>
                          </a:solidFill>
                          <a:effectLst/>
                          <a:latin typeface="Arial" charset="0"/>
                        </a:rPr>
                        <a:t>Lithography</a:t>
                      </a:r>
                    </a:p>
                    <a:p>
                      <a:pPr marL="800100" marR="0" lvl="1" indent="-171450" algn="l" defTabSz="914400" rtl="0" eaLnBrk="1" fontAlgn="base" latinLnBrk="0" hangingPunct="1">
                        <a:lnSpc>
                          <a:spcPct val="100000"/>
                        </a:lnSpc>
                        <a:spcBef>
                          <a:spcPct val="20000"/>
                        </a:spcBef>
                        <a:spcAft>
                          <a:spcPct val="0"/>
                        </a:spcAft>
                        <a:buClrTx/>
                        <a:buSzPct val="100000"/>
                        <a:buFontTx/>
                        <a:buNone/>
                        <a:tabLst/>
                      </a:pPr>
                      <a:r>
                        <a:rPr kumimoji="0" lang="en-US" sz="1400" b="0" i="0" u="none" strike="noStrike" cap="none" normalizeH="0" baseline="0" smtClean="0">
                          <a:ln>
                            <a:noFill/>
                          </a:ln>
                          <a:solidFill>
                            <a:srgbClr val="000000"/>
                          </a:solidFill>
                          <a:effectLst/>
                          <a:latin typeface="Arial" charset="0"/>
                        </a:rPr>
                        <a:t>Photo, Electronic, Ion, X-ray</a:t>
                      </a:r>
                    </a:p>
                    <a:p>
                      <a:pPr marL="800100" marR="0" lvl="1" indent="-171450" algn="l" defTabSz="914400" rtl="0" eaLnBrk="1" fontAlgn="base" latinLnBrk="0" hangingPunct="1">
                        <a:lnSpc>
                          <a:spcPct val="100000"/>
                        </a:lnSpc>
                        <a:spcBef>
                          <a:spcPct val="20000"/>
                        </a:spcBef>
                        <a:spcAft>
                          <a:spcPct val="0"/>
                        </a:spcAft>
                        <a:buClrTx/>
                        <a:buSzPct val="100000"/>
                        <a:buFontTx/>
                        <a:buNone/>
                        <a:tabLst/>
                      </a:pPr>
                      <a:endParaRPr kumimoji="0" lang="en-US" sz="1400" b="0" i="0" u="none" strike="noStrike" cap="none" normalizeH="0" baseline="0" smtClean="0">
                        <a:ln>
                          <a:noFill/>
                        </a:ln>
                        <a:solidFill>
                          <a:srgbClr val="000000"/>
                        </a:solidFill>
                        <a:effectLst/>
                        <a:latin typeface="Arial" charset="0"/>
                      </a:endParaRPr>
                    </a:p>
                    <a:p>
                      <a:pPr marL="342900" marR="0" lvl="0" indent="-171450" algn="l" defTabSz="914400" rtl="0" eaLnBrk="1" fontAlgn="base" latinLnBrk="0" hangingPunct="1">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rgbClr val="000000"/>
                          </a:solidFill>
                          <a:effectLst/>
                          <a:latin typeface="Arial" charset="0"/>
                        </a:rPr>
                        <a:t>Etching</a:t>
                      </a:r>
                    </a:p>
                    <a:p>
                      <a:pPr marL="800100" marR="0" lvl="1" indent="-171450" algn="l" defTabSz="914400" rtl="0" eaLnBrk="1" fontAlgn="base" latinLnBrk="0" hangingPunct="1">
                        <a:lnSpc>
                          <a:spcPct val="100000"/>
                        </a:lnSpc>
                        <a:spcBef>
                          <a:spcPct val="20000"/>
                        </a:spcBef>
                        <a:spcAft>
                          <a:spcPct val="0"/>
                        </a:spcAft>
                        <a:buClrTx/>
                        <a:buSzPct val="100000"/>
                        <a:buFontTx/>
                        <a:buNone/>
                        <a:tabLst/>
                      </a:pPr>
                      <a:r>
                        <a:rPr kumimoji="0" lang="en-US" sz="1400" b="0" i="0" u="none" strike="noStrike" cap="none" normalizeH="0" baseline="0" smtClean="0">
                          <a:ln>
                            <a:noFill/>
                          </a:ln>
                          <a:solidFill>
                            <a:srgbClr val="000000"/>
                          </a:solidFill>
                          <a:effectLst/>
                          <a:latin typeface="Arial" charset="0"/>
                        </a:rPr>
                        <a:t>Wet Etching: Bathed in a chemical solvent</a:t>
                      </a:r>
                    </a:p>
                    <a:p>
                      <a:pPr marL="800100" marR="0" lvl="1" indent="-171450" algn="l" defTabSz="914400" rtl="0" eaLnBrk="1" fontAlgn="base" latinLnBrk="0" hangingPunct="1">
                        <a:lnSpc>
                          <a:spcPct val="100000"/>
                        </a:lnSpc>
                        <a:spcBef>
                          <a:spcPct val="20000"/>
                        </a:spcBef>
                        <a:spcAft>
                          <a:spcPct val="0"/>
                        </a:spcAft>
                        <a:buClrTx/>
                        <a:buSzPct val="100000"/>
                        <a:buFontTx/>
                        <a:buNone/>
                        <a:tabLst/>
                      </a:pPr>
                      <a:r>
                        <a:rPr kumimoji="0" lang="en-US" sz="1400" b="0" i="0" u="none" strike="noStrike" cap="none" normalizeH="0" baseline="0" smtClean="0">
                          <a:ln>
                            <a:noFill/>
                          </a:ln>
                          <a:solidFill>
                            <a:srgbClr val="000000"/>
                          </a:solidFill>
                          <a:effectLst/>
                          <a:latin typeface="Arial" charset="0"/>
                        </a:rPr>
                        <a:t>Dry Etching: Vapor/Plasma</a:t>
                      </a:r>
                    </a:p>
                    <a:p>
                      <a:pPr marL="342900" marR="0" lvl="0" indent="-17145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228600" marR="0" lvl="0" indent="-228600" algn="l" defTabSz="914400" rtl="0" eaLnBrk="0" fontAlgn="base" latinLnBrk="0" hangingPunct="0">
                        <a:lnSpc>
                          <a:spcPct val="100000"/>
                        </a:lnSpc>
                        <a:spcBef>
                          <a:spcPct val="20000"/>
                        </a:spcBef>
                        <a:spcAft>
                          <a:spcPct val="0"/>
                        </a:spcAft>
                        <a:buClrTx/>
                        <a:buSzPct val="100000"/>
                        <a:buFontTx/>
                        <a:buNone/>
                        <a:tabLst/>
                      </a:pPr>
                      <a:r>
                        <a:rPr kumimoji="0" lang="en-US" sz="1600" b="0" i="0" u="none" strike="noStrike" cap="none" normalizeH="0" baseline="0" smtClean="0">
                          <a:ln>
                            <a:noFill/>
                          </a:ln>
                          <a:solidFill>
                            <a:srgbClr val="000000"/>
                          </a:solidFill>
                          <a:effectLst/>
                          <a:latin typeface="Arial" charset="0"/>
                        </a:rPr>
                        <a:t>Automotive air bags</a:t>
                      </a:r>
                    </a:p>
                    <a:p>
                      <a:pPr marL="228600" marR="0" lvl="0" indent="-228600" algn="l" defTabSz="914400" rtl="0" eaLnBrk="0" fontAlgn="base" latinLnBrk="0" hangingPunct="0">
                        <a:lnSpc>
                          <a:spcPct val="100000"/>
                        </a:lnSpc>
                        <a:spcBef>
                          <a:spcPct val="20000"/>
                        </a:spcBef>
                        <a:spcAft>
                          <a:spcPct val="0"/>
                        </a:spcAft>
                        <a:buClrTx/>
                        <a:buSzPct val="100000"/>
                        <a:buFontTx/>
                        <a:buNone/>
                        <a:tabLst/>
                      </a:pPr>
                      <a:r>
                        <a:rPr kumimoji="0" lang="en-US" sz="1600" b="0" i="0" u="none" strike="noStrike" cap="none" normalizeH="0" baseline="0" smtClean="0">
                          <a:ln>
                            <a:noFill/>
                          </a:ln>
                          <a:solidFill>
                            <a:srgbClr val="000000"/>
                          </a:solidFill>
                          <a:effectLst/>
                          <a:latin typeface="Arial" charset="0"/>
                        </a:rPr>
                        <a:t>Inkjet printers</a:t>
                      </a:r>
                    </a:p>
                    <a:p>
                      <a:pPr marL="228600" marR="0" lvl="0" indent="-228600" algn="l" defTabSz="914400" rtl="0" eaLnBrk="0" fontAlgn="base" latinLnBrk="0" hangingPunct="0">
                        <a:lnSpc>
                          <a:spcPct val="100000"/>
                        </a:lnSpc>
                        <a:spcBef>
                          <a:spcPct val="20000"/>
                        </a:spcBef>
                        <a:spcAft>
                          <a:spcPct val="0"/>
                        </a:spcAft>
                        <a:buClrTx/>
                        <a:buSzPct val="100000"/>
                        <a:buFontTx/>
                        <a:buNone/>
                        <a:tabLst/>
                      </a:pPr>
                      <a:r>
                        <a:rPr kumimoji="0" lang="en-US" sz="1600" b="0" i="0" u="none" strike="noStrike" cap="none" normalizeH="0" baseline="0" smtClean="0">
                          <a:ln>
                            <a:noFill/>
                          </a:ln>
                          <a:solidFill>
                            <a:srgbClr val="000000"/>
                          </a:solidFill>
                          <a:effectLst/>
                          <a:latin typeface="Arial" charset="0"/>
                        </a:rPr>
                        <a:t>DLP projectors</a:t>
                      </a:r>
                    </a:p>
                    <a:p>
                      <a:pPr marL="228600" marR="0" lvl="0" indent="-228600" algn="l" defTabSz="914400" rtl="0" eaLnBrk="0" fontAlgn="base" latinLnBrk="0" hangingPunct="0">
                        <a:lnSpc>
                          <a:spcPct val="100000"/>
                        </a:lnSpc>
                        <a:spcBef>
                          <a:spcPct val="20000"/>
                        </a:spcBef>
                        <a:spcAft>
                          <a:spcPct val="0"/>
                        </a:spcAft>
                        <a:buClrTx/>
                        <a:buSzPct val="100000"/>
                        <a:buFontTx/>
                        <a:buNone/>
                        <a:tabLst/>
                      </a:pPr>
                      <a:r>
                        <a:rPr kumimoji="0" lang="en-US" sz="1600" b="0" i="0" u="none" strike="noStrike" cap="none" normalizeH="0" baseline="0" smtClean="0">
                          <a:ln>
                            <a:noFill/>
                          </a:ln>
                          <a:solidFill>
                            <a:srgbClr val="000000"/>
                          </a:solidFill>
                          <a:effectLst/>
                          <a:latin typeface="Arial" charset="0"/>
                        </a:rPr>
                        <a:t>Consumer Electronics (Cell phone, Game Controllers, etc)</a:t>
                      </a:r>
                    </a:p>
                    <a:p>
                      <a:pPr marL="228600" marR="0" lvl="0" indent="-228600" algn="l" defTabSz="914400" rtl="0" eaLnBrk="0" fontAlgn="base" latinLnBrk="0" hangingPunct="0">
                        <a:lnSpc>
                          <a:spcPct val="100000"/>
                        </a:lnSpc>
                        <a:spcBef>
                          <a:spcPct val="20000"/>
                        </a:spcBef>
                        <a:spcAft>
                          <a:spcPct val="0"/>
                        </a:spcAft>
                        <a:buClrTx/>
                        <a:buSzPct val="100000"/>
                        <a:buFontTx/>
                        <a:buNone/>
                        <a:tabLst/>
                      </a:pPr>
                      <a:r>
                        <a:rPr kumimoji="0" lang="en-US" sz="1600" b="0" i="0" u="none" strike="noStrike" cap="none" normalizeH="0" baseline="0" smtClean="0">
                          <a:ln>
                            <a:noFill/>
                          </a:ln>
                          <a:solidFill>
                            <a:srgbClr val="000000"/>
                          </a:solidFill>
                          <a:effectLst/>
                          <a:latin typeface="Arial" charset="0"/>
                        </a:rPr>
                        <a:t>Sensors (pressure, motion, RF, magnetic, etc)</a:t>
                      </a:r>
                    </a:p>
                    <a:p>
                      <a:pPr marL="228600" marR="0" lvl="0" indent="-2286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Group 108"/>
          <p:cNvGrpSpPr>
            <a:grpSpLocks/>
          </p:cNvGrpSpPr>
          <p:nvPr/>
        </p:nvGrpSpPr>
        <p:grpSpPr bwMode="auto">
          <a:xfrm>
            <a:off x="228600" y="1447800"/>
            <a:ext cx="8556625" cy="5230813"/>
            <a:chOff x="218" y="714"/>
            <a:chExt cx="5390" cy="3295"/>
          </a:xfrm>
        </p:grpSpPr>
        <p:sp>
          <p:nvSpPr>
            <p:cNvPr id="20484" name="Rectangle 32"/>
            <p:cNvSpPr>
              <a:spLocks noChangeArrowheads="1"/>
            </p:cNvSpPr>
            <p:nvPr/>
          </p:nvSpPr>
          <p:spPr bwMode="gray">
            <a:xfrm>
              <a:off x="2173" y="1165"/>
              <a:ext cx="1612" cy="786"/>
            </a:xfrm>
            <a:prstGeom prst="rect">
              <a:avLst/>
            </a:prstGeom>
            <a:noFill/>
            <a:ln w="9525">
              <a:noFill/>
              <a:miter lim="800000"/>
              <a:headEnd/>
              <a:tailEnd/>
            </a:ln>
          </p:spPr>
          <p:txBody>
            <a:bodyPr>
              <a:spAutoFit/>
            </a:bodyPr>
            <a:lstStyle/>
            <a:p>
              <a:pPr algn="ctr" eaLnBrk="0" hangingPunct="0">
                <a:lnSpc>
                  <a:spcPct val="105000"/>
                </a:lnSpc>
              </a:pPr>
              <a:r>
                <a:rPr lang="en-US" sz="1800">
                  <a:solidFill>
                    <a:srgbClr val="0066CC"/>
                  </a:solidFill>
                </a:rPr>
                <a:t>Structures formed by wet and/or dry etching of silicon substrate</a:t>
              </a:r>
            </a:p>
          </p:txBody>
        </p:sp>
        <p:sp>
          <p:nvSpPr>
            <p:cNvPr id="200706" name="Text Box 2"/>
            <p:cNvSpPr txBox="1">
              <a:spLocks noChangeArrowheads="1"/>
            </p:cNvSpPr>
            <p:nvPr/>
          </p:nvSpPr>
          <p:spPr bwMode="gray">
            <a:xfrm>
              <a:off x="2307" y="714"/>
              <a:ext cx="1344" cy="462"/>
            </a:xfrm>
            <a:prstGeom prst="rect">
              <a:avLst/>
            </a:prstGeom>
            <a:noFill/>
            <a:ln w="12700">
              <a:noFill/>
              <a:miter lim="800000"/>
              <a:headEnd/>
              <a:tailEnd/>
            </a:ln>
            <a:effectLst/>
          </p:spPr>
          <p:txBody>
            <a:bodyPr>
              <a:spAutoFit/>
            </a:bodyPr>
            <a:lstStyle/>
            <a:p>
              <a:pPr algn="ctr" eaLnBrk="0" hangingPunct="0">
                <a:lnSpc>
                  <a:spcPct val="105000"/>
                </a:lnSpc>
                <a:defRPr/>
              </a:pPr>
              <a:r>
                <a:rPr lang="en-US" sz="2000">
                  <a:solidFill>
                    <a:srgbClr val="FF0000"/>
                  </a:solidFill>
                  <a:effectLst>
                    <a:outerShdw blurRad="38100" dist="38100" dir="2700000" algn="tl">
                      <a:srgbClr val="C0C0C0"/>
                    </a:outerShdw>
                  </a:effectLst>
                  <a:latin typeface="Times New Roman" charset="0"/>
                </a:rPr>
                <a:t>Bulk Micromachining</a:t>
              </a:r>
            </a:p>
          </p:txBody>
        </p:sp>
        <p:sp>
          <p:nvSpPr>
            <p:cNvPr id="200707" name="Line 3"/>
            <p:cNvSpPr>
              <a:spLocks noChangeShapeType="1"/>
            </p:cNvSpPr>
            <p:nvPr/>
          </p:nvSpPr>
          <p:spPr bwMode="gray">
            <a:xfrm>
              <a:off x="2287" y="1163"/>
              <a:ext cx="1344" cy="0"/>
            </a:xfrm>
            <a:prstGeom prst="line">
              <a:avLst/>
            </a:prstGeom>
            <a:noFill/>
            <a:ln w="38100">
              <a:solidFill>
                <a:srgbClr val="0066CC"/>
              </a:solidFill>
              <a:round/>
              <a:headEnd/>
              <a:tailEnd/>
            </a:ln>
            <a:effectLst>
              <a:outerShdw dist="35921" dir="2700000" algn="ctr" rotWithShape="0">
                <a:schemeClr val="bg2"/>
              </a:outerShdw>
            </a:effectLst>
          </p:spPr>
          <p:txBody>
            <a:bodyPr>
              <a:spAutoFit/>
            </a:bodyPr>
            <a:lstStyle/>
            <a:p>
              <a:pPr eaLnBrk="0" hangingPunct="0">
                <a:defRPr/>
              </a:pPr>
              <a:endParaRPr lang="en-US">
                <a:latin typeface="Times New Roman" charset="0"/>
              </a:endParaRPr>
            </a:p>
          </p:txBody>
        </p:sp>
        <p:sp>
          <p:nvSpPr>
            <p:cNvPr id="200708" name="Text Box 4"/>
            <p:cNvSpPr txBox="1">
              <a:spLocks noChangeArrowheads="1"/>
            </p:cNvSpPr>
            <p:nvPr/>
          </p:nvSpPr>
          <p:spPr bwMode="gray">
            <a:xfrm>
              <a:off x="396" y="714"/>
              <a:ext cx="1440" cy="462"/>
            </a:xfrm>
            <a:prstGeom prst="rect">
              <a:avLst/>
            </a:prstGeom>
            <a:noFill/>
            <a:ln w="12700">
              <a:noFill/>
              <a:miter lim="800000"/>
              <a:headEnd/>
              <a:tailEnd/>
            </a:ln>
            <a:effectLst/>
          </p:spPr>
          <p:txBody>
            <a:bodyPr>
              <a:spAutoFit/>
            </a:bodyPr>
            <a:lstStyle/>
            <a:p>
              <a:pPr algn="ctr" eaLnBrk="0" hangingPunct="0">
                <a:lnSpc>
                  <a:spcPct val="105000"/>
                </a:lnSpc>
                <a:defRPr/>
              </a:pPr>
              <a:r>
                <a:rPr lang="en-US" sz="2000">
                  <a:solidFill>
                    <a:srgbClr val="FF0000"/>
                  </a:solidFill>
                  <a:effectLst>
                    <a:outerShdw blurRad="38100" dist="38100" dir="2700000" algn="tl">
                      <a:srgbClr val="C0C0C0"/>
                    </a:outerShdw>
                  </a:effectLst>
                  <a:latin typeface="Times New Roman" charset="0"/>
                </a:rPr>
                <a:t>Surface Micromachining</a:t>
              </a:r>
              <a:endParaRPr lang="en-US" sz="2000">
                <a:effectLst>
                  <a:outerShdw blurRad="38100" dist="38100" dir="2700000" algn="tl">
                    <a:srgbClr val="C0C0C0"/>
                  </a:outerShdw>
                </a:effectLst>
                <a:latin typeface="Times New Roman" charset="0"/>
              </a:endParaRPr>
            </a:p>
          </p:txBody>
        </p:sp>
        <p:sp>
          <p:nvSpPr>
            <p:cNvPr id="200709" name="Line 5"/>
            <p:cNvSpPr>
              <a:spLocks noChangeShapeType="1"/>
            </p:cNvSpPr>
            <p:nvPr/>
          </p:nvSpPr>
          <p:spPr bwMode="gray">
            <a:xfrm>
              <a:off x="446" y="1163"/>
              <a:ext cx="1344" cy="0"/>
            </a:xfrm>
            <a:prstGeom prst="line">
              <a:avLst/>
            </a:prstGeom>
            <a:noFill/>
            <a:ln w="38100">
              <a:solidFill>
                <a:srgbClr val="0066CC"/>
              </a:solidFill>
              <a:round/>
              <a:headEnd/>
              <a:tailEnd/>
            </a:ln>
            <a:effectLst>
              <a:outerShdw dist="35921" dir="2700000" algn="ctr" rotWithShape="0">
                <a:schemeClr val="bg2"/>
              </a:outerShdw>
            </a:effectLst>
          </p:spPr>
          <p:txBody>
            <a:bodyPr>
              <a:spAutoFit/>
            </a:bodyPr>
            <a:lstStyle/>
            <a:p>
              <a:pPr eaLnBrk="0" hangingPunct="0">
                <a:defRPr/>
              </a:pPr>
              <a:endParaRPr lang="en-US">
                <a:latin typeface="Times New Roman" charset="0"/>
              </a:endParaRPr>
            </a:p>
          </p:txBody>
        </p:sp>
        <p:sp>
          <p:nvSpPr>
            <p:cNvPr id="20489" name="Text Box 34"/>
            <p:cNvSpPr txBox="1">
              <a:spLocks noChangeArrowheads="1"/>
            </p:cNvSpPr>
            <p:nvPr/>
          </p:nvSpPr>
          <p:spPr bwMode="gray">
            <a:xfrm>
              <a:off x="218" y="1165"/>
              <a:ext cx="1796" cy="786"/>
            </a:xfrm>
            <a:prstGeom prst="rect">
              <a:avLst/>
            </a:prstGeom>
            <a:noFill/>
            <a:ln w="9525">
              <a:noFill/>
              <a:miter lim="800000"/>
              <a:headEnd/>
              <a:tailEnd/>
            </a:ln>
          </p:spPr>
          <p:txBody>
            <a:bodyPr>
              <a:spAutoFit/>
            </a:bodyPr>
            <a:lstStyle/>
            <a:p>
              <a:pPr algn="ctr" eaLnBrk="0" hangingPunct="0">
                <a:lnSpc>
                  <a:spcPct val="105000"/>
                </a:lnSpc>
              </a:pPr>
              <a:r>
                <a:rPr lang="en-US" sz="1800">
                  <a:solidFill>
                    <a:srgbClr val="0066CC"/>
                  </a:solidFill>
                </a:rPr>
                <a:t>Structures formed by deposition and etching of sacrificial and structural thin films</a:t>
              </a:r>
            </a:p>
          </p:txBody>
        </p:sp>
        <p:sp>
          <p:nvSpPr>
            <p:cNvPr id="200710" name="Text Box 6"/>
            <p:cNvSpPr txBox="1">
              <a:spLocks noChangeArrowheads="1"/>
            </p:cNvSpPr>
            <p:nvPr/>
          </p:nvSpPr>
          <p:spPr bwMode="gray">
            <a:xfrm>
              <a:off x="4130" y="815"/>
              <a:ext cx="1344" cy="260"/>
            </a:xfrm>
            <a:prstGeom prst="rect">
              <a:avLst/>
            </a:prstGeom>
            <a:noFill/>
            <a:ln w="12700">
              <a:noFill/>
              <a:miter lim="800000"/>
              <a:headEnd/>
              <a:tailEnd/>
            </a:ln>
            <a:effectLst/>
          </p:spPr>
          <p:txBody>
            <a:bodyPr>
              <a:spAutoFit/>
            </a:bodyPr>
            <a:lstStyle/>
            <a:p>
              <a:pPr algn="ctr" eaLnBrk="0" hangingPunct="0">
                <a:lnSpc>
                  <a:spcPct val="105000"/>
                </a:lnSpc>
                <a:defRPr/>
              </a:pPr>
              <a:r>
                <a:rPr lang="en-US" sz="2000">
                  <a:solidFill>
                    <a:srgbClr val="FF0000"/>
                  </a:solidFill>
                  <a:effectLst>
                    <a:outerShdw blurRad="38100" dist="38100" dir="2700000" algn="tl">
                      <a:srgbClr val="C0C0C0"/>
                    </a:outerShdw>
                  </a:effectLst>
                  <a:latin typeface="Times New Roman" charset="0"/>
                </a:rPr>
                <a:t>LIGA</a:t>
              </a:r>
            </a:p>
          </p:txBody>
        </p:sp>
        <p:sp>
          <p:nvSpPr>
            <p:cNvPr id="200711" name="Line 7"/>
            <p:cNvSpPr>
              <a:spLocks noChangeShapeType="1"/>
            </p:cNvSpPr>
            <p:nvPr/>
          </p:nvSpPr>
          <p:spPr bwMode="gray">
            <a:xfrm>
              <a:off x="4130" y="1163"/>
              <a:ext cx="1344" cy="0"/>
            </a:xfrm>
            <a:prstGeom prst="line">
              <a:avLst/>
            </a:prstGeom>
            <a:noFill/>
            <a:ln w="38100">
              <a:solidFill>
                <a:srgbClr val="0066CC"/>
              </a:solidFill>
              <a:round/>
              <a:headEnd/>
              <a:tailEnd/>
            </a:ln>
            <a:effectLst>
              <a:outerShdw dist="35921" dir="2700000" algn="ctr" rotWithShape="0">
                <a:schemeClr val="bg2"/>
              </a:outerShdw>
            </a:effectLst>
          </p:spPr>
          <p:txBody>
            <a:bodyPr>
              <a:spAutoFit/>
            </a:bodyPr>
            <a:lstStyle/>
            <a:p>
              <a:pPr eaLnBrk="0" hangingPunct="0">
                <a:defRPr/>
              </a:pPr>
              <a:endParaRPr lang="en-US">
                <a:latin typeface="Times New Roman" charset="0"/>
              </a:endParaRPr>
            </a:p>
          </p:txBody>
        </p:sp>
        <p:grpSp>
          <p:nvGrpSpPr>
            <p:cNvPr id="20492" name="Group 107"/>
            <p:cNvGrpSpPr>
              <a:grpSpLocks/>
            </p:cNvGrpSpPr>
            <p:nvPr/>
          </p:nvGrpSpPr>
          <p:grpSpPr bwMode="auto">
            <a:xfrm>
              <a:off x="499" y="1896"/>
              <a:ext cx="5042" cy="2113"/>
              <a:chOff x="499" y="1896"/>
              <a:chExt cx="5042" cy="2113"/>
            </a:xfrm>
          </p:grpSpPr>
          <p:grpSp>
            <p:nvGrpSpPr>
              <p:cNvPr id="20494" name="Group 104"/>
              <p:cNvGrpSpPr>
                <a:grpSpLocks/>
              </p:cNvGrpSpPr>
              <p:nvPr/>
            </p:nvGrpSpPr>
            <p:grpSpPr bwMode="auto">
              <a:xfrm>
                <a:off x="2036" y="1896"/>
                <a:ext cx="1945" cy="2113"/>
                <a:chOff x="2036" y="1848"/>
                <a:chExt cx="1945" cy="2113"/>
              </a:xfrm>
            </p:grpSpPr>
            <p:sp>
              <p:nvSpPr>
                <p:cNvPr id="20519" name="Text Box 12"/>
                <p:cNvSpPr txBox="1">
                  <a:spLocks noChangeArrowheads="1"/>
                </p:cNvSpPr>
                <p:nvPr/>
              </p:nvSpPr>
              <p:spPr bwMode="gray">
                <a:xfrm>
                  <a:off x="2460" y="2611"/>
                  <a:ext cx="1219" cy="199"/>
                </a:xfrm>
                <a:prstGeom prst="rect">
                  <a:avLst/>
                </a:prstGeom>
                <a:noFill/>
                <a:ln w="12700">
                  <a:noFill/>
                  <a:miter lim="800000"/>
                  <a:headEnd/>
                  <a:tailEnd/>
                </a:ln>
              </p:spPr>
              <p:txBody>
                <a:bodyPr>
                  <a:spAutoFit/>
                </a:bodyPr>
                <a:lstStyle/>
                <a:p>
                  <a:pPr algn="ctr" eaLnBrk="0" hangingPunct="0">
                    <a:lnSpc>
                      <a:spcPct val="105000"/>
                    </a:lnSpc>
                  </a:pPr>
                  <a:r>
                    <a:rPr lang="en-US" sz="1400"/>
                    <a:t>Wet Etch Patterns</a:t>
                  </a:r>
                </a:p>
              </p:txBody>
            </p:sp>
            <p:sp>
              <p:nvSpPr>
                <p:cNvPr id="20520" name="Text Box 13"/>
                <p:cNvSpPr txBox="1">
                  <a:spLocks noChangeArrowheads="1"/>
                </p:cNvSpPr>
                <p:nvPr/>
              </p:nvSpPr>
              <p:spPr bwMode="gray">
                <a:xfrm>
                  <a:off x="2460" y="3762"/>
                  <a:ext cx="1131" cy="199"/>
                </a:xfrm>
                <a:prstGeom prst="rect">
                  <a:avLst/>
                </a:prstGeom>
                <a:noFill/>
                <a:ln w="12700">
                  <a:noFill/>
                  <a:miter lim="800000"/>
                  <a:headEnd/>
                  <a:tailEnd/>
                </a:ln>
              </p:spPr>
              <p:txBody>
                <a:bodyPr>
                  <a:spAutoFit/>
                </a:bodyPr>
                <a:lstStyle/>
                <a:p>
                  <a:pPr algn="ctr" eaLnBrk="0" hangingPunct="0">
                    <a:lnSpc>
                      <a:spcPct val="105000"/>
                    </a:lnSpc>
                  </a:pPr>
                  <a:r>
                    <a:rPr lang="en-US" sz="1400"/>
                    <a:t>Dry Etch Patterns</a:t>
                  </a:r>
                </a:p>
              </p:txBody>
            </p:sp>
            <p:sp>
              <p:nvSpPr>
                <p:cNvPr id="20521" name="Text Box 30"/>
                <p:cNvSpPr txBox="1">
                  <a:spLocks noChangeArrowheads="1"/>
                </p:cNvSpPr>
                <p:nvPr/>
              </p:nvSpPr>
              <p:spPr bwMode="gray">
                <a:xfrm>
                  <a:off x="3414" y="1848"/>
                  <a:ext cx="567" cy="300"/>
                </a:xfrm>
                <a:prstGeom prst="rect">
                  <a:avLst/>
                </a:prstGeom>
                <a:noFill/>
                <a:ln w="9525">
                  <a:noFill/>
                  <a:miter lim="800000"/>
                  <a:headEnd/>
                  <a:tailEnd/>
                </a:ln>
              </p:spPr>
              <p:txBody>
                <a:bodyPr>
                  <a:spAutoFit/>
                </a:bodyPr>
                <a:lstStyle/>
                <a:p>
                  <a:pPr algn="ctr" eaLnBrk="0" hangingPunct="0">
                    <a:lnSpc>
                      <a:spcPct val="105000"/>
                    </a:lnSpc>
                  </a:pPr>
                  <a:r>
                    <a:rPr lang="en-US" sz="1200"/>
                    <a:t>Silicon</a:t>
                  </a:r>
                </a:p>
                <a:p>
                  <a:pPr algn="ctr" eaLnBrk="0" hangingPunct="0">
                    <a:lnSpc>
                      <a:spcPct val="105000"/>
                    </a:lnSpc>
                  </a:pPr>
                  <a:r>
                    <a:rPr lang="en-US" sz="1200"/>
                    <a:t>Substrate</a:t>
                  </a:r>
                </a:p>
              </p:txBody>
            </p:sp>
            <p:sp>
              <p:nvSpPr>
                <p:cNvPr id="20522" name="Rectangle 42"/>
                <p:cNvSpPr>
                  <a:spLocks noChangeArrowheads="1"/>
                </p:cNvSpPr>
                <p:nvPr/>
              </p:nvSpPr>
              <p:spPr bwMode="gray">
                <a:xfrm>
                  <a:off x="2140" y="2194"/>
                  <a:ext cx="1440" cy="313"/>
                </a:xfrm>
                <a:prstGeom prst="rect">
                  <a:avLst/>
                </a:prstGeom>
                <a:solidFill>
                  <a:schemeClr val="accent1"/>
                </a:solidFill>
                <a:ln w="9525">
                  <a:solidFill>
                    <a:schemeClr val="tx1"/>
                  </a:solidFill>
                  <a:miter lim="800000"/>
                  <a:headEnd/>
                  <a:tailEnd/>
                </a:ln>
              </p:spPr>
              <p:txBody>
                <a:bodyPr>
                  <a:spAutoFit/>
                </a:bodyPr>
                <a:lstStyle/>
                <a:p>
                  <a:pPr eaLnBrk="0" hangingPunct="0"/>
                  <a:endParaRPr lang="en-US"/>
                </a:p>
              </p:txBody>
            </p:sp>
            <p:sp>
              <p:nvSpPr>
                <p:cNvPr id="20523" name="Rectangle 43"/>
                <p:cNvSpPr>
                  <a:spLocks noChangeArrowheads="1"/>
                </p:cNvSpPr>
                <p:nvPr/>
              </p:nvSpPr>
              <p:spPr bwMode="gray">
                <a:xfrm>
                  <a:off x="2140" y="2147"/>
                  <a:ext cx="111" cy="47"/>
                </a:xfrm>
                <a:prstGeom prst="rect">
                  <a:avLst/>
                </a:prstGeom>
                <a:solidFill>
                  <a:schemeClr val="bg1"/>
                </a:solidFill>
                <a:ln w="9525">
                  <a:solidFill>
                    <a:schemeClr val="tx1"/>
                  </a:solidFill>
                  <a:miter lim="800000"/>
                  <a:headEnd/>
                  <a:tailEnd/>
                </a:ln>
              </p:spPr>
              <p:txBody>
                <a:bodyPr>
                  <a:spAutoFit/>
                </a:bodyPr>
                <a:lstStyle/>
                <a:p>
                  <a:pPr eaLnBrk="0" hangingPunct="0"/>
                  <a:endParaRPr lang="en-US"/>
                </a:p>
              </p:txBody>
            </p:sp>
            <p:sp>
              <p:nvSpPr>
                <p:cNvPr id="20524" name="Freeform 44"/>
                <p:cNvSpPr>
                  <a:spLocks/>
                </p:cNvSpPr>
                <p:nvPr/>
              </p:nvSpPr>
              <p:spPr bwMode="gray">
                <a:xfrm>
                  <a:off x="2254" y="2194"/>
                  <a:ext cx="96" cy="96"/>
                </a:xfrm>
                <a:custGeom>
                  <a:avLst/>
                  <a:gdLst>
                    <a:gd name="T0" fmla="*/ 0 w 96"/>
                    <a:gd name="T1" fmla="*/ 0 h 96"/>
                    <a:gd name="T2" fmla="*/ 48 w 96"/>
                    <a:gd name="T3" fmla="*/ 96 h 96"/>
                    <a:gd name="T4" fmla="*/ 96 w 96"/>
                    <a:gd name="T5" fmla="*/ 0 h 96"/>
                    <a:gd name="T6" fmla="*/ 0 w 96"/>
                    <a:gd name="T7" fmla="*/ 0 h 96"/>
                    <a:gd name="T8" fmla="*/ 0 60000 65536"/>
                    <a:gd name="T9" fmla="*/ 0 60000 65536"/>
                    <a:gd name="T10" fmla="*/ 0 60000 65536"/>
                    <a:gd name="T11" fmla="*/ 0 60000 65536"/>
                    <a:gd name="T12" fmla="*/ 0 w 96"/>
                    <a:gd name="T13" fmla="*/ 0 h 96"/>
                    <a:gd name="T14" fmla="*/ 96 w 96"/>
                    <a:gd name="T15" fmla="*/ 96 h 96"/>
                  </a:gdLst>
                  <a:ahLst/>
                  <a:cxnLst>
                    <a:cxn ang="T8">
                      <a:pos x="T0" y="T1"/>
                    </a:cxn>
                    <a:cxn ang="T9">
                      <a:pos x="T2" y="T3"/>
                    </a:cxn>
                    <a:cxn ang="T10">
                      <a:pos x="T4" y="T5"/>
                    </a:cxn>
                    <a:cxn ang="T11">
                      <a:pos x="T6" y="T7"/>
                    </a:cxn>
                  </a:cxnLst>
                  <a:rect l="T12" t="T13" r="T14" b="T15"/>
                  <a:pathLst>
                    <a:path w="96" h="96">
                      <a:moveTo>
                        <a:pt x="0" y="0"/>
                      </a:moveTo>
                      <a:lnTo>
                        <a:pt x="48" y="96"/>
                      </a:lnTo>
                      <a:lnTo>
                        <a:pt x="96" y="0"/>
                      </a:lnTo>
                      <a:lnTo>
                        <a:pt x="0" y="0"/>
                      </a:lnTo>
                      <a:close/>
                    </a:path>
                  </a:pathLst>
                </a:custGeom>
                <a:solidFill>
                  <a:schemeClr val="bg1"/>
                </a:solidFill>
                <a:ln w="9525">
                  <a:solidFill>
                    <a:schemeClr val="tx1"/>
                  </a:solidFill>
                  <a:round/>
                  <a:headEnd/>
                  <a:tailEnd/>
                </a:ln>
              </p:spPr>
              <p:txBody>
                <a:bodyPr>
                  <a:spAutoFit/>
                </a:bodyPr>
                <a:lstStyle/>
                <a:p>
                  <a:pPr eaLnBrk="0" hangingPunct="0"/>
                  <a:endParaRPr lang="en-US"/>
                </a:p>
              </p:txBody>
            </p:sp>
            <p:sp>
              <p:nvSpPr>
                <p:cNvPr id="20525" name="Rectangle 45"/>
                <p:cNvSpPr>
                  <a:spLocks noChangeArrowheads="1"/>
                </p:cNvSpPr>
                <p:nvPr/>
              </p:nvSpPr>
              <p:spPr bwMode="gray">
                <a:xfrm>
                  <a:off x="2353" y="2146"/>
                  <a:ext cx="96" cy="47"/>
                </a:xfrm>
                <a:prstGeom prst="rect">
                  <a:avLst/>
                </a:prstGeom>
                <a:solidFill>
                  <a:schemeClr val="bg1"/>
                </a:solidFill>
                <a:ln w="9525">
                  <a:solidFill>
                    <a:schemeClr val="tx1"/>
                  </a:solidFill>
                  <a:miter lim="800000"/>
                  <a:headEnd/>
                  <a:tailEnd/>
                </a:ln>
              </p:spPr>
              <p:txBody>
                <a:bodyPr>
                  <a:spAutoFit/>
                </a:bodyPr>
                <a:lstStyle/>
                <a:p>
                  <a:pPr eaLnBrk="0" hangingPunct="0"/>
                  <a:endParaRPr lang="en-US"/>
                </a:p>
              </p:txBody>
            </p:sp>
            <p:sp>
              <p:nvSpPr>
                <p:cNvPr id="20526" name="Freeform 46"/>
                <p:cNvSpPr>
                  <a:spLocks/>
                </p:cNvSpPr>
                <p:nvPr/>
              </p:nvSpPr>
              <p:spPr bwMode="gray">
                <a:xfrm>
                  <a:off x="2452" y="2194"/>
                  <a:ext cx="432" cy="313"/>
                </a:xfrm>
                <a:custGeom>
                  <a:avLst/>
                  <a:gdLst>
                    <a:gd name="T0" fmla="*/ 0 w 432"/>
                    <a:gd name="T1" fmla="*/ 0 h 336"/>
                    <a:gd name="T2" fmla="*/ 192 w 432"/>
                    <a:gd name="T3" fmla="*/ 292 h 336"/>
                    <a:gd name="T4" fmla="*/ 240 w 432"/>
                    <a:gd name="T5" fmla="*/ 292 h 336"/>
                    <a:gd name="T6" fmla="*/ 432 w 432"/>
                    <a:gd name="T7" fmla="*/ 0 h 336"/>
                    <a:gd name="T8" fmla="*/ 0 w 432"/>
                    <a:gd name="T9" fmla="*/ 0 h 336"/>
                    <a:gd name="T10" fmla="*/ 0 60000 65536"/>
                    <a:gd name="T11" fmla="*/ 0 60000 65536"/>
                    <a:gd name="T12" fmla="*/ 0 60000 65536"/>
                    <a:gd name="T13" fmla="*/ 0 60000 65536"/>
                    <a:gd name="T14" fmla="*/ 0 60000 65536"/>
                    <a:gd name="T15" fmla="*/ 0 w 432"/>
                    <a:gd name="T16" fmla="*/ 0 h 336"/>
                    <a:gd name="T17" fmla="*/ 432 w 432"/>
                    <a:gd name="T18" fmla="*/ 336 h 336"/>
                  </a:gdLst>
                  <a:ahLst/>
                  <a:cxnLst>
                    <a:cxn ang="T10">
                      <a:pos x="T0" y="T1"/>
                    </a:cxn>
                    <a:cxn ang="T11">
                      <a:pos x="T2" y="T3"/>
                    </a:cxn>
                    <a:cxn ang="T12">
                      <a:pos x="T4" y="T5"/>
                    </a:cxn>
                    <a:cxn ang="T13">
                      <a:pos x="T6" y="T7"/>
                    </a:cxn>
                    <a:cxn ang="T14">
                      <a:pos x="T8" y="T9"/>
                    </a:cxn>
                  </a:cxnLst>
                  <a:rect l="T15" t="T16" r="T17" b="T18"/>
                  <a:pathLst>
                    <a:path w="432" h="336">
                      <a:moveTo>
                        <a:pt x="0" y="0"/>
                      </a:moveTo>
                      <a:lnTo>
                        <a:pt x="192" y="336"/>
                      </a:lnTo>
                      <a:lnTo>
                        <a:pt x="240" y="336"/>
                      </a:lnTo>
                      <a:lnTo>
                        <a:pt x="432" y="0"/>
                      </a:lnTo>
                      <a:lnTo>
                        <a:pt x="0" y="0"/>
                      </a:lnTo>
                      <a:close/>
                    </a:path>
                  </a:pathLst>
                </a:custGeom>
                <a:solidFill>
                  <a:schemeClr val="bg1"/>
                </a:solidFill>
                <a:ln w="9525">
                  <a:solidFill>
                    <a:schemeClr val="tx1"/>
                  </a:solidFill>
                  <a:round/>
                  <a:headEnd/>
                  <a:tailEnd/>
                </a:ln>
              </p:spPr>
              <p:txBody>
                <a:bodyPr>
                  <a:spAutoFit/>
                </a:bodyPr>
                <a:lstStyle/>
                <a:p>
                  <a:pPr eaLnBrk="0" hangingPunct="0"/>
                  <a:endParaRPr lang="en-US"/>
                </a:p>
              </p:txBody>
            </p:sp>
            <p:sp>
              <p:nvSpPr>
                <p:cNvPr id="20527" name="Rectangle 47"/>
                <p:cNvSpPr>
                  <a:spLocks noChangeArrowheads="1"/>
                </p:cNvSpPr>
                <p:nvPr/>
              </p:nvSpPr>
              <p:spPr bwMode="gray">
                <a:xfrm>
                  <a:off x="2887" y="2146"/>
                  <a:ext cx="183" cy="47"/>
                </a:xfrm>
                <a:prstGeom prst="rect">
                  <a:avLst/>
                </a:prstGeom>
                <a:solidFill>
                  <a:schemeClr val="bg1"/>
                </a:solidFill>
                <a:ln w="9525">
                  <a:solidFill>
                    <a:schemeClr val="tx1"/>
                  </a:solidFill>
                  <a:miter lim="800000"/>
                  <a:headEnd/>
                  <a:tailEnd/>
                </a:ln>
              </p:spPr>
              <p:txBody>
                <a:bodyPr>
                  <a:spAutoFit/>
                </a:bodyPr>
                <a:lstStyle/>
                <a:p>
                  <a:pPr eaLnBrk="0" hangingPunct="0"/>
                  <a:endParaRPr lang="en-US"/>
                </a:p>
              </p:txBody>
            </p:sp>
            <p:sp>
              <p:nvSpPr>
                <p:cNvPr id="20528" name="Line 48"/>
                <p:cNvSpPr>
                  <a:spLocks noChangeShapeType="1"/>
                </p:cNvSpPr>
                <p:nvPr/>
              </p:nvSpPr>
              <p:spPr bwMode="gray">
                <a:xfrm>
                  <a:off x="2251" y="2194"/>
                  <a:ext cx="99" cy="0"/>
                </a:xfrm>
                <a:prstGeom prst="line">
                  <a:avLst/>
                </a:prstGeom>
                <a:noFill/>
                <a:ln w="28575">
                  <a:solidFill>
                    <a:schemeClr val="bg1"/>
                  </a:solidFill>
                  <a:round/>
                  <a:headEnd/>
                  <a:tailEnd/>
                </a:ln>
              </p:spPr>
              <p:txBody>
                <a:bodyPr>
                  <a:spAutoFit/>
                </a:bodyPr>
                <a:lstStyle/>
                <a:p>
                  <a:endParaRPr lang="en-US"/>
                </a:p>
              </p:txBody>
            </p:sp>
            <p:sp>
              <p:nvSpPr>
                <p:cNvPr id="20529" name="Line 49"/>
                <p:cNvSpPr>
                  <a:spLocks noChangeShapeType="1"/>
                </p:cNvSpPr>
                <p:nvPr/>
              </p:nvSpPr>
              <p:spPr bwMode="gray">
                <a:xfrm>
                  <a:off x="2452" y="2193"/>
                  <a:ext cx="432" cy="1"/>
                </a:xfrm>
                <a:prstGeom prst="line">
                  <a:avLst/>
                </a:prstGeom>
                <a:noFill/>
                <a:ln w="28575">
                  <a:solidFill>
                    <a:schemeClr val="bg1"/>
                  </a:solidFill>
                  <a:round/>
                  <a:headEnd/>
                  <a:tailEnd/>
                </a:ln>
              </p:spPr>
              <p:txBody>
                <a:bodyPr>
                  <a:spAutoFit/>
                </a:bodyPr>
                <a:lstStyle/>
                <a:p>
                  <a:endParaRPr lang="en-US"/>
                </a:p>
              </p:txBody>
            </p:sp>
            <p:sp>
              <p:nvSpPr>
                <p:cNvPr id="20530" name="Line 50"/>
                <p:cNvSpPr>
                  <a:spLocks noChangeShapeType="1"/>
                </p:cNvSpPr>
                <p:nvPr/>
              </p:nvSpPr>
              <p:spPr bwMode="gray">
                <a:xfrm flipV="1">
                  <a:off x="2641" y="2503"/>
                  <a:ext cx="54" cy="3"/>
                </a:xfrm>
                <a:prstGeom prst="line">
                  <a:avLst/>
                </a:prstGeom>
                <a:noFill/>
                <a:ln w="28575">
                  <a:solidFill>
                    <a:schemeClr val="bg1"/>
                  </a:solidFill>
                  <a:round/>
                  <a:headEnd/>
                  <a:tailEnd/>
                </a:ln>
              </p:spPr>
              <p:txBody>
                <a:bodyPr>
                  <a:spAutoFit/>
                </a:bodyPr>
                <a:lstStyle/>
                <a:p>
                  <a:endParaRPr lang="en-US"/>
                </a:p>
              </p:txBody>
            </p:sp>
            <p:sp>
              <p:nvSpPr>
                <p:cNvPr id="20531" name="Rectangle 51"/>
                <p:cNvSpPr>
                  <a:spLocks noChangeArrowheads="1"/>
                </p:cNvSpPr>
                <p:nvPr/>
              </p:nvSpPr>
              <p:spPr bwMode="gray">
                <a:xfrm>
                  <a:off x="3052" y="2194"/>
                  <a:ext cx="330" cy="48"/>
                </a:xfrm>
                <a:prstGeom prst="rect">
                  <a:avLst/>
                </a:prstGeom>
                <a:solidFill>
                  <a:schemeClr val="accent2"/>
                </a:solidFill>
                <a:ln w="9525">
                  <a:solidFill>
                    <a:schemeClr val="tx1"/>
                  </a:solidFill>
                  <a:miter lim="800000"/>
                  <a:headEnd/>
                  <a:tailEnd/>
                </a:ln>
              </p:spPr>
              <p:txBody>
                <a:bodyPr>
                  <a:spAutoFit/>
                </a:bodyPr>
                <a:lstStyle/>
                <a:p>
                  <a:pPr eaLnBrk="0" hangingPunct="0"/>
                  <a:endParaRPr lang="en-US"/>
                </a:p>
              </p:txBody>
            </p:sp>
            <p:sp>
              <p:nvSpPr>
                <p:cNvPr id="20532" name="Rectangle 52"/>
                <p:cNvSpPr>
                  <a:spLocks noChangeArrowheads="1"/>
                </p:cNvSpPr>
                <p:nvPr/>
              </p:nvSpPr>
              <p:spPr bwMode="gray">
                <a:xfrm>
                  <a:off x="3364" y="2143"/>
                  <a:ext cx="216" cy="50"/>
                </a:xfrm>
                <a:prstGeom prst="rect">
                  <a:avLst/>
                </a:prstGeom>
                <a:solidFill>
                  <a:schemeClr val="bg1"/>
                </a:solidFill>
                <a:ln w="9525">
                  <a:solidFill>
                    <a:schemeClr val="tx1"/>
                  </a:solidFill>
                  <a:miter lim="800000"/>
                  <a:headEnd/>
                  <a:tailEnd/>
                </a:ln>
              </p:spPr>
              <p:txBody>
                <a:bodyPr>
                  <a:spAutoFit/>
                </a:bodyPr>
                <a:lstStyle/>
                <a:p>
                  <a:pPr eaLnBrk="0" hangingPunct="0"/>
                  <a:endParaRPr lang="en-US"/>
                </a:p>
              </p:txBody>
            </p:sp>
            <p:sp>
              <p:nvSpPr>
                <p:cNvPr id="20533" name="Freeform 53"/>
                <p:cNvSpPr>
                  <a:spLocks/>
                </p:cNvSpPr>
                <p:nvPr/>
              </p:nvSpPr>
              <p:spPr bwMode="gray">
                <a:xfrm>
                  <a:off x="2980" y="2242"/>
                  <a:ext cx="453" cy="264"/>
                </a:xfrm>
                <a:custGeom>
                  <a:avLst/>
                  <a:gdLst>
                    <a:gd name="T0" fmla="*/ 0 w 453"/>
                    <a:gd name="T1" fmla="*/ 264 h 264"/>
                    <a:gd name="T2" fmla="*/ 147 w 453"/>
                    <a:gd name="T3" fmla="*/ 0 h 264"/>
                    <a:gd name="T4" fmla="*/ 324 w 453"/>
                    <a:gd name="T5" fmla="*/ 0 h 264"/>
                    <a:gd name="T6" fmla="*/ 453 w 453"/>
                    <a:gd name="T7" fmla="*/ 264 h 264"/>
                    <a:gd name="T8" fmla="*/ 0 w 453"/>
                    <a:gd name="T9" fmla="*/ 264 h 264"/>
                    <a:gd name="T10" fmla="*/ 0 60000 65536"/>
                    <a:gd name="T11" fmla="*/ 0 60000 65536"/>
                    <a:gd name="T12" fmla="*/ 0 60000 65536"/>
                    <a:gd name="T13" fmla="*/ 0 60000 65536"/>
                    <a:gd name="T14" fmla="*/ 0 60000 65536"/>
                    <a:gd name="T15" fmla="*/ 0 w 453"/>
                    <a:gd name="T16" fmla="*/ 0 h 264"/>
                    <a:gd name="T17" fmla="*/ 453 w 453"/>
                    <a:gd name="T18" fmla="*/ 264 h 264"/>
                  </a:gdLst>
                  <a:ahLst/>
                  <a:cxnLst>
                    <a:cxn ang="T10">
                      <a:pos x="T0" y="T1"/>
                    </a:cxn>
                    <a:cxn ang="T11">
                      <a:pos x="T2" y="T3"/>
                    </a:cxn>
                    <a:cxn ang="T12">
                      <a:pos x="T4" y="T5"/>
                    </a:cxn>
                    <a:cxn ang="T13">
                      <a:pos x="T6" y="T7"/>
                    </a:cxn>
                    <a:cxn ang="T14">
                      <a:pos x="T8" y="T9"/>
                    </a:cxn>
                  </a:cxnLst>
                  <a:rect l="T15" t="T16" r="T17" b="T18"/>
                  <a:pathLst>
                    <a:path w="453" h="264">
                      <a:moveTo>
                        <a:pt x="0" y="264"/>
                      </a:moveTo>
                      <a:lnTo>
                        <a:pt x="147" y="0"/>
                      </a:lnTo>
                      <a:lnTo>
                        <a:pt x="324" y="0"/>
                      </a:lnTo>
                      <a:lnTo>
                        <a:pt x="453" y="264"/>
                      </a:lnTo>
                      <a:lnTo>
                        <a:pt x="0" y="264"/>
                      </a:lnTo>
                      <a:close/>
                    </a:path>
                  </a:pathLst>
                </a:custGeom>
                <a:solidFill>
                  <a:schemeClr val="bg1"/>
                </a:solidFill>
                <a:ln w="9525">
                  <a:solidFill>
                    <a:schemeClr val="tx1"/>
                  </a:solidFill>
                  <a:round/>
                  <a:headEnd/>
                  <a:tailEnd/>
                </a:ln>
              </p:spPr>
              <p:txBody>
                <a:bodyPr>
                  <a:spAutoFit/>
                </a:bodyPr>
                <a:lstStyle/>
                <a:p>
                  <a:pPr eaLnBrk="0" hangingPunct="0"/>
                  <a:endParaRPr lang="en-US"/>
                </a:p>
              </p:txBody>
            </p:sp>
            <p:sp>
              <p:nvSpPr>
                <p:cNvPr id="20534" name="Line 54"/>
                <p:cNvSpPr>
                  <a:spLocks noChangeShapeType="1"/>
                </p:cNvSpPr>
                <p:nvPr/>
              </p:nvSpPr>
              <p:spPr bwMode="gray">
                <a:xfrm>
                  <a:off x="2980" y="2506"/>
                  <a:ext cx="453" cy="1"/>
                </a:xfrm>
                <a:prstGeom prst="line">
                  <a:avLst/>
                </a:prstGeom>
                <a:noFill/>
                <a:ln w="28575">
                  <a:solidFill>
                    <a:schemeClr val="bg1"/>
                  </a:solidFill>
                  <a:round/>
                  <a:headEnd/>
                  <a:tailEnd/>
                </a:ln>
              </p:spPr>
              <p:txBody>
                <a:bodyPr>
                  <a:spAutoFit/>
                </a:bodyPr>
                <a:lstStyle/>
                <a:p>
                  <a:endParaRPr lang="en-US"/>
                </a:p>
              </p:txBody>
            </p:sp>
            <p:sp>
              <p:nvSpPr>
                <p:cNvPr id="20535" name="Rectangle 55"/>
                <p:cNvSpPr>
                  <a:spLocks noChangeArrowheads="1"/>
                </p:cNvSpPr>
                <p:nvPr/>
              </p:nvSpPr>
              <p:spPr bwMode="gray">
                <a:xfrm>
                  <a:off x="2140" y="2507"/>
                  <a:ext cx="501" cy="47"/>
                </a:xfrm>
                <a:prstGeom prst="rect">
                  <a:avLst/>
                </a:prstGeom>
                <a:solidFill>
                  <a:schemeClr val="bg1"/>
                </a:solidFill>
                <a:ln w="9525">
                  <a:solidFill>
                    <a:schemeClr val="tx1"/>
                  </a:solidFill>
                  <a:miter lim="800000"/>
                  <a:headEnd/>
                  <a:tailEnd/>
                </a:ln>
              </p:spPr>
              <p:txBody>
                <a:bodyPr>
                  <a:spAutoFit/>
                </a:bodyPr>
                <a:lstStyle/>
                <a:p>
                  <a:pPr eaLnBrk="0" hangingPunct="0"/>
                  <a:endParaRPr lang="en-US"/>
                </a:p>
              </p:txBody>
            </p:sp>
            <p:sp>
              <p:nvSpPr>
                <p:cNvPr id="20536" name="Rectangle 56"/>
                <p:cNvSpPr>
                  <a:spLocks noChangeArrowheads="1"/>
                </p:cNvSpPr>
                <p:nvPr/>
              </p:nvSpPr>
              <p:spPr bwMode="gray">
                <a:xfrm>
                  <a:off x="2695" y="2506"/>
                  <a:ext cx="285" cy="48"/>
                </a:xfrm>
                <a:prstGeom prst="rect">
                  <a:avLst/>
                </a:prstGeom>
                <a:solidFill>
                  <a:schemeClr val="bg1"/>
                </a:solidFill>
                <a:ln w="9525">
                  <a:solidFill>
                    <a:schemeClr val="tx1"/>
                  </a:solidFill>
                  <a:miter lim="800000"/>
                  <a:headEnd/>
                  <a:tailEnd/>
                </a:ln>
              </p:spPr>
              <p:txBody>
                <a:bodyPr>
                  <a:spAutoFit/>
                </a:bodyPr>
                <a:lstStyle/>
                <a:p>
                  <a:pPr eaLnBrk="0" hangingPunct="0"/>
                  <a:endParaRPr lang="en-US"/>
                </a:p>
              </p:txBody>
            </p:sp>
            <p:sp>
              <p:nvSpPr>
                <p:cNvPr id="20537" name="Rectangle 57"/>
                <p:cNvSpPr>
                  <a:spLocks noChangeArrowheads="1"/>
                </p:cNvSpPr>
                <p:nvPr/>
              </p:nvSpPr>
              <p:spPr bwMode="gray">
                <a:xfrm>
                  <a:off x="3433" y="2507"/>
                  <a:ext cx="147" cy="47"/>
                </a:xfrm>
                <a:prstGeom prst="rect">
                  <a:avLst/>
                </a:prstGeom>
                <a:solidFill>
                  <a:schemeClr val="bg1"/>
                </a:solidFill>
                <a:ln w="9525">
                  <a:solidFill>
                    <a:schemeClr val="tx1"/>
                  </a:solidFill>
                  <a:miter lim="800000"/>
                  <a:headEnd/>
                  <a:tailEnd/>
                </a:ln>
              </p:spPr>
              <p:txBody>
                <a:bodyPr>
                  <a:spAutoFit/>
                </a:bodyPr>
                <a:lstStyle/>
                <a:p>
                  <a:pPr eaLnBrk="0" hangingPunct="0"/>
                  <a:endParaRPr lang="en-US"/>
                </a:p>
              </p:txBody>
            </p:sp>
            <p:sp>
              <p:nvSpPr>
                <p:cNvPr id="20538" name="Text Box 58"/>
                <p:cNvSpPr txBox="1">
                  <a:spLocks noChangeArrowheads="1"/>
                </p:cNvSpPr>
                <p:nvPr/>
              </p:nvSpPr>
              <p:spPr bwMode="gray">
                <a:xfrm>
                  <a:off x="2036" y="1952"/>
                  <a:ext cx="453" cy="179"/>
                </a:xfrm>
                <a:prstGeom prst="rect">
                  <a:avLst/>
                </a:prstGeom>
                <a:noFill/>
                <a:ln w="9525">
                  <a:noFill/>
                  <a:miter lim="800000"/>
                  <a:headEnd/>
                  <a:tailEnd/>
                </a:ln>
              </p:spPr>
              <p:txBody>
                <a:bodyPr>
                  <a:spAutoFit/>
                </a:bodyPr>
                <a:lstStyle/>
                <a:p>
                  <a:pPr algn="ctr" eaLnBrk="0" hangingPunct="0">
                    <a:lnSpc>
                      <a:spcPct val="105000"/>
                    </a:lnSpc>
                  </a:pPr>
                  <a:r>
                    <a:rPr lang="en-US" sz="1200"/>
                    <a:t>Groove</a:t>
                  </a:r>
                </a:p>
              </p:txBody>
            </p:sp>
            <p:sp>
              <p:nvSpPr>
                <p:cNvPr id="20539" name="Text Box 59"/>
                <p:cNvSpPr txBox="1">
                  <a:spLocks noChangeArrowheads="1"/>
                </p:cNvSpPr>
                <p:nvPr/>
              </p:nvSpPr>
              <p:spPr bwMode="gray">
                <a:xfrm>
                  <a:off x="2454" y="1952"/>
                  <a:ext cx="458" cy="179"/>
                </a:xfrm>
                <a:prstGeom prst="rect">
                  <a:avLst/>
                </a:prstGeom>
                <a:noFill/>
                <a:ln w="9525">
                  <a:noFill/>
                  <a:miter lim="800000"/>
                  <a:headEnd/>
                  <a:tailEnd/>
                </a:ln>
              </p:spPr>
              <p:txBody>
                <a:bodyPr>
                  <a:spAutoFit/>
                </a:bodyPr>
                <a:lstStyle/>
                <a:p>
                  <a:pPr algn="ctr" eaLnBrk="0" hangingPunct="0">
                    <a:lnSpc>
                      <a:spcPct val="105000"/>
                    </a:lnSpc>
                  </a:pPr>
                  <a:r>
                    <a:rPr lang="en-US" sz="1200"/>
                    <a:t>Nozzle</a:t>
                  </a:r>
                </a:p>
              </p:txBody>
            </p:sp>
            <p:sp>
              <p:nvSpPr>
                <p:cNvPr id="20540" name="Text Box 60"/>
                <p:cNvSpPr txBox="1">
                  <a:spLocks noChangeArrowheads="1"/>
                </p:cNvSpPr>
                <p:nvPr/>
              </p:nvSpPr>
              <p:spPr bwMode="gray">
                <a:xfrm>
                  <a:off x="3052" y="2363"/>
                  <a:ext cx="336" cy="144"/>
                </a:xfrm>
                <a:prstGeom prst="rect">
                  <a:avLst/>
                </a:prstGeom>
                <a:noFill/>
                <a:ln w="9525">
                  <a:noFill/>
                  <a:miter lim="800000"/>
                  <a:headEnd/>
                  <a:tailEnd/>
                </a:ln>
              </p:spPr>
              <p:txBody>
                <a:bodyPr>
                  <a:spAutoFit/>
                </a:bodyPr>
                <a:lstStyle/>
                <a:p>
                  <a:pPr algn="ctr" eaLnBrk="0" hangingPunct="0"/>
                  <a:r>
                    <a:rPr lang="en-US" sz="900"/>
                    <a:t>p</a:t>
                  </a:r>
                  <a:r>
                    <a:rPr lang="en-US" sz="900" baseline="30000"/>
                    <a:t>++</a:t>
                  </a:r>
                  <a:r>
                    <a:rPr lang="en-US" sz="900"/>
                    <a:t> (B)</a:t>
                  </a:r>
                </a:p>
              </p:txBody>
            </p:sp>
            <p:sp>
              <p:nvSpPr>
                <p:cNvPr id="20541" name="Text Box 61"/>
                <p:cNvSpPr txBox="1">
                  <a:spLocks noChangeArrowheads="1"/>
                </p:cNvSpPr>
                <p:nvPr/>
              </p:nvSpPr>
              <p:spPr bwMode="gray">
                <a:xfrm>
                  <a:off x="2898" y="1960"/>
                  <a:ext cx="643" cy="179"/>
                </a:xfrm>
                <a:prstGeom prst="rect">
                  <a:avLst/>
                </a:prstGeom>
                <a:noFill/>
                <a:ln w="9525">
                  <a:noFill/>
                  <a:miter lim="800000"/>
                  <a:headEnd/>
                  <a:tailEnd/>
                </a:ln>
              </p:spPr>
              <p:txBody>
                <a:bodyPr>
                  <a:spAutoFit/>
                </a:bodyPr>
                <a:lstStyle/>
                <a:p>
                  <a:pPr algn="ctr" eaLnBrk="0" hangingPunct="0">
                    <a:lnSpc>
                      <a:spcPct val="105000"/>
                    </a:lnSpc>
                  </a:pPr>
                  <a:r>
                    <a:rPr lang="en-US" sz="1200"/>
                    <a:t>Membrane</a:t>
                  </a:r>
                </a:p>
              </p:txBody>
            </p:sp>
            <p:sp>
              <p:nvSpPr>
                <p:cNvPr id="20542" name="Line 62"/>
                <p:cNvSpPr>
                  <a:spLocks noChangeShapeType="1"/>
                </p:cNvSpPr>
                <p:nvPr/>
              </p:nvSpPr>
              <p:spPr bwMode="gray">
                <a:xfrm flipV="1">
                  <a:off x="3209" y="2258"/>
                  <a:ext cx="0" cy="121"/>
                </a:xfrm>
                <a:prstGeom prst="line">
                  <a:avLst/>
                </a:prstGeom>
                <a:noFill/>
                <a:ln w="28575">
                  <a:solidFill>
                    <a:schemeClr val="tx1"/>
                  </a:solidFill>
                  <a:round/>
                  <a:headEnd/>
                  <a:tailEnd type="triangle" w="med" len="med"/>
                </a:ln>
              </p:spPr>
              <p:txBody>
                <a:bodyPr>
                  <a:spAutoFit/>
                </a:bodyPr>
                <a:lstStyle/>
                <a:p>
                  <a:endParaRPr lang="en-US"/>
                </a:p>
              </p:txBody>
            </p:sp>
            <p:sp>
              <p:nvSpPr>
                <p:cNvPr id="20543" name="Freeform 63"/>
                <p:cNvSpPr>
                  <a:spLocks/>
                </p:cNvSpPr>
                <p:nvPr/>
              </p:nvSpPr>
              <p:spPr bwMode="gray">
                <a:xfrm>
                  <a:off x="3604" y="2082"/>
                  <a:ext cx="184" cy="280"/>
                </a:xfrm>
                <a:custGeom>
                  <a:avLst/>
                  <a:gdLst>
                    <a:gd name="T0" fmla="*/ 184 w 184"/>
                    <a:gd name="T1" fmla="*/ 0 h 280"/>
                    <a:gd name="T2" fmla="*/ 184 w 184"/>
                    <a:gd name="T3" fmla="*/ 280 h 280"/>
                    <a:gd name="T4" fmla="*/ 0 w 184"/>
                    <a:gd name="T5" fmla="*/ 280 h 280"/>
                    <a:gd name="T6" fmla="*/ 0 60000 65536"/>
                    <a:gd name="T7" fmla="*/ 0 60000 65536"/>
                    <a:gd name="T8" fmla="*/ 0 60000 65536"/>
                    <a:gd name="T9" fmla="*/ 0 w 184"/>
                    <a:gd name="T10" fmla="*/ 0 h 280"/>
                    <a:gd name="T11" fmla="*/ 184 w 184"/>
                    <a:gd name="T12" fmla="*/ 280 h 280"/>
                  </a:gdLst>
                  <a:ahLst/>
                  <a:cxnLst>
                    <a:cxn ang="T6">
                      <a:pos x="T0" y="T1"/>
                    </a:cxn>
                    <a:cxn ang="T7">
                      <a:pos x="T2" y="T3"/>
                    </a:cxn>
                    <a:cxn ang="T8">
                      <a:pos x="T4" y="T5"/>
                    </a:cxn>
                  </a:cxnLst>
                  <a:rect l="T9" t="T10" r="T11" b="T12"/>
                  <a:pathLst>
                    <a:path w="184" h="280">
                      <a:moveTo>
                        <a:pt x="184" y="0"/>
                      </a:moveTo>
                      <a:lnTo>
                        <a:pt x="184" y="280"/>
                      </a:lnTo>
                      <a:lnTo>
                        <a:pt x="0" y="280"/>
                      </a:lnTo>
                    </a:path>
                  </a:pathLst>
                </a:custGeom>
                <a:noFill/>
                <a:ln w="28575">
                  <a:solidFill>
                    <a:schemeClr val="tx1"/>
                  </a:solidFill>
                  <a:round/>
                  <a:headEnd/>
                  <a:tailEnd type="triangle" w="med" len="med"/>
                </a:ln>
              </p:spPr>
              <p:txBody>
                <a:bodyPr>
                  <a:spAutoFit/>
                </a:bodyPr>
                <a:lstStyle/>
                <a:p>
                  <a:pPr eaLnBrk="0" hangingPunct="0"/>
                  <a:endParaRPr lang="en-US"/>
                </a:p>
              </p:txBody>
            </p:sp>
            <p:sp>
              <p:nvSpPr>
                <p:cNvPr id="20544" name="Rectangle 67"/>
                <p:cNvSpPr>
                  <a:spLocks noChangeArrowheads="1"/>
                </p:cNvSpPr>
                <p:nvPr/>
              </p:nvSpPr>
              <p:spPr bwMode="gray">
                <a:xfrm>
                  <a:off x="2140" y="3415"/>
                  <a:ext cx="1440" cy="279"/>
                </a:xfrm>
                <a:prstGeom prst="rect">
                  <a:avLst/>
                </a:prstGeom>
                <a:solidFill>
                  <a:schemeClr val="accent1"/>
                </a:solidFill>
                <a:ln w="9525">
                  <a:solidFill>
                    <a:schemeClr val="tx1"/>
                  </a:solidFill>
                  <a:miter lim="800000"/>
                  <a:headEnd/>
                  <a:tailEnd/>
                </a:ln>
              </p:spPr>
              <p:txBody>
                <a:bodyPr>
                  <a:spAutoFit/>
                </a:bodyPr>
                <a:lstStyle/>
                <a:p>
                  <a:pPr eaLnBrk="0" hangingPunct="0"/>
                  <a:endParaRPr lang="en-US"/>
                </a:p>
              </p:txBody>
            </p:sp>
            <p:sp>
              <p:nvSpPr>
                <p:cNvPr id="20545" name="Rectangle 68"/>
                <p:cNvSpPr>
                  <a:spLocks noChangeArrowheads="1"/>
                </p:cNvSpPr>
                <p:nvPr/>
              </p:nvSpPr>
              <p:spPr bwMode="gray">
                <a:xfrm>
                  <a:off x="2353" y="3415"/>
                  <a:ext cx="96" cy="134"/>
                </a:xfrm>
                <a:prstGeom prst="rect">
                  <a:avLst/>
                </a:prstGeom>
                <a:solidFill>
                  <a:schemeClr val="bg1"/>
                </a:solidFill>
                <a:ln w="9525">
                  <a:solidFill>
                    <a:schemeClr val="bg1"/>
                  </a:solidFill>
                  <a:miter lim="800000"/>
                  <a:headEnd/>
                  <a:tailEnd/>
                </a:ln>
              </p:spPr>
              <p:txBody>
                <a:bodyPr>
                  <a:spAutoFit/>
                </a:bodyPr>
                <a:lstStyle/>
                <a:p>
                  <a:pPr eaLnBrk="0" hangingPunct="0"/>
                  <a:endParaRPr lang="en-US"/>
                </a:p>
              </p:txBody>
            </p:sp>
            <p:sp>
              <p:nvSpPr>
                <p:cNvPr id="20546" name="Rectangle 69"/>
                <p:cNvSpPr>
                  <a:spLocks noChangeArrowheads="1"/>
                </p:cNvSpPr>
                <p:nvPr/>
              </p:nvSpPr>
              <p:spPr bwMode="gray">
                <a:xfrm>
                  <a:off x="2743" y="3415"/>
                  <a:ext cx="109" cy="230"/>
                </a:xfrm>
                <a:prstGeom prst="rect">
                  <a:avLst/>
                </a:prstGeom>
                <a:solidFill>
                  <a:schemeClr val="bg1"/>
                </a:solidFill>
                <a:ln w="9525">
                  <a:solidFill>
                    <a:schemeClr val="bg1"/>
                  </a:solidFill>
                  <a:miter lim="800000"/>
                  <a:headEnd/>
                  <a:tailEnd/>
                </a:ln>
              </p:spPr>
              <p:txBody>
                <a:bodyPr>
                  <a:spAutoFit/>
                </a:bodyPr>
                <a:lstStyle/>
                <a:p>
                  <a:pPr eaLnBrk="0" hangingPunct="0"/>
                  <a:endParaRPr lang="en-US"/>
                </a:p>
              </p:txBody>
            </p:sp>
            <p:sp>
              <p:nvSpPr>
                <p:cNvPr id="20547" name="Rectangle 70"/>
                <p:cNvSpPr>
                  <a:spLocks noChangeArrowheads="1"/>
                </p:cNvSpPr>
                <p:nvPr/>
              </p:nvSpPr>
              <p:spPr bwMode="gray">
                <a:xfrm>
                  <a:off x="3116" y="3414"/>
                  <a:ext cx="168" cy="280"/>
                </a:xfrm>
                <a:prstGeom prst="rect">
                  <a:avLst/>
                </a:prstGeom>
                <a:solidFill>
                  <a:schemeClr val="bg1"/>
                </a:solidFill>
                <a:ln w="9525">
                  <a:solidFill>
                    <a:schemeClr val="bg1"/>
                  </a:solidFill>
                  <a:miter lim="800000"/>
                  <a:headEnd/>
                  <a:tailEnd/>
                </a:ln>
              </p:spPr>
              <p:txBody>
                <a:bodyPr>
                  <a:spAutoFit/>
                </a:bodyPr>
                <a:lstStyle/>
                <a:p>
                  <a:pPr eaLnBrk="0" hangingPunct="0"/>
                  <a:endParaRPr lang="en-US"/>
                </a:p>
              </p:txBody>
            </p:sp>
            <p:sp>
              <p:nvSpPr>
                <p:cNvPr id="20548" name="Rectangle 71"/>
                <p:cNvSpPr>
                  <a:spLocks noChangeArrowheads="1"/>
                </p:cNvSpPr>
                <p:nvPr/>
              </p:nvSpPr>
              <p:spPr bwMode="gray">
                <a:xfrm>
                  <a:off x="2140" y="3367"/>
                  <a:ext cx="210" cy="47"/>
                </a:xfrm>
                <a:prstGeom prst="rect">
                  <a:avLst/>
                </a:prstGeom>
                <a:solidFill>
                  <a:schemeClr val="bg1"/>
                </a:solidFill>
                <a:ln w="9525">
                  <a:solidFill>
                    <a:schemeClr val="tx1"/>
                  </a:solidFill>
                  <a:miter lim="800000"/>
                  <a:headEnd/>
                  <a:tailEnd/>
                </a:ln>
              </p:spPr>
              <p:txBody>
                <a:bodyPr>
                  <a:spAutoFit/>
                </a:bodyPr>
                <a:lstStyle/>
                <a:p>
                  <a:pPr eaLnBrk="0" hangingPunct="0"/>
                  <a:endParaRPr lang="en-US"/>
                </a:p>
              </p:txBody>
            </p:sp>
            <p:sp>
              <p:nvSpPr>
                <p:cNvPr id="20549" name="Rectangle 72"/>
                <p:cNvSpPr>
                  <a:spLocks noChangeArrowheads="1"/>
                </p:cNvSpPr>
                <p:nvPr/>
              </p:nvSpPr>
              <p:spPr bwMode="gray">
                <a:xfrm>
                  <a:off x="2449" y="3368"/>
                  <a:ext cx="294" cy="47"/>
                </a:xfrm>
                <a:prstGeom prst="rect">
                  <a:avLst/>
                </a:prstGeom>
                <a:solidFill>
                  <a:schemeClr val="bg1"/>
                </a:solidFill>
                <a:ln w="9525">
                  <a:solidFill>
                    <a:schemeClr val="tx1"/>
                  </a:solidFill>
                  <a:miter lim="800000"/>
                  <a:headEnd/>
                  <a:tailEnd/>
                </a:ln>
              </p:spPr>
              <p:txBody>
                <a:bodyPr>
                  <a:spAutoFit/>
                </a:bodyPr>
                <a:lstStyle/>
                <a:p>
                  <a:pPr eaLnBrk="0" hangingPunct="0"/>
                  <a:endParaRPr lang="en-US"/>
                </a:p>
              </p:txBody>
            </p:sp>
            <p:sp>
              <p:nvSpPr>
                <p:cNvPr id="20550" name="Rectangle 73"/>
                <p:cNvSpPr>
                  <a:spLocks noChangeArrowheads="1"/>
                </p:cNvSpPr>
                <p:nvPr/>
              </p:nvSpPr>
              <p:spPr bwMode="gray">
                <a:xfrm>
                  <a:off x="2852" y="3368"/>
                  <a:ext cx="264" cy="47"/>
                </a:xfrm>
                <a:prstGeom prst="rect">
                  <a:avLst/>
                </a:prstGeom>
                <a:solidFill>
                  <a:schemeClr val="bg1"/>
                </a:solidFill>
                <a:ln w="9525">
                  <a:solidFill>
                    <a:schemeClr val="tx1"/>
                  </a:solidFill>
                  <a:miter lim="800000"/>
                  <a:headEnd/>
                  <a:tailEnd/>
                </a:ln>
              </p:spPr>
              <p:txBody>
                <a:bodyPr>
                  <a:spAutoFit/>
                </a:bodyPr>
                <a:lstStyle/>
                <a:p>
                  <a:pPr eaLnBrk="0" hangingPunct="0"/>
                  <a:endParaRPr lang="en-US"/>
                </a:p>
              </p:txBody>
            </p:sp>
            <p:sp>
              <p:nvSpPr>
                <p:cNvPr id="20551" name="Rectangle 74"/>
                <p:cNvSpPr>
                  <a:spLocks noChangeArrowheads="1"/>
                </p:cNvSpPr>
                <p:nvPr/>
              </p:nvSpPr>
              <p:spPr bwMode="gray">
                <a:xfrm>
                  <a:off x="3284" y="3367"/>
                  <a:ext cx="296" cy="48"/>
                </a:xfrm>
                <a:prstGeom prst="rect">
                  <a:avLst/>
                </a:prstGeom>
                <a:solidFill>
                  <a:schemeClr val="bg1"/>
                </a:solidFill>
                <a:ln w="9525">
                  <a:solidFill>
                    <a:schemeClr val="tx1"/>
                  </a:solidFill>
                  <a:miter lim="800000"/>
                  <a:headEnd/>
                  <a:tailEnd/>
                </a:ln>
              </p:spPr>
              <p:txBody>
                <a:bodyPr>
                  <a:spAutoFit/>
                </a:bodyPr>
                <a:lstStyle/>
                <a:p>
                  <a:pPr eaLnBrk="0" hangingPunct="0"/>
                  <a:endParaRPr lang="en-US"/>
                </a:p>
              </p:txBody>
            </p:sp>
            <p:sp>
              <p:nvSpPr>
                <p:cNvPr id="20552" name="Rectangle 75"/>
                <p:cNvSpPr>
                  <a:spLocks noChangeArrowheads="1"/>
                </p:cNvSpPr>
                <p:nvPr/>
              </p:nvSpPr>
              <p:spPr bwMode="gray">
                <a:xfrm>
                  <a:off x="2140" y="3694"/>
                  <a:ext cx="976" cy="48"/>
                </a:xfrm>
                <a:prstGeom prst="rect">
                  <a:avLst/>
                </a:prstGeom>
                <a:solidFill>
                  <a:schemeClr val="bg1"/>
                </a:solidFill>
                <a:ln w="9525">
                  <a:solidFill>
                    <a:schemeClr val="tx1"/>
                  </a:solidFill>
                  <a:miter lim="800000"/>
                  <a:headEnd/>
                  <a:tailEnd/>
                </a:ln>
              </p:spPr>
              <p:txBody>
                <a:bodyPr>
                  <a:spAutoFit/>
                </a:bodyPr>
                <a:lstStyle/>
                <a:p>
                  <a:pPr eaLnBrk="0" hangingPunct="0"/>
                  <a:endParaRPr lang="en-US"/>
                </a:p>
              </p:txBody>
            </p:sp>
            <p:sp>
              <p:nvSpPr>
                <p:cNvPr id="20553" name="Rectangle 76"/>
                <p:cNvSpPr>
                  <a:spLocks noChangeArrowheads="1"/>
                </p:cNvSpPr>
                <p:nvPr/>
              </p:nvSpPr>
              <p:spPr bwMode="gray">
                <a:xfrm>
                  <a:off x="3284" y="3694"/>
                  <a:ext cx="296" cy="48"/>
                </a:xfrm>
                <a:prstGeom prst="rect">
                  <a:avLst/>
                </a:prstGeom>
                <a:solidFill>
                  <a:schemeClr val="bg1"/>
                </a:solidFill>
                <a:ln w="9525">
                  <a:solidFill>
                    <a:schemeClr val="tx1"/>
                  </a:solidFill>
                  <a:miter lim="800000"/>
                  <a:headEnd/>
                  <a:tailEnd/>
                </a:ln>
              </p:spPr>
              <p:txBody>
                <a:bodyPr>
                  <a:spAutoFit/>
                </a:bodyPr>
                <a:lstStyle/>
                <a:p>
                  <a:pPr eaLnBrk="0" hangingPunct="0"/>
                  <a:endParaRPr lang="en-US"/>
                </a:p>
              </p:txBody>
            </p:sp>
            <p:sp>
              <p:nvSpPr>
                <p:cNvPr id="20554" name="Text Box 77"/>
                <p:cNvSpPr txBox="1">
                  <a:spLocks noChangeArrowheads="1"/>
                </p:cNvSpPr>
                <p:nvPr/>
              </p:nvSpPr>
              <p:spPr bwMode="gray">
                <a:xfrm>
                  <a:off x="3401" y="3058"/>
                  <a:ext cx="580" cy="300"/>
                </a:xfrm>
                <a:prstGeom prst="rect">
                  <a:avLst/>
                </a:prstGeom>
                <a:noFill/>
                <a:ln w="9525">
                  <a:noFill/>
                  <a:miter lim="800000"/>
                  <a:headEnd/>
                  <a:tailEnd/>
                </a:ln>
              </p:spPr>
              <p:txBody>
                <a:bodyPr>
                  <a:spAutoFit/>
                </a:bodyPr>
                <a:lstStyle/>
                <a:p>
                  <a:pPr algn="ctr" eaLnBrk="0" hangingPunct="0">
                    <a:lnSpc>
                      <a:spcPct val="105000"/>
                    </a:lnSpc>
                  </a:pPr>
                  <a:r>
                    <a:rPr lang="en-US" sz="1200"/>
                    <a:t>Silicon</a:t>
                  </a:r>
                </a:p>
                <a:p>
                  <a:pPr algn="ctr" eaLnBrk="0" hangingPunct="0">
                    <a:lnSpc>
                      <a:spcPct val="105000"/>
                    </a:lnSpc>
                  </a:pPr>
                  <a:r>
                    <a:rPr lang="en-US" sz="1200"/>
                    <a:t>Substrate</a:t>
                  </a:r>
                </a:p>
              </p:txBody>
            </p:sp>
            <p:sp>
              <p:nvSpPr>
                <p:cNvPr id="20555" name="Freeform 78"/>
                <p:cNvSpPr>
                  <a:spLocks/>
                </p:cNvSpPr>
                <p:nvPr/>
              </p:nvSpPr>
              <p:spPr bwMode="gray">
                <a:xfrm>
                  <a:off x="3604" y="3292"/>
                  <a:ext cx="184" cy="280"/>
                </a:xfrm>
                <a:custGeom>
                  <a:avLst/>
                  <a:gdLst>
                    <a:gd name="T0" fmla="*/ 184 w 184"/>
                    <a:gd name="T1" fmla="*/ 0 h 280"/>
                    <a:gd name="T2" fmla="*/ 184 w 184"/>
                    <a:gd name="T3" fmla="*/ 280 h 280"/>
                    <a:gd name="T4" fmla="*/ 0 w 184"/>
                    <a:gd name="T5" fmla="*/ 280 h 280"/>
                    <a:gd name="T6" fmla="*/ 0 60000 65536"/>
                    <a:gd name="T7" fmla="*/ 0 60000 65536"/>
                    <a:gd name="T8" fmla="*/ 0 60000 65536"/>
                    <a:gd name="T9" fmla="*/ 0 w 184"/>
                    <a:gd name="T10" fmla="*/ 0 h 280"/>
                    <a:gd name="T11" fmla="*/ 184 w 184"/>
                    <a:gd name="T12" fmla="*/ 280 h 280"/>
                  </a:gdLst>
                  <a:ahLst/>
                  <a:cxnLst>
                    <a:cxn ang="T6">
                      <a:pos x="T0" y="T1"/>
                    </a:cxn>
                    <a:cxn ang="T7">
                      <a:pos x="T2" y="T3"/>
                    </a:cxn>
                    <a:cxn ang="T8">
                      <a:pos x="T4" y="T5"/>
                    </a:cxn>
                  </a:cxnLst>
                  <a:rect l="T9" t="T10" r="T11" b="T12"/>
                  <a:pathLst>
                    <a:path w="184" h="280">
                      <a:moveTo>
                        <a:pt x="184" y="0"/>
                      </a:moveTo>
                      <a:lnTo>
                        <a:pt x="184" y="280"/>
                      </a:lnTo>
                      <a:lnTo>
                        <a:pt x="0" y="280"/>
                      </a:lnTo>
                    </a:path>
                  </a:pathLst>
                </a:custGeom>
                <a:noFill/>
                <a:ln w="28575">
                  <a:solidFill>
                    <a:schemeClr val="tx1"/>
                  </a:solidFill>
                  <a:round/>
                  <a:headEnd/>
                  <a:tailEnd type="triangle" w="med" len="med"/>
                </a:ln>
              </p:spPr>
              <p:txBody>
                <a:bodyPr>
                  <a:spAutoFit/>
                </a:bodyPr>
                <a:lstStyle/>
                <a:p>
                  <a:pPr eaLnBrk="0" hangingPunct="0"/>
                  <a:endParaRPr lang="en-US"/>
                </a:p>
              </p:txBody>
            </p:sp>
            <p:sp>
              <p:nvSpPr>
                <p:cNvPr id="20556" name="Text Box 79"/>
                <p:cNvSpPr txBox="1">
                  <a:spLocks noChangeArrowheads="1"/>
                </p:cNvSpPr>
                <p:nvPr/>
              </p:nvSpPr>
              <p:spPr bwMode="gray">
                <a:xfrm>
                  <a:off x="2307" y="3218"/>
                  <a:ext cx="559" cy="179"/>
                </a:xfrm>
                <a:prstGeom prst="rect">
                  <a:avLst/>
                </a:prstGeom>
                <a:noFill/>
                <a:ln w="9525">
                  <a:noFill/>
                  <a:miter lim="800000"/>
                  <a:headEnd/>
                  <a:tailEnd/>
                </a:ln>
              </p:spPr>
              <p:txBody>
                <a:bodyPr>
                  <a:spAutoFit/>
                </a:bodyPr>
                <a:lstStyle/>
                <a:p>
                  <a:pPr algn="ctr" eaLnBrk="0" hangingPunct="0">
                    <a:lnSpc>
                      <a:spcPct val="105000"/>
                    </a:lnSpc>
                  </a:pPr>
                  <a:r>
                    <a:rPr lang="en-US" sz="1200"/>
                    <a:t>Channels</a:t>
                  </a:r>
                </a:p>
              </p:txBody>
            </p:sp>
            <p:sp>
              <p:nvSpPr>
                <p:cNvPr id="20557" name="Text Box 80"/>
                <p:cNvSpPr txBox="1">
                  <a:spLocks noChangeArrowheads="1"/>
                </p:cNvSpPr>
                <p:nvPr/>
              </p:nvSpPr>
              <p:spPr bwMode="gray">
                <a:xfrm>
                  <a:off x="2955" y="3205"/>
                  <a:ext cx="436" cy="179"/>
                </a:xfrm>
                <a:prstGeom prst="rect">
                  <a:avLst/>
                </a:prstGeom>
                <a:noFill/>
                <a:ln w="9525">
                  <a:noFill/>
                  <a:miter lim="800000"/>
                  <a:headEnd/>
                  <a:tailEnd/>
                </a:ln>
              </p:spPr>
              <p:txBody>
                <a:bodyPr>
                  <a:spAutoFit/>
                </a:bodyPr>
                <a:lstStyle/>
                <a:p>
                  <a:pPr algn="ctr" eaLnBrk="0" hangingPunct="0">
                    <a:lnSpc>
                      <a:spcPct val="105000"/>
                    </a:lnSpc>
                  </a:pPr>
                  <a:r>
                    <a:rPr lang="en-US" sz="1200"/>
                    <a:t>Holes</a:t>
                  </a:r>
                </a:p>
              </p:txBody>
            </p:sp>
          </p:grpSp>
          <p:pic>
            <p:nvPicPr>
              <p:cNvPr id="20495" name="Picture 10"/>
              <p:cNvPicPr>
                <a:picLocks noChangeAspect="1" noChangeArrowheads="1"/>
              </p:cNvPicPr>
              <p:nvPr/>
            </p:nvPicPr>
            <p:blipFill>
              <a:blip r:embed="rId3"/>
              <a:srcRect/>
              <a:stretch>
                <a:fillRect/>
              </a:stretch>
            </p:blipFill>
            <p:spPr bwMode="gray">
              <a:xfrm>
                <a:off x="524" y="2092"/>
                <a:ext cx="1183" cy="832"/>
              </a:xfrm>
              <a:prstGeom prst="rect">
                <a:avLst/>
              </a:prstGeom>
              <a:noFill/>
              <a:ln w="9525">
                <a:noFill/>
                <a:miter lim="800000"/>
                <a:headEnd/>
                <a:tailEnd/>
              </a:ln>
            </p:spPr>
          </p:pic>
          <p:grpSp>
            <p:nvGrpSpPr>
              <p:cNvPr id="20496" name="Group 106"/>
              <p:cNvGrpSpPr>
                <a:grpSpLocks/>
              </p:cNvGrpSpPr>
              <p:nvPr/>
            </p:nvGrpSpPr>
            <p:grpSpPr bwMode="auto">
              <a:xfrm>
                <a:off x="499" y="3040"/>
                <a:ext cx="1234" cy="875"/>
                <a:chOff x="499" y="3040"/>
                <a:chExt cx="1234" cy="875"/>
              </a:xfrm>
            </p:grpSpPr>
            <p:sp>
              <p:nvSpPr>
                <p:cNvPr id="20508" name="Rectangle 19"/>
                <p:cNvSpPr>
                  <a:spLocks noChangeArrowheads="1"/>
                </p:cNvSpPr>
                <p:nvPr/>
              </p:nvSpPr>
              <p:spPr bwMode="gray">
                <a:xfrm>
                  <a:off x="499" y="3444"/>
                  <a:ext cx="1234" cy="244"/>
                </a:xfrm>
                <a:prstGeom prst="rect">
                  <a:avLst/>
                </a:prstGeom>
                <a:solidFill>
                  <a:schemeClr val="accent1"/>
                </a:solidFill>
                <a:ln w="9525">
                  <a:noFill/>
                  <a:miter lim="800000"/>
                  <a:headEnd/>
                  <a:tailEnd/>
                </a:ln>
              </p:spPr>
              <p:txBody>
                <a:bodyPr>
                  <a:spAutoFit/>
                </a:bodyPr>
                <a:lstStyle/>
                <a:p>
                  <a:pPr eaLnBrk="0" hangingPunct="0"/>
                  <a:endParaRPr lang="en-US"/>
                </a:p>
              </p:txBody>
            </p:sp>
            <p:sp>
              <p:nvSpPr>
                <p:cNvPr id="20509" name="Rectangle 20"/>
                <p:cNvSpPr>
                  <a:spLocks noChangeArrowheads="1"/>
                </p:cNvSpPr>
                <p:nvPr/>
              </p:nvSpPr>
              <p:spPr bwMode="gray">
                <a:xfrm>
                  <a:off x="761" y="3361"/>
                  <a:ext cx="183" cy="48"/>
                </a:xfrm>
                <a:prstGeom prst="rect">
                  <a:avLst/>
                </a:prstGeom>
                <a:solidFill>
                  <a:schemeClr val="accent2"/>
                </a:solidFill>
                <a:ln w="9525">
                  <a:noFill/>
                  <a:miter lim="800000"/>
                  <a:headEnd/>
                  <a:tailEnd/>
                </a:ln>
              </p:spPr>
              <p:txBody>
                <a:bodyPr>
                  <a:spAutoFit/>
                </a:bodyPr>
                <a:lstStyle/>
                <a:p>
                  <a:pPr eaLnBrk="0" hangingPunct="0"/>
                  <a:endParaRPr lang="en-US"/>
                </a:p>
              </p:txBody>
            </p:sp>
            <p:sp>
              <p:nvSpPr>
                <p:cNvPr id="20510" name="Rectangle 21"/>
                <p:cNvSpPr>
                  <a:spLocks noChangeArrowheads="1"/>
                </p:cNvSpPr>
                <p:nvPr/>
              </p:nvSpPr>
              <p:spPr bwMode="gray">
                <a:xfrm>
                  <a:off x="995" y="3361"/>
                  <a:ext cx="182" cy="48"/>
                </a:xfrm>
                <a:prstGeom prst="rect">
                  <a:avLst/>
                </a:prstGeom>
                <a:solidFill>
                  <a:schemeClr val="accent2"/>
                </a:solidFill>
                <a:ln w="9525">
                  <a:noFill/>
                  <a:miter lim="800000"/>
                  <a:headEnd/>
                  <a:tailEnd/>
                </a:ln>
              </p:spPr>
              <p:txBody>
                <a:bodyPr>
                  <a:spAutoFit/>
                </a:bodyPr>
                <a:lstStyle/>
                <a:p>
                  <a:pPr eaLnBrk="0" hangingPunct="0"/>
                  <a:endParaRPr lang="en-US"/>
                </a:p>
              </p:txBody>
            </p:sp>
            <p:sp>
              <p:nvSpPr>
                <p:cNvPr id="20511" name="Rectangle 22"/>
                <p:cNvSpPr>
                  <a:spLocks noChangeArrowheads="1"/>
                </p:cNvSpPr>
                <p:nvPr/>
              </p:nvSpPr>
              <p:spPr bwMode="gray">
                <a:xfrm>
                  <a:off x="903" y="3301"/>
                  <a:ext cx="137" cy="49"/>
                </a:xfrm>
                <a:prstGeom prst="rect">
                  <a:avLst/>
                </a:prstGeom>
                <a:solidFill>
                  <a:srgbClr val="FF0000"/>
                </a:solidFill>
                <a:ln w="9525">
                  <a:noFill/>
                  <a:miter lim="800000"/>
                  <a:headEnd/>
                  <a:tailEnd/>
                </a:ln>
              </p:spPr>
              <p:txBody>
                <a:bodyPr>
                  <a:spAutoFit/>
                </a:bodyPr>
                <a:lstStyle/>
                <a:p>
                  <a:pPr eaLnBrk="0" hangingPunct="0"/>
                  <a:endParaRPr lang="en-US"/>
                </a:p>
              </p:txBody>
            </p:sp>
            <p:sp>
              <p:nvSpPr>
                <p:cNvPr id="20512" name="Rectangle 23"/>
                <p:cNvSpPr>
                  <a:spLocks noChangeArrowheads="1"/>
                </p:cNvSpPr>
                <p:nvPr/>
              </p:nvSpPr>
              <p:spPr bwMode="gray">
                <a:xfrm>
                  <a:off x="954" y="3350"/>
                  <a:ext cx="35" cy="85"/>
                </a:xfrm>
                <a:prstGeom prst="rect">
                  <a:avLst/>
                </a:prstGeom>
                <a:solidFill>
                  <a:srgbClr val="FF0000"/>
                </a:solidFill>
                <a:ln w="9525">
                  <a:noFill/>
                  <a:miter lim="800000"/>
                  <a:headEnd/>
                  <a:tailEnd/>
                </a:ln>
              </p:spPr>
              <p:txBody>
                <a:bodyPr>
                  <a:spAutoFit/>
                </a:bodyPr>
                <a:lstStyle/>
                <a:p>
                  <a:pPr eaLnBrk="0" hangingPunct="0"/>
                  <a:endParaRPr lang="en-US"/>
                </a:p>
              </p:txBody>
            </p:sp>
            <p:sp>
              <p:nvSpPr>
                <p:cNvPr id="20513" name="Rectangle 24"/>
                <p:cNvSpPr>
                  <a:spLocks noChangeArrowheads="1"/>
                </p:cNvSpPr>
                <p:nvPr/>
              </p:nvSpPr>
              <p:spPr bwMode="gray">
                <a:xfrm>
                  <a:off x="1060" y="3301"/>
                  <a:ext cx="117" cy="60"/>
                </a:xfrm>
                <a:prstGeom prst="rect">
                  <a:avLst/>
                </a:prstGeom>
                <a:solidFill>
                  <a:schemeClr val="accent2"/>
                </a:solidFill>
                <a:ln w="9525">
                  <a:noFill/>
                  <a:miter lim="800000"/>
                  <a:headEnd/>
                  <a:tailEnd/>
                </a:ln>
              </p:spPr>
              <p:txBody>
                <a:bodyPr>
                  <a:spAutoFit/>
                </a:bodyPr>
                <a:lstStyle/>
                <a:p>
                  <a:pPr eaLnBrk="0" hangingPunct="0"/>
                  <a:endParaRPr lang="en-US"/>
                </a:p>
              </p:txBody>
            </p:sp>
            <p:sp>
              <p:nvSpPr>
                <p:cNvPr id="20514" name="Rectangle 25"/>
                <p:cNvSpPr>
                  <a:spLocks noChangeArrowheads="1"/>
                </p:cNvSpPr>
                <p:nvPr/>
              </p:nvSpPr>
              <p:spPr bwMode="gray">
                <a:xfrm>
                  <a:off x="761" y="3306"/>
                  <a:ext cx="117" cy="55"/>
                </a:xfrm>
                <a:prstGeom prst="rect">
                  <a:avLst/>
                </a:prstGeom>
                <a:solidFill>
                  <a:schemeClr val="accent2"/>
                </a:solidFill>
                <a:ln w="9525">
                  <a:noFill/>
                  <a:miter lim="800000"/>
                  <a:headEnd/>
                  <a:tailEnd/>
                </a:ln>
              </p:spPr>
              <p:txBody>
                <a:bodyPr>
                  <a:spAutoFit/>
                </a:bodyPr>
                <a:lstStyle/>
                <a:p>
                  <a:pPr eaLnBrk="0" hangingPunct="0"/>
                  <a:endParaRPr lang="en-US"/>
                </a:p>
              </p:txBody>
            </p:sp>
            <p:sp>
              <p:nvSpPr>
                <p:cNvPr id="20515" name="Text Box 26"/>
                <p:cNvSpPr txBox="1">
                  <a:spLocks noChangeArrowheads="1"/>
                </p:cNvSpPr>
                <p:nvPr/>
              </p:nvSpPr>
              <p:spPr bwMode="gray">
                <a:xfrm>
                  <a:off x="524" y="3716"/>
                  <a:ext cx="1196" cy="199"/>
                </a:xfrm>
                <a:prstGeom prst="rect">
                  <a:avLst/>
                </a:prstGeom>
                <a:noFill/>
                <a:ln w="12700">
                  <a:noFill/>
                  <a:miter lim="800000"/>
                  <a:headEnd/>
                  <a:tailEnd/>
                </a:ln>
              </p:spPr>
              <p:txBody>
                <a:bodyPr>
                  <a:spAutoFit/>
                </a:bodyPr>
                <a:lstStyle/>
                <a:p>
                  <a:pPr eaLnBrk="0" hangingPunct="0">
                    <a:lnSpc>
                      <a:spcPct val="105000"/>
                    </a:lnSpc>
                  </a:pPr>
                  <a:r>
                    <a:rPr lang="en-US" sz="1400"/>
                    <a:t>Silicon Substrate</a:t>
                  </a:r>
                </a:p>
              </p:txBody>
            </p:sp>
            <p:sp>
              <p:nvSpPr>
                <p:cNvPr id="20516" name="Line 27"/>
                <p:cNvSpPr>
                  <a:spLocks noChangeShapeType="1"/>
                </p:cNvSpPr>
                <p:nvPr/>
              </p:nvSpPr>
              <p:spPr bwMode="gray">
                <a:xfrm>
                  <a:off x="725" y="3204"/>
                  <a:ext cx="96" cy="96"/>
                </a:xfrm>
                <a:prstGeom prst="line">
                  <a:avLst/>
                </a:prstGeom>
                <a:noFill/>
                <a:ln w="28575">
                  <a:solidFill>
                    <a:schemeClr val="tx1"/>
                  </a:solidFill>
                  <a:round/>
                  <a:headEnd/>
                  <a:tailEnd type="triangle" w="med" len="med"/>
                </a:ln>
              </p:spPr>
              <p:txBody>
                <a:bodyPr>
                  <a:spAutoFit/>
                </a:bodyPr>
                <a:lstStyle/>
                <a:p>
                  <a:endParaRPr lang="en-US"/>
                </a:p>
              </p:txBody>
            </p:sp>
            <p:sp>
              <p:nvSpPr>
                <p:cNvPr id="20517" name="Line 28"/>
                <p:cNvSpPr>
                  <a:spLocks noChangeShapeType="1"/>
                </p:cNvSpPr>
                <p:nvPr/>
              </p:nvSpPr>
              <p:spPr bwMode="gray">
                <a:xfrm>
                  <a:off x="725" y="3204"/>
                  <a:ext cx="240" cy="96"/>
                </a:xfrm>
                <a:prstGeom prst="line">
                  <a:avLst/>
                </a:prstGeom>
                <a:noFill/>
                <a:ln w="28575">
                  <a:solidFill>
                    <a:schemeClr val="tx1"/>
                  </a:solidFill>
                  <a:round/>
                  <a:headEnd/>
                  <a:tailEnd type="triangle" w="med" len="med"/>
                </a:ln>
              </p:spPr>
              <p:txBody>
                <a:bodyPr>
                  <a:spAutoFit/>
                </a:bodyPr>
                <a:lstStyle/>
                <a:p>
                  <a:endParaRPr lang="en-US"/>
                </a:p>
              </p:txBody>
            </p:sp>
            <p:sp>
              <p:nvSpPr>
                <p:cNvPr id="20518" name="Text Box 29"/>
                <p:cNvSpPr txBox="1">
                  <a:spLocks noChangeArrowheads="1"/>
                </p:cNvSpPr>
                <p:nvPr/>
              </p:nvSpPr>
              <p:spPr bwMode="gray">
                <a:xfrm>
                  <a:off x="533" y="3040"/>
                  <a:ext cx="637" cy="199"/>
                </a:xfrm>
                <a:prstGeom prst="rect">
                  <a:avLst/>
                </a:prstGeom>
                <a:noFill/>
                <a:ln w="12700">
                  <a:noFill/>
                  <a:miter lim="800000"/>
                  <a:headEnd/>
                  <a:tailEnd/>
                </a:ln>
              </p:spPr>
              <p:txBody>
                <a:bodyPr>
                  <a:spAutoFit/>
                </a:bodyPr>
                <a:lstStyle/>
                <a:p>
                  <a:pPr eaLnBrk="0" hangingPunct="0">
                    <a:lnSpc>
                      <a:spcPct val="105000"/>
                    </a:lnSpc>
                  </a:pPr>
                  <a:r>
                    <a:rPr lang="en-US" sz="1400"/>
                    <a:t>Poly Si</a:t>
                  </a:r>
                  <a:endParaRPr lang="en-US" sz="1000"/>
                </a:p>
              </p:txBody>
            </p:sp>
          </p:grpSp>
          <p:grpSp>
            <p:nvGrpSpPr>
              <p:cNvPr id="20497" name="Group 101"/>
              <p:cNvGrpSpPr>
                <a:grpSpLocks/>
              </p:cNvGrpSpPr>
              <p:nvPr/>
            </p:nvGrpSpPr>
            <p:grpSpPr bwMode="auto">
              <a:xfrm>
                <a:off x="4185" y="3388"/>
                <a:ext cx="1234" cy="535"/>
                <a:chOff x="4185" y="3340"/>
                <a:chExt cx="1234" cy="535"/>
              </a:xfrm>
            </p:grpSpPr>
            <p:sp>
              <p:nvSpPr>
                <p:cNvPr id="20505" name="Rectangle 15"/>
                <p:cNvSpPr>
                  <a:spLocks noChangeArrowheads="1"/>
                </p:cNvSpPr>
                <p:nvPr/>
              </p:nvSpPr>
              <p:spPr bwMode="gray">
                <a:xfrm>
                  <a:off x="4185" y="3340"/>
                  <a:ext cx="1234" cy="326"/>
                </a:xfrm>
                <a:prstGeom prst="rect">
                  <a:avLst/>
                </a:prstGeom>
                <a:solidFill>
                  <a:schemeClr val="tx1"/>
                </a:solidFill>
                <a:ln w="9525">
                  <a:noFill/>
                  <a:miter lim="800000"/>
                  <a:headEnd/>
                  <a:tailEnd/>
                </a:ln>
              </p:spPr>
              <p:txBody>
                <a:bodyPr>
                  <a:spAutoFit/>
                </a:bodyPr>
                <a:lstStyle/>
                <a:p>
                  <a:pPr eaLnBrk="0" hangingPunct="0"/>
                  <a:endParaRPr lang="en-US"/>
                </a:p>
              </p:txBody>
            </p:sp>
            <p:sp>
              <p:nvSpPr>
                <p:cNvPr id="20506" name="Rectangle 16"/>
                <p:cNvSpPr>
                  <a:spLocks noChangeArrowheads="1"/>
                </p:cNvSpPr>
                <p:nvPr/>
              </p:nvSpPr>
              <p:spPr bwMode="gray">
                <a:xfrm>
                  <a:off x="4499" y="3343"/>
                  <a:ext cx="569" cy="119"/>
                </a:xfrm>
                <a:prstGeom prst="rect">
                  <a:avLst/>
                </a:prstGeom>
                <a:solidFill>
                  <a:srgbClr val="FF66CC"/>
                </a:solidFill>
                <a:ln w="9525">
                  <a:noFill/>
                  <a:miter lim="800000"/>
                  <a:headEnd/>
                  <a:tailEnd/>
                </a:ln>
              </p:spPr>
              <p:txBody>
                <a:bodyPr>
                  <a:spAutoFit/>
                </a:bodyPr>
                <a:lstStyle/>
                <a:p>
                  <a:pPr eaLnBrk="0" hangingPunct="0"/>
                  <a:endParaRPr lang="en-US"/>
                </a:p>
              </p:txBody>
            </p:sp>
            <p:sp>
              <p:nvSpPr>
                <p:cNvPr id="20507" name="Text Box 17"/>
                <p:cNvSpPr txBox="1">
                  <a:spLocks noChangeArrowheads="1"/>
                </p:cNvSpPr>
                <p:nvPr/>
              </p:nvSpPr>
              <p:spPr bwMode="gray">
                <a:xfrm>
                  <a:off x="4310" y="3676"/>
                  <a:ext cx="978" cy="199"/>
                </a:xfrm>
                <a:prstGeom prst="rect">
                  <a:avLst/>
                </a:prstGeom>
                <a:noFill/>
                <a:ln w="12700">
                  <a:noFill/>
                  <a:miter lim="800000"/>
                  <a:headEnd/>
                  <a:tailEnd/>
                </a:ln>
              </p:spPr>
              <p:txBody>
                <a:bodyPr>
                  <a:spAutoFit/>
                </a:bodyPr>
                <a:lstStyle/>
                <a:p>
                  <a:pPr algn="ctr" eaLnBrk="0" hangingPunct="0">
                    <a:lnSpc>
                      <a:spcPct val="105000"/>
                    </a:lnSpc>
                  </a:pPr>
                  <a:r>
                    <a:rPr lang="en-US" sz="1400"/>
                    <a:t>Metal Mold</a:t>
                  </a:r>
                </a:p>
              </p:txBody>
            </p:sp>
          </p:grpSp>
          <p:grpSp>
            <p:nvGrpSpPr>
              <p:cNvPr id="20498" name="Group 35"/>
              <p:cNvGrpSpPr>
                <a:grpSpLocks/>
              </p:cNvGrpSpPr>
              <p:nvPr/>
            </p:nvGrpSpPr>
            <p:grpSpPr bwMode="auto">
              <a:xfrm>
                <a:off x="4063" y="1997"/>
                <a:ext cx="1478" cy="1199"/>
                <a:chOff x="3028" y="672"/>
                <a:chExt cx="1718" cy="1391"/>
              </a:xfrm>
            </p:grpSpPr>
            <p:sp>
              <p:nvSpPr>
                <p:cNvPr id="20499" name="Rectangle 36"/>
                <p:cNvSpPr>
                  <a:spLocks noChangeArrowheads="1"/>
                </p:cNvSpPr>
                <p:nvPr/>
              </p:nvSpPr>
              <p:spPr bwMode="gray">
                <a:xfrm>
                  <a:off x="3029" y="672"/>
                  <a:ext cx="1712" cy="1386"/>
                </a:xfrm>
                <a:prstGeom prst="rect">
                  <a:avLst/>
                </a:prstGeom>
                <a:noFill/>
                <a:ln w="9525">
                  <a:noFill/>
                  <a:miter lim="800000"/>
                  <a:headEnd/>
                  <a:tailEnd/>
                </a:ln>
              </p:spPr>
              <p:txBody>
                <a:bodyPr>
                  <a:spAutoFit/>
                </a:bodyPr>
                <a:lstStyle/>
                <a:p>
                  <a:pPr eaLnBrk="0" hangingPunct="0"/>
                  <a:endParaRPr lang="en-US"/>
                </a:p>
              </p:txBody>
            </p:sp>
            <p:sp>
              <p:nvSpPr>
                <p:cNvPr id="20500" name="Rectangle 37"/>
                <p:cNvSpPr>
                  <a:spLocks noChangeArrowheads="1"/>
                </p:cNvSpPr>
                <p:nvPr/>
              </p:nvSpPr>
              <p:spPr bwMode="gray">
                <a:xfrm>
                  <a:off x="3029" y="672"/>
                  <a:ext cx="1712" cy="1386"/>
                </a:xfrm>
                <a:prstGeom prst="rect">
                  <a:avLst/>
                </a:prstGeom>
                <a:noFill/>
                <a:ln w="9525">
                  <a:noFill/>
                  <a:miter lim="800000"/>
                  <a:headEnd/>
                  <a:tailEnd/>
                </a:ln>
              </p:spPr>
              <p:txBody>
                <a:bodyPr>
                  <a:spAutoFit/>
                </a:bodyPr>
                <a:lstStyle/>
                <a:p>
                  <a:pPr eaLnBrk="0" hangingPunct="0"/>
                  <a:endParaRPr lang="en-US"/>
                </a:p>
              </p:txBody>
            </p:sp>
            <p:pic>
              <p:nvPicPr>
                <p:cNvPr id="20501" name="Picture 38"/>
                <p:cNvPicPr preferRelativeResize="0">
                  <a:picLocks noChangeAspect="1" noChangeArrowheads="1"/>
                </p:cNvPicPr>
                <p:nvPr/>
              </p:nvPicPr>
              <p:blipFill>
                <a:blip r:embed="rId4"/>
                <a:srcRect/>
                <a:stretch>
                  <a:fillRect/>
                </a:stretch>
              </p:blipFill>
              <p:spPr bwMode="gray">
                <a:xfrm>
                  <a:off x="3028" y="672"/>
                  <a:ext cx="859" cy="696"/>
                </a:xfrm>
                <a:prstGeom prst="rect">
                  <a:avLst/>
                </a:prstGeom>
                <a:noFill/>
                <a:ln w="9525">
                  <a:noFill/>
                  <a:miter lim="800000"/>
                  <a:headEnd/>
                  <a:tailEnd/>
                </a:ln>
              </p:spPr>
            </p:pic>
            <p:pic>
              <p:nvPicPr>
                <p:cNvPr id="20502" name="Picture 39"/>
                <p:cNvPicPr preferRelativeResize="0">
                  <a:picLocks noChangeAspect="1" noChangeArrowheads="1"/>
                </p:cNvPicPr>
                <p:nvPr/>
              </p:nvPicPr>
              <p:blipFill>
                <a:blip r:embed="rId5"/>
                <a:srcRect/>
                <a:stretch>
                  <a:fillRect/>
                </a:stretch>
              </p:blipFill>
              <p:spPr bwMode="gray">
                <a:xfrm>
                  <a:off x="3887" y="672"/>
                  <a:ext cx="859" cy="696"/>
                </a:xfrm>
                <a:prstGeom prst="rect">
                  <a:avLst/>
                </a:prstGeom>
                <a:noFill/>
                <a:ln w="9525">
                  <a:noFill/>
                  <a:miter lim="800000"/>
                  <a:headEnd/>
                  <a:tailEnd/>
                </a:ln>
              </p:spPr>
            </p:pic>
            <p:pic>
              <p:nvPicPr>
                <p:cNvPr id="20503" name="Picture 40"/>
                <p:cNvPicPr preferRelativeResize="0">
                  <a:picLocks noChangeAspect="1" noChangeArrowheads="1"/>
                </p:cNvPicPr>
                <p:nvPr/>
              </p:nvPicPr>
              <p:blipFill>
                <a:blip r:embed="rId6"/>
                <a:srcRect/>
                <a:stretch>
                  <a:fillRect/>
                </a:stretch>
              </p:blipFill>
              <p:spPr bwMode="gray">
                <a:xfrm>
                  <a:off x="3028" y="1368"/>
                  <a:ext cx="859" cy="695"/>
                </a:xfrm>
                <a:prstGeom prst="rect">
                  <a:avLst/>
                </a:prstGeom>
                <a:noFill/>
                <a:ln w="9525">
                  <a:noFill/>
                  <a:miter lim="800000"/>
                  <a:headEnd/>
                  <a:tailEnd/>
                </a:ln>
              </p:spPr>
            </p:pic>
            <p:pic>
              <p:nvPicPr>
                <p:cNvPr id="20504" name="Picture 41"/>
                <p:cNvPicPr preferRelativeResize="0">
                  <a:picLocks noChangeAspect="1" noChangeArrowheads="1"/>
                </p:cNvPicPr>
                <p:nvPr/>
              </p:nvPicPr>
              <p:blipFill>
                <a:blip r:embed="rId7"/>
                <a:srcRect/>
                <a:stretch>
                  <a:fillRect/>
                </a:stretch>
              </p:blipFill>
              <p:spPr bwMode="gray">
                <a:xfrm>
                  <a:off x="3887" y="1368"/>
                  <a:ext cx="859" cy="695"/>
                </a:xfrm>
                <a:prstGeom prst="rect">
                  <a:avLst/>
                </a:prstGeom>
                <a:noFill/>
                <a:ln w="9525">
                  <a:noFill/>
                  <a:miter lim="800000"/>
                  <a:headEnd/>
                  <a:tailEnd/>
                </a:ln>
              </p:spPr>
            </p:pic>
          </p:grpSp>
        </p:grpSp>
        <p:sp>
          <p:nvSpPr>
            <p:cNvPr id="20493" name="Text Box 33"/>
            <p:cNvSpPr txBox="1">
              <a:spLocks noChangeArrowheads="1"/>
            </p:cNvSpPr>
            <p:nvPr/>
          </p:nvSpPr>
          <p:spPr bwMode="gray">
            <a:xfrm>
              <a:off x="3996" y="1165"/>
              <a:ext cx="1612" cy="786"/>
            </a:xfrm>
            <a:prstGeom prst="rect">
              <a:avLst/>
            </a:prstGeom>
            <a:noFill/>
            <a:ln w="9525">
              <a:noFill/>
              <a:miter lim="800000"/>
              <a:headEnd/>
              <a:tailEnd/>
            </a:ln>
          </p:spPr>
          <p:txBody>
            <a:bodyPr>
              <a:spAutoFit/>
            </a:bodyPr>
            <a:lstStyle/>
            <a:p>
              <a:pPr algn="ctr" eaLnBrk="0" hangingPunct="0">
                <a:lnSpc>
                  <a:spcPct val="105000"/>
                </a:lnSpc>
              </a:pPr>
              <a:r>
                <a:rPr lang="en-US" sz="1800">
                  <a:solidFill>
                    <a:srgbClr val="0066CC"/>
                  </a:solidFill>
                </a:rPr>
                <a:t>Structures formed by mold fabrication, followed by injection  molding</a:t>
              </a:r>
            </a:p>
          </p:txBody>
        </p:sp>
      </p:grpSp>
      <p:sp>
        <p:nvSpPr>
          <p:cNvPr id="84" name="Title 1"/>
          <p:cNvSpPr txBox="1">
            <a:spLocks/>
          </p:cNvSpPr>
          <p:nvPr/>
        </p:nvSpPr>
        <p:spPr bwMode="auto">
          <a:xfrm>
            <a:off x="685800" y="381000"/>
            <a:ext cx="7772400" cy="1219200"/>
          </a:xfrm>
          <a:prstGeom prst="rect">
            <a:avLst/>
          </a:prstGeom>
          <a:noFill/>
          <a:ln w="12700">
            <a:noFill/>
            <a:miter lim="800000"/>
            <a:headEnd/>
            <a:tailEnd/>
          </a:ln>
        </p:spPr>
        <p:txBody>
          <a:bodyPr lIns="90487" tIns="44450" rIns="90487" bIns="44450" anchor="ctr"/>
          <a:lstStyle/>
          <a:p>
            <a:pPr algn="ctr" eaLnBrk="0" hangingPunct="0">
              <a:defRPr/>
            </a:pPr>
            <a:r>
              <a:rPr lang="en-US" sz="2800" b="1" dirty="0">
                <a:latin typeface="Times New Roman" charset="0"/>
              </a:rPr>
              <a:t>Three Dominant MEMS </a:t>
            </a:r>
          </a:p>
          <a:p>
            <a:pPr algn="ctr" eaLnBrk="0" hangingPunct="0">
              <a:defRPr/>
            </a:pPr>
            <a:r>
              <a:rPr lang="en-US" sz="2800" b="1" dirty="0" err="1">
                <a:latin typeface="Times New Roman" charset="0"/>
              </a:rPr>
              <a:t>Microfabrication</a:t>
            </a:r>
            <a:r>
              <a:rPr lang="en-US" sz="2800" b="1" dirty="0">
                <a:latin typeface="Times New Roman" charset="0"/>
              </a:rPr>
              <a:t> Technologies</a:t>
            </a:r>
            <a:endParaRPr lang="en-US" sz="2800" b="1" kern="0" dirty="0">
              <a:solidFill>
                <a:srgbClr val="000000"/>
              </a:solidFill>
              <a:latin typeface="+mj-lt"/>
              <a:ea typeface="+mj-ea"/>
              <a:cs typeface="+mj-cs"/>
            </a:endParaRPr>
          </a:p>
        </p:txBody>
      </p:sp>
      <p:sp>
        <p:nvSpPr>
          <p:cNvPr id="20483" name="Text Box 78"/>
          <p:cNvSpPr txBox="1">
            <a:spLocks noChangeArrowheads="1"/>
          </p:cNvSpPr>
          <p:nvPr/>
        </p:nvSpPr>
        <p:spPr bwMode="auto">
          <a:xfrm>
            <a:off x="152400" y="6477000"/>
            <a:ext cx="3429000" cy="244475"/>
          </a:xfrm>
          <a:prstGeom prst="rect">
            <a:avLst/>
          </a:prstGeom>
          <a:noFill/>
          <a:ln w="9525">
            <a:noFill/>
            <a:miter lim="800000"/>
            <a:headEnd/>
            <a:tailEnd/>
          </a:ln>
        </p:spPr>
        <p:txBody>
          <a:bodyPr>
            <a:spAutoFit/>
          </a:bodyPr>
          <a:lstStyle/>
          <a:p>
            <a:pPr>
              <a:spcBef>
                <a:spcPct val="50000"/>
              </a:spcBef>
            </a:pPr>
            <a:r>
              <a:rPr lang="en-US" sz="1000"/>
              <a:t>Courtesy of SNL MEMS Technology short course</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smtClean="0"/>
              <a:t>MEMS History</a:t>
            </a:r>
          </a:p>
        </p:txBody>
      </p:sp>
      <p:graphicFrame>
        <p:nvGraphicFramePr>
          <p:cNvPr id="5" name="Diagram 4"/>
          <p:cNvGraphicFramePr/>
          <p:nvPr/>
        </p:nvGraphicFramePr>
        <p:xfrm>
          <a:off x="990600" y="1947863"/>
          <a:ext cx="6781800" cy="4140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bwMode="auto">
          <a:xfrm>
            <a:off x="152400" y="2362200"/>
            <a:ext cx="1752600" cy="9144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eaLnBrk="0" hangingPunct="0">
              <a:defRPr/>
            </a:pPr>
            <a:r>
              <a:rPr lang="en-US" sz="1200">
                <a:solidFill>
                  <a:schemeClr val="tx1"/>
                </a:solidFill>
                <a:latin typeface="Times New Roman" pitchFamily="18" charset="0"/>
              </a:rPr>
              <a:t>1970’s - IBM develops a micro-machined pressure sensor used in blood pressure cuffs</a:t>
            </a:r>
          </a:p>
        </p:txBody>
      </p:sp>
      <p:cxnSp>
        <p:nvCxnSpPr>
          <p:cNvPr id="8" name="Elbow Connector 7"/>
          <p:cNvCxnSpPr>
            <a:cxnSpLocks noChangeShapeType="1"/>
            <a:stCxn id="6" idx="2"/>
          </p:cNvCxnSpPr>
          <p:nvPr/>
        </p:nvCxnSpPr>
        <p:spPr bwMode="auto">
          <a:xfrm rot="16200000" flipH="1">
            <a:off x="876300" y="3429000"/>
            <a:ext cx="533400" cy="228600"/>
          </a:xfrm>
          <a:prstGeom prst="bentConnector3">
            <a:avLst>
              <a:gd name="adj1" fmla="val 50000"/>
            </a:avLst>
          </a:prstGeom>
          <a:noFill/>
          <a:ln w="9525" algn="ctr">
            <a:solidFill>
              <a:srgbClr val="5B8AFB"/>
            </a:solidFill>
            <a:miter lim="800000"/>
            <a:headEnd/>
            <a:tailEnd type="arrow" w="med" len="med"/>
          </a:ln>
          <a:effectLst>
            <a:outerShdw dist="20000" dir="5400000" rotWithShape="0">
              <a:srgbClr val="000000">
                <a:alpha val="37999"/>
              </a:srgbClr>
            </a:outerShdw>
          </a:effectLst>
        </p:spPr>
      </p:cxnSp>
      <p:cxnSp>
        <p:nvCxnSpPr>
          <p:cNvPr id="21" name="Elbow Connector 20"/>
          <p:cNvCxnSpPr>
            <a:stCxn id="13" idx="0"/>
          </p:cNvCxnSpPr>
          <p:nvPr/>
        </p:nvCxnSpPr>
        <p:spPr bwMode="auto">
          <a:xfrm rot="5400000" flipH="1" flipV="1">
            <a:off x="1600200" y="4267200"/>
            <a:ext cx="762000" cy="762000"/>
          </a:xfrm>
          <a:prstGeom prst="bentConnector3">
            <a:avLst>
              <a:gd name="adj1" fmla="val 50000"/>
            </a:avLst>
          </a:prstGeom>
          <a:ln>
            <a:headEnd type="none" w="med" len="med"/>
            <a:tailEnd type="arrow"/>
          </a:ln>
        </p:spPr>
        <p:style>
          <a:lnRef idx="1">
            <a:schemeClr val="accent1"/>
          </a:lnRef>
          <a:fillRef idx="2">
            <a:schemeClr val="accent1"/>
          </a:fillRef>
          <a:effectRef idx="1">
            <a:schemeClr val="accent1"/>
          </a:effectRef>
          <a:fontRef idx="minor">
            <a:schemeClr val="dk1"/>
          </a:fontRef>
        </p:style>
      </p:cxnSp>
      <p:cxnSp>
        <p:nvCxnSpPr>
          <p:cNvPr id="27" name="Elbow Connector 26"/>
          <p:cNvCxnSpPr>
            <a:stCxn id="29" idx="2"/>
          </p:cNvCxnSpPr>
          <p:nvPr/>
        </p:nvCxnSpPr>
        <p:spPr bwMode="auto">
          <a:xfrm rot="5400000">
            <a:off x="2514600" y="3429000"/>
            <a:ext cx="609600" cy="152400"/>
          </a:xfrm>
          <a:prstGeom prst="bentConnector3">
            <a:avLst>
              <a:gd name="adj1" fmla="val 50000"/>
            </a:avLst>
          </a:prstGeom>
          <a:ln>
            <a:headEnd type="none" w="med" len="med"/>
            <a:tailEnd type="arrow"/>
          </a:ln>
        </p:spPr>
        <p:style>
          <a:lnRef idx="1">
            <a:schemeClr val="accent1"/>
          </a:lnRef>
          <a:fillRef idx="2">
            <a:schemeClr val="accent1"/>
          </a:fillRef>
          <a:effectRef idx="1">
            <a:schemeClr val="accent1"/>
          </a:effectRef>
          <a:fontRef idx="minor">
            <a:schemeClr val="dk1"/>
          </a:fontRef>
        </p:style>
      </p:cxnSp>
      <p:sp>
        <p:nvSpPr>
          <p:cNvPr id="29" name="Rounded Rectangle 28"/>
          <p:cNvSpPr/>
          <p:nvPr/>
        </p:nvSpPr>
        <p:spPr bwMode="auto">
          <a:xfrm>
            <a:off x="2057400" y="2438400"/>
            <a:ext cx="1752600" cy="8382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eaLnBrk="0" hangingPunct="0">
              <a:defRPr/>
            </a:pPr>
            <a:r>
              <a:rPr lang="en-US" sz="1200">
                <a:solidFill>
                  <a:schemeClr val="tx1"/>
                </a:solidFill>
                <a:latin typeface="Times New Roman" pitchFamily="18" charset="0"/>
              </a:rPr>
              <a:t>1986 – LIGA process for X-ray lithography enable more refined structures</a:t>
            </a:r>
          </a:p>
        </p:txBody>
      </p:sp>
      <p:cxnSp>
        <p:nvCxnSpPr>
          <p:cNvPr id="34" name="Elbow Connector 33"/>
          <p:cNvCxnSpPr>
            <a:cxnSpLocks noChangeShapeType="1"/>
            <a:stCxn id="33" idx="0"/>
          </p:cNvCxnSpPr>
          <p:nvPr/>
        </p:nvCxnSpPr>
        <p:spPr bwMode="auto">
          <a:xfrm rot="16200000">
            <a:off x="3238500" y="4229100"/>
            <a:ext cx="609600" cy="533400"/>
          </a:xfrm>
          <a:prstGeom prst="bentConnector3">
            <a:avLst>
              <a:gd name="adj1" fmla="val 50000"/>
            </a:avLst>
          </a:prstGeom>
          <a:noFill/>
          <a:ln w="9525" algn="ctr">
            <a:solidFill>
              <a:srgbClr val="5B8AFB"/>
            </a:solidFill>
            <a:miter lim="800000"/>
            <a:headEnd/>
            <a:tailEnd type="arrow" w="med" len="med"/>
          </a:ln>
          <a:effectLst>
            <a:outerShdw dist="20000" dir="5400000" rotWithShape="0">
              <a:srgbClr val="000000">
                <a:alpha val="37999"/>
              </a:srgbClr>
            </a:outerShdw>
          </a:effectLst>
        </p:spPr>
      </p:cxnSp>
      <p:sp>
        <p:nvSpPr>
          <p:cNvPr id="37" name="Rounded Rectangle 36"/>
          <p:cNvSpPr/>
          <p:nvPr/>
        </p:nvSpPr>
        <p:spPr bwMode="auto">
          <a:xfrm>
            <a:off x="2895600" y="1600200"/>
            <a:ext cx="1905000" cy="6858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eaLnBrk="0" hangingPunct="0">
              <a:defRPr/>
            </a:pPr>
            <a:r>
              <a:rPr lang="en-US" sz="1200">
                <a:solidFill>
                  <a:schemeClr val="tx1"/>
                </a:solidFill>
                <a:latin typeface="Times New Roman" pitchFamily="18" charset="0"/>
              </a:rPr>
              <a:t>1989 – Lateral Comb drive at Sandia National Laboratories</a:t>
            </a:r>
          </a:p>
        </p:txBody>
      </p:sp>
      <p:cxnSp>
        <p:nvCxnSpPr>
          <p:cNvPr id="38" name="Elbow Connector 37"/>
          <p:cNvCxnSpPr>
            <a:stCxn id="37" idx="2"/>
          </p:cNvCxnSpPr>
          <p:nvPr/>
        </p:nvCxnSpPr>
        <p:spPr bwMode="auto">
          <a:xfrm rot="5400000">
            <a:off x="3084513" y="3046412"/>
            <a:ext cx="1524000" cy="3175"/>
          </a:xfrm>
          <a:prstGeom prst="bentConnector3">
            <a:avLst>
              <a:gd name="adj1" fmla="val 50000"/>
            </a:avLst>
          </a:prstGeom>
          <a:ln>
            <a:headEnd type="none" w="med" len="med"/>
            <a:tailEnd type="arrow"/>
          </a:ln>
        </p:spPr>
        <p:style>
          <a:lnRef idx="1">
            <a:schemeClr val="accent1"/>
          </a:lnRef>
          <a:fillRef idx="2">
            <a:schemeClr val="accent1"/>
          </a:fillRef>
          <a:effectRef idx="1">
            <a:schemeClr val="accent1"/>
          </a:effectRef>
          <a:fontRef idx="minor">
            <a:schemeClr val="dk1"/>
          </a:fontRef>
        </p:style>
      </p:cxnSp>
      <p:sp>
        <p:nvSpPr>
          <p:cNvPr id="43" name="Rounded Rectangle 42"/>
          <p:cNvSpPr/>
          <p:nvPr/>
        </p:nvSpPr>
        <p:spPr bwMode="auto">
          <a:xfrm>
            <a:off x="3886200" y="2438400"/>
            <a:ext cx="2209800" cy="9144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eaLnBrk="0" hangingPunct="0">
              <a:defRPr/>
            </a:pPr>
            <a:r>
              <a:rPr lang="en-US" sz="1200">
                <a:solidFill>
                  <a:schemeClr val="tx1"/>
                </a:solidFill>
                <a:latin typeface="Times New Roman" pitchFamily="18" charset="0"/>
              </a:rPr>
              <a:t>1991 – Analog Devices develops the first commercial MEMS accelerometer for air bag deployment (ADXL50)</a:t>
            </a:r>
          </a:p>
        </p:txBody>
      </p:sp>
      <p:cxnSp>
        <p:nvCxnSpPr>
          <p:cNvPr id="44" name="Elbow Connector 43"/>
          <p:cNvCxnSpPr>
            <a:stCxn id="43" idx="2"/>
          </p:cNvCxnSpPr>
          <p:nvPr/>
        </p:nvCxnSpPr>
        <p:spPr bwMode="auto">
          <a:xfrm rot="5400000">
            <a:off x="4629150" y="3371850"/>
            <a:ext cx="381000" cy="342900"/>
          </a:xfrm>
          <a:prstGeom prst="bentConnector3">
            <a:avLst>
              <a:gd name="adj1" fmla="val 50000"/>
            </a:avLst>
          </a:prstGeom>
          <a:ln>
            <a:headEnd type="none" w="med" len="med"/>
            <a:tailEnd type="arrow"/>
          </a:ln>
        </p:spPr>
        <p:style>
          <a:lnRef idx="1">
            <a:schemeClr val="accent1"/>
          </a:lnRef>
          <a:fillRef idx="2">
            <a:schemeClr val="accent1"/>
          </a:fillRef>
          <a:effectRef idx="1">
            <a:schemeClr val="accent1"/>
          </a:effectRef>
          <a:fontRef idx="minor">
            <a:schemeClr val="dk1"/>
          </a:fontRef>
        </p:style>
      </p:cxnSp>
      <p:sp>
        <p:nvSpPr>
          <p:cNvPr id="49" name="Rounded Rectangle 48"/>
          <p:cNvSpPr/>
          <p:nvPr/>
        </p:nvSpPr>
        <p:spPr bwMode="auto">
          <a:xfrm>
            <a:off x="4800600" y="4724400"/>
            <a:ext cx="1676400" cy="9144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eaLnBrk="0" hangingPunct="0">
              <a:defRPr/>
            </a:pPr>
            <a:r>
              <a:rPr lang="en-US" sz="1200">
                <a:solidFill>
                  <a:schemeClr val="tx1"/>
                </a:solidFill>
                <a:latin typeface="Times New Roman" pitchFamily="18" charset="0"/>
              </a:rPr>
              <a:t>1994 – Deep Reactive-Ion Etching (DRIE) process developed by Bosch.</a:t>
            </a:r>
          </a:p>
        </p:txBody>
      </p:sp>
      <p:sp>
        <p:nvSpPr>
          <p:cNvPr id="51" name="Rounded Rectangle 50"/>
          <p:cNvSpPr/>
          <p:nvPr/>
        </p:nvSpPr>
        <p:spPr bwMode="auto">
          <a:xfrm>
            <a:off x="3581400" y="5715000"/>
            <a:ext cx="1752600" cy="9144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eaLnBrk="0" hangingPunct="0">
              <a:defRPr/>
            </a:pPr>
            <a:r>
              <a:rPr lang="en-US" sz="1200">
                <a:solidFill>
                  <a:schemeClr val="tx1"/>
                </a:solidFill>
                <a:latin typeface="Times New Roman" pitchFamily="18" charset="0"/>
              </a:rPr>
              <a:t>1993 – Texas Instruments begins selling DLP Projectors with Digital Mirrors.</a:t>
            </a:r>
          </a:p>
        </p:txBody>
      </p:sp>
      <p:cxnSp>
        <p:nvCxnSpPr>
          <p:cNvPr id="59" name="Elbow Connector 58"/>
          <p:cNvCxnSpPr>
            <a:cxnSpLocks noChangeShapeType="1"/>
            <a:stCxn id="51" idx="0"/>
          </p:cNvCxnSpPr>
          <p:nvPr/>
        </p:nvCxnSpPr>
        <p:spPr bwMode="auto">
          <a:xfrm rot="16200000">
            <a:off x="3695700" y="4953000"/>
            <a:ext cx="1524000" cy="0"/>
          </a:xfrm>
          <a:prstGeom prst="straightConnector1">
            <a:avLst/>
          </a:prstGeom>
          <a:noFill/>
          <a:ln w="9525" algn="ctr">
            <a:solidFill>
              <a:srgbClr val="5B8AFB"/>
            </a:solidFill>
            <a:round/>
            <a:headEnd/>
            <a:tailEnd type="arrow" w="med" len="med"/>
          </a:ln>
          <a:effectLst>
            <a:outerShdw dist="20000" dir="5400000" rotWithShape="0">
              <a:srgbClr val="000000">
                <a:alpha val="37999"/>
              </a:srgbClr>
            </a:outerShdw>
          </a:effectLst>
        </p:spPr>
      </p:cxnSp>
      <p:cxnSp>
        <p:nvCxnSpPr>
          <p:cNvPr id="67" name="Elbow Connector 66"/>
          <p:cNvCxnSpPr/>
          <p:nvPr/>
        </p:nvCxnSpPr>
        <p:spPr bwMode="auto">
          <a:xfrm rot="16200000" flipV="1">
            <a:off x="4572000" y="4191000"/>
            <a:ext cx="533400" cy="533400"/>
          </a:xfrm>
          <a:prstGeom prst="bentConnector3">
            <a:avLst>
              <a:gd name="adj1" fmla="val 50000"/>
            </a:avLst>
          </a:prstGeom>
          <a:ln>
            <a:headEnd type="none" w="med" len="med"/>
            <a:tailEnd type="arrow"/>
          </a:ln>
        </p:spPr>
        <p:style>
          <a:lnRef idx="1">
            <a:schemeClr val="accent1"/>
          </a:lnRef>
          <a:fillRef idx="2">
            <a:schemeClr val="accent1"/>
          </a:fillRef>
          <a:effectRef idx="1">
            <a:schemeClr val="accent1"/>
          </a:effectRef>
          <a:fontRef idx="minor">
            <a:schemeClr val="dk1"/>
          </a:fontRef>
        </p:style>
      </p:cxnSp>
      <p:graphicFrame>
        <p:nvGraphicFramePr>
          <p:cNvPr id="45" name="Diagram 44"/>
          <p:cNvGraphicFramePr/>
          <p:nvPr/>
        </p:nvGraphicFramePr>
        <p:xfrm>
          <a:off x="6251953" y="1984375"/>
          <a:ext cx="2728987" cy="1498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Rounded Rectangle 12"/>
          <p:cNvSpPr/>
          <p:nvPr/>
        </p:nvSpPr>
        <p:spPr bwMode="auto">
          <a:xfrm>
            <a:off x="838200" y="4800600"/>
            <a:ext cx="1524000" cy="9144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eaLnBrk="0" hangingPunct="0">
              <a:defRPr/>
            </a:pPr>
            <a:r>
              <a:rPr lang="en-US" sz="1200">
                <a:solidFill>
                  <a:schemeClr val="tx1"/>
                </a:solidFill>
                <a:latin typeface="Times New Roman" pitchFamily="18" charset="0"/>
              </a:rPr>
              <a:t>1979 - HP develops inkjet cartridges using micro-machined nozzles</a:t>
            </a:r>
          </a:p>
        </p:txBody>
      </p:sp>
      <p:sp>
        <p:nvSpPr>
          <p:cNvPr id="33" name="Rounded Rectangle 32"/>
          <p:cNvSpPr/>
          <p:nvPr/>
        </p:nvSpPr>
        <p:spPr bwMode="auto">
          <a:xfrm>
            <a:off x="2514600" y="4800600"/>
            <a:ext cx="1524000" cy="8382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eaLnBrk="0" hangingPunct="0">
              <a:defRPr/>
            </a:pPr>
            <a:r>
              <a:rPr lang="en-US" sz="1200">
                <a:solidFill>
                  <a:schemeClr val="tx1"/>
                </a:solidFill>
                <a:latin typeface="Times New Roman" pitchFamily="18" charset="0"/>
              </a:rPr>
              <a:t>1988 – first rotary electro-static drive motors developed at UC Berkley</a:t>
            </a:r>
          </a:p>
        </p:txBody>
      </p:sp>
      <p:sp>
        <p:nvSpPr>
          <p:cNvPr id="2" name="Rounded Rectangle 36"/>
          <p:cNvSpPr>
            <a:spLocks noChangeArrowheads="1"/>
          </p:cNvSpPr>
          <p:nvPr/>
        </p:nvSpPr>
        <p:spPr bwMode="auto">
          <a:xfrm>
            <a:off x="6288088" y="2414588"/>
            <a:ext cx="1066800" cy="609600"/>
          </a:xfrm>
          <a:prstGeom prst="roundRect">
            <a:avLst>
              <a:gd name="adj" fmla="val 16667"/>
            </a:avLst>
          </a:prstGeom>
          <a:gradFill rotWithShape="1">
            <a:gsLst>
              <a:gs pos="0">
                <a:srgbClr val="8CB0FF"/>
              </a:gs>
              <a:gs pos="35001">
                <a:srgbClr val="AEC6FF"/>
              </a:gs>
              <a:gs pos="100000">
                <a:srgbClr val="DDE7FF"/>
              </a:gs>
            </a:gsLst>
            <a:lin ang="16200000" scaled="1"/>
          </a:gradFill>
          <a:ln w="9525" algn="ctr">
            <a:solidFill>
              <a:srgbClr val="5B8AFB"/>
            </a:solidFill>
            <a:round/>
            <a:headEnd/>
            <a:tailEnd/>
          </a:ln>
          <a:effectLst>
            <a:outerShdw dist="20000" dir="5400000" rotWithShape="0">
              <a:srgbClr val="000000">
                <a:alpha val="37999"/>
              </a:srgbClr>
            </a:outerShdw>
          </a:effectLst>
        </p:spPr>
        <p:txBody>
          <a:bodyPr lIns="0" tIns="137160" rIns="0"/>
          <a:lstStyle/>
          <a:p>
            <a:pPr algn="ctr" eaLnBrk="0" hangingPunct="0">
              <a:defRPr/>
            </a:pPr>
            <a:r>
              <a:rPr lang="en-US" sz="1000" b="1"/>
              <a:t>Decreasing </a:t>
            </a:r>
          </a:p>
          <a:p>
            <a:pPr algn="ctr" eaLnBrk="0" hangingPunct="0">
              <a:defRPr/>
            </a:pPr>
            <a:r>
              <a:rPr lang="en-US" sz="1000" b="1"/>
              <a:t>Costs</a:t>
            </a:r>
          </a:p>
        </p:txBody>
      </p:sp>
      <p:sp>
        <p:nvSpPr>
          <p:cNvPr id="3" name="Rounded Rectangle 36"/>
          <p:cNvSpPr>
            <a:spLocks noChangeArrowheads="1"/>
          </p:cNvSpPr>
          <p:nvPr/>
        </p:nvSpPr>
        <p:spPr bwMode="auto">
          <a:xfrm>
            <a:off x="7391400" y="2414588"/>
            <a:ext cx="1219200" cy="609600"/>
          </a:xfrm>
          <a:prstGeom prst="roundRect">
            <a:avLst>
              <a:gd name="adj" fmla="val 16667"/>
            </a:avLst>
          </a:prstGeom>
          <a:gradFill rotWithShape="1">
            <a:gsLst>
              <a:gs pos="0">
                <a:srgbClr val="8CB0FF"/>
              </a:gs>
              <a:gs pos="35001">
                <a:srgbClr val="AEC6FF"/>
              </a:gs>
              <a:gs pos="100000">
                <a:srgbClr val="DDE7FF"/>
              </a:gs>
            </a:gsLst>
            <a:lin ang="16200000" scaled="1"/>
          </a:gradFill>
          <a:ln w="9525" algn="ctr">
            <a:solidFill>
              <a:srgbClr val="5B8AFB"/>
            </a:solidFill>
            <a:round/>
            <a:headEnd/>
            <a:tailEnd/>
          </a:ln>
          <a:effectLst>
            <a:outerShdw dist="20000" dir="5400000" rotWithShape="0">
              <a:srgbClr val="000000">
                <a:alpha val="37999"/>
              </a:srgbClr>
            </a:outerShdw>
          </a:effectLst>
        </p:spPr>
        <p:txBody>
          <a:bodyPr lIns="0" tIns="137160" rIns="0"/>
          <a:lstStyle/>
          <a:p>
            <a:pPr algn="ctr" eaLnBrk="0" hangingPunct="0">
              <a:defRPr/>
            </a:pPr>
            <a:r>
              <a:rPr lang="en-US" sz="1000" b="1"/>
              <a:t>Increasing Commercialization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5"/>
          <p:cNvSpPr>
            <a:spLocks noChangeArrowheads="1"/>
          </p:cNvSpPr>
          <p:nvPr/>
        </p:nvSpPr>
        <p:spPr bwMode="auto">
          <a:xfrm>
            <a:off x="5924550" y="5840413"/>
            <a:ext cx="2203450" cy="579437"/>
          </a:xfrm>
          <a:prstGeom prst="rect">
            <a:avLst/>
          </a:prstGeom>
          <a:noFill/>
          <a:ln w="12700">
            <a:noFill/>
            <a:miter lim="800000"/>
            <a:headEnd type="none" w="sm" len="sm"/>
            <a:tailEnd type="none" w="sm" len="sm"/>
          </a:ln>
        </p:spPr>
        <p:txBody>
          <a:bodyPr wrap="none">
            <a:spAutoFit/>
          </a:bodyPr>
          <a:lstStyle/>
          <a:p>
            <a:pPr algn="ctr" eaLnBrk="0" hangingPunct="0"/>
            <a:r>
              <a:rPr lang="en-US" sz="2000"/>
              <a:t>Pressure Sensor</a:t>
            </a:r>
          </a:p>
          <a:p>
            <a:pPr algn="ctr" eaLnBrk="0" hangingPunct="0"/>
            <a:r>
              <a:rPr lang="en-US" sz="1200"/>
              <a:t>Bosch MEMS</a:t>
            </a:r>
            <a:endParaRPr lang="en-US"/>
          </a:p>
        </p:txBody>
      </p:sp>
      <p:grpSp>
        <p:nvGrpSpPr>
          <p:cNvPr id="23554" name="Group 6"/>
          <p:cNvGrpSpPr>
            <a:grpSpLocks/>
          </p:cNvGrpSpPr>
          <p:nvPr/>
        </p:nvGrpSpPr>
        <p:grpSpPr bwMode="auto">
          <a:xfrm>
            <a:off x="3273425" y="2949575"/>
            <a:ext cx="2185988" cy="2024063"/>
            <a:chOff x="483" y="2496"/>
            <a:chExt cx="1377" cy="1275"/>
          </a:xfrm>
        </p:grpSpPr>
        <p:pic>
          <p:nvPicPr>
            <p:cNvPr id="23565" name="Picture 7" descr="HP51633a"/>
            <p:cNvPicPr>
              <a:picLocks noChangeAspect="1" noChangeArrowheads="1"/>
            </p:cNvPicPr>
            <p:nvPr/>
          </p:nvPicPr>
          <p:blipFill>
            <a:blip r:embed="rId3"/>
            <a:srcRect/>
            <a:stretch>
              <a:fillRect/>
            </a:stretch>
          </p:blipFill>
          <p:spPr bwMode="auto">
            <a:xfrm>
              <a:off x="923" y="2496"/>
              <a:ext cx="496" cy="880"/>
            </a:xfrm>
            <a:prstGeom prst="rect">
              <a:avLst/>
            </a:prstGeom>
            <a:noFill/>
            <a:ln w="9525">
              <a:noFill/>
              <a:miter lim="800000"/>
              <a:headEnd/>
              <a:tailEnd/>
            </a:ln>
          </p:spPr>
        </p:pic>
        <p:sp>
          <p:nvSpPr>
            <p:cNvPr id="23566" name="Rectangle 8"/>
            <p:cNvSpPr>
              <a:spLocks noChangeArrowheads="1"/>
            </p:cNvSpPr>
            <p:nvPr/>
          </p:nvSpPr>
          <p:spPr bwMode="auto">
            <a:xfrm>
              <a:off x="483" y="3406"/>
              <a:ext cx="1377" cy="365"/>
            </a:xfrm>
            <a:prstGeom prst="rect">
              <a:avLst/>
            </a:prstGeom>
            <a:noFill/>
            <a:ln w="12700">
              <a:noFill/>
              <a:miter lim="800000"/>
              <a:headEnd type="none" w="sm" len="sm"/>
              <a:tailEnd type="none" w="sm" len="sm"/>
            </a:ln>
          </p:spPr>
          <p:txBody>
            <a:bodyPr wrap="none">
              <a:spAutoFit/>
            </a:bodyPr>
            <a:lstStyle/>
            <a:p>
              <a:pPr algn="ctr" eaLnBrk="0" hangingPunct="0"/>
              <a:r>
                <a:rPr lang="en-US" sz="2000"/>
                <a:t>Ink Jet Cartridge</a:t>
              </a:r>
            </a:p>
            <a:p>
              <a:pPr algn="ctr" eaLnBrk="0" hangingPunct="0"/>
              <a:r>
                <a:rPr lang="en-US" sz="1200"/>
                <a:t>Hewlett Packard</a:t>
              </a:r>
            </a:p>
          </p:txBody>
        </p:sp>
      </p:grpSp>
      <p:pic>
        <p:nvPicPr>
          <p:cNvPr id="23555" name="Picture 9" descr="bt_06"/>
          <p:cNvPicPr>
            <a:picLocks noChangeAspect="1" noChangeArrowheads="1"/>
          </p:cNvPicPr>
          <p:nvPr/>
        </p:nvPicPr>
        <p:blipFill>
          <a:blip r:embed="rId4"/>
          <a:srcRect/>
          <a:stretch>
            <a:fillRect/>
          </a:stretch>
        </p:blipFill>
        <p:spPr bwMode="auto">
          <a:xfrm>
            <a:off x="822325" y="1585913"/>
            <a:ext cx="1938338" cy="1536700"/>
          </a:xfrm>
          <a:prstGeom prst="rect">
            <a:avLst/>
          </a:prstGeom>
          <a:noFill/>
          <a:ln w="9525">
            <a:noFill/>
            <a:miter lim="800000"/>
            <a:headEnd/>
            <a:tailEnd/>
          </a:ln>
        </p:spPr>
      </p:pic>
      <p:sp>
        <p:nvSpPr>
          <p:cNvPr id="23556" name="Rectangle 10"/>
          <p:cNvSpPr>
            <a:spLocks noChangeArrowheads="1"/>
          </p:cNvSpPr>
          <p:nvPr/>
        </p:nvSpPr>
        <p:spPr bwMode="auto">
          <a:xfrm>
            <a:off x="6070600" y="3767138"/>
            <a:ext cx="1947863" cy="579437"/>
          </a:xfrm>
          <a:prstGeom prst="rect">
            <a:avLst/>
          </a:prstGeom>
          <a:noFill/>
          <a:ln w="12700">
            <a:noFill/>
            <a:miter lim="800000"/>
            <a:headEnd type="none" w="sm" len="sm"/>
            <a:tailEnd type="none" w="sm" len="sm"/>
          </a:ln>
        </p:spPr>
        <p:txBody>
          <a:bodyPr wrap="none">
            <a:spAutoFit/>
          </a:bodyPr>
          <a:lstStyle/>
          <a:p>
            <a:pPr algn="ctr" eaLnBrk="0" hangingPunct="0"/>
            <a:r>
              <a:rPr lang="en-US" sz="2000"/>
              <a:t>Accelerometer</a:t>
            </a:r>
          </a:p>
          <a:p>
            <a:pPr algn="ctr" eaLnBrk="0" hangingPunct="0"/>
            <a:r>
              <a:rPr lang="en-US" sz="1200"/>
              <a:t>Analog Devices</a:t>
            </a:r>
          </a:p>
        </p:txBody>
      </p:sp>
      <p:sp>
        <p:nvSpPr>
          <p:cNvPr id="23557" name="Rectangle 11"/>
          <p:cNvSpPr>
            <a:spLocks noChangeArrowheads="1"/>
          </p:cNvSpPr>
          <p:nvPr/>
        </p:nvSpPr>
        <p:spPr bwMode="auto">
          <a:xfrm>
            <a:off x="552450" y="3168650"/>
            <a:ext cx="2649538" cy="579438"/>
          </a:xfrm>
          <a:prstGeom prst="rect">
            <a:avLst/>
          </a:prstGeom>
          <a:noFill/>
          <a:ln w="12700">
            <a:noFill/>
            <a:miter lim="800000"/>
            <a:headEnd type="none" w="sm" len="sm"/>
            <a:tailEnd type="none" w="sm" len="sm"/>
          </a:ln>
        </p:spPr>
        <p:txBody>
          <a:bodyPr wrap="none">
            <a:spAutoFit/>
          </a:bodyPr>
          <a:lstStyle/>
          <a:p>
            <a:pPr algn="ctr" eaLnBrk="0" hangingPunct="0"/>
            <a:r>
              <a:rPr lang="en-US" sz="2000"/>
              <a:t>Digital Mirror Device</a:t>
            </a:r>
          </a:p>
          <a:p>
            <a:pPr algn="ctr" eaLnBrk="0" hangingPunct="0"/>
            <a:r>
              <a:rPr lang="en-US" sz="1200"/>
              <a:t>Texas Instruments</a:t>
            </a:r>
            <a:endParaRPr lang="en-US"/>
          </a:p>
        </p:txBody>
      </p:sp>
      <p:pic>
        <p:nvPicPr>
          <p:cNvPr id="23558" name="Picture 12"/>
          <p:cNvPicPr>
            <a:picLocks noChangeAspect="1" noChangeArrowheads="1"/>
          </p:cNvPicPr>
          <p:nvPr/>
        </p:nvPicPr>
        <p:blipFill>
          <a:blip r:embed="rId5"/>
          <a:srcRect t="10078" b="12447"/>
          <a:stretch>
            <a:fillRect/>
          </a:stretch>
        </p:blipFill>
        <p:spPr bwMode="auto">
          <a:xfrm>
            <a:off x="5726113" y="1490663"/>
            <a:ext cx="2393950" cy="2355850"/>
          </a:xfrm>
          <a:prstGeom prst="rect">
            <a:avLst/>
          </a:prstGeom>
          <a:noFill/>
          <a:ln w="12700">
            <a:noFill/>
            <a:miter lim="800000"/>
            <a:headEnd type="none" w="sm" len="sm"/>
            <a:tailEnd type="none" w="sm" len="sm"/>
          </a:ln>
        </p:spPr>
      </p:pic>
      <p:grpSp>
        <p:nvGrpSpPr>
          <p:cNvPr id="23559" name="Group 13"/>
          <p:cNvGrpSpPr>
            <a:grpSpLocks/>
          </p:cNvGrpSpPr>
          <p:nvPr/>
        </p:nvGrpSpPr>
        <p:grpSpPr bwMode="auto">
          <a:xfrm>
            <a:off x="565150" y="3902075"/>
            <a:ext cx="2465388" cy="2395538"/>
            <a:chOff x="363" y="2208"/>
            <a:chExt cx="1553" cy="1509"/>
          </a:xfrm>
        </p:grpSpPr>
        <p:sp>
          <p:nvSpPr>
            <p:cNvPr id="23563" name="Text Box 14"/>
            <p:cNvSpPr txBox="1">
              <a:spLocks noChangeArrowheads="1"/>
            </p:cNvSpPr>
            <p:nvPr/>
          </p:nvSpPr>
          <p:spPr bwMode="auto">
            <a:xfrm>
              <a:off x="363" y="3352"/>
              <a:ext cx="1553" cy="365"/>
            </a:xfrm>
            <a:prstGeom prst="rect">
              <a:avLst/>
            </a:prstGeom>
            <a:noFill/>
            <a:ln w="12700">
              <a:noFill/>
              <a:miter lim="800000"/>
              <a:headEnd type="none" w="sm" len="sm"/>
              <a:tailEnd type="none" w="sm" len="sm"/>
            </a:ln>
          </p:spPr>
          <p:txBody>
            <a:bodyPr wrap="none">
              <a:spAutoFit/>
            </a:bodyPr>
            <a:lstStyle/>
            <a:p>
              <a:pPr algn="ctr" eaLnBrk="0" hangingPunct="0"/>
              <a:r>
                <a:rPr lang="en-US" sz="2000"/>
                <a:t>Micromirror switch</a:t>
              </a:r>
            </a:p>
            <a:p>
              <a:pPr algn="ctr" eaLnBrk="0" hangingPunct="0"/>
              <a:r>
                <a:rPr lang="en-US" sz="1200"/>
                <a:t>Lucent Technologies</a:t>
              </a:r>
            </a:p>
          </p:txBody>
        </p:sp>
        <p:pic>
          <p:nvPicPr>
            <p:cNvPr id="23564" name="Picture 15" descr="lucent_mirror"/>
            <p:cNvPicPr>
              <a:picLocks noChangeAspect="1" noChangeArrowheads="1"/>
            </p:cNvPicPr>
            <p:nvPr/>
          </p:nvPicPr>
          <p:blipFill>
            <a:blip r:embed="rId6"/>
            <a:srcRect/>
            <a:stretch>
              <a:fillRect/>
            </a:stretch>
          </p:blipFill>
          <p:spPr bwMode="auto">
            <a:xfrm>
              <a:off x="492" y="2208"/>
              <a:ext cx="1288" cy="1152"/>
            </a:xfrm>
            <a:prstGeom prst="rect">
              <a:avLst/>
            </a:prstGeom>
            <a:noFill/>
            <a:ln w="9525">
              <a:noFill/>
              <a:miter lim="800000"/>
              <a:headEnd/>
              <a:tailEnd/>
            </a:ln>
          </p:spPr>
        </p:pic>
      </p:grpSp>
      <p:pic>
        <p:nvPicPr>
          <p:cNvPr id="23560" name="Picture 16"/>
          <p:cNvPicPr>
            <a:picLocks noChangeAspect="1" noChangeArrowheads="1"/>
          </p:cNvPicPr>
          <p:nvPr/>
        </p:nvPicPr>
        <p:blipFill>
          <a:blip r:embed="rId7"/>
          <a:srcRect/>
          <a:stretch>
            <a:fillRect/>
          </a:stretch>
        </p:blipFill>
        <p:spPr bwMode="auto">
          <a:xfrm>
            <a:off x="6034088" y="4473575"/>
            <a:ext cx="1905000" cy="1344613"/>
          </a:xfrm>
          <a:prstGeom prst="rect">
            <a:avLst/>
          </a:prstGeom>
          <a:noFill/>
          <a:ln w="9525">
            <a:noFill/>
            <a:miter lim="800000"/>
            <a:headEnd/>
            <a:tailEnd/>
          </a:ln>
        </p:spPr>
      </p:pic>
      <p:sp>
        <p:nvSpPr>
          <p:cNvPr id="23561" name="Title 15"/>
          <p:cNvSpPr>
            <a:spLocks noGrp="1"/>
          </p:cNvSpPr>
          <p:nvPr>
            <p:ph type="title"/>
          </p:nvPr>
        </p:nvSpPr>
        <p:spPr/>
        <p:txBody>
          <a:bodyPr/>
          <a:lstStyle/>
          <a:p>
            <a:r>
              <a:rPr lang="en-US" smtClean="0"/>
              <a:t>MEMS Commercial Applications</a:t>
            </a:r>
          </a:p>
        </p:txBody>
      </p:sp>
      <p:sp>
        <p:nvSpPr>
          <p:cNvPr id="23562" name="Text Box 17"/>
          <p:cNvSpPr txBox="1">
            <a:spLocks noChangeArrowheads="1"/>
          </p:cNvSpPr>
          <p:nvPr/>
        </p:nvSpPr>
        <p:spPr bwMode="auto">
          <a:xfrm>
            <a:off x="152400" y="6477000"/>
            <a:ext cx="3429000" cy="244475"/>
          </a:xfrm>
          <a:prstGeom prst="rect">
            <a:avLst/>
          </a:prstGeom>
          <a:noFill/>
          <a:ln w="9525">
            <a:noFill/>
            <a:miter lim="800000"/>
            <a:headEnd/>
            <a:tailEnd/>
          </a:ln>
        </p:spPr>
        <p:txBody>
          <a:bodyPr>
            <a:spAutoFit/>
          </a:bodyPr>
          <a:lstStyle/>
          <a:p>
            <a:pPr>
              <a:spcBef>
                <a:spcPct val="50000"/>
              </a:spcBef>
            </a:pPr>
            <a:r>
              <a:rPr lang="en-US" sz="1000"/>
              <a:t>Courtesy of SNL MEMS Technology short course</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t>MEMS Accelerometer History</a:t>
            </a:r>
          </a:p>
        </p:txBody>
      </p:sp>
      <p:graphicFrame>
        <p:nvGraphicFramePr>
          <p:cNvPr id="5" name="Diagram 4"/>
          <p:cNvGraphicFramePr/>
          <p:nvPr/>
        </p:nvGraphicFramePr>
        <p:xfrm>
          <a:off x="990600" y="1905000"/>
          <a:ext cx="6781800"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bwMode="auto">
          <a:xfrm>
            <a:off x="457200" y="2057400"/>
            <a:ext cx="1600200" cy="10668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eaLnBrk="0" hangingPunct="0">
              <a:defRPr/>
            </a:pPr>
            <a:r>
              <a:rPr lang="en-US" sz="1200">
                <a:solidFill>
                  <a:srgbClr val="000000"/>
                </a:solidFill>
              </a:rPr>
              <a:t>1991 – Air Bag Sensor Analog Devices (ADXL50)</a:t>
            </a:r>
          </a:p>
          <a:p>
            <a:pPr eaLnBrk="0" hangingPunct="0">
              <a:defRPr/>
            </a:pPr>
            <a:r>
              <a:rPr lang="en-US" sz="1200">
                <a:solidFill>
                  <a:srgbClr val="000000"/>
                </a:solidFill>
              </a:rPr>
              <a:t>+/- 50 g Peak</a:t>
            </a:r>
          </a:p>
          <a:p>
            <a:pPr eaLnBrk="0" hangingPunct="0">
              <a:defRPr/>
            </a:pPr>
            <a:r>
              <a:rPr lang="en-US" sz="1200">
                <a:solidFill>
                  <a:srgbClr val="000000"/>
                </a:solidFill>
              </a:rPr>
              <a:t>6.6 mg/√Hz Noise</a:t>
            </a:r>
          </a:p>
          <a:p>
            <a:pPr lvl="1" eaLnBrk="0" hangingPunct="0">
              <a:defRPr/>
            </a:pPr>
            <a:endParaRPr lang="en-US" sz="1200">
              <a:solidFill>
                <a:schemeClr val="tx1"/>
              </a:solidFill>
              <a:latin typeface="Times New Roman" pitchFamily="18" charset="0"/>
            </a:endParaRPr>
          </a:p>
        </p:txBody>
      </p:sp>
      <p:cxnSp>
        <p:nvCxnSpPr>
          <p:cNvPr id="8" name="Elbow Connector 7"/>
          <p:cNvCxnSpPr>
            <a:stCxn id="6" idx="2"/>
          </p:cNvCxnSpPr>
          <p:nvPr/>
        </p:nvCxnSpPr>
        <p:spPr bwMode="auto">
          <a:xfrm rot="5400000">
            <a:off x="876300" y="3352800"/>
            <a:ext cx="609600" cy="152400"/>
          </a:xfrm>
          <a:prstGeom prst="bentConnector3">
            <a:avLst>
              <a:gd name="adj1" fmla="val 50000"/>
            </a:avLst>
          </a:prstGeom>
          <a:ln>
            <a:headEnd type="none" w="med" len="med"/>
            <a:tailEnd type="arrow"/>
          </a:ln>
        </p:spPr>
        <p:style>
          <a:lnRef idx="1">
            <a:schemeClr val="accent1"/>
          </a:lnRef>
          <a:fillRef idx="2">
            <a:schemeClr val="accent1"/>
          </a:fillRef>
          <a:effectRef idx="1">
            <a:schemeClr val="accent1"/>
          </a:effectRef>
          <a:fontRef idx="minor">
            <a:schemeClr val="dk1"/>
          </a:fontRef>
        </p:style>
      </p:cxnSp>
      <p:sp>
        <p:nvSpPr>
          <p:cNvPr id="43" name="Rounded Rectangle 42"/>
          <p:cNvSpPr/>
          <p:nvPr/>
        </p:nvSpPr>
        <p:spPr bwMode="auto">
          <a:xfrm>
            <a:off x="3581400" y="1752600"/>
            <a:ext cx="2057400" cy="12954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eaLnBrk="0" hangingPunct="0">
              <a:defRPr/>
            </a:pPr>
            <a:r>
              <a:rPr lang="en-US" sz="1200">
                <a:solidFill>
                  <a:schemeClr val="tx1"/>
                </a:solidFill>
              </a:rPr>
              <a:t>2002 – Applied MEMS (now Colibrys) releases low-noise  Si-Flex Accelerometer:</a:t>
            </a:r>
            <a:endParaRPr lang="en-US" sz="1200">
              <a:solidFill>
                <a:srgbClr val="000000"/>
              </a:solidFill>
            </a:endParaRPr>
          </a:p>
          <a:p>
            <a:pPr eaLnBrk="0" hangingPunct="0">
              <a:defRPr/>
            </a:pPr>
            <a:r>
              <a:rPr lang="en-US" sz="1200">
                <a:solidFill>
                  <a:srgbClr val="000000"/>
                </a:solidFill>
              </a:rPr>
              <a:t>+/- 3 g Peak</a:t>
            </a:r>
          </a:p>
          <a:p>
            <a:pPr eaLnBrk="0" hangingPunct="0">
              <a:defRPr/>
            </a:pPr>
            <a:r>
              <a:rPr lang="en-US" sz="1200">
                <a:solidFill>
                  <a:srgbClr val="000000"/>
                </a:solidFill>
              </a:rPr>
              <a:t>300 ng/√Hz Noise</a:t>
            </a:r>
          </a:p>
          <a:p>
            <a:pPr eaLnBrk="0" hangingPunct="0">
              <a:defRPr/>
            </a:pPr>
            <a:endParaRPr lang="en-US" sz="1000">
              <a:solidFill>
                <a:schemeClr val="tx1"/>
              </a:solidFill>
              <a:latin typeface="Times New Roman" pitchFamily="18" charset="0"/>
            </a:endParaRPr>
          </a:p>
          <a:p>
            <a:pPr eaLnBrk="0" hangingPunct="0">
              <a:defRPr/>
            </a:pPr>
            <a:endParaRPr lang="en-US" sz="1000">
              <a:solidFill>
                <a:schemeClr val="tx1"/>
              </a:solidFill>
              <a:latin typeface="Times New Roman" pitchFamily="18" charset="0"/>
            </a:endParaRPr>
          </a:p>
        </p:txBody>
      </p:sp>
      <p:cxnSp>
        <p:nvCxnSpPr>
          <p:cNvPr id="44" name="Elbow Connector 43"/>
          <p:cNvCxnSpPr>
            <a:stCxn id="43" idx="2"/>
          </p:cNvCxnSpPr>
          <p:nvPr/>
        </p:nvCxnSpPr>
        <p:spPr bwMode="auto">
          <a:xfrm rot="16200000" flipH="1">
            <a:off x="4400550" y="3257550"/>
            <a:ext cx="685800" cy="266700"/>
          </a:xfrm>
          <a:prstGeom prst="bentConnector3">
            <a:avLst>
              <a:gd name="adj1" fmla="val 50000"/>
            </a:avLst>
          </a:prstGeom>
          <a:ln>
            <a:headEnd type="none" w="med" len="med"/>
            <a:tailEnd type="arrow"/>
          </a:ln>
        </p:spPr>
        <p:style>
          <a:lnRef idx="1">
            <a:schemeClr val="accent1"/>
          </a:lnRef>
          <a:fillRef idx="2">
            <a:schemeClr val="accent1"/>
          </a:fillRef>
          <a:effectRef idx="1">
            <a:schemeClr val="accent1"/>
          </a:effectRef>
          <a:fontRef idx="minor">
            <a:schemeClr val="dk1"/>
          </a:fontRef>
        </p:style>
      </p:cxnSp>
      <p:sp>
        <p:nvSpPr>
          <p:cNvPr id="49" name="Rounded Rectangle 48"/>
          <p:cNvSpPr/>
          <p:nvPr/>
        </p:nvSpPr>
        <p:spPr bwMode="auto">
          <a:xfrm>
            <a:off x="5943600" y="2133600"/>
            <a:ext cx="1752600" cy="10668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eaLnBrk="0" hangingPunct="0">
              <a:defRPr/>
            </a:pPr>
            <a:r>
              <a:rPr lang="en-US" sz="1200">
                <a:solidFill>
                  <a:schemeClr val="tx1"/>
                </a:solidFill>
              </a:rPr>
              <a:t>2006 – Nintendo Wii Controller  (Analog Devices ADXL330).</a:t>
            </a:r>
          </a:p>
          <a:p>
            <a:pPr eaLnBrk="0" hangingPunct="0">
              <a:defRPr/>
            </a:pPr>
            <a:r>
              <a:rPr lang="en-US" sz="1200">
                <a:solidFill>
                  <a:schemeClr val="tx1"/>
                </a:solidFill>
              </a:rPr>
              <a:t>+/- 3 g Peak</a:t>
            </a:r>
          </a:p>
          <a:p>
            <a:pPr eaLnBrk="0" hangingPunct="0">
              <a:defRPr/>
            </a:pPr>
            <a:r>
              <a:rPr lang="en-US" sz="1200">
                <a:solidFill>
                  <a:srgbClr val="000000"/>
                </a:solidFill>
              </a:rPr>
              <a:t>350 ug/√Hz Noise</a:t>
            </a:r>
            <a:endParaRPr lang="en-US" sz="1200">
              <a:solidFill>
                <a:schemeClr val="tx1"/>
              </a:solidFill>
            </a:endParaRPr>
          </a:p>
        </p:txBody>
      </p:sp>
      <p:cxnSp>
        <p:nvCxnSpPr>
          <p:cNvPr id="67" name="Elbow Connector 66"/>
          <p:cNvCxnSpPr>
            <a:stCxn id="49" idx="2"/>
          </p:cNvCxnSpPr>
          <p:nvPr/>
        </p:nvCxnSpPr>
        <p:spPr bwMode="auto">
          <a:xfrm rot="5400000">
            <a:off x="6286500" y="3200400"/>
            <a:ext cx="533400" cy="533400"/>
          </a:xfrm>
          <a:prstGeom prst="bentConnector3">
            <a:avLst>
              <a:gd name="adj1" fmla="val 50000"/>
            </a:avLst>
          </a:prstGeom>
          <a:ln>
            <a:headEnd type="none" w="med" len="med"/>
            <a:tailEnd type="arrow"/>
          </a:ln>
        </p:spPr>
        <p:style>
          <a:lnRef idx="1">
            <a:schemeClr val="accent1"/>
          </a:lnRef>
          <a:fillRef idx="2">
            <a:schemeClr val="accent1"/>
          </a:fillRef>
          <a:effectRef idx="1">
            <a:schemeClr val="accent1"/>
          </a:effectRef>
          <a:fontRef idx="minor">
            <a:schemeClr val="dk1"/>
          </a:fontRef>
        </p:style>
      </p:cxnSp>
      <p:sp>
        <p:nvSpPr>
          <p:cNvPr id="26" name="Rounded Rectangle 25"/>
          <p:cNvSpPr/>
          <p:nvPr/>
        </p:nvSpPr>
        <p:spPr bwMode="auto">
          <a:xfrm>
            <a:off x="3962400" y="4876800"/>
            <a:ext cx="1905000" cy="12954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eaLnBrk="0" hangingPunct="0">
              <a:defRPr/>
            </a:pPr>
            <a:r>
              <a:rPr lang="en-US" sz="1200">
                <a:solidFill>
                  <a:schemeClr val="tx1"/>
                </a:solidFill>
              </a:rPr>
              <a:t>2004 – Colibrys VectorSeis Digital 3 Channel Accelerometer</a:t>
            </a:r>
          </a:p>
          <a:p>
            <a:pPr eaLnBrk="0" hangingPunct="0">
              <a:defRPr/>
            </a:pPr>
            <a:r>
              <a:rPr lang="en-US" sz="1200">
                <a:solidFill>
                  <a:schemeClr val="tx1"/>
                </a:solidFill>
              </a:rPr>
              <a:t>2 – 1000 Hz</a:t>
            </a:r>
          </a:p>
          <a:p>
            <a:pPr eaLnBrk="0" hangingPunct="0">
              <a:defRPr/>
            </a:pPr>
            <a:r>
              <a:rPr lang="en-US" sz="1200">
                <a:solidFill>
                  <a:srgbClr val="000000"/>
                </a:solidFill>
              </a:rPr>
              <a:t>+/- 0.335 g Peak</a:t>
            </a:r>
          </a:p>
          <a:p>
            <a:pPr eaLnBrk="0" hangingPunct="0">
              <a:defRPr/>
            </a:pPr>
            <a:r>
              <a:rPr lang="en-US" sz="1200">
                <a:solidFill>
                  <a:srgbClr val="000000"/>
                </a:solidFill>
              </a:rPr>
              <a:t>~50 ng/√Hz Noise</a:t>
            </a:r>
            <a:endParaRPr lang="en-US" sz="1200">
              <a:solidFill>
                <a:schemeClr val="tx1"/>
              </a:solidFill>
              <a:latin typeface="Times New Roman" pitchFamily="18" charset="0"/>
            </a:endParaRPr>
          </a:p>
          <a:p>
            <a:pPr eaLnBrk="0" hangingPunct="0">
              <a:defRPr/>
            </a:pPr>
            <a:endParaRPr lang="en-US" sz="1000">
              <a:solidFill>
                <a:schemeClr val="tx1"/>
              </a:solidFill>
              <a:latin typeface="Times New Roman" pitchFamily="18" charset="0"/>
            </a:endParaRPr>
          </a:p>
        </p:txBody>
      </p:sp>
      <p:cxnSp>
        <p:nvCxnSpPr>
          <p:cNvPr id="36" name="Elbow Connector 35"/>
          <p:cNvCxnSpPr>
            <a:stCxn id="26" idx="0"/>
          </p:cNvCxnSpPr>
          <p:nvPr/>
        </p:nvCxnSpPr>
        <p:spPr bwMode="auto">
          <a:xfrm rot="5400000" flipH="1" flipV="1">
            <a:off x="4914900" y="4191000"/>
            <a:ext cx="685800" cy="685800"/>
          </a:xfrm>
          <a:prstGeom prst="bentConnector3">
            <a:avLst>
              <a:gd name="adj1" fmla="val 50000"/>
            </a:avLst>
          </a:prstGeom>
          <a:ln>
            <a:headEnd type="none" w="med" len="med"/>
            <a:tailEnd type="arrow"/>
          </a:ln>
        </p:spPr>
        <p:style>
          <a:lnRef idx="1">
            <a:schemeClr val="accent1"/>
          </a:lnRef>
          <a:fillRef idx="2">
            <a:schemeClr val="accent1"/>
          </a:fillRef>
          <a:effectRef idx="1">
            <a:schemeClr val="accent1"/>
          </a:effectRef>
          <a:fontRef idx="minor">
            <a:schemeClr val="dk1"/>
          </a:fontRef>
        </p:style>
      </p:cxnSp>
      <p:sp>
        <p:nvSpPr>
          <p:cNvPr id="56" name="Rounded Rectangle 55"/>
          <p:cNvSpPr/>
          <p:nvPr/>
        </p:nvSpPr>
        <p:spPr bwMode="auto">
          <a:xfrm>
            <a:off x="5943600" y="4876800"/>
            <a:ext cx="1828800" cy="12954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eaLnBrk="0" hangingPunct="0">
              <a:defRPr/>
            </a:pPr>
            <a:r>
              <a:rPr lang="en-US" sz="1200">
                <a:solidFill>
                  <a:schemeClr val="tx1"/>
                </a:solidFill>
              </a:rPr>
              <a:t>2005 – Sercel 428XL-DSU3</a:t>
            </a:r>
          </a:p>
          <a:p>
            <a:pPr eaLnBrk="0" hangingPunct="0">
              <a:defRPr/>
            </a:pPr>
            <a:r>
              <a:rPr lang="en-US" sz="1200">
                <a:solidFill>
                  <a:schemeClr val="tx1"/>
                </a:solidFill>
              </a:rPr>
              <a:t>2 – 800 Hz</a:t>
            </a:r>
          </a:p>
          <a:p>
            <a:pPr eaLnBrk="0" hangingPunct="0">
              <a:defRPr/>
            </a:pPr>
            <a:r>
              <a:rPr lang="en-US" sz="1200">
                <a:solidFill>
                  <a:srgbClr val="000000"/>
                </a:solidFill>
              </a:rPr>
              <a:t>+/- 0.5 g Peak</a:t>
            </a:r>
          </a:p>
          <a:p>
            <a:pPr eaLnBrk="0" hangingPunct="0">
              <a:defRPr/>
            </a:pPr>
            <a:r>
              <a:rPr lang="en-US" sz="1200">
                <a:solidFill>
                  <a:srgbClr val="000000"/>
                </a:solidFill>
              </a:rPr>
              <a:t>~40 ng/√Hz Noise</a:t>
            </a:r>
            <a:endParaRPr lang="en-US" sz="1000">
              <a:solidFill>
                <a:schemeClr val="tx1"/>
              </a:solidFill>
              <a:latin typeface="Times New Roman" pitchFamily="18" charset="0"/>
            </a:endParaRPr>
          </a:p>
        </p:txBody>
      </p:sp>
      <p:cxnSp>
        <p:nvCxnSpPr>
          <p:cNvPr id="60" name="Elbow Connector 59"/>
          <p:cNvCxnSpPr>
            <a:stCxn id="56" idx="0"/>
          </p:cNvCxnSpPr>
          <p:nvPr/>
        </p:nvCxnSpPr>
        <p:spPr bwMode="auto">
          <a:xfrm rot="16200000" flipV="1">
            <a:off x="6172200" y="4191000"/>
            <a:ext cx="685800" cy="685800"/>
          </a:xfrm>
          <a:prstGeom prst="bentConnector3">
            <a:avLst>
              <a:gd name="adj1" fmla="val 50000"/>
            </a:avLst>
          </a:prstGeom>
          <a:ln>
            <a:headEnd type="none" w="med" len="med"/>
            <a:tailEnd type="arrow"/>
          </a:ln>
        </p:spPr>
        <p:style>
          <a:lnRef idx="1">
            <a:schemeClr val="accent1"/>
          </a:lnRef>
          <a:fillRef idx="2">
            <a:schemeClr val="accent1"/>
          </a:fillRef>
          <a:effectRef idx="1">
            <a:schemeClr val="accent1"/>
          </a:effectRef>
          <a:fontRef idx="minor">
            <a:schemeClr val="dk1"/>
          </a:fontRef>
        </p:style>
      </p:cxnSp>
      <p:graphicFrame>
        <p:nvGraphicFramePr>
          <p:cNvPr id="71" name="Diagram 70"/>
          <p:cNvGraphicFramePr/>
          <p:nvPr/>
        </p:nvGraphicFramePr>
        <p:xfrm>
          <a:off x="1295400" y="4267200"/>
          <a:ext cx="2438400" cy="1498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mtClean="0"/>
              <a:t>What makes a MEMS Seismometer</a:t>
            </a:r>
          </a:p>
        </p:txBody>
      </p:sp>
      <p:sp>
        <p:nvSpPr>
          <p:cNvPr id="26626" name="Content Placeholder 2"/>
          <p:cNvSpPr>
            <a:spLocks noGrp="1"/>
          </p:cNvSpPr>
          <p:nvPr>
            <p:ph idx="1"/>
          </p:nvPr>
        </p:nvSpPr>
        <p:spPr/>
        <p:txBody>
          <a:bodyPr/>
          <a:lstStyle/>
          <a:p>
            <a:pPr>
              <a:buFontTx/>
              <a:buNone/>
            </a:pPr>
            <a:r>
              <a:rPr lang="en-US" smtClean="0"/>
              <a:t>A MEMS Accelerometer with:</a:t>
            </a:r>
          </a:p>
          <a:p>
            <a:r>
              <a:rPr lang="en-US" smtClean="0"/>
              <a:t>Low noise floor (ng’s/√Hz)</a:t>
            </a:r>
          </a:p>
          <a:p>
            <a:r>
              <a:rPr lang="en-US" smtClean="0"/>
              <a:t>~1 g upper range</a:t>
            </a:r>
          </a:p>
          <a:p>
            <a:r>
              <a:rPr lang="en-US" smtClean="0"/>
              <a:t>High sensitivity</a:t>
            </a:r>
          </a:p>
          <a:p>
            <a:pPr>
              <a:buFontTx/>
              <a:buNone/>
            </a:pPr>
            <a:endParaRPr lang="en-US" smtClean="0"/>
          </a:p>
          <a:p>
            <a:pPr>
              <a:buFontTx/>
              <a:buNone/>
            </a:pPr>
            <a:r>
              <a:rPr lang="en-US" smtClean="0"/>
              <a:t>Modeled as a spring-mass system</a:t>
            </a:r>
          </a:p>
          <a:p>
            <a:pPr>
              <a:buFontTx/>
              <a:buNone/>
            </a:pPr>
            <a:r>
              <a:rPr lang="en-US" smtClean="0"/>
              <a:t>Proof mass measured in milli-grams</a:t>
            </a:r>
          </a:p>
          <a:p>
            <a:pPr>
              <a:buFontTx/>
              <a:buNone/>
            </a:pPr>
            <a:r>
              <a:rPr lang="en-US" smtClean="0"/>
              <a:t>Bandwidth below the springs resonant mode (noise and response flat to acceleration)</a:t>
            </a:r>
          </a:p>
        </p:txBody>
      </p:sp>
      <p:pic>
        <p:nvPicPr>
          <p:cNvPr id="26627" name="Picture 1"/>
          <p:cNvPicPr>
            <a:picLocks noChangeAspect="1" noChangeArrowheads="1"/>
          </p:cNvPicPr>
          <p:nvPr/>
        </p:nvPicPr>
        <p:blipFill>
          <a:blip r:embed="rId2"/>
          <a:srcRect/>
          <a:stretch>
            <a:fillRect/>
          </a:stretch>
        </p:blipFill>
        <p:spPr bwMode="auto">
          <a:xfrm>
            <a:off x="5867400" y="2209800"/>
            <a:ext cx="2143125" cy="17335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5423</TotalTime>
  <Words>1896</Words>
  <Application>Microsoft Office PowerPoint</Application>
  <PresentationFormat>On-screen Show (4:3)</PresentationFormat>
  <Paragraphs>598</Paragraphs>
  <Slides>31</Slides>
  <Notes>4</Notes>
  <HiddenSlides>0</HiddenSlides>
  <MMClips>0</MMClips>
  <ScaleCrop>false</ScaleCrop>
  <HeadingPairs>
    <vt:vector size="8" baseType="variant">
      <vt:variant>
        <vt:lpstr>Fonts Used</vt:lpstr>
      </vt:variant>
      <vt:variant>
        <vt:i4>4</vt:i4>
      </vt:variant>
      <vt:variant>
        <vt:lpstr>Design Template</vt:lpstr>
      </vt:variant>
      <vt:variant>
        <vt:i4>1</vt:i4>
      </vt:variant>
      <vt:variant>
        <vt:lpstr>Embedded OLE Servers</vt:lpstr>
      </vt:variant>
      <vt:variant>
        <vt:i4>1</vt:i4>
      </vt:variant>
      <vt:variant>
        <vt:lpstr>Slide Titles</vt:lpstr>
      </vt:variant>
      <vt:variant>
        <vt:i4>31</vt:i4>
      </vt:variant>
    </vt:vector>
  </HeadingPairs>
  <TitlesOfParts>
    <vt:vector size="37" baseType="lpstr">
      <vt:lpstr>Times New Roman</vt:lpstr>
      <vt:lpstr>Arial</vt:lpstr>
      <vt:lpstr>Tahoma</vt:lpstr>
      <vt:lpstr>Helvetica</vt:lpstr>
      <vt:lpstr>Default Design</vt:lpstr>
      <vt:lpstr>Equation</vt:lpstr>
      <vt:lpstr>MEMS Applications in Seismology</vt:lpstr>
      <vt:lpstr>Outline</vt:lpstr>
      <vt:lpstr>What are MEMS?</vt:lpstr>
      <vt:lpstr>What are MEMS?</vt:lpstr>
      <vt:lpstr>Slide 5</vt:lpstr>
      <vt:lpstr>MEMS History</vt:lpstr>
      <vt:lpstr>MEMS Commercial Applications</vt:lpstr>
      <vt:lpstr>MEMS Accelerometer History</vt:lpstr>
      <vt:lpstr>What makes a MEMS Seismometer</vt:lpstr>
      <vt:lpstr>Seismology Requirements</vt:lpstr>
      <vt:lpstr>Strong Motion Requirements</vt:lpstr>
      <vt:lpstr>Weak Motion Requirements</vt:lpstr>
      <vt:lpstr>Commercially Availability</vt:lpstr>
      <vt:lpstr>Colibrys</vt:lpstr>
      <vt:lpstr>Endevco, PCB, Wilcoxon</vt:lpstr>
      <vt:lpstr>Kinemetrics</vt:lpstr>
      <vt:lpstr>Reftek</vt:lpstr>
      <vt:lpstr>Sercel</vt:lpstr>
      <vt:lpstr>MEMS accelerometers </vt:lpstr>
      <vt:lpstr>Theoretical Noise</vt:lpstr>
      <vt:lpstr>Detection of mass position</vt:lpstr>
      <vt:lpstr>Capacitive Detection</vt:lpstr>
      <vt:lpstr>R&amp;D Challenges </vt:lpstr>
      <vt:lpstr>DOE Funded R&amp;D Projects</vt:lpstr>
      <vt:lpstr>DOE Funded R&amp;D Projects</vt:lpstr>
      <vt:lpstr>DOE Funded R&amp;D Projects</vt:lpstr>
      <vt:lpstr>DOE Funded R&amp;D Projects</vt:lpstr>
      <vt:lpstr>5 year outlook</vt:lpstr>
      <vt:lpstr>Enabling Applications</vt:lpstr>
      <vt:lpstr>10 year outlook</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32pt</dc:title>
  <cp:lastModifiedBy>John Merchant</cp:lastModifiedBy>
  <cp:revision>232</cp:revision>
  <dcterms:modified xsi:type="dcterms:W3CDTF">2009-11-11T14:49:24Z</dcterms:modified>
</cp:coreProperties>
</file>