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328" r:id="rId3"/>
    <p:sldId id="320" r:id="rId4"/>
    <p:sldId id="329" r:id="rId5"/>
    <p:sldId id="326" r:id="rId6"/>
    <p:sldId id="327" r:id="rId7"/>
    <p:sldId id="338" r:id="rId8"/>
    <p:sldId id="330" r:id="rId9"/>
    <p:sldId id="337" r:id="rId10"/>
    <p:sldId id="336" r:id="rId11"/>
    <p:sldId id="322" r:id="rId12"/>
    <p:sldId id="331" r:id="rId13"/>
    <p:sldId id="323" r:id="rId14"/>
    <p:sldId id="324" r:id="rId15"/>
    <p:sldId id="339" r:id="rId16"/>
    <p:sldId id="292" r:id="rId17"/>
    <p:sldId id="334" r:id="rId18"/>
    <p:sldId id="333" r:id="rId19"/>
    <p:sldId id="332" r:id="rId20"/>
    <p:sldId id="33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1030" autoAdjust="0"/>
  </p:normalViewPr>
  <p:slideViewPr>
    <p:cSldViewPr snapToGrid="0"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33F29B-21D4-4A07-AFD2-F38A41711A20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011549-B081-4394-ACB5-BDF88023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4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EBE8A9C-44DF-4A0C-A808-210513E6B888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DCB3D4-243B-4D51-AB84-E8307D32D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69C7-9540-4684-BCFC-DAC4E759B5CF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5103-B001-495B-9471-2F02139F8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EB78-61E1-4F19-A660-DD148F874E56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B783-4D8D-415B-85AF-2C61B48F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4C51-420D-4F94-873E-2D8DFCDB7A3E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1654-A452-4C29-B640-DCD2788A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742B-70C0-4B85-8919-CCDE0F612FCC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4F28-34CE-43D7-8541-FAC7F172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598F-FB0E-47AC-8885-96DEBE582334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FB15-B29D-4CF3-A3E5-E15D9F757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DD1D4-052A-40EF-ABCB-A7FAD2BF1736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EC883A-B14A-4F4A-905F-29B27FB82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12D5-3D6C-48B7-8BE1-549029C18877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AA30-3D35-40FA-B0C2-2F4D66F89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2DDD-C16C-4800-850A-5C3250682CF5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67C1-D474-4F4F-B49F-1FF2EFAAE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4840890-954A-4A3F-A931-F9C5C8B1F68E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C4B6174-1214-4831-83F0-E07D3242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668BEB0-C050-440E-ADA6-4D2B27766512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5376E34-E241-402B-AFE3-9BCC9CBB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6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62DD52-EE8C-4921-B5F1-C79B8F363070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2C2601-F0FC-4EB2-8DD4-01ACF9CD0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798" r:id="rId4"/>
    <p:sldLayoutId id="2147483806" r:id="rId5"/>
    <p:sldLayoutId id="2147483799" r:id="rId6"/>
    <p:sldLayoutId id="2147483800" r:id="rId7"/>
    <p:sldLayoutId id="2147483807" r:id="rId8"/>
    <p:sldLayoutId id="2147483808" r:id="rId9"/>
    <p:sldLayoutId id="2147483801" r:id="rId10"/>
    <p:sldLayoutId id="214748380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6288"/>
            <a:ext cx="91440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err="1" smtClean="0">
                <a:effectLst/>
              </a:rPr>
              <a:t>ShakeNet</a:t>
            </a:r>
            <a:r>
              <a:rPr lang="en-US" b="1" dirty="0" smtClean="0">
                <a:effectLst/>
              </a:rPr>
              <a:t> – A Wireless Network for Structural Monitoring</a:t>
            </a:r>
            <a:endParaRPr lang="en-US" sz="2000" b="1" dirty="0">
              <a:effectLst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249859" y="3034948"/>
            <a:ext cx="63022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Ramesh </a:t>
            </a:r>
            <a:r>
              <a:rPr lang="en-US" sz="3200" b="1" dirty="0" err="1" smtClean="0">
                <a:solidFill>
                  <a:schemeClr val="accent1"/>
                </a:solidFill>
              </a:rPr>
              <a:t>Govindan</a:t>
            </a:r>
            <a:r>
              <a:rPr lang="en-US" sz="3200" b="1" dirty="0" smtClean="0">
                <a:solidFill>
                  <a:schemeClr val="accent1"/>
                </a:solidFill>
              </a:rPr>
              <a:t>, USC</a:t>
            </a:r>
          </a:p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Monica Kohler, Caltech</a:t>
            </a:r>
          </a:p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</a:rPr>
              <a:t>Bob </a:t>
            </a:r>
            <a:r>
              <a:rPr lang="en-US" sz="3200" b="1" dirty="0" err="1" smtClean="0">
                <a:solidFill>
                  <a:schemeClr val="accent1"/>
                </a:solidFill>
              </a:rPr>
              <a:t>Nigbor</a:t>
            </a:r>
            <a:r>
              <a:rPr lang="en-US" sz="3200" b="1" dirty="0" smtClean="0">
                <a:solidFill>
                  <a:schemeClr val="accent1"/>
                </a:solidFill>
              </a:rPr>
              <a:t>, UCLA</a:t>
            </a:r>
          </a:p>
          <a:p>
            <a:pPr algn="ctr" eaLnBrk="1" hangingPunct="1"/>
            <a:r>
              <a:rPr lang="en-US" sz="3200" b="1" dirty="0" err="1">
                <a:solidFill>
                  <a:schemeClr val="accent1"/>
                </a:solidFill>
              </a:rPr>
              <a:t>Nilesh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Mishra, USC</a:t>
            </a:r>
            <a:r>
              <a:rPr lang="en-US" sz="3200" b="1" dirty="0">
                <a:solidFill>
                  <a:schemeClr val="accent1"/>
                </a:solidFill>
              </a:rPr>
              <a:t/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 err="1">
                <a:solidFill>
                  <a:schemeClr val="accent1"/>
                </a:solidFill>
              </a:rPr>
              <a:t>Shuai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Hao</a:t>
            </a:r>
            <a:r>
              <a:rPr lang="en-US" sz="3200" b="1" dirty="0" smtClean="0">
                <a:solidFill>
                  <a:schemeClr val="accent1"/>
                </a:solidFill>
              </a:rPr>
              <a:t>, USC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85519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/>
              <a:t>Application run on master and tasks the motes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76200" y="2845440"/>
            <a:ext cx="281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/>
              <a:t>Masters provide generic interface to task the sensors</a:t>
            </a: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76200" y="4646612"/>
            <a:ext cx="449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/>
              <a:t>Motes provide limited library of generic functionalities such as timers ,sensors, filters, and other form of local processing</a:t>
            </a: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0" y="1713792"/>
            <a:ext cx="3276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/>
              <a:t>Any complicated algorithm or data fusion resides at the master</a:t>
            </a:r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76200" y="3987977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/>
              <a:t>Motes responds to the task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50" y="244520"/>
            <a:ext cx="52768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8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1" grpId="0"/>
      <p:bldP spid="239631" grpId="1"/>
      <p:bldP spid="239633" grpId="0"/>
      <p:bldP spid="239633" grpId="1"/>
      <p:bldP spid="239634" grpId="0"/>
      <p:bldP spid="239634" grpId="1"/>
      <p:bldP spid="239637" grpId="0"/>
      <p:bldP spid="239638" grpId="0"/>
      <p:bldP spid="2396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01858"/>
            <a:ext cx="9060873" cy="4303542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Master tier</a:t>
            </a:r>
          </a:p>
          <a:p>
            <a:pPr marL="347472" indent="-91440">
              <a:buFontTx/>
              <a:buNone/>
            </a:pPr>
            <a:r>
              <a:rPr lang="en-US" altLang="en-US" sz="1400" b="1" dirty="0" smtClean="0"/>
              <a:t>- </a:t>
            </a:r>
            <a:r>
              <a:rPr lang="en-US" altLang="en-US" sz="1800" b="1" dirty="0" smtClean="0"/>
              <a:t>Higher-level w/ processor running algorithms continuously, storage.</a:t>
            </a:r>
          </a:p>
          <a:p>
            <a:pPr marL="347472" indent="-91440">
              <a:buFontTx/>
              <a:buNone/>
            </a:pPr>
            <a:r>
              <a:rPr lang="en-US" altLang="en-US" sz="1800" b="1" dirty="0" smtClean="0"/>
              <a:t>- Provides greater network capacity through larger spatial reach.</a:t>
            </a:r>
          </a:p>
          <a:p>
            <a:pPr marL="347472" indent="-91440">
              <a:buFontTx/>
              <a:buNone/>
            </a:pPr>
            <a:r>
              <a:rPr lang="en-US" altLang="en-US" sz="1800" b="1" dirty="0" smtClean="0"/>
              <a:t>- Applications run on masters; masters task motes.</a:t>
            </a:r>
            <a:endParaRPr lang="en-US" altLang="en-US" sz="1800" b="1" dirty="0"/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FFFF00"/>
                </a:solidFill>
              </a:rPr>
              <a:t>Sensing tier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Motes </a:t>
            </a:r>
            <a:r>
              <a:rPr lang="en-US" altLang="en-US" sz="1800" b="1" dirty="0"/>
              <a:t>collect and process data</a:t>
            </a:r>
            <a:r>
              <a:rPr lang="en-US" altLang="en-US" sz="1800" b="1" dirty="0" smtClean="0"/>
              <a:t>.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Initial Configuration: 24-bit </a:t>
            </a:r>
            <a:r>
              <a:rPr lang="en-US" altLang="en-US" sz="1800" b="1" dirty="0"/>
              <a:t>ADC, 3-comp 120db ±3g </a:t>
            </a:r>
            <a:r>
              <a:rPr lang="en-US" altLang="en-US" sz="1800" b="1" dirty="0" err="1"/>
              <a:t>accel</a:t>
            </a:r>
            <a:r>
              <a:rPr lang="en-US" altLang="en-US" sz="1800" b="1" dirty="0"/>
              <a:t>., </a:t>
            </a:r>
            <a:r>
              <a:rPr lang="en-US" altLang="en-US" sz="1800" b="1" dirty="0" smtClean="0"/>
              <a:t>imote2, </a:t>
            </a:r>
            <a:r>
              <a:rPr lang="en-US" altLang="en-US" sz="1800" b="1" dirty="0"/>
              <a:t>802.15.4 radio, 2.4 GHz </a:t>
            </a:r>
            <a:r>
              <a:rPr lang="en-US" altLang="en-US" sz="1800" b="1" dirty="0" smtClean="0"/>
              <a:t>antenna</a:t>
            </a:r>
            <a:r>
              <a:rPr lang="en-US" altLang="en-US" sz="1800" b="1" dirty="0" smtClean="0"/>
              <a:t>.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Final Configuration:  </a:t>
            </a:r>
            <a:r>
              <a:rPr lang="en-US" altLang="en-US" sz="1800" b="1" dirty="0" err="1" smtClean="0"/>
              <a:t>Reftek</a:t>
            </a:r>
            <a:r>
              <a:rPr lang="en-US" altLang="en-US" sz="1800" b="1" dirty="0" smtClean="0"/>
              <a:t> 155 semi-custom box, 24-bits, </a:t>
            </a:r>
            <a:r>
              <a:rPr lang="en-US" altLang="en-US" sz="1800" b="1" dirty="0" err="1" smtClean="0"/>
              <a:t>Colybris</a:t>
            </a:r>
            <a:r>
              <a:rPr lang="en-US" altLang="en-US" sz="1800" b="1" dirty="0" smtClean="0"/>
              <a:t> accelerometer, 802.11 radio w/lower power</a:t>
            </a:r>
            <a:endParaRPr lang="en-US" altLang="en-US" sz="1800" b="1" dirty="0" smtClean="0"/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In </a:t>
            </a:r>
            <a:r>
              <a:rPr lang="en-US" altLang="en-US" sz="1800" b="1" dirty="0"/>
              <a:t>constant </a:t>
            </a:r>
            <a:r>
              <a:rPr lang="en-US" altLang="en-US" sz="1800" b="1" dirty="0" smtClean="0"/>
              <a:t>communication with </a:t>
            </a:r>
            <a:r>
              <a:rPr lang="en-US" altLang="en-US" sz="1800" b="1" dirty="0"/>
              <a:t>at least one master-tier </a:t>
            </a:r>
            <a:r>
              <a:rPr lang="en-US" altLang="en-US" sz="1800" b="1" dirty="0" smtClean="0"/>
              <a:t>node.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Enables </a:t>
            </a:r>
            <a:r>
              <a:rPr lang="en-US" altLang="en-US" sz="1800" b="1" dirty="0"/>
              <a:t>flexible deployment of dense </a:t>
            </a:r>
            <a:r>
              <a:rPr lang="en-US" altLang="en-US" sz="1800" b="1" dirty="0" smtClean="0"/>
              <a:t>instrumentation.</a:t>
            </a:r>
          </a:p>
          <a:p>
            <a:pPr marL="0" indent="0">
              <a:buNone/>
            </a:pPr>
            <a:r>
              <a:rPr lang="en-US" altLang="en-US" sz="2000" b="1" i="1" dirty="0" smtClean="0">
                <a:solidFill>
                  <a:srgbClr val="FFFF00"/>
                </a:solidFill>
              </a:rPr>
              <a:t>Tenet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Programmable wireless sensing software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Complex routing structures and in-network collaborative processing.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Node modularity, reusability, and manageability at the sensing level</a:t>
            </a:r>
            <a:r>
              <a:rPr lang="en-US" altLang="en-US" sz="1800" b="1" dirty="0" smtClean="0"/>
              <a:t>.</a:t>
            </a:r>
          </a:p>
          <a:p>
            <a:pPr indent="-91440">
              <a:buFontTx/>
              <a:buChar char="-"/>
            </a:pPr>
            <a:r>
              <a:rPr lang="en-US" altLang="en-US" sz="1800" b="1" dirty="0" smtClean="0"/>
              <a:t>Network-level timing options (NTP, custom)</a:t>
            </a:r>
            <a:endParaRPr lang="en-US" altLang="en-US" sz="1800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060873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ShakeNet</a:t>
            </a:r>
            <a:r>
              <a:rPr lang="en-US" alt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Components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5575"/>
            <a:ext cx="8991600" cy="472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b="1" dirty="0" err="1" smtClean="0">
                <a:solidFill>
                  <a:srgbClr val="FFC000"/>
                </a:solidFill>
              </a:rPr>
              <a:t>ShakeNet</a:t>
            </a:r>
            <a:r>
              <a:rPr lang="en-US" altLang="en-US" sz="2800" b="1" dirty="0" smtClean="0">
                <a:solidFill>
                  <a:srgbClr val="FFC000"/>
                </a:solidFill>
              </a:rPr>
              <a:t> Deployments in 2011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 </a:t>
            </a:r>
            <a:endParaRPr lang="en-US" altLang="en-US" sz="2400" b="1" dirty="0" smtClean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1800" b="1" dirty="0" smtClean="0"/>
              <a:t>- </a:t>
            </a:r>
            <a:r>
              <a:rPr lang="en-US" altLang="en-US" sz="1800" b="1" dirty="0"/>
              <a:t>Master tier </a:t>
            </a:r>
            <a:r>
              <a:rPr lang="en-US" altLang="en-US" sz="1800" b="1" dirty="0" smtClean="0"/>
              <a:t>(10 </a:t>
            </a:r>
            <a:r>
              <a:rPr lang="en-US" altLang="en-US" sz="1800" b="1" dirty="0" err="1" smtClean="0"/>
              <a:t>Stargate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processors)</a:t>
            </a:r>
          </a:p>
          <a:p>
            <a:pPr marL="0" indent="0">
              <a:buFontTx/>
              <a:buNone/>
            </a:pPr>
            <a:r>
              <a:rPr lang="en-US" altLang="en-US" sz="1800" b="1" dirty="0"/>
              <a:t>- Sensing tier </a:t>
            </a:r>
            <a:r>
              <a:rPr lang="en-US" altLang="en-US" sz="1800" b="1" dirty="0" smtClean="0"/>
              <a:t>(40 “</a:t>
            </a:r>
            <a:r>
              <a:rPr lang="en-US" altLang="en-US" sz="1800" b="1" dirty="0" err="1" smtClean="0"/>
              <a:t>ShakeBox</a:t>
            </a:r>
            <a:r>
              <a:rPr lang="en-US" altLang="en-US" sz="1800" b="1" dirty="0"/>
              <a:t>” motes)</a:t>
            </a:r>
            <a:endParaRPr lang="en-US" altLang="en-US" sz="18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7"/>
          <a:stretch>
            <a:fillRect/>
          </a:stretch>
        </p:blipFill>
        <p:spPr bwMode="auto">
          <a:xfrm>
            <a:off x="3522516" y="4381347"/>
            <a:ext cx="2565000" cy="15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6"/>
          <a:stretch>
            <a:fillRect/>
          </a:stretch>
        </p:blipFill>
        <p:spPr bwMode="auto">
          <a:xfrm>
            <a:off x="470182" y="4546838"/>
            <a:ext cx="2610001" cy="14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Picture 6" descr="1100wils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87" y="3339164"/>
            <a:ext cx="193354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3" name="Picture 11" descr="100820091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3" y="2066136"/>
            <a:ext cx="2266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1439965" y="3908646"/>
            <a:ext cx="1292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altLang="en-US" sz="1400" b="1" dirty="0" err="1" smtClean="0">
                <a:solidFill>
                  <a:srgbClr val="000000"/>
                </a:solidFill>
              </a:rPr>
              <a:t>ShakeBox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264207" name="Picture 15" descr="tenet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896149"/>
            <a:ext cx="3940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22" name="Rectangle 30"/>
          <p:cNvSpPr>
            <a:spLocks noChangeArrowheads="1"/>
          </p:cNvSpPr>
          <p:nvPr/>
        </p:nvSpPr>
        <p:spPr bwMode="auto">
          <a:xfrm rot="-2629803">
            <a:off x="654050" y="1969300"/>
            <a:ext cx="336550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 rot="-7917130">
            <a:off x="2960688" y="1980412"/>
            <a:ext cx="285750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74073" y="5992879"/>
            <a:ext cx="2441863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sz="1200" b="1" dirty="0" smtClean="0"/>
              <a:t>Santa Ana River Bridge: Water </a:t>
            </a:r>
            <a:r>
              <a:rPr lang="en-US" sz="1200" b="1" dirty="0"/>
              <a:t>distribution </a:t>
            </a:r>
            <a:r>
              <a:rPr lang="en-US" sz="1200" b="1" dirty="0" smtClean="0"/>
              <a:t>feeder pipe, </a:t>
            </a:r>
            <a:r>
              <a:rPr lang="en-US" altLang="en-US" sz="1200" b="1" dirty="0" smtClean="0"/>
              <a:t>Riverside, CA</a:t>
            </a:r>
            <a:endParaRPr lang="en-US" altLang="en-US" sz="12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31119" y="5985552"/>
            <a:ext cx="2830921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sz="1200" b="1" dirty="0" smtClean="0"/>
              <a:t>Seven Oaks Dam: 550-ft </a:t>
            </a:r>
            <a:r>
              <a:rPr lang="en-US" sz="1200" b="1" dirty="0"/>
              <a:t>by </a:t>
            </a:r>
            <a:r>
              <a:rPr lang="en-US" sz="1200" b="1" dirty="0" smtClean="0"/>
              <a:t>2980-ft earth-and-rock-fill dam, San </a:t>
            </a:r>
            <a:r>
              <a:rPr lang="en-US" sz="1200" b="1" dirty="0" err="1" smtClean="0"/>
              <a:t>Bernar-dino</a:t>
            </a:r>
            <a:r>
              <a:rPr lang="en-US" sz="1200" b="1" dirty="0" smtClean="0"/>
              <a:t> County</a:t>
            </a:r>
            <a:r>
              <a:rPr lang="en-US" altLang="en-US" sz="1200" b="1" dirty="0" smtClean="0"/>
              <a:t>, CA</a:t>
            </a:r>
            <a:endParaRPr lang="en-US" altLang="en-US" sz="12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96891" y="5989015"/>
            <a:ext cx="2847109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1100 Wilshire, L.A.: 21-story steel </a:t>
            </a:r>
          </a:p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MF triangular prismatic </a:t>
            </a:r>
            <a:r>
              <a:rPr lang="en-US" altLang="en-US" sz="1200" b="1" dirty="0" err="1" smtClean="0"/>
              <a:t>pentahedron</a:t>
            </a:r>
            <a:r>
              <a:rPr lang="en-US" altLang="en-US" sz="1200" b="1" dirty="0" smtClean="0"/>
              <a:t> </a:t>
            </a:r>
          </a:p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over 15-story concrete cube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6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828096" y="392621"/>
            <a:ext cx="54593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Prototype </a:t>
            </a:r>
            <a:r>
              <a:rPr lang="en-US" sz="2400" b="1" dirty="0" smtClean="0">
                <a:solidFill>
                  <a:srgbClr val="FFFF00"/>
                </a:solidFill>
              </a:rPr>
              <a:t>Test 2008: 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Vincent </a:t>
            </a:r>
            <a:r>
              <a:rPr lang="en-US" sz="2400" b="1" dirty="0" smtClean="0">
                <a:solidFill>
                  <a:srgbClr val="FFFF00"/>
                </a:solidFill>
              </a:rPr>
              <a:t>Thomas Bridge, L.A. Harbor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" y="1371600"/>
            <a:ext cx="743712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topolog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768783"/>
            <a:ext cx="7772400" cy="283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3" name="Picture 5" descr="dlog_vtb_16-01-01-12-14_Accel_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r="6461"/>
          <a:stretch>
            <a:fillRect/>
          </a:stretch>
        </p:blipFill>
        <p:spPr bwMode="auto">
          <a:xfrm>
            <a:off x="1601917" y="3733800"/>
            <a:ext cx="2994441" cy="299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dlog_vtb_16-01-01-12-14_Spectra_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r="9044"/>
          <a:stretch>
            <a:fillRect/>
          </a:stretch>
        </p:blipFill>
        <p:spPr bwMode="auto">
          <a:xfrm>
            <a:off x="5210744" y="3733800"/>
            <a:ext cx="2901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920756" y="192962"/>
            <a:ext cx="7716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Prototype test: Vincent Thomas Bridge, L.A. Harbor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5575"/>
            <a:ext cx="8991600" cy="472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b="1" dirty="0" err="1" smtClean="0">
                <a:solidFill>
                  <a:srgbClr val="FFC000"/>
                </a:solidFill>
              </a:rPr>
              <a:t>ShakeNet</a:t>
            </a:r>
            <a:r>
              <a:rPr lang="en-US" altLang="en-US" sz="2800" b="1" dirty="0" smtClean="0">
                <a:solidFill>
                  <a:srgbClr val="FFC000"/>
                </a:solidFill>
              </a:rPr>
              <a:t> Deployments in 2011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 </a:t>
            </a:r>
            <a:endParaRPr lang="en-US" altLang="en-US" sz="2400" b="1" dirty="0" smtClean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1800" b="1" dirty="0" smtClean="0"/>
              <a:t>- </a:t>
            </a:r>
            <a:r>
              <a:rPr lang="en-US" altLang="en-US" sz="1800" b="1" dirty="0"/>
              <a:t>Master tier </a:t>
            </a:r>
            <a:r>
              <a:rPr lang="en-US" altLang="en-US" sz="1800" b="1" dirty="0" smtClean="0"/>
              <a:t>(10 </a:t>
            </a:r>
            <a:r>
              <a:rPr lang="en-US" altLang="en-US" sz="1800" b="1" dirty="0" err="1" smtClean="0"/>
              <a:t>Stargate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processors)</a:t>
            </a:r>
          </a:p>
          <a:p>
            <a:pPr marL="0" indent="0">
              <a:buFontTx/>
              <a:buNone/>
            </a:pPr>
            <a:r>
              <a:rPr lang="en-US" altLang="en-US" sz="1800" b="1" dirty="0"/>
              <a:t>- Sensing tier </a:t>
            </a:r>
            <a:r>
              <a:rPr lang="en-US" altLang="en-US" sz="1800" b="1" dirty="0" smtClean="0"/>
              <a:t>(40 “</a:t>
            </a:r>
            <a:r>
              <a:rPr lang="en-US" altLang="en-US" sz="1800" b="1" dirty="0" err="1" smtClean="0"/>
              <a:t>ShakeBox</a:t>
            </a:r>
            <a:r>
              <a:rPr lang="en-US" altLang="en-US" sz="1800" b="1" dirty="0"/>
              <a:t>” motes)</a:t>
            </a:r>
            <a:endParaRPr lang="en-US" altLang="en-US" sz="18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7"/>
          <a:stretch>
            <a:fillRect/>
          </a:stretch>
        </p:blipFill>
        <p:spPr bwMode="auto">
          <a:xfrm>
            <a:off x="3522516" y="4381347"/>
            <a:ext cx="2565000" cy="15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6"/>
          <a:stretch>
            <a:fillRect/>
          </a:stretch>
        </p:blipFill>
        <p:spPr bwMode="auto">
          <a:xfrm>
            <a:off x="470182" y="4546838"/>
            <a:ext cx="2610001" cy="14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Picture 6" descr="1100wilsh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87" y="3339164"/>
            <a:ext cx="193354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3" name="Picture 11" descr="100820091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3" y="2066136"/>
            <a:ext cx="2266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1439965" y="3908646"/>
            <a:ext cx="1292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altLang="en-US" sz="1400" b="1" dirty="0" err="1" smtClean="0">
                <a:solidFill>
                  <a:srgbClr val="000000"/>
                </a:solidFill>
              </a:rPr>
              <a:t>ShakeBox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264207" name="Picture 15" descr="tenet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896149"/>
            <a:ext cx="3940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22" name="Rectangle 30"/>
          <p:cNvSpPr>
            <a:spLocks noChangeArrowheads="1"/>
          </p:cNvSpPr>
          <p:nvPr/>
        </p:nvSpPr>
        <p:spPr bwMode="auto">
          <a:xfrm rot="-2629803">
            <a:off x="654050" y="1969300"/>
            <a:ext cx="336550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 rot="-7917130">
            <a:off x="2960688" y="1980412"/>
            <a:ext cx="285750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74073" y="5992879"/>
            <a:ext cx="2441863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sz="1200" b="1" dirty="0" smtClean="0"/>
              <a:t>Santa Ana River Bridge: Water </a:t>
            </a:r>
            <a:r>
              <a:rPr lang="en-US" sz="1200" b="1" dirty="0"/>
              <a:t>distribution </a:t>
            </a:r>
            <a:r>
              <a:rPr lang="en-US" sz="1200" b="1" dirty="0" smtClean="0"/>
              <a:t>feeder pipe, </a:t>
            </a:r>
            <a:r>
              <a:rPr lang="en-US" altLang="en-US" sz="1200" b="1" dirty="0" smtClean="0"/>
              <a:t>Riverside, CA</a:t>
            </a:r>
            <a:endParaRPr lang="en-US" altLang="en-US" sz="12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31119" y="5985552"/>
            <a:ext cx="2830921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sz="1200" b="1" dirty="0" smtClean="0"/>
              <a:t>Seven Oaks Dam: 550-ft </a:t>
            </a:r>
            <a:r>
              <a:rPr lang="en-US" sz="1200" b="1" dirty="0"/>
              <a:t>by </a:t>
            </a:r>
            <a:r>
              <a:rPr lang="en-US" sz="1200" b="1" dirty="0" smtClean="0"/>
              <a:t>2980-ft earth-and-rock-fill dam, San </a:t>
            </a:r>
            <a:r>
              <a:rPr lang="en-US" sz="1200" b="1" dirty="0" err="1" smtClean="0"/>
              <a:t>Bernar-dino</a:t>
            </a:r>
            <a:r>
              <a:rPr lang="en-US" sz="1200" b="1" dirty="0" smtClean="0"/>
              <a:t> County</a:t>
            </a:r>
            <a:r>
              <a:rPr lang="en-US" altLang="en-US" sz="1200" b="1" dirty="0" smtClean="0"/>
              <a:t>, CA</a:t>
            </a:r>
            <a:endParaRPr lang="en-US" altLang="en-US" sz="12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96891" y="5989015"/>
            <a:ext cx="2847109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1100 Wilshire, L.A.: 21-story steel </a:t>
            </a:r>
          </a:p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MF triangular prismatic </a:t>
            </a:r>
            <a:r>
              <a:rPr lang="en-US" altLang="en-US" sz="1200" b="1" dirty="0" err="1" smtClean="0"/>
              <a:t>pentahedron</a:t>
            </a:r>
            <a:r>
              <a:rPr lang="en-US" altLang="en-US" sz="1200" b="1" dirty="0" smtClean="0"/>
              <a:t> </a:t>
            </a:r>
          </a:p>
          <a:p>
            <a:pPr eaLnBrk="0" hangingPunct="0">
              <a:lnSpc>
                <a:spcPts val="1300"/>
              </a:lnSpc>
              <a:spcBef>
                <a:spcPts val="0"/>
              </a:spcBef>
              <a:buNone/>
            </a:pPr>
            <a:r>
              <a:rPr lang="en-US" altLang="en-US" sz="1200" b="1" dirty="0" smtClean="0"/>
              <a:t>over 15-story concrete cube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152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7363" y="129787"/>
            <a:ext cx="8229600" cy="1398587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b="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5400" b="1" dirty="0" smtClean="0"/>
              <a:t>Special Issues in Buildings</a:t>
            </a:r>
            <a:endParaRPr lang="en-US" sz="5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363" y="1520484"/>
            <a:ext cx="8991600" cy="5105400"/>
          </a:xfrm>
          <a:prstGeom prst="rect">
            <a:avLst/>
          </a:prstGeom>
        </p:spPr>
        <p:txBody>
          <a:bodyPr/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AF90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Floor slab RF attenuation</a:t>
            </a:r>
          </a:p>
          <a:p>
            <a:r>
              <a:rPr lang="en-US" sz="2800" dirty="0" smtClean="0"/>
              <a:t>Interior wall RF attenuation</a:t>
            </a:r>
          </a:p>
          <a:p>
            <a:r>
              <a:rPr lang="en-US" sz="2800" dirty="0" smtClean="0"/>
              <a:t>Glass RF attenuation for </a:t>
            </a:r>
            <a:r>
              <a:rPr lang="en-US" sz="2800" dirty="0" err="1" smtClean="0"/>
              <a:t>WiFi</a:t>
            </a:r>
            <a:r>
              <a:rPr lang="en-US" sz="2800" dirty="0" smtClean="0"/>
              <a:t> and GPS</a:t>
            </a:r>
          </a:p>
          <a:p>
            <a:r>
              <a:rPr lang="en-US" sz="2800" dirty="0" smtClean="0"/>
              <a:t>Multipath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Deck Floor Slabs:</a:t>
            </a:r>
            <a:br>
              <a:rPr lang="en-US" dirty="0" smtClean="0"/>
            </a:br>
            <a:r>
              <a:rPr lang="en-US" dirty="0" smtClean="0"/>
              <a:t>An Efficient RF Barrier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9564" r="14216" b="2508"/>
          <a:stretch/>
        </p:blipFill>
        <p:spPr bwMode="auto">
          <a:xfrm>
            <a:off x="140675" y="2194337"/>
            <a:ext cx="9003323" cy="44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9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Stud Partitions:</a:t>
            </a:r>
            <a:br>
              <a:rPr lang="en-US" dirty="0" smtClean="0"/>
            </a:br>
            <a:r>
              <a:rPr lang="en-US" dirty="0" smtClean="0"/>
              <a:t>An Effective RF Barrier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1" y="1747837"/>
            <a:ext cx="7658006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 Glass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95" y="1775827"/>
            <a:ext cx="6191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775" y="4979033"/>
            <a:ext cx="81501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Measured UHF Attenuation 29dB for Low-E windows in a building</a:t>
            </a:r>
          </a:p>
          <a:p>
            <a:r>
              <a:rPr lang="en-US" i="1" dirty="0" err="1" smtClean="0"/>
              <a:t>Weisenfeld</a:t>
            </a:r>
            <a:r>
              <a:rPr lang="en-US" i="1" dirty="0" smtClean="0"/>
              <a:t> &amp; </a:t>
            </a:r>
            <a:r>
              <a:rPr lang="en-US" i="1" dirty="0" err="1" smtClean="0"/>
              <a:t>Riise</a:t>
            </a:r>
            <a:r>
              <a:rPr lang="en-US" i="1" dirty="0" smtClean="0"/>
              <a:t> (2011)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771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 algn="ctr"/>
            <a:r>
              <a:rPr lang="en-US" sz="4000" b="1" dirty="0" smtClean="0"/>
              <a:t>Current Building Seismic Monitoring Arrays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02" y="1598052"/>
            <a:ext cx="4825366" cy="52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74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115" y="1519311"/>
            <a:ext cx="7863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 smtClean="0"/>
              <a:t>ShakeNet</a:t>
            </a:r>
            <a:r>
              <a:rPr lang="en-US" sz="2800" b="1" dirty="0" smtClean="0"/>
              <a:t> will provide a wireless solution for structural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Seems to work well with line-of-sight (bridges, dams)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Problems in buildings remain to be characterized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Deployments in Summer 2011 will characterize real performance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Tenet.usc.edu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Kohler.caltech.edu/</a:t>
            </a:r>
            <a:r>
              <a:rPr lang="en-US" sz="3200" b="1" dirty="0" err="1" smtClean="0">
                <a:solidFill>
                  <a:srgbClr val="FFFF00"/>
                </a:solidFill>
              </a:rPr>
              <a:t>shakenet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46038"/>
            <a:ext cx="8610600" cy="4724400"/>
          </a:xfrm>
        </p:spPr>
        <p:txBody>
          <a:bodyPr/>
          <a:lstStyle/>
          <a:p>
            <a:pPr marL="169863" indent="-169863">
              <a:buFontTx/>
              <a:buNone/>
            </a:pPr>
            <a:r>
              <a:rPr lang="en-US" altLang="en-US" sz="2400" b="1" dirty="0">
                <a:solidFill>
                  <a:srgbClr val="FF8C1F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2400" b="1" dirty="0">
                <a:latin typeface="Arial" pitchFamily="34" charset="0"/>
                <a:ea typeface="굴림" charset="-127"/>
                <a:cs typeface="Arial" pitchFamily="34" charset="0"/>
              </a:rPr>
              <a:t>Installing traditional, wired, structural </a:t>
            </a:r>
            <a:r>
              <a:rPr lang="en-US" altLang="ko-KR" sz="2400" b="1" dirty="0" smtClean="0">
                <a:latin typeface="Arial" pitchFamily="34" charset="0"/>
                <a:ea typeface="굴림" charset="-127"/>
                <a:cs typeface="Arial" pitchFamily="34" charset="0"/>
              </a:rPr>
              <a:t>monitoring networks in buildings </a:t>
            </a:r>
            <a:r>
              <a:rPr lang="en-US" altLang="ko-KR" sz="2400" b="1" dirty="0">
                <a:latin typeface="Arial" pitchFamily="34" charset="0"/>
                <a:ea typeface="굴림" charset="-127"/>
                <a:cs typeface="Arial" pitchFamily="34" charset="0"/>
              </a:rPr>
              <a:t>has severe physical, hardware, cost, and time limitations.</a:t>
            </a:r>
            <a:r>
              <a:rPr lang="en-US" altLang="ko-KR" sz="2400" dirty="0">
                <a:latin typeface="Arial" pitchFamily="34" charset="0"/>
                <a:ea typeface="굴림" charset="-127"/>
                <a:cs typeface="Arial" pitchFamily="34" charset="0"/>
              </a:rPr>
              <a:t> </a:t>
            </a:r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altLang="en-US" sz="1400" b="1" u="sng" dirty="0">
              <a:solidFill>
                <a:srgbClr val="0000FF"/>
              </a:solidFill>
            </a:endParaRPr>
          </a:p>
          <a:p>
            <a:pPr marL="169863" indent="-169863">
              <a:lnSpc>
                <a:spcPct val="80000"/>
              </a:lnSpc>
              <a:buFontTx/>
              <a:buNone/>
            </a:pPr>
            <a:r>
              <a:rPr lang="en-US" altLang="en-US" sz="1400" b="1" u="sng" dirty="0">
                <a:solidFill>
                  <a:srgbClr val="FF0000"/>
                </a:solidFill>
              </a:rPr>
              <a:t>PROS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b="1" dirty="0"/>
              <a:t> </a:t>
            </a:r>
            <a:r>
              <a:rPr lang="en-US" altLang="en-US" sz="1400" dirty="0"/>
              <a:t>Robust commercial hardware.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High-quality waveform data.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Secure telemetry.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Flexible data formats.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Platform-independent processing.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Flexibility in sensing and processing </a:t>
            </a:r>
            <a:r>
              <a:rPr lang="en-US" altLang="en-US" sz="1200" dirty="0" smtClean="0"/>
              <a:t>.</a:t>
            </a:r>
            <a:endParaRPr lang="en-US" altLang="en-US" sz="1200" dirty="0"/>
          </a:p>
          <a:p>
            <a:pPr marL="169863" indent="-169863">
              <a:lnSpc>
                <a:spcPct val="80000"/>
              </a:lnSpc>
            </a:pPr>
            <a:endParaRPr lang="en-US" altLang="en-US" sz="1200" dirty="0"/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altLang="en-US" sz="1400" b="1" u="sng" dirty="0">
              <a:solidFill>
                <a:srgbClr val="0000FF"/>
              </a:solidFill>
            </a:endParaRPr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altLang="en-US" sz="1400" b="1" u="sng" dirty="0">
              <a:solidFill>
                <a:srgbClr val="0000FF"/>
              </a:solidFill>
            </a:endParaRPr>
          </a:p>
          <a:p>
            <a:pPr marL="169863" indent="-169863">
              <a:lnSpc>
                <a:spcPct val="80000"/>
              </a:lnSpc>
              <a:buFontTx/>
              <a:buNone/>
            </a:pPr>
            <a:r>
              <a:rPr lang="en-US" altLang="en-US" sz="1400" b="1" u="sng" dirty="0">
                <a:solidFill>
                  <a:srgbClr val="FF0000"/>
                </a:solidFill>
              </a:rPr>
              <a:t>CONS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b="1" dirty="0"/>
              <a:t> </a:t>
            </a:r>
            <a:r>
              <a:rPr lang="en-US" altLang="en-US" sz="1400" dirty="0"/>
              <a:t>100s-1000s of m of </a:t>
            </a:r>
            <a:r>
              <a:rPr lang="en-US" altLang="en-US" sz="1400" dirty="0" smtClean="0"/>
              <a:t>cable</a:t>
            </a:r>
            <a:r>
              <a:rPr lang="en-US" altLang="en-US" sz="1400" dirty="0"/>
              <a:t>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Physically invasive installation.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Expensive.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 smtClean="0"/>
              <a:t> </a:t>
            </a:r>
            <a:r>
              <a:rPr lang="en-US" altLang="en-US" sz="1400" dirty="0"/>
              <a:t>One centralized digitizer and processor.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No computing at sensors.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Single, one-way, fixed-path </a:t>
            </a:r>
            <a:r>
              <a:rPr lang="en-US" altLang="en-US" sz="1400" dirty="0" smtClean="0"/>
              <a:t>comm.</a:t>
            </a:r>
            <a:endParaRPr lang="en-US" altLang="en-US" sz="1400" dirty="0"/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Cannot relocate hardware.</a:t>
            </a:r>
          </a:p>
          <a:p>
            <a:pPr marL="169863" indent="-169863">
              <a:lnSpc>
                <a:spcPct val="80000"/>
              </a:lnSpc>
            </a:pPr>
            <a:r>
              <a:rPr lang="en-US" altLang="en-US" sz="1400" dirty="0"/>
              <a:t> Months to years to install; permissions.</a:t>
            </a:r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sz="1400" dirty="0"/>
          </a:p>
          <a:p>
            <a:pPr marL="169863" indent="-169863">
              <a:lnSpc>
                <a:spcPct val="80000"/>
              </a:lnSpc>
              <a:buFontTx/>
              <a:buNone/>
            </a:pPr>
            <a:endParaRPr lang="en-US" sz="600" dirty="0"/>
          </a:p>
          <a:p>
            <a:pPr marL="169863" indent="-169863">
              <a:lnSpc>
                <a:spcPct val="80000"/>
              </a:lnSpc>
              <a:buFontTx/>
              <a:buNone/>
            </a:pPr>
            <a:r>
              <a:rPr lang="en-US" sz="600" dirty="0"/>
              <a:t>	</a:t>
            </a:r>
            <a:endParaRPr lang="en-US" sz="1200" dirty="0"/>
          </a:p>
        </p:txBody>
      </p:sp>
      <p:pic>
        <p:nvPicPr>
          <p:cNvPr id="263182" name="Picture 14" descr="IMG_3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83" y="1477963"/>
            <a:ext cx="2257425" cy="1692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3" name="Picture 15" descr="106-0672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15" y="3916363"/>
            <a:ext cx="2276475" cy="1708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4" name="Picture 16" descr="106-0666_IM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3916363"/>
            <a:ext cx="2210816" cy="16898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5" name="Picture 17" descr="15_SE_3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77963"/>
            <a:ext cx="2230438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4352925" y="3230563"/>
            <a:ext cx="2200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altLang="en-US" sz="1400" b="1" dirty="0" smtClean="0"/>
              <a:t>Centralized processor</a:t>
            </a:r>
            <a:endParaRPr lang="en-US" altLang="en-US" sz="1400" b="1" dirty="0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7090063" y="3209781"/>
            <a:ext cx="1981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altLang="en-US" sz="1400" b="1" dirty="0"/>
              <a:t>Sensors and cables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4135583" y="5715000"/>
            <a:ext cx="2493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altLang="en-US" sz="1400" b="1" dirty="0"/>
              <a:t>Sensor signal junction box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6705600" y="5715000"/>
            <a:ext cx="2286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buNone/>
            </a:pPr>
            <a:r>
              <a:rPr lang="en-US" altLang="en-US" sz="1400" b="1" dirty="0" smtClean="0"/>
              <a:t>Sensor/cables </a:t>
            </a:r>
            <a:r>
              <a:rPr lang="en-US" altLang="en-US" sz="1400" b="1" dirty="0"/>
              <a:t>behind wall cutout</a:t>
            </a:r>
          </a:p>
        </p:txBody>
      </p:sp>
    </p:spTree>
    <p:extLst>
      <p:ext uri="{BB962C8B-B14F-4D97-AF65-F5344CB8AC3E}">
        <p14:creationId xmlns:p14="http://schemas.microsoft.com/office/powerpoint/2010/main" val="4228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76200" y="152400"/>
            <a:ext cx="3731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C000"/>
                </a:solidFill>
              </a:rPr>
              <a:t>Temporary Structural Monitoring</a:t>
            </a:r>
          </a:p>
          <a:p>
            <a:pPr eaLnBrk="1" hangingPunct="1"/>
            <a:r>
              <a:rPr lang="en-US" sz="1600" b="1" dirty="0" smtClean="0">
                <a:solidFill>
                  <a:srgbClr val="FFC000"/>
                </a:solidFill>
              </a:rPr>
              <a:t>Array – Wired Sensors + GPS + Cat5</a:t>
            </a:r>
          </a:p>
          <a:p>
            <a:pPr eaLnBrk="1" hangingPunct="1"/>
            <a:r>
              <a:rPr lang="en-US" sz="1600" b="1" dirty="0" smtClean="0">
                <a:solidFill>
                  <a:srgbClr val="FFC000"/>
                </a:solidFill>
              </a:rPr>
              <a:t>LOTS of cables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9219" name="Picture 2" descr="C:\Documents and Settings\alemnitzer\Desktop\Chile Earthqu recon\Alberto\Photos\Photos other\IMG_2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Documents and Settings\alemnitzer\Desktop\Chile Earthqu recon\Alberto\Photos\Photos other\IMG_2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524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Documents and Settings\alemnitzer\Desktop\Pictures for Chile\IMG_5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886200"/>
            <a:ext cx="25733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Documents and Settings\alemnitzer\My Documents\My Pictures\Dies und Das\EST_rv2_8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39" y="4419600"/>
            <a:ext cx="2470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:\Documents and Settings\alemnitzer\My Documents\My Pictures\Dies und Das\ES-U2_8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857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06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Various Smart Wireless Sensor Platforms</a:t>
            </a:r>
          </a:p>
          <a:p>
            <a:r>
              <a:rPr lang="en-US" sz="1600" i="1" dirty="0" smtClean="0"/>
              <a:t>From: </a:t>
            </a:r>
            <a:r>
              <a:rPr lang="en-US" sz="1600" i="1" dirty="0"/>
              <a:t>Smart Wireless Sensor Technology for Structural </a:t>
            </a:r>
            <a:r>
              <a:rPr lang="en-US" sz="1600" i="1" dirty="0" smtClean="0"/>
              <a:t>Health Monitoring </a:t>
            </a:r>
            <a:r>
              <a:rPr lang="en-US" sz="1600" i="1" dirty="0"/>
              <a:t>of Civil Structures</a:t>
            </a:r>
          </a:p>
          <a:p>
            <a:r>
              <a:rPr lang="en-US" sz="1200" i="1" dirty="0" err="1"/>
              <a:t>Soojin</a:t>
            </a:r>
            <a:r>
              <a:rPr lang="en-US" sz="1200" i="1" dirty="0"/>
              <a:t> </a:t>
            </a:r>
            <a:r>
              <a:rPr lang="en-US" sz="1200" i="1" dirty="0" smtClean="0"/>
              <a:t>Cho, </a:t>
            </a:r>
            <a:r>
              <a:rPr lang="en-US" sz="1200" i="1" dirty="0"/>
              <a:t>Chung-Bang </a:t>
            </a:r>
            <a:r>
              <a:rPr lang="en-US" sz="1200" i="1" dirty="0" smtClean="0"/>
              <a:t>Yun, </a:t>
            </a:r>
            <a:r>
              <a:rPr lang="en-US" sz="1200" i="1" dirty="0"/>
              <a:t>Jerome P. </a:t>
            </a:r>
            <a:r>
              <a:rPr lang="en-US" sz="1200" i="1" dirty="0" smtClean="0"/>
              <a:t>Lynch, </a:t>
            </a:r>
            <a:r>
              <a:rPr lang="en-US" sz="1200" i="1" dirty="0"/>
              <a:t>Andrew T. </a:t>
            </a:r>
            <a:r>
              <a:rPr lang="en-US" sz="1200" i="1" dirty="0" smtClean="0"/>
              <a:t>Zimmerman, Billie </a:t>
            </a:r>
            <a:r>
              <a:rPr lang="en-US" sz="1200" i="1" dirty="0"/>
              <a:t>F. Spencer Jr</a:t>
            </a:r>
            <a:r>
              <a:rPr lang="en-US" sz="1200" i="1" dirty="0" smtClean="0"/>
              <a:t>., </a:t>
            </a:r>
            <a:r>
              <a:rPr lang="en-US" sz="1200" i="1" dirty="0"/>
              <a:t>and Tomonori </a:t>
            </a:r>
            <a:r>
              <a:rPr lang="en-US" sz="1200" i="1" dirty="0" err="1" smtClean="0"/>
              <a:t>Nagayama</a:t>
            </a:r>
            <a:r>
              <a:rPr lang="en-US" sz="1200" i="1" dirty="0" smtClean="0"/>
              <a:t> (2008)</a:t>
            </a:r>
            <a:endParaRPr lang="en-US" sz="12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18654" r="26264" b="4762"/>
          <a:stretch/>
        </p:blipFill>
        <p:spPr bwMode="auto">
          <a:xfrm>
            <a:off x="1461923" y="906619"/>
            <a:ext cx="6179304" cy="58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7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627" y="3123030"/>
            <a:ext cx="8236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available prototype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commercial motes/sensor nodes 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 – Sensor Nodes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58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31" y="5653812"/>
            <a:ext cx="1704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228"/>
            <a:ext cx="9031458" cy="435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67494"/>
            <a:ext cx="8229600" cy="102673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SOSEWIN:  Self-Organizing Seismic Early Warning Information System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060873" cy="1181686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ShakeNet</a:t>
            </a:r>
            <a:r>
              <a:rPr lang="en-US" alt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tiered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wireless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seismic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network</a:t>
            </a:r>
          </a:p>
          <a:p>
            <a:pPr marL="0" indent="0" algn="ctr">
              <a:buFontTx/>
              <a:buNone/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Developed with NSF, CENS, and USGS funding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0000FF"/>
              </a:solidFill>
            </a:endParaRPr>
          </a:p>
        </p:txBody>
      </p:sp>
      <p:pic>
        <p:nvPicPr>
          <p:cNvPr id="264207" name="Picture 15" descr="tenet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0" y="1320527"/>
            <a:ext cx="8696563" cy="51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02673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Tenet: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Architecture for Tiered Embedded Networks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9" y="1496545"/>
            <a:ext cx="7848653" cy="52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4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1403</TotalTime>
  <Words>672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ShakeNet – A Wireless Network for Structural Monitoring</vt:lpstr>
      <vt:lpstr>Current Building Seismic Monitoring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Tenet: An Architecture for Tiered Embedded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Steel Deck Floor Slabs: An Efficient RF Barrier</vt:lpstr>
      <vt:lpstr>Metal Stud Partitions: An Effective RF Barrier</vt:lpstr>
      <vt:lpstr>Low-E Glass</vt:lpstr>
      <vt:lpstr>Summary</vt:lpstr>
    </vt:vector>
  </TitlesOfParts>
  <Company>California State University, Fullerton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</dc:creator>
  <cp:lastModifiedBy>Nigbor</cp:lastModifiedBy>
  <cp:revision>93</cp:revision>
  <dcterms:created xsi:type="dcterms:W3CDTF">2010-03-20T13:05:59Z</dcterms:created>
  <dcterms:modified xsi:type="dcterms:W3CDTF">2011-06-17T08:41:54Z</dcterms:modified>
</cp:coreProperties>
</file>