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4" r:id="rId2"/>
    <p:sldId id="319" r:id="rId3"/>
    <p:sldId id="315" r:id="rId4"/>
    <p:sldId id="316" r:id="rId5"/>
    <p:sldId id="281" r:id="rId6"/>
    <p:sldId id="266" r:id="rId7"/>
    <p:sldId id="318" r:id="rId8"/>
    <p:sldId id="284" r:id="rId9"/>
    <p:sldId id="258" r:id="rId10"/>
    <p:sldId id="259" r:id="rId11"/>
    <p:sldId id="294" r:id="rId12"/>
    <p:sldId id="293" r:id="rId13"/>
    <p:sldId id="279" r:id="rId14"/>
    <p:sldId id="280" r:id="rId15"/>
    <p:sldId id="300" r:id="rId16"/>
    <p:sldId id="295" r:id="rId17"/>
    <p:sldId id="310" r:id="rId18"/>
    <p:sldId id="283" r:id="rId19"/>
    <p:sldId id="29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1030" autoAdjust="0"/>
  </p:normalViewPr>
  <p:slideViewPr>
    <p:cSldViewPr snapToGrid="0">
      <p:cViewPr varScale="1">
        <p:scale>
          <a:sx n="68" d="100"/>
          <a:sy n="68" d="100"/>
        </p:scale>
        <p:origin x="-136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D33F29B-21D4-4A07-AFD2-F38A41711A20}" type="datetimeFigureOut">
              <a:rPr lang="en-US"/>
              <a:pPr>
                <a:defRPr/>
              </a:pPr>
              <a:t>6/16/2011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8011549-B081-4394-ACB5-BDF8802378BD}" type="slidenum">
              <a:rPr lang="en-US"/>
              <a:pPr>
                <a:defRPr/>
              </a:pPr>
              <a:t>‹#›</a:t>
            </a:fld>
            <a:endParaRPr lang="en-US"/>
          </a:p>
        </p:txBody>
      </p:sp>
    </p:spTree>
    <p:extLst>
      <p:ext uri="{BB962C8B-B14F-4D97-AF65-F5344CB8AC3E}">
        <p14:creationId xmlns:p14="http://schemas.microsoft.com/office/powerpoint/2010/main" val="2089584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BEBE8A9C-44DF-4A0C-A808-210513E6B888}" type="datetimeFigureOut">
              <a:rPr lang="en-US"/>
              <a:pPr>
                <a:defRPr/>
              </a:pPr>
              <a:t>6/16/2011</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5CDCB3D4-243B-4D51-AB84-E8307D32D998}" type="slidenum">
              <a:rPr lang="en-US"/>
              <a:pPr>
                <a:defRPr/>
              </a:pPr>
              <a:t>‹#›</a:t>
            </a:fld>
            <a:endParaRPr lang="en-US"/>
          </a:p>
        </p:txBody>
      </p:sp>
    </p:spTree>
    <p:extLst>
      <p:ext uri="{BB962C8B-B14F-4D97-AF65-F5344CB8AC3E}">
        <p14:creationId xmlns:p14="http://schemas.microsoft.com/office/powerpoint/2010/main" val="190442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23869C7-9540-4684-BCFC-DAC4E759B5CF}" type="datetimeFigureOut">
              <a:rPr lang="en-US"/>
              <a:pPr>
                <a:defRPr/>
              </a:pPr>
              <a:t>6/16/2011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7BC5103-B001-495B-9471-2F02139F8670}" type="slidenum">
              <a:rPr lang="en-US"/>
              <a:pPr>
                <a:defRPr/>
              </a:pPr>
              <a:t>‹#›</a:t>
            </a:fld>
            <a:endParaRPr lang="en-US"/>
          </a:p>
        </p:txBody>
      </p:sp>
    </p:spTree>
    <p:extLst>
      <p:ext uri="{BB962C8B-B14F-4D97-AF65-F5344CB8AC3E}">
        <p14:creationId xmlns:p14="http://schemas.microsoft.com/office/powerpoint/2010/main" val="20924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D99EB78-61E1-4F19-A660-DD148F874E56}" type="datetimeFigureOut">
              <a:rPr lang="en-US"/>
              <a:pPr>
                <a:defRPr/>
              </a:pPr>
              <a:t>6/16/2011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7A5B783-4D8D-415B-85AF-2C61B48F0228}" type="slidenum">
              <a:rPr lang="en-US"/>
              <a:pPr>
                <a:defRPr/>
              </a:pPr>
              <a:t>‹#›</a:t>
            </a:fld>
            <a:endParaRPr lang="en-US"/>
          </a:p>
        </p:txBody>
      </p:sp>
    </p:spTree>
    <p:extLst>
      <p:ext uri="{BB962C8B-B14F-4D97-AF65-F5344CB8AC3E}">
        <p14:creationId xmlns:p14="http://schemas.microsoft.com/office/powerpoint/2010/main" val="71594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FA924C51-420D-4F94-873E-2D8DFCDB7A3E}" type="datetimeFigureOut">
              <a:rPr lang="en-US"/>
              <a:pPr>
                <a:defRPr/>
              </a:pPr>
              <a:t>6/16/2011</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C31654-A452-4C29-B640-DCD2788A4AEB}" type="slidenum">
              <a:rPr lang="en-US"/>
              <a:pPr>
                <a:defRPr/>
              </a:pPr>
              <a:t>‹#›</a:t>
            </a:fld>
            <a:endParaRPr lang="en-US"/>
          </a:p>
        </p:txBody>
      </p:sp>
    </p:spTree>
    <p:extLst>
      <p:ext uri="{BB962C8B-B14F-4D97-AF65-F5344CB8AC3E}">
        <p14:creationId xmlns:p14="http://schemas.microsoft.com/office/powerpoint/2010/main" val="6537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3421742B-70C0-4B85-8919-CCDE0F612FCC}" type="datetimeFigureOut">
              <a:rPr lang="en-US"/>
              <a:pPr>
                <a:defRPr/>
              </a:pPr>
              <a:t>6/16/2011</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5A474F28-34CE-43D7-8541-FAC7F17224BB}" type="slidenum">
              <a:rPr lang="en-US"/>
              <a:pPr>
                <a:defRPr/>
              </a:pPr>
              <a:t>‹#›</a:t>
            </a:fld>
            <a:endParaRPr lang="en-US"/>
          </a:p>
        </p:txBody>
      </p:sp>
    </p:spTree>
    <p:extLst>
      <p:ext uri="{BB962C8B-B14F-4D97-AF65-F5344CB8AC3E}">
        <p14:creationId xmlns:p14="http://schemas.microsoft.com/office/powerpoint/2010/main" val="838442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26A598F-FB0E-47AC-8885-96DEBE582334}" type="datetimeFigureOut">
              <a:rPr lang="en-US"/>
              <a:pPr>
                <a:defRPr/>
              </a:pPr>
              <a:t>6/16/2011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41CFB15-B29D-4CF3-A3E5-E15D9F757B9D}" type="slidenum">
              <a:rPr lang="en-US"/>
              <a:pPr>
                <a:defRPr/>
              </a:pPr>
              <a:t>‹#›</a:t>
            </a:fld>
            <a:endParaRPr lang="en-US"/>
          </a:p>
        </p:txBody>
      </p:sp>
    </p:spTree>
    <p:extLst>
      <p:ext uri="{BB962C8B-B14F-4D97-AF65-F5344CB8AC3E}">
        <p14:creationId xmlns:p14="http://schemas.microsoft.com/office/powerpoint/2010/main" val="337045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CBBDD1D4-052A-40EF-ABCB-A7FAD2BF1736}" type="datetimeFigureOut">
              <a:rPr lang="en-US"/>
              <a:pPr>
                <a:defRPr/>
              </a:pPr>
              <a:t>6/16/2011</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02EC883A-B14A-4F4A-905F-29B27FB82657}" type="slidenum">
              <a:rPr lang="en-US"/>
              <a:pPr>
                <a:defRPr/>
              </a:pPr>
              <a:t>‹#›</a:t>
            </a:fld>
            <a:endParaRPr lang="en-US"/>
          </a:p>
        </p:txBody>
      </p:sp>
    </p:spTree>
    <p:extLst>
      <p:ext uri="{BB962C8B-B14F-4D97-AF65-F5344CB8AC3E}">
        <p14:creationId xmlns:p14="http://schemas.microsoft.com/office/powerpoint/2010/main" val="69896381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22B12D5-3D6C-48B7-8BE1-549029C18877}" type="datetimeFigureOut">
              <a:rPr lang="en-US"/>
              <a:pPr>
                <a:defRPr/>
              </a:pPr>
              <a:t>6/16/2011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FDBAA30-3D35-40FA-B0C2-2F4D66F89EC7}" type="slidenum">
              <a:rPr lang="en-US"/>
              <a:pPr>
                <a:defRPr/>
              </a:pPr>
              <a:t>‹#›</a:t>
            </a:fld>
            <a:endParaRPr lang="en-US"/>
          </a:p>
        </p:txBody>
      </p:sp>
    </p:spTree>
    <p:extLst>
      <p:ext uri="{BB962C8B-B14F-4D97-AF65-F5344CB8AC3E}">
        <p14:creationId xmlns:p14="http://schemas.microsoft.com/office/powerpoint/2010/main" val="415020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EE72DDD-C16C-4800-850A-5C3250682CF5}" type="datetimeFigureOut">
              <a:rPr lang="en-US"/>
              <a:pPr>
                <a:defRPr/>
              </a:pPr>
              <a:t>6/16/2011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50D67C1-D474-4F4F-B49F-1FF2EFAAE5B8}" type="slidenum">
              <a:rPr lang="en-US"/>
              <a:pPr>
                <a:defRPr/>
              </a:pPr>
              <a:t>‹#›</a:t>
            </a:fld>
            <a:endParaRPr lang="en-US"/>
          </a:p>
        </p:txBody>
      </p:sp>
    </p:spTree>
    <p:extLst>
      <p:ext uri="{BB962C8B-B14F-4D97-AF65-F5344CB8AC3E}">
        <p14:creationId xmlns:p14="http://schemas.microsoft.com/office/powerpoint/2010/main" val="262498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64840890-954A-4A3F-A931-F9C5C8B1F68E}" type="datetimeFigureOut">
              <a:rPr lang="en-US"/>
              <a:pPr>
                <a:defRPr/>
              </a:pPr>
              <a:t>6/16/2011</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6C4B6174-1214-4831-83F0-E07D3242DB9F}" type="slidenum">
              <a:rPr lang="en-US"/>
              <a:pPr>
                <a:defRPr/>
              </a:pPr>
              <a:t>‹#›</a:t>
            </a:fld>
            <a:endParaRPr lang="en-US"/>
          </a:p>
        </p:txBody>
      </p:sp>
    </p:spTree>
    <p:extLst>
      <p:ext uri="{BB962C8B-B14F-4D97-AF65-F5344CB8AC3E}">
        <p14:creationId xmlns:p14="http://schemas.microsoft.com/office/powerpoint/2010/main" val="773857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3668BEB0-C050-440E-ADA6-4D2B27766512}" type="datetimeFigureOut">
              <a:rPr lang="en-US"/>
              <a:pPr>
                <a:defRPr/>
              </a:pPr>
              <a:t>6/16/2011</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95376E34-E241-402B-AFE3-9BCC9CBB382E}" type="slidenum">
              <a:rPr lang="en-US"/>
              <a:pPr>
                <a:defRPr/>
              </a:pPr>
              <a:t>‹#›</a:t>
            </a:fld>
            <a:endParaRPr lang="en-US"/>
          </a:p>
        </p:txBody>
      </p:sp>
    </p:spTree>
    <p:extLst>
      <p:ext uri="{BB962C8B-B14F-4D97-AF65-F5344CB8AC3E}">
        <p14:creationId xmlns:p14="http://schemas.microsoft.com/office/powerpoint/2010/main" val="24160169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fld id="{0762DD52-EE8C-4921-B5F1-C79B8F363070}" type="datetimeFigureOut">
              <a:rPr lang="en-US"/>
              <a:pPr>
                <a:defRPr/>
              </a:pPr>
              <a:t>6/16/2011</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362C2601-F0FC-4EB2-8DD4-01ACF9CD078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798" r:id="rId4"/>
    <p:sldLayoutId id="2147483806" r:id="rId5"/>
    <p:sldLayoutId id="2147483799" r:id="rId6"/>
    <p:sldLayoutId id="2147483800" r:id="rId7"/>
    <p:sldLayoutId id="2147483807" r:id="rId8"/>
    <p:sldLayoutId id="2147483808" r:id="rId9"/>
    <p:sldLayoutId id="2147483801" r:id="rId10"/>
    <p:sldLayoutId id="2147483802"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965C"/>
          </a:solidFill>
          <a:latin typeface="Century Gothic" pitchFamily="34" charset="0"/>
        </a:defRPr>
      </a:lvl2pPr>
      <a:lvl3pPr marL="484188" indent="-484188" algn="l" rtl="0" eaLnBrk="0" fontAlgn="base" hangingPunct="0">
        <a:spcBef>
          <a:spcPct val="0"/>
        </a:spcBef>
        <a:spcAft>
          <a:spcPct val="0"/>
        </a:spcAft>
        <a:defRPr sz="4200">
          <a:solidFill>
            <a:srgbClr val="FF965C"/>
          </a:solidFill>
          <a:latin typeface="Century Gothic" pitchFamily="34" charset="0"/>
        </a:defRPr>
      </a:lvl3pPr>
      <a:lvl4pPr marL="484188" indent="-484188" algn="l" rtl="0" eaLnBrk="0" fontAlgn="base" hangingPunct="0">
        <a:spcBef>
          <a:spcPct val="0"/>
        </a:spcBef>
        <a:spcAft>
          <a:spcPct val="0"/>
        </a:spcAft>
        <a:defRPr sz="4200">
          <a:solidFill>
            <a:srgbClr val="FF965C"/>
          </a:solidFill>
          <a:latin typeface="Century Gothic" pitchFamily="34" charset="0"/>
        </a:defRPr>
      </a:lvl4pPr>
      <a:lvl5pPr marL="484188" indent="-484188" algn="l" rtl="0" eaLnBrk="0" fontAlgn="base" hangingPunct="0">
        <a:spcBef>
          <a:spcPct val="0"/>
        </a:spcBef>
        <a:spcAft>
          <a:spcPct val="0"/>
        </a:spcAft>
        <a:defRPr sz="4200">
          <a:solidFill>
            <a:srgbClr val="FF965C"/>
          </a:solidFill>
          <a:latin typeface="Century Gothic" pitchFamily="34" charset="0"/>
        </a:defRPr>
      </a:lvl5pPr>
      <a:lvl6pPr marL="941388" indent="-484188" algn="l" rtl="0" fontAlgn="base">
        <a:spcBef>
          <a:spcPct val="0"/>
        </a:spcBef>
        <a:spcAft>
          <a:spcPct val="0"/>
        </a:spcAft>
        <a:defRPr sz="4200">
          <a:solidFill>
            <a:srgbClr val="FF965C"/>
          </a:solidFill>
          <a:latin typeface="Century Gothic" pitchFamily="34" charset="0"/>
        </a:defRPr>
      </a:lvl6pPr>
      <a:lvl7pPr marL="1398588" indent="-484188" algn="l" rtl="0" fontAlgn="base">
        <a:spcBef>
          <a:spcPct val="0"/>
        </a:spcBef>
        <a:spcAft>
          <a:spcPct val="0"/>
        </a:spcAft>
        <a:defRPr sz="4200">
          <a:solidFill>
            <a:srgbClr val="FF965C"/>
          </a:solidFill>
          <a:latin typeface="Century Gothic" pitchFamily="34" charset="0"/>
        </a:defRPr>
      </a:lvl7pPr>
      <a:lvl8pPr marL="1855788" indent="-484188" algn="l" rtl="0" fontAlgn="base">
        <a:spcBef>
          <a:spcPct val="0"/>
        </a:spcBef>
        <a:spcAft>
          <a:spcPct val="0"/>
        </a:spcAft>
        <a:defRPr sz="4200">
          <a:solidFill>
            <a:srgbClr val="FF965C"/>
          </a:solidFill>
          <a:latin typeface="Century Gothic" pitchFamily="34" charset="0"/>
        </a:defRPr>
      </a:lvl8pPr>
      <a:lvl9pPr marL="2312988" indent="-484188" algn="l" rtl="0" fontAlgn="base">
        <a:spcBef>
          <a:spcPct val="0"/>
        </a:spcBef>
        <a:spcAft>
          <a:spcPct val="0"/>
        </a:spcAft>
        <a:defRPr sz="4200">
          <a:solidFill>
            <a:srgbClr val="FF965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EAF90"/>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647" y="776288"/>
            <a:ext cx="8062912" cy="1470025"/>
          </a:xfrm>
        </p:spPr>
        <p:txBody>
          <a:bodyPr>
            <a:noAutofit/>
          </a:bodyPr>
          <a:lstStyle/>
          <a:p>
            <a:pPr algn="ctr">
              <a:defRPr/>
            </a:pPr>
            <a:r>
              <a:rPr lang="en-US" sz="5400" b="1" dirty="0" smtClean="0">
                <a:effectLst/>
              </a:rPr>
              <a:t>Rapid Post-Earthquake Building Monitoring</a:t>
            </a:r>
            <a:endParaRPr lang="en-US" sz="2800" b="1" dirty="0">
              <a:effectLst/>
            </a:endParaRPr>
          </a:p>
        </p:txBody>
      </p:sp>
      <p:sp>
        <p:nvSpPr>
          <p:cNvPr id="8196" name="TextBox 3"/>
          <p:cNvSpPr txBox="1">
            <a:spLocks noChangeArrowheads="1"/>
          </p:cNvSpPr>
          <p:nvPr/>
        </p:nvSpPr>
        <p:spPr bwMode="auto">
          <a:xfrm>
            <a:off x="3111524" y="5115339"/>
            <a:ext cx="28440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smtClean="0">
                <a:solidFill>
                  <a:schemeClr val="accent1"/>
                </a:solidFill>
              </a:rPr>
              <a:t>Bob </a:t>
            </a:r>
            <a:r>
              <a:rPr lang="en-US" sz="3200" b="1" dirty="0" err="1" smtClean="0">
                <a:solidFill>
                  <a:schemeClr val="accent1"/>
                </a:solidFill>
              </a:rPr>
              <a:t>Nigbor</a:t>
            </a:r>
            <a:endParaRPr lang="en-US" sz="3200" b="1" dirty="0" smtClean="0">
              <a:solidFill>
                <a:schemeClr val="accent1"/>
              </a:solidFill>
            </a:endParaRPr>
          </a:p>
          <a:p>
            <a:pPr algn="ctr" eaLnBrk="1" hangingPunct="1"/>
            <a:r>
              <a:rPr lang="en-US" sz="3200" b="1" dirty="0" smtClean="0">
                <a:solidFill>
                  <a:schemeClr val="accent1"/>
                </a:solidFill>
              </a:rPr>
              <a:t>NEES@UCLA</a:t>
            </a:r>
            <a:endParaRPr lang="en-US" sz="2400" b="1" dirty="0">
              <a:solidFill>
                <a:schemeClr val="accent1"/>
              </a:solidFill>
            </a:endParaRPr>
          </a:p>
        </p:txBody>
      </p:sp>
      <p:pic>
        <p:nvPicPr>
          <p:cNvPr id="8197" name="Picture 2" descr="C:\Documents and Settings\alemnitzer\Desktop\Pictures for Chile\IMG_5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56" y="2359025"/>
            <a:ext cx="1219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descr="C:\Documents and Settings\alemnitzer\Desktop\Pictures for Chile\IMG_55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374106"/>
            <a:ext cx="21431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descr="C:\Documents and Settings\alemnitzer\Desktop\Chile Earthqu recon\Alberto\Photos\Photos Golf\IMG_32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964" y="2373312"/>
            <a:ext cx="14097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8702" y="2374106"/>
            <a:ext cx="2532857" cy="189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666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8"/>
          <p:cNvSpPr txBox="1">
            <a:spLocks noChangeArrowheads="1"/>
          </p:cNvSpPr>
          <p:nvPr/>
        </p:nvSpPr>
        <p:spPr bwMode="auto">
          <a:xfrm>
            <a:off x="254000" y="1195388"/>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Repetitive Damage at the -1 level (Parking level):</a:t>
            </a:r>
          </a:p>
          <a:p>
            <a:pPr eaLnBrk="1" hangingPunct="1"/>
            <a:r>
              <a:rPr lang="en-US">
                <a:latin typeface="Calibri" pitchFamily="34" charset="0"/>
              </a:rPr>
              <a:t>Wall-Slab intersections</a:t>
            </a:r>
          </a:p>
        </p:txBody>
      </p:sp>
      <p:pic>
        <p:nvPicPr>
          <p:cNvPr id="16387" name="Picture 5" descr="E:\My Documents\Research\Chile\Chile Earthqu recon\Pictures for Chile\Pics from Instrumented Buildings\IMG_54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2088"/>
            <a:ext cx="50450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C:\Documents and Settings\alemnitzer\Desktop\Pictures for Chile\IMG_54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2836863"/>
            <a:ext cx="5062538"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9"/>
          <p:cNvSpPr txBox="1">
            <a:spLocks noChangeArrowheads="1"/>
          </p:cNvSpPr>
          <p:nvPr/>
        </p:nvSpPr>
        <p:spPr bwMode="auto">
          <a:xfrm>
            <a:off x="238125" y="354012"/>
            <a:ext cx="3648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u="sng" dirty="0">
                <a:solidFill>
                  <a:srgbClr val="FF0000"/>
                </a:solidFill>
                <a:latin typeface="Calibri" pitchFamily="34" charset="0"/>
              </a:rPr>
              <a:t>Observed </a:t>
            </a:r>
            <a:r>
              <a:rPr lang="en-US" i="1" u="sng" dirty="0" smtClean="0">
                <a:solidFill>
                  <a:srgbClr val="FF0000"/>
                </a:solidFill>
                <a:latin typeface="Calibri" pitchFamily="34" charset="0"/>
              </a:rPr>
              <a:t>Damage </a:t>
            </a:r>
            <a:r>
              <a:rPr lang="en-US" i="1" u="sng" dirty="0">
                <a:solidFill>
                  <a:srgbClr val="FF0000"/>
                </a:solidFill>
                <a:latin typeface="Calibri" pitchFamily="34" charset="0"/>
              </a:rPr>
              <a:t>in the 10 story shear wall building: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20" y="189895"/>
            <a:ext cx="7476186" cy="724506"/>
          </a:xfrm>
        </p:spPr>
        <p:txBody>
          <a:bodyPr>
            <a:normAutofit fontScale="90000"/>
          </a:bodyPr>
          <a:lstStyle/>
          <a:p>
            <a:pPr>
              <a:defRPr/>
            </a:pPr>
            <a:r>
              <a:rPr lang="en-US" i="1" u="sng" dirty="0" smtClean="0"/>
              <a:t>1</a:t>
            </a:r>
            <a:r>
              <a:rPr lang="en-US" i="1" u="sng" baseline="30000" dirty="0" smtClean="0"/>
              <a:t>st</a:t>
            </a:r>
            <a:r>
              <a:rPr lang="en-US" i="1" u="sng" dirty="0" smtClean="0"/>
              <a:t> floor shear wall damage</a:t>
            </a:r>
            <a:endParaRPr lang="en-US" i="1" u="sng" dirty="0"/>
          </a:p>
        </p:txBody>
      </p:sp>
      <p:pic>
        <p:nvPicPr>
          <p:cNvPr id="17411" name="Picture 3" descr="C:\Documents and Settings\alemnitzer\Desktop\Pictures for Chile\IMG_54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025525"/>
            <a:ext cx="7661275"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alemnitzer\Desktop\Pictures for Chile\IMG_54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387475"/>
            <a:ext cx="3805238"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C:\Documents and Settings\alemnitzer\Desktop\Pictures for Chile\IMG_53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63" y="1417638"/>
            <a:ext cx="3773487"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5308" y="270456"/>
            <a:ext cx="7580921" cy="738664"/>
          </a:xfrm>
          <a:prstGeom prst="rect">
            <a:avLst/>
          </a:prstGeom>
        </p:spPr>
        <p:txBody>
          <a:bodyPr anchor="ctr">
            <a:normAutofit/>
          </a:bodyPr>
          <a:lstStyle/>
          <a:p>
            <a:pPr marL="484188" indent="-484188" eaLnBrk="0" hangingPunct="0">
              <a:defRPr/>
            </a:pPr>
            <a:r>
              <a:rPr lang="en-US" sz="4200" i="1" u="sng" dirty="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rPr>
              <a:t>Column buckling at first floor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881" y="31619"/>
            <a:ext cx="6876289" cy="736264"/>
          </a:xfrm>
        </p:spPr>
        <p:txBody>
          <a:bodyPr/>
          <a:lstStyle/>
          <a:p>
            <a:pPr>
              <a:defRPr/>
            </a:pPr>
            <a:r>
              <a:rPr lang="en-US" dirty="0" smtClean="0"/>
              <a:t>Story Accelerations</a:t>
            </a:r>
            <a:endParaRPr lang="en-US" dirty="0"/>
          </a:p>
        </p:txBody>
      </p:sp>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5553" t="3423" r="6300" b="6538"/>
          <a:stretch>
            <a:fillRect/>
          </a:stretch>
        </p:blipFill>
        <p:spPr bwMode="auto">
          <a:xfrm>
            <a:off x="331788" y="808038"/>
            <a:ext cx="6708775" cy="59705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7367588" y="1536700"/>
            <a:ext cx="67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Roof</a:t>
            </a:r>
          </a:p>
        </p:txBody>
      </p:sp>
      <p:sp>
        <p:nvSpPr>
          <p:cNvPr id="29701" name="TextBox 4"/>
          <p:cNvSpPr txBox="1">
            <a:spLocks noChangeArrowheads="1"/>
          </p:cNvSpPr>
          <p:nvPr/>
        </p:nvSpPr>
        <p:spPr bwMode="auto">
          <a:xfrm>
            <a:off x="7440613" y="2908300"/>
            <a:ext cx="506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9th</a:t>
            </a:r>
          </a:p>
        </p:txBody>
      </p:sp>
      <p:sp>
        <p:nvSpPr>
          <p:cNvPr id="29702" name="TextBox 6"/>
          <p:cNvSpPr txBox="1">
            <a:spLocks noChangeArrowheads="1"/>
          </p:cNvSpPr>
          <p:nvPr/>
        </p:nvSpPr>
        <p:spPr bwMode="auto">
          <a:xfrm>
            <a:off x="7473950" y="4359275"/>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2nd</a:t>
            </a:r>
          </a:p>
        </p:txBody>
      </p:sp>
      <p:sp>
        <p:nvSpPr>
          <p:cNvPr id="29703" name="TextBox 7"/>
          <p:cNvSpPr txBox="1">
            <a:spLocks noChangeArrowheads="1"/>
          </p:cNvSpPr>
          <p:nvPr/>
        </p:nvSpPr>
        <p:spPr bwMode="auto">
          <a:xfrm>
            <a:off x="7400925" y="5891213"/>
            <a:ext cx="633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 st</a:t>
            </a:r>
          </a:p>
        </p:txBody>
      </p:sp>
      <p:cxnSp>
        <p:nvCxnSpPr>
          <p:cNvPr id="9" name="Straight Arrow Connector 8"/>
          <p:cNvCxnSpPr/>
          <p:nvPr/>
        </p:nvCxnSpPr>
        <p:spPr>
          <a:xfrm rot="5400000" flipH="1" flipV="1">
            <a:off x="4579144" y="3744119"/>
            <a:ext cx="530066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9705" name="Picture 2" descr="C:\Documents and Settings\alemnitzer\Desktop\Pictures for Chile\IMG_5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0"/>
            <a:ext cx="13176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a:xfrm>
            <a:off x="160613" y="-8137"/>
            <a:ext cx="8229600" cy="736264"/>
          </a:xfrm>
          <a:prstGeom prst="rect">
            <a:avLst/>
          </a:prstGeom>
        </p:spPr>
        <p:txBody>
          <a:bodyPr/>
          <a:lstStyle/>
          <a:p>
            <a:pPr marL="484188" indent="-484188" eaLnBrk="0" hangingPunct="0">
              <a:defRPr/>
            </a:pPr>
            <a:r>
              <a:rPr lang="en-US" sz="4200" dirty="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rPr>
              <a:t>Story Displacements</a:t>
            </a:r>
          </a:p>
        </p:txBody>
      </p:sp>
      <p:pic>
        <p:nvPicPr>
          <p:cNvPr id="307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6976" t="4633" r="6044" b="6142"/>
          <a:stretch>
            <a:fillRect/>
          </a:stretch>
        </p:blipFill>
        <p:spPr bwMode="auto">
          <a:xfrm>
            <a:off x="557213" y="847725"/>
            <a:ext cx="6188075" cy="5864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rot="5400000" flipH="1" flipV="1">
            <a:off x="4498976" y="3743325"/>
            <a:ext cx="5300662" cy="142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725" name="TextBox 8"/>
          <p:cNvSpPr txBox="1">
            <a:spLocks noChangeArrowheads="1"/>
          </p:cNvSpPr>
          <p:nvPr/>
        </p:nvSpPr>
        <p:spPr bwMode="auto">
          <a:xfrm>
            <a:off x="7367588" y="1536700"/>
            <a:ext cx="67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Roof</a:t>
            </a:r>
          </a:p>
        </p:txBody>
      </p:sp>
      <p:sp>
        <p:nvSpPr>
          <p:cNvPr id="30726" name="TextBox 10"/>
          <p:cNvSpPr txBox="1">
            <a:spLocks noChangeArrowheads="1"/>
          </p:cNvSpPr>
          <p:nvPr/>
        </p:nvSpPr>
        <p:spPr bwMode="auto">
          <a:xfrm>
            <a:off x="7440613" y="2908300"/>
            <a:ext cx="506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9th</a:t>
            </a:r>
          </a:p>
        </p:txBody>
      </p:sp>
      <p:sp>
        <p:nvSpPr>
          <p:cNvPr id="30727" name="TextBox 11"/>
          <p:cNvSpPr txBox="1">
            <a:spLocks noChangeArrowheads="1"/>
          </p:cNvSpPr>
          <p:nvPr/>
        </p:nvSpPr>
        <p:spPr bwMode="auto">
          <a:xfrm>
            <a:off x="7473950" y="4359275"/>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2nd</a:t>
            </a:r>
          </a:p>
        </p:txBody>
      </p:sp>
      <p:sp>
        <p:nvSpPr>
          <p:cNvPr id="30728" name="TextBox 12"/>
          <p:cNvSpPr txBox="1">
            <a:spLocks noChangeArrowheads="1"/>
          </p:cNvSpPr>
          <p:nvPr/>
        </p:nvSpPr>
        <p:spPr bwMode="auto">
          <a:xfrm>
            <a:off x="7400925" y="5891213"/>
            <a:ext cx="633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 st</a:t>
            </a:r>
          </a:p>
        </p:txBody>
      </p:sp>
      <p:pic>
        <p:nvPicPr>
          <p:cNvPr id="30729" name="Picture 2" descr="C:\Documents and Settings\alemnitzer\Desktop\Pictures for Chile\IMG_5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0"/>
            <a:ext cx="13176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18" y="188775"/>
            <a:ext cx="8229600" cy="950912"/>
          </a:xfrm>
        </p:spPr>
        <p:txBody>
          <a:bodyPr/>
          <a:lstStyle/>
          <a:p>
            <a:pPr>
              <a:defRPr/>
            </a:pPr>
            <a:r>
              <a:rPr lang="en-US" dirty="0" smtClean="0"/>
              <a:t>Particle Motion</a:t>
            </a:r>
            <a:endParaRPr lang="en-US" dirty="0"/>
          </a:p>
        </p:txBody>
      </p:sp>
      <p:pic>
        <p:nvPicPr>
          <p:cNvPr id="368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4108" t="4881" r="6396" b="3053"/>
          <a:stretch>
            <a:fillRect/>
          </a:stretch>
        </p:blipFill>
        <p:spPr bwMode="auto">
          <a:xfrm>
            <a:off x="317500" y="1285875"/>
            <a:ext cx="6931025" cy="53927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6868" name="Picture 2" descr="C:\Documents and Settings\alemnitzer\Desktop\Pictures for Chile\IMG_55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7388" y="225425"/>
            <a:ext cx="19161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15" y="216772"/>
            <a:ext cx="8339071" cy="1398587"/>
          </a:xfrm>
        </p:spPr>
        <p:txBody>
          <a:bodyPr/>
          <a:lstStyle/>
          <a:p>
            <a:pPr>
              <a:defRPr/>
            </a:pPr>
            <a:r>
              <a:rPr lang="en-US" sz="3600" dirty="0" smtClean="0"/>
              <a:t>Shear and Flexure Deformations</a:t>
            </a:r>
            <a:endParaRPr lang="en-US" sz="3600" dirty="0"/>
          </a:p>
        </p:txBody>
      </p:sp>
      <p:grpSp>
        <p:nvGrpSpPr>
          <p:cNvPr id="31747" name="Group 2"/>
          <p:cNvGrpSpPr>
            <a:grpSpLocks/>
          </p:cNvGrpSpPr>
          <p:nvPr/>
        </p:nvGrpSpPr>
        <p:grpSpPr bwMode="auto">
          <a:xfrm>
            <a:off x="5595938" y="1931988"/>
            <a:ext cx="3457575" cy="2820987"/>
            <a:chOff x="457200" y="533400"/>
            <a:chExt cx="8229600" cy="6172200"/>
          </a:xfrm>
        </p:grpSpPr>
        <p:pic>
          <p:nvPicPr>
            <p:cNvPr id="31751" name="Picture 2" descr="C:\Documents and Settings\alemnitzer\Desktop\Chile Earthqu recon\Alberto\Photos\Photos Magnolio\IMG_30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2" name="Group 11"/>
            <p:cNvGrpSpPr>
              <a:grpSpLocks/>
            </p:cNvGrpSpPr>
            <p:nvPr/>
          </p:nvGrpSpPr>
          <p:grpSpPr bwMode="auto">
            <a:xfrm>
              <a:off x="1371600" y="1676400"/>
              <a:ext cx="6324600" cy="3733800"/>
              <a:chOff x="1371600" y="1676400"/>
              <a:chExt cx="6324600" cy="3733800"/>
            </a:xfrm>
          </p:grpSpPr>
          <p:cxnSp>
            <p:nvCxnSpPr>
              <p:cNvPr id="6" name="Straight Connector 5"/>
              <p:cNvCxnSpPr/>
              <p:nvPr/>
            </p:nvCxnSpPr>
            <p:spPr>
              <a:xfrm flipV="1">
                <a:off x="1979939" y="1676142"/>
                <a:ext cx="5641321" cy="3657473"/>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342516" y="3466672"/>
                <a:ext cx="342823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5906300" y="3466672"/>
                <a:ext cx="3581059"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522741" y="1676142"/>
                <a:ext cx="5565748" cy="37338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31748"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l="1659" r="4791"/>
          <a:stretch>
            <a:fillRect/>
          </a:stretch>
        </p:blipFill>
        <p:spPr bwMode="auto">
          <a:xfrm>
            <a:off x="153988" y="1935163"/>
            <a:ext cx="53149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28"/>
          <p:cNvSpPr txBox="1">
            <a:spLocks noChangeArrowheads="1"/>
          </p:cNvSpPr>
          <p:nvPr/>
        </p:nvSpPr>
        <p:spPr bwMode="auto">
          <a:xfrm>
            <a:off x="171450" y="5259388"/>
            <a:ext cx="5302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FFC000"/>
                </a:solidFill>
              </a:rPr>
              <a:t>Figure 4: </a:t>
            </a:r>
            <a:r>
              <a:rPr lang="en-US" sz="1400" b="1"/>
              <a:t>Shear-flexure interaction for a wall subject to lateral loading. (adapted from Massone and Wallace, 2004) </a:t>
            </a:r>
          </a:p>
        </p:txBody>
      </p:sp>
      <p:pic>
        <p:nvPicPr>
          <p:cNvPr id="31750" name="Picture 2" descr="C:\Documents and Settings\alemnitzer\Desktop\Pictures for Chile\IMG_55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375" y="0"/>
            <a:ext cx="13176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019"/>
            <a:ext cx="8229600" cy="964164"/>
          </a:xfrm>
        </p:spPr>
        <p:txBody>
          <a:bodyPr/>
          <a:lstStyle/>
          <a:p>
            <a:pPr>
              <a:defRPr/>
            </a:pPr>
            <a:r>
              <a:rPr lang="en-US" sz="3600" dirty="0" smtClean="0"/>
              <a:t>Shear and flexure deformations</a:t>
            </a:r>
            <a:endParaRPr lang="en-US" sz="3600" dirty="0"/>
          </a:p>
        </p:txBody>
      </p:sp>
      <p:sp>
        <p:nvSpPr>
          <p:cNvPr id="33795" name="TextBox 3"/>
          <p:cNvSpPr txBox="1">
            <a:spLocks noChangeArrowheads="1"/>
          </p:cNvSpPr>
          <p:nvPr/>
        </p:nvSpPr>
        <p:spPr bwMode="auto">
          <a:xfrm>
            <a:off x="225425" y="6211888"/>
            <a:ext cx="8918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The rotation for flexure was taken at the base of the wall (so the top displacement is multiplied by the wall height), which is the  largest value expected for flexure. If we assume that the flexure  corresponds to a rotation at wall mid-height, the flexural component should be multiplied by 0.5.</a:t>
            </a:r>
          </a:p>
        </p:txBody>
      </p:sp>
      <p:pic>
        <p:nvPicPr>
          <p:cNvPr id="3379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03" t="5310" r="6741"/>
          <a:stretch>
            <a:fillRect/>
          </a:stretch>
        </p:blipFill>
        <p:spPr bwMode="auto">
          <a:xfrm>
            <a:off x="822325" y="795338"/>
            <a:ext cx="7035800" cy="5378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04106"/>
          </a:xfrm>
        </p:spPr>
        <p:txBody>
          <a:bodyPr/>
          <a:lstStyle/>
          <a:p>
            <a:pPr>
              <a:defRPr/>
            </a:pPr>
            <a:r>
              <a:rPr lang="en-US" sz="5400" dirty="0" smtClean="0"/>
              <a:t>Some Lessons Learned</a:t>
            </a:r>
            <a:endParaRPr lang="en-US" sz="5400" dirty="0"/>
          </a:p>
        </p:txBody>
      </p:sp>
      <p:sp>
        <p:nvSpPr>
          <p:cNvPr id="52227" name="Content Placeholder 2"/>
          <p:cNvSpPr>
            <a:spLocks noGrp="1"/>
          </p:cNvSpPr>
          <p:nvPr>
            <p:ph idx="1"/>
          </p:nvPr>
        </p:nvSpPr>
        <p:spPr>
          <a:xfrm>
            <a:off x="152400" y="1098453"/>
            <a:ext cx="8991600" cy="5105400"/>
          </a:xfrm>
        </p:spPr>
        <p:txBody>
          <a:bodyPr/>
          <a:lstStyle/>
          <a:p>
            <a:r>
              <a:rPr lang="en-US" sz="2800" dirty="0" smtClean="0"/>
              <a:t>Getting equipment in </a:t>
            </a:r>
            <a:r>
              <a:rPr lang="en-US" sz="1800" dirty="0" smtClean="0"/>
              <a:t>(luggage </a:t>
            </a:r>
            <a:r>
              <a:rPr lang="en-US" sz="1800" dirty="0" err="1" smtClean="0"/>
              <a:t>vs</a:t>
            </a:r>
            <a:r>
              <a:rPr lang="en-US" sz="1800" dirty="0" smtClean="0"/>
              <a:t> shipping, invitation letters, label equipment as non permanent)</a:t>
            </a:r>
          </a:p>
          <a:p>
            <a:r>
              <a:rPr lang="en-US" sz="2800" dirty="0" smtClean="0"/>
              <a:t>Local collaboration is critical (building access, installation, translations)</a:t>
            </a:r>
          </a:p>
          <a:p>
            <a:r>
              <a:rPr lang="en-US" sz="2800" dirty="0" smtClean="0"/>
              <a:t>GPS antenna location is critical</a:t>
            </a:r>
          </a:p>
          <a:p>
            <a:r>
              <a:rPr lang="en-US" sz="2800" dirty="0" smtClean="0"/>
              <a:t>Ethernet cables have variable quality, bring your own plenum-rated &amp; shielded </a:t>
            </a:r>
          </a:p>
          <a:p>
            <a:r>
              <a:rPr lang="en-US" sz="2800" dirty="0" smtClean="0"/>
              <a:t>Trigger and recording needs optimization, consider continuous recording for few-day installations</a:t>
            </a:r>
            <a:endParaRPr lang="en-US" sz="1800" dirty="0" smtClean="0"/>
          </a:p>
          <a:p>
            <a:r>
              <a:rPr lang="en-US" sz="2800" dirty="0" smtClean="0"/>
              <a:t>Local student operation </a:t>
            </a:r>
            <a:r>
              <a:rPr lang="en-US" sz="2800" dirty="0"/>
              <a:t>is possible but requires training &amp; Skype</a:t>
            </a:r>
          </a:p>
          <a:p>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5400" dirty="0"/>
              <a:t>Needs</a:t>
            </a:r>
          </a:p>
        </p:txBody>
      </p:sp>
      <p:sp>
        <p:nvSpPr>
          <p:cNvPr id="5" name="Title 1"/>
          <p:cNvSpPr txBox="1">
            <a:spLocks/>
          </p:cNvSpPr>
          <p:nvPr/>
        </p:nvSpPr>
        <p:spPr>
          <a:xfrm>
            <a:off x="487363" y="268288"/>
            <a:ext cx="8229600" cy="1398587"/>
          </a:xfrm>
          <a:prstGeom prst="rect">
            <a:avLst/>
          </a:prstGeom>
        </p:spPr>
        <p:txBody>
          <a:bodyPr vert="horz" anchor="ctr">
            <a:normAutofit/>
          </a:bodyPr>
          <a:lstStyle>
            <a:lvl1pPr marL="484188" indent="-484188" algn="l" rtl="0" eaLnBrk="0" fontAlgn="base" hangingPunct="0">
              <a:spcBef>
                <a:spcPct val="0"/>
              </a:spcBef>
              <a:spcAft>
                <a:spcPct val="0"/>
              </a:spcAft>
              <a:defRPr sz="4200" b="0" kern="120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965C"/>
                </a:solidFill>
                <a:latin typeface="Century Gothic" pitchFamily="34" charset="0"/>
              </a:defRPr>
            </a:lvl2pPr>
            <a:lvl3pPr marL="484188" indent="-484188" algn="l" rtl="0" eaLnBrk="0" fontAlgn="base" hangingPunct="0">
              <a:spcBef>
                <a:spcPct val="0"/>
              </a:spcBef>
              <a:spcAft>
                <a:spcPct val="0"/>
              </a:spcAft>
              <a:defRPr sz="4200">
                <a:solidFill>
                  <a:srgbClr val="FF965C"/>
                </a:solidFill>
                <a:latin typeface="Century Gothic" pitchFamily="34" charset="0"/>
              </a:defRPr>
            </a:lvl3pPr>
            <a:lvl4pPr marL="484188" indent="-484188" algn="l" rtl="0" eaLnBrk="0" fontAlgn="base" hangingPunct="0">
              <a:spcBef>
                <a:spcPct val="0"/>
              </a:spcBef>
              <a:spcAft>
                <a:spcPct val="0"/>
              </a:spcAft>
              <a:defRPr sz="4200">
                <a:solidFill>
                  <a:srgbClr val="FF965C"/>
                </a:solidFill>
                <a:latin typeface="Century Gothic" pitchFamily="34" charset="0"/>
              </a:defRPr>
            </a:lvl4pPr>
            <a:lvl5pPr marL="484188" indent="-484188" algn="l" rtl="0" eaLnBrk="0" fontAlgn="base" hangingPunct="0">
              <a:spcBef>
                <a:spcPct val="0"/>
              </a:spcBef>
              <a:spcAft>
                <a:spcPct val="0"/>
              </a:spcAft>
              <a:defRPr sz="4200">
                <a:solidFill>
                  <a:srgbClr val="FF965C"/>
                </a:solidFill>
                <a:latin typeface="Century Gothic" pitchFamily="34" charset="0"/>
              </a:defRPr>
            </a:lvl5pPr>
            <a:lvl6pPr marL="941388" indent="-484188" algn="l" rtl="0" fontAlgn="base">
              <a:spcBef>
                <a:spcPct val="0"/>
              </a:spcBef>
              <a:spcAft>
                <a:spcPct val="0"/>
              </a:spcAft>
              <a:defRPr sz="4200">
                <a:solidFill>
                  <a:srgbClr val="FF965C"/>
                </a:solidFill>
                <a:latin typeface="Century Gothic" pitchFamily="34" charset="0"/>
              </a:defRPr>
            </a:lvl6pPr>
            <a:lvl7pPr marL="1398588" indent="-484188" algn="l" rtl="0" fontAlgn="base">
              <a:spcBef>
                <a:spcPct val="0"/>
              </a:spcBef>
              <a:spcAft>
                <a:spcPct val="0"/>
              </a:spcAft>
              <a:defRPr sz="4200">
                <a:solidFill>
                  <a:srgbClr val="FF965C"/>
                </a:solidFill>
                <a:latin typeface="Century Gothic" pitchFamily="34" charset="0"/>
              </a:defRPr>
            </a:lvl7pPr>
            <a:lvl8pPr marL="1855788" indent="-484188" algn="l" rtl="0" fontAlgn="base">
              <a:spcBef>
                <a:spcPct val="0"/>
              </a:spcBef>
              <a:spcAft>
                <a:spcPct val="0"/>
              </a:spcAft>
              <a:defRPr sz="4200">
                <a:solidFill>
                  <a:srgbClr val="FF965C"/>
                </a:solidFill>
                <a:latin typeface="Century Gothic" pitchFamily="34" charset="0"/>
              </a:defRPr>
            </a:lvl8pPr>
            <a:lvl9pPr marL="2312988" indent="-484188" algn="l" rtl="0" fontAlgn="base">
              <a:spcBef>
                <a:spcPct val="0"/>
              </a:spcBef>
              <a:spcAft>
                <a:spcPct val="0"/>
              </a:spcAft>
              <a:defRPr sz="4200">
                <a:solidFill>
                  <a:srgbClr val="FF965C"/>
                </a:solidFill>
                <a:latin typeface="Century Gothic" pitchFamily="34" charset="0"/>
              </a:defRPr>
            </a:lvl9pPr>
          </a:lstStyle>
          <a:p>
            <a:pPr>
              <a:defRPr/>
            </a:pPr>
            <a:r>
              <a:rPr lang="en-US" sz="5400" b="1" dirty="0" smtClean="0"/>
              <a:t>Needs</a:t>
            </a:r>
            <a:endParaRPr lang="en-US" sz="5400" b="1" dirty="0"/>
          </a:p>
        </p:txBody>
      </p:sp>
      <p:sp>
        <p:nvSpPr>
          <p:cNvPr id="9" name="Content Placeholder 2"/>
          <p:cNvSpPr txBox="1">
            <a:spLocks/>
          </p:cNvSpPr>
          <p:nvPr/>
        </p:nvSpPr>
        <p:spPr>
          <a:xfrm>
            <a:off x="106363" y="1520484"/>
            <a:ext cx="8991600" cy="5105400"/>
          </a:xfrm>
          <a:prstGeom prst="rect">
            <a:avLst/>
          </a:prstGeom>
        </p:spPr>
        <p:txBody>
          <a:bodyPr/>
          <a:lst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EAF90"/>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r>
              <a:rPr lang="en-US" sz="2800" dirty="0"/>
              <a:t>Reduced cabling or wireless</a:t>
            </a:r>
          </a:p>
          <a:p>
            <a:r>
              <a:rPr lang="en-US" sz="2800" dirty="0" smtClean="0"/>
              <a:t>Simpler </a:t>
            </a:r>
            <a:r>
              <a:rPr lang="en-US" sz="2800" dirty="0" smtClean="0"/>
              <a:t>systems </a:t>
            </a:r>
            <a:r>
              <a:rPr lang="en-US" sz="2800" dirty="0"/>
              <a:t>(</a:t>
            </a:r>
            <a:r>
              <a:rPr lang="en-US" sz="2800" dirty="0" smtClean="0"/>
              <a:t>Black Box) that can accompany the recon engineers and be deployed by non-experts</a:t>
            </a:r>
          </a:p>
          <a:p>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60" t="11904" r="16113" b="21346"/>
          <a:stretch/>
        </p:blipFill>
        <p:spPr bwMode="auto">
          <a:xfrm>
            <a:off x="-1" y="1666526"/>
            <a:ext cx="9144929" cy="498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457200" y="267494"/>
            <a:ext cx="8229600" cy="1399032"/>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965C"/>
                </a:solidFill>
                <a:latin typeface="Century Gothic" pitchFamily="34" charset="0"/>
              </a:defRPr>
            </a:lvl2pPr>
            <a:lvl3pPr marL="484188" indent="-484188" algn="l" rtl="0" eaLnBrk="0" fontAlgn="base" hangingPunct="0">
              <a:spcBef>
                <a:spcPct val="0"/>
              </a:spcBef>
              <a:spcAft>
                <a:spcPct val="0"/>
              </a:spcAft>
              <a:defRPr sz="4200">
                <a:solidFill>
                  <a:srgbClr val="FF965C"/>
                </a:solidFill>
                <a:latin typeface="Century Gothic" pitchFamily="34" charset="0"/>
              </a:defRPr>
            </a:lvl3pPr>
            <a:lvl4pPr marL="484188" indent="-484188" algn="l" rtl="0" eaLnBrk="0" fontAlgn="base" hangingPunct="0">
              <a:spcBef>
                <a:spcPct val="0"/>
              </a:spcBef>
              <a:spcAft>
                <a:spcPct val="0"/>
              </a:spcAft>
              <a:defRPr sz="4200">
                <a:solidFill>
                  <a:srgbClr val="FF965C"/>
                </a:solidFill>
                <a:latin typeface="Century Gothic" pitchFamily="34" charset="0"/>
              </a:defRPr>
            </a:lvl4pPr>
            <a:lvl5pPr marL="484188" indent="-484188" algn="l" rtl="0" eaLnBrk="0" fontAlgn="base" hangingPunct="0">
              <a:spcBef>
                <a:spcPct val="0"/>
              </a:spcBef>
              <a:spcAft>
                <a:spcPct val="0"/>
              </a:spcAft>
              <a:defRPr sz="4200">
                <a:solidFill>
                  <a:srgbClr val="FF965C"/>
                </a:solidFill>
                <a:latin typeface="Century Gothic" pitchFamily="34" charset="0"/>
              </a:defRPr>
            </a:lvl5pPr>
            <a:lvl6pPr marL="941388" indent="-484188" algn="l" rtl="0" fontAlgn="base">
              <a:spcBef>
                <a:spcPct val="0"/>
              </a:spcBef>
              <a:spcAft>
                <a:spcPct val="0"/>
              </a:spcAft>
              <a:defRPr sz="4200">
                <a:solidFill>
                  <a:srgbClr val="FF965C"/>
                </a:solidFill>
                <a:latin typeface="Century Gothic" pitchFamily="34" charset="0"/>
              </a:defRPr>
            </a:lvl6pPr>
            <a:lvl7pPr marL="1398588" indent="-484188" algn="l" rtl="0" fontAlgn="base">
              <a:spcBef>
                <a:spcPct val="0"/>
              </a:spcBef>
              <a:spcAft>
                <a:spcPct val="0"/>
              </a:spcAft>
              <a:defRPr sz="4200">
                <a:solidFill>
                  <a:srgbClr val="FF965C"/>
                </a:solidFill>
                <a:latin typeface="Century Gothic" pitchFamily="34" charset="0"/>
              </a:defRPr>
            </a:lvl7pPr>
            <a:lvl8pPr marL="1855788" indent="-484188" algn="l" rtl="0" fontAlgn="base">
              <a:spcBef>
                <a:spcPct val="0"/>
              </a:spcBef>
              <a:spcAft>
                <a:spcPct val="0"/>
              </a:spcAft>
              <a:defRPr sz="4200">
                <a:solidFill>
                  <a:srgbClr val="FF965C"/>
                </a:solidFill>
                <a:latin typeface="Century Gothic" pitchFamily="34" charset="0"/>
              </a:defRPr>
            </a:lvl8pPr>
            <a:lvl9pPr marL="2312988" indent="-484188" algn="l" rtl="0" fontAlgn="base">
              <a:spcBef>
                <a:spcPct val="0"/>
              </a:spcBef>
              <a:spcAft>
                <a:spcPct val="0"/>
              </a:spcAft>
              <a:defRPr sz="4200">
                <a:solidFill>
                  <a:srgbClr val="FF965C"/>
                </a:solidFill>
                <a:latin typeface="Century Gothic" pitchFamily="34" charset="0"/>
              </a:defRPr>
            </a:lvl9pPr>
          </a:lstStyle>
          <a:p>
            <a:pPr algn="ctr"/>
            <a:r>
              <a:rPr lang="en-US" dirty="0" smtClean="0"/>
              <a:t>Engineering Post-Earthquake Reconnaissance</a:t>
            </a:r>
            <a:endParaRPr lang="en-US" dirty="0"/>
          </a:p>
        </p:txBody>
      </p:sp>
    </p:spTree>
    <p:extLst>
      <p:ext uri="{BB962C8B-B14F-4D97-AF65-F5344CB8AC3E}">
        <p14:creationId xmlns:p14="http://schemas.microsoft.com/office/powerpoint/2010/main" val="396825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indent="0"/>
            <a:r>
              <a:rPr lang="en-US" dirty="0" smtClean="0"/>
              <a:t>EERI “Learning From Earthquakes” Program</a:t>
            </a:r>
            <a:endParaRPr lang="en-US" dirty="0"/>
          </a:p>
        </p:txBody>
      </p:sp>
      <p:sp>
        <p:nvSpPr>
          <p:cNvPr id="5" name="Content Placeholder 4"/>
          <p:cNvSpPr>
            <a:spLocks noGrp="1"/>
          </p:cNvSpPr>
          <p:nvPr>
            <p:ph idx="1"/>
          </p:nvPr>
        </p:nvSpPr>
        <p:spPr/>
        <p:txBody>
          <a:bodyPr/>
          <a:lstStyle/>
          <a:p>
            <a:pPr marL="65087" indent="0">
              <a:buNone/>
            </a:pPr>
            <a:r>
              <a:rPr lang="en-US" sz="2400" dirty="0" smtClean="0"/>
              <a:t>In 1973, EERI formally initiated the Learning from Earthquakes (LFE) Program. This program, funded by the U.S. National Science Foundation, sends out multi-disciplinary teams of researchers (e.g., earth scientists, engineers, social scientists) into the field to investigate and to learn from the damaging effects of earthquakes and tsunamis. The reconnaissance team makes a rapid, general damage survey of the affected area, documents initial important observations from the tsunami and/or earthquake, and assesses the need for follow-up areas of research.</a:t>
            </a:r>
            <a:endParaRPr lang="en-US" sz="2400" dirty="0"/>
          </a:p>
        </p:txBody>
      </p:sp>
    </p:spTree>
    <p:extLst>
      <p:ext uri="{BB962C8B-B14F-4D97-AF65-F5344CB8AC3E}">
        <p14:creationId xmlns:p14="http://schemas.microsoft.com/office/powerpoint/2010/main" val="3371657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1" cy="18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0037" y="2628900"/>
            <a:ext cx="85439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036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76288"/>
            <a:ext cx="9144000" cy="1470025"/>
          </a:xfrm>
        </p:spPr>
        <p:txBody>
          <a:bodyPr>
            <a:normAutofit fontScale="90000"/>
          </a:bodyPr>
          <a:lstStyle/>
          <a:p>
            <a:pPr algn="ctr">
              <a:defRPr/>
            </a:pPr>
            <a:r>
              <a:rPr lang="en-US" dirty="0" smtClean="0"/>
              <a:t/>
            </a:r>
            <a:br>
              <a:rPr lang="en-US" dirty="0" smtClean="0"/>
            </a:br>
            <a:r>
              <a:rPr lang="en-US" dirty="0" smtClean="0"/>
              <a:t>Rapid Aftershock Monitoring of </a:t>
            </a:r>
            <a:br>
              <a:rPr lang="en-US" dirty="0" smtClean="0"/>
            </a:br>
            <a:r>
              <a:rPr lang="en-US" dirty="0" smtClean="0"/>
              <a:t>Reinforced Concrete Buildings in </a:t>
            </a:r>
            <a:br>
              <a:rPr lang="en-US" dirty="0" smtClean="0"/>
            </a:br>
            <a:r>
              <a:rPr lang="en-US" dirty="0" smtClean="0"/>
              <a:t>Santiago, Chile by NEES@UCLA </a:t>
            </a:r>
            <a:br>
              <a:rPr lang="en-US" dirty="0" smtClean="0"/>
            </a:br>
            <a:r>
              <a:rPr lang="en-US" sz="2200" dirty="0" smtClean="0"/>
              <a:t>following the February 27, 2010 Mw=8.8 Earthquake</a:t>
            </a:r>
            <a:endParaRPr lang="en-US" sz="2200" dirty="0"/>
          </a:p>
        </p:txBody>
      </p:sp>
      <p:sp>
        <p:nvSpPr>
          <p:cNvPr id="8196" name="TextBox 3"/>
          <p:cNvSpPr txBox="1">
            <a:spLocks noChangeArrowheads="1"/>
          </p:cNvSpPr>
          <p:nvPr/>
        </p:nvSpPr>
        <p:spPr bwMode="auto">
          <a:xfrm>
            <a:off x="152400" y="4275895"/>
            <a:ext cx="664797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C000"/>
                </a:solidFill>
              </a:rPr>
              <a:t>Project Collaborators and Contributors:</a:t>
            </a:r>
          </a:p>
          <a:p>
            <a:pPr eaLnBrk="1" hangingPunct="1"/>
            <a:r>
              <a:rPr lang="en-US" dirty="0" smtClean="0"/>
              <a:t>John Wallace, PI (UCLA)</a:t>
            </a:r>
          </a:p>
          <a:p>
            <a:pPr eaLnBrk="1" hangingPunct="1"/>
            <a:r>
              <a:rPr lang="en-US" dirty="0" smtClean="0"/>
              <a:t>Bob </a:t>
            </a:r>
            <a:r>
              <a:rPr lang="en-US" dirty="0" err="1" smtClean="0"/>
              <a:t>Nigbor</a:t>
            </a:r>
            <a:r>
              <a:rPr lang="en-US" dirty="0" smtClean="0"/>
              <a:t> co-PI (UCLA)</a:t>
            </a:r>
          </a:p>
          <a:p>
            <a:pPr eaLnBrk="1" hangingPunct="1"/>
            <a:r>
              <a:rPr lang="en-US" dirty="0" smtClean="0"/>
              <a:t>Anne </a:t>
            </a:r>
            <a:r>
              <a:rPr lang="en-US" dirty="0" err="1" smtClean="0"/>
              <a:t>Lemnitzer</a:t>
            </a:r>
            <a:r>
              <a:rPr lang="en-US" dirty="0" smtClean="0"/>
              <a:t> (Cal State Fullerton)</a:t>
            </a:r>
          </a:p>
          <a:p>
            <a:pPr eaLnBrk="1" hangingPunct="1"/>
            <a:r>
              <a:rPr lang="en-US" dirty="0" smtClean="0"/>
              <a:t>Alberto Salamanca (NEES@UCLA)</a:t>
            </a:r>
          </a:p>
          <a:p>
            <a:pPr eaLnBrk="1" hangingPunct="1"/>
            <a:r>
              <a:rPr lang="en-US" dirty="0" smtClean="0"/>
              <a:t>Derek </a:t>
            </a:r>
            <a:r>
              <a:rPr lang="en-US" dirty="0" err="1"/>
              <a:t>Skolnik</a:t>
            </a:r>
            <a:r>
              <a:rPr lang="en-US" dirty="0"/>
              <a:t> </a:t>
            </a:r>
            <a:r>
              <a:rPr lang="en-US" dirty="0" smtClean="0"/>
              <a:t>(</a:t>
            </a:r>
            <a:r>
              <a:rPr lang="en-US" dirty="0" err="1" smtClean="0"/>
              <a:t>Kinemetrics</a:t>
            </a:r>
            <a:r>
              <a:rPr lang="en-US" dirty="0"/>
              <a:t>)</a:t>
            </a:r>
          </a:p>
          <a:p>
            <a:pPr eaLnBrk="1" hangingPunct="1"/>
            <a:r>
              <a:rPr lang="en-US" dirty="0" smtClean="0"/>
              <a:t>Leonardo </a:t>
            </a:r>
            <a:r>
              <a:rPr lang="en-US" dirty="0" err="1"/>
              <a:t>Massone</a:t>
            </a:r>
            <a:r>
              <a:rPr lang="en-US" dirty="0"/>
              <a:t> </a:t>
            </a:r>
            <a:r>
              <a:rPr lang="en-US" dirty="0" smtClean="0"/>
              <a:t>(Univ</a:t>
            </a:r>
            <a:r>
              <a:rPr lang="en-US" dirty="0"/>
              <a:t>. of Chile, Santiago)</a:t>
            </a:r>
          </a:p>
          <a:p>
            <a:pPr eaLnBrk="1" hangingPunct="1"/>
            <a:r>
              <a:rPr lang="en-US" dirty="0"/>
              <a:t>Juan Carlos de la </a:t>
            </a:r>
            <a:r>
              <a:rPr lang="en-US" dirty="0" err="1"/>
              <a:t>Llerra</a:t>
            </a:r>
            <a:r>
              <a:rPr lang="en-US" dirty="0"/>
              <a:t> </a:t>
            </a:r>
            <a:r>
              <a:rPr lang="en-US" dirty="0" smtClean="0"/>
              <a:t>(Catholic </a:t>
            </a:r>
            <a:r>
              <a:rPr lang="en-US" dirty="0"/>
              <a:t>University of Chile, Santiago</a:t>
            </a:r>
            <a:r>
              <a:rPr lang="en-US" dirty="0" smtClean="0"/>
              <a:t>)</a:t>
            </a:r>
          </a:p>
          <a:p>
            <a:pPr eaLnBrk="1" hangingPunct="1"/>
            <a:r>
              <a:rPr lang="en-US" dirty="0" smtClean="0"/>
              <a:t>+ the EERI Reconnaissance Team</a:t>
            </a:r>
            <a:endParaRPr lang="en-US" dirty="0"/>
          </a:p>
          <a:p>
            <a:pPr eaLnBrk="1" hangingPunct="1"/>
            <a:endParaRPr lang="en-US" dirty="0"/>
          </a:p>
        </p:txBody>
      </p:sp>
      <p:pic>
        <p:nvPicPr>
          <p:cNvPr id="8197" name="Picture 2" descr="C:\Documents and Settings\alemnitzer\Desktop\Pictures for Chile\IMG_5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525" y="2359025"/>
            <a:ext cx="1219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descr="C:\Documents and Settings\alemnitzer\Desktop\Pictures for Chile\IMG_55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362200"/>
            <a:ext cx="21431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descr="C:\Documents and Settings\alemnitzer\Desktop\Chile Earthqu recon\Alberto\Photos\Photos Golf\IMG_32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2359025"/>
            <a:ext cx="14097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76200" y="152400"/>
            <a:ext cx="32431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FFC000"/>
                </a:solidFill>
              </a:rPr>
              <a:t>Preparation of Instrumentation </a:t>
            </a:r>
            <a:endParaRPr lang="en-US" sz="1600" b="1" dirty="0" smtClean="0">
              <a:solidFill>
                <a:srgbClr val="FFC000"/>
              </a:solidFill>
            </a:endParaRPr>
          </a:p>
          <a:p>
            <a:pPr eaLnBrk="1" hangingPunct="1"/>
            <a:r>
              <a:rPr lang="en-US" sz="1600" b="1" dirty="0" smtClean="0">
                <a:solidFill>
                  <a:srgbClr val="FFC000"/>
                </a:solidFill>
              </a:rPr>
              <a:t>provided </a:t>
            </a:r>
            <a:r>
              <a:rPr lang="en-US" sz="1600" b="1" dirty="0">
                <a:solidFill>
                  <a:srgbClr val="FFC000"/>
                </a:solidFill>
              </a:rPr>
              <a:t>by NEES@UCLA</a:t>
            </a:r>
          </a:p>
        </p:txBody>
      </p:sp>
      <p:pic>
        <p:nvPicPr>
          <p:cNvPr id="9219" name="Picture 2" descr="C:\Documents and Settings\alemnitzer\Desktop\Chile Earthqu recon\Alberto\Photos\Photos other\IMG_29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C:\Documents and Settings\alemnitzer\Desktop\Chile Earthqu recon\Alberto\Photos\Photos other\IMG_2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152400"/>
            <a:ext cx="4775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C:\Documents and Settings\alemnitzer\Desktop\Pictures for Chile\IMG_53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138" y="3886200"/>
            <a:ext cx="25733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C:\Documents and Settings\alemnitzer\My Documents\My Pictures\Dies und Das\EST_rv2_8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419600"/>
            <a:ext cx="2470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C:\Documents and Settings\alemnitzer\My Documents\My Pictures\Dies und Das\ES-U2_8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267200"/>
            <a:ext cx="2857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Instrumentation</a:t>
            </a:r>
            <a:endParaRPr lang="en-US" b="1" dirty="0"/>
          </a:p>
        </p:txBody>
      </p:sp>
      <p:sp>
        <p:nvSpPr>
          <p:cNvPr id="5" name="Content Placeholder 4"/>
          <p:cNvSpPr>
            <a:spLocks noGrp="1"/>
          </p:cNvSpPr>
          <p:nvPr>
            <p:ph idx="1"/>
          </p:nvPr>
        </p:nvSpPr>
        <p:spPr>
          <a:xfrm>
            <a:off x="429065" y="1460777"/>
            <a:ext cx="8229600" cy="4572000"/>
          </a:xfrm>
        </p:spPr>
        <p:txBody>
          <a:bodyPr/>
          <a:lstStyle/>
          <a:p>
            <a:r>
              <a:rPr lang="en-US" sz="2400" b="1" dirty="0" smtClean="0"/>
              <a:t>Two 24-channel systems:</a:t>
            </a:r>
          </a:p>
          <a:p>
            <a:pPr lvl="1"/>
            <a:r>
              <a:rPr lang="en-US" sz="2000" b="1" dirty="0" smtClean="0"/>
              <a:t>4 Q330s</a:t>
            </a:r>
          </a:p>
          <a:p>
            <a:pPr lvl="1"/>
            <a:r>
              <a:rPr lang="en-US" sz="2000" b="1" dirty="0" smtClean="0"/>
              <a:t>Ethernet LAN</a:t>
            </a:r>
          </a:p>
          <a:p>
            <a:pPr lvl="1"/>
            <a:r>
              <a:rPr lang="en-US" sz="2000" b="1" dirty="0" smtClean="0"/>
              <a:t>GPS timing</a:t>
            </a:r>
          </a:p>
          <a:p>
            <a:pPr lvl="1"/>
            <a:r>
              <a:rPr lang="en-US" sz="2000" b="1" dirty="0" smtClean="0"/>
              <a:t>Netbook running </a:t>
            </a:r>
            <a:r>
              <a:rPr lang="en-US" sz="2000" b="1" dirty="0" err="1" smtClean="0"/>
              <a:t>Rockhound</a:t>
            </a:r>
            <a:r>
              <a:rPr lang="en-US" sz="2000" b="1" dirty="0" smtClean="0"/>
              <a:t>, continuous and triggered recording</a:t>
            </a:r>
          </a:p>
          <a:p>
            <a:pPr lvl="1"/>
            <a:r>
              <a:rPr lang="en-US" sz="2000" b="1" dirty="0" smtClean="0"/>
              <a:t>Accelerometers</a:t>
            </a:r>
          </a:p>
          <a:p>
            <a:pPr lvl="1"/>
            <a:r>
              <a:rPr lang="en-US" sz="2000" b="1" dirty="0" smtClean="0"/>
              <a:t>Displacement sensors (LVDTs)</a:t>
            </a:r>
          </a:p>
          <a:p>
            <a:pPr lvl="1"/>
            <a:r>
              <a:rPr lang="en-US" sz="2000" b="1" dirty="0" smtClean="0"/>
              <a:t>Battery power</a:t>
            </a:r>
          </a:p>
          <a:p>
            <a:r>
              <a:rPr lang="en-US" sz="2400" b="1" dirty="0" smtClean="0"/>
              <a:t>Packing</a:t>
            </a:r>
          </a:p>
          <a:p>
            <a:pPr lvl="1"/>
            <a:r>
              <a:rPr lang="en-US" sz="2000" b="1" dirty="0" smtClean="0"/>
              <a:t>Generic suitcases</a:t>
            </a:r>
          </a:p>
          <a:p>
            <a:pPr lvl="1"/>
            <a:r>
              <a:rPr lang="en-US" sz="2000" b="1" dirty="0" smtClean="0"/>
              <a:t>Letters with lots of logos &amp; stamps</a:t>
            </a:r>
          </a:p>
          <a:p>
            <a:endParaRPr lang="en-US" sz="2400" dirty="0" smtClean="0"/>
          </a:p>
          <a:p>
            <a:endParaRPr lang="en-US" sz="2400" dirty="0"/>
          </a:p>
        </p:txBody>
      </p:sp>
    </p:spTree>
    <p:extLst>
      <p:ext uri="{BB962C8B-B14F-4D97-AF65-F5344CB8AC3E}">
        <p14:creationId xmlns:p14="http://schemas.microsoft.com/office/powerpoint/2010/main" val="408703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8062912" cy="950913"/>
          </a:xfrm>
        </p:spPr>
        <p:txBody>
          <a:bodyPr/>
          <a:lstStyle/>
          <a:p>
            <a:pPr>
              <a:defRPr/>
            </a:pPr>
            <a:r>
              <a:rPr lang="en-US" dirty="0" smtClean="0"/>
              <a:t>Instrumented Buildings</a:t>
            </a:r>
            <a:endParaRPr lang="en-US" dirty="0"/>
          </a:p>
        </p:txBody>
      </p:sp>
      <p:sp>
        <p:nvSpPr>
          <p:cNvPr id="3" name="Subtitle 2"/>
          <p:cNvSpPr>
            <a:spLocks noGrp="1"/>
          </p:cNvSpPr>
          <p:nvPr>
            <p:ph type="subTitle" idx="1"/>
          </p:nvPr>
        </p:nvSpPr>
        <p:spPr>
          <a:xfrm>
            <a:off x="623888" y="1107280"/>
            <a:ext cx="8062912" cy="721520"/>
          </a:xfrm>
          <a:ln>
            <a:miter lim="800000"/>
            <a:headEnd/>
            <a:tailEnd/>
          </a:ln>
        </p:spPr>
        <p:txBody>
          <a:bodyPr/>
          <a:lstStyle/>
          <a:p>
            <a:pPr>
              <a:defRPr/>
            </a:pPr>
            <a:r>
              <a:rPr lang="en-US" dirty="0" smtClean="0"/>
              <a:t>Located in Santiago, Chile</a:t>
            </a:r>
            <a:endParaRPr lang="en-US" dirty="0"/>
          </a:p>
        </p:txBody>
      </p:sp>
      <p:sp>
        <p:nvSpPr>
          <p:cNvPr id="12292" name="TextBox 3"/>
          <p:cNvSpPr txBox="1">
            <a:spLocks noChangeArrowheads="1"/>
          </p:cNvSpPr>
          <p:nvPr/>
        </p:nvSpPr>
        <p:spPr bwMode="auto">
          <a:xfrm>
            <a:off x="228600" y="1798638"/>
            <a:ext cx="68278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C000"/>
                </a:solidFill>
              </a:rPr>
              <a:t>Buildings selected based on:</a:t>
            </a:r>
          </a:p>
          <a:p>
            <a:pPr eaLnBrk="1" hangingPunct="1"/>
            <a:r>
              <a:rPr lang="en-US" dirty="0"/>
              <a:t>- Access and permission</a:t>
            </a:r>
          </a:p>
          <a:p>
            <a:pPr eaLnBrk="1" hangingPunct="1">
              <a:buFontTx/>
              <a:buChar char="-"/>
            </a:pPr>
            <a:r>
              <a:rPr lang="en-US" dirty="0"/>
              <a:t>Typical design layouts representative for Chile and the US</a:t>
            </a:r>
          </a:p>
          <a:p>
            <a:pPr eaLnBrk="1" hangingPunct="1">
              <a:buFontTx/>
              <a:buChar char="-"/>
            </a:pPr>
            <a:r>
              <a:rPr lang="en-US" dirty="0"/>
              <a:t>Local collaborator for building selection: Juan Carlos de la </a:t>
            </a:r>
            <a:r>
              <a:rPr lang="en-US" dirty="0" err="1"/>
              <a:t>Llerra</a:t>
            </a:r>
            <a:endParaRPr lang="en-US" dirty="0"/>
          </a:p>
          <a:p>
            <a:pPr eaLnBrk="1" hangingPunct="1"/>
            <a:endParaRPr lang="en-US" dirty="0"/>
          </a:p>
          <a:p>
            <a:pPr eaLnBrk="1" hangingPunct="1"/>
            <a:endParaRPr lang="en-US" dirty="0"/>
          </a:p>
        </p:txBody>
      </p:sp>
      <p:pic>
        <p:nvPicPr>
          <p:cNvPr id="12293" name="Picture 2" descr="C:\Documents and Settings\alemnitzer\Desktop\Pictures for Chile\IMG_5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124200"/>
            <a:ext cx="16764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5"/>
          <p:cNvSpPr txBox="1">
            <a:spLocks noChangeArrowheads="1"/>
          </p:cNvSpPr>
          <p:nvPr/>
        </p:nvSpPr>
        <p:spPr bwMode="auto">
          <a:xfrm>
            <a:off x="152400" y="5867400"/>
            <a:ext cx="1798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Ambient Vibration</a:t>
            </a:r>
          </a:p>
          <a:p>
            <a:pPr eaLnBrk="1" hangingPunct="1"/>
            <a:r>
              <a:rPr lang="en-US" sz="1600"/>
              <a:t>2 Aftershocks</a:t>
            </a:r>
          </a:p>
        </p:txBody>
      </p:sp>
      <p:pic>
        <p:nvPicPr>
          <p:cNvPr id="12295" name="Picture 2" descr="C:\Documents and Settings\alemnitzer\Desktop\Pictures for Chile\IMG_5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38" y="3124200"/>
            <a:ext cx="30019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7"/>
          <p:cNvSpPr txBox="1">
            <a:spLocks noChangeArrowheads="1"/>
          </p:cNvSpPr>
          <p:nvPr/>
        </p:nvSpPr>
        <p:spPr bwMode="auto">
          <a:xfrm>
            <a:off x="2667000" y="5867400"/>
            <a:ext cx="1798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Ambient Vibration</a:t>
            </a:r>
          </a:p>
          <a:p>
            <a:pPr eaLnBrk="1" hangingPunct="1"/>
            <a:r>
              <a:rPr lang="en-US" sz="1600"/>
              <a:t>30  Aftershocks</a:t>
            </a:r>
          </a:p>
        </p:txBody>
      </p:sp>
      <p:pic>
        <p:nvPicPr>
          <p:cNvPr id="12297" name="Picture 3" descr="C:\Documents and Settings\alemnitzer\Desktop\Chile Earthqu recon\Alberto\Photos\Photos Golf\IMG_32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124200"/>
            <a:ext cx="2000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9"/>
          <p:cNvSpPr txBox="1">
            <a:spLocks noChangeArrowheads="1"/>
          </p:cNvSpPr>
          <p:nvPr/>
        </p:nvSpPr>
        <p:spPr bwMode="auto">
          <a:xfrm>
            <a:off x="5334000" y="5867400"/>
            <a:ext cx="1798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Ambient Vibration</a:t>
            </a:r>
          </a:p>
          <a:p>
            <a:pPr eaLnBrk="1" hangingPunct="1"/>
            <a:r>
              <a:rPr lang="en-US" sz="1600"/>
              <a:t>4 Aftershocks</a:t>
            </a:r>
          </a:p>
        </p:txBody>
      </p:sp>
      <p:pic>
        <p:nvPicPr>
          <p:cNvPr id="12299" name="Picture 11" descr="E:\My Documents\Research\Chile\Chile Earthqu recon\Alberto\Photos\Photos other\IMG_31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2363" y="3411538"/>
            <a:ext cx="1427162"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lemnitzer\Desktop\Pictures for Chile\IMG_55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5410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5867400" y="609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u="sng">
                <a:solidFill>
                  <a:srgbClr val="FF0000"/>
                </a:solidFill>
                <a:latin typeface="Calibri" pitchFamily="34" charset="0"/>
              </a:rPr>
              <a:t>Building B:</a:t>
            </a:r>
          </a:p>
        </p:txBody>
      </p:sp>
      <p:sp>
        <p:nvSpPr>
          <p:cNvPr id="4" name="Rectangle 3"/>
          <p:cNvSpPr/>
          <p:nvPr/>
        </p:nvSpPr>
        <p:spPr>
          <a:xfrm>
            <a:off x="5791200" y="1066800"/>
            <a:ext cx="3352800" cy="2862263"/>
          </a:xfrm>
          <a:prstGeom prst="rect">
            <a:avLst/>
          </a:prstGeom>
        </p:spPr>
        <p:txBody>
          <a:bodyPr>
            <a:spAutoFit/>
          </a:bodyPr>
          <a:lstStyle/>
          <a:p>
            <a:pPr fontAlgn="auto">
              <a:spcBef>
                <a:spcPts val="0"/>
              </a:spcBef>
              <a:spcAft>
                <a:spcPts val="0"/>
              </a:spcAft>
              <a:defRPr/>
            </a:pPr>
            <a:r>
              <a:rPr lang="en-US" dirty="0">
                <a:latin typeface="+mn-lt"/>
              </a:rPr>
              <a:t>-10 story RC residential  building</a:t>
            </a:r>
          </a:p>
          <a:p>
            <a:pPr fontAlgn="auto">
              <a:spcBef>
                <a:spcPts val="0"/>
              </a:spcBef>
              <a:spcAft>
                <a:spcPts val="0"/>
              </a:spcAft>
              <a:defRPr/>
            </a:pPr>
            <a:r>
              <a:rPr lang="en-US" dirty="0">
                <a:latin typeface="+mn-lt"/>
              </a:rPr>
              <a:t>- Structural system:</a:t>
            </a:r>
          </a:p>
          <a:p>
            <a:pPr fontAlgn="auto">
              <a:spcBef>
                <a:spcPts val="0"/>
              </a:spcBef>
              <a:spcAft>
                <a:spcPts val="0"/>
              </a:spcAft>
              <a:defRPr/>
            </a:pPr>
            <a:r>
              <a:rPr lang="en-US" dirty="0">
                <a:latin typeface="+mn-lt"/>
              </a:rPr>
              <a:t>  Shear Walls</a:t>
            </a:r>
          </a:p>
          <a:p>
            <a:pPr fontAlgn="auto">
              <a:spcBef>
                <a:spcPts val="0"/>
              </a:spcBef>
              <a:spcAft>
                <a:spcPts val="0"/>
              </a:spcAft>
              <a:buFontTx/>
              <a:buChar char="-"/>
              <a:defRPr/>
            </a:pPr>
            <a:r>
              <a:rPr lang="en-US" dirty="0">
                <a:latin typeface="+mn-lt"/>
              </a:rPr>
              <a:t>Post Earthquake damage: </a:t>
            </a:r>
          </a:p>
          <a:p>
            <a:pPr marL="400050" indent="-400050" fontAlgn="auto">
              <a:spcBef>
                <a:spcPts val="0"/>
              </a:spcBef>
              <a:spcAft>
                <a:spcPts val="0"/>
              </a:spcAft>
              <a:buFont typeface="+mj-lt"/>
              <a:buAutoNum type="romanUcPeriod"/>
              <a:defRPr/>
            </a:pPr>
            <a:r>
              <a:rPr lang="en-US" dirty="0">
                <a:latin typeface="+mn-lt"/>
              </a:rPr>
              <a:t> Shear wall failure, </a:t>
            </a:r>
          </a:p>
          <a:p>
            <a:pPr marL="400050" indent="-400050" fontAlgn="auto">
              <a:spcBef>
                <a:spcPts val="0"/>
              </a:spcBef>
              <a:spcAft>
                <a:spcPts val="0"/>
              </a:spcAft>
              <a:buFont typeface="+mj-lt"/>
              <a:buAutoNum type="romanUcPeriod"/>
              <a:defRPr/>
            </a:pPr>
            <a:r>
              <a:rPr lang="en-US" dirty="0">
                <a:latin typeface="+mn-lt"/>
              </a:rPr>
              <a:t>Column buckling, </a:t>
            </a:r>
          </a:p>
          <a:p>
            <a:pPr marL="400050" indent="-400050" fontAlgn="auto">
              <a:spcBef>
                <a:spcPts val="0"/>
              </a:spcBef>
              <a:spcAft>
                <a:spcPts val="0"/>
              </a:spcAft>
              <a:buFont typeface="+mj-lt"/>
              <a:buAutoNum type="romanUcPeriod"/>
              <a:defRPr/>
            </a:pPr>
            <a:r>
              <a:rPr lang="en-US" dirty="0">
                <a:latin typeface="+mn-lt"/>
              </a:rPr>
              <a:t> Extensive non-structural failure, </a:t>
            </a:r>
          </a:p>
          <a:p>
            <a:pPr marL="400050" indent="-400050" fontAlgn="auto">
              <a:spcBef>
                <a:spcPts val="0"/>
              </a:spcBef>
              <a:spcAft>
                <a:spcPts val="0"/>
              </a:spcAft>
              <a:buFont typeface="+mj-lt"/>
              <a:buAutoNum type="romanUcPeriod"/>
              <a:defRPr/>
            </a:pPr>
            <a:r>
              <a:rPr lang="en-US" dirty="0">
                <a:latin typeface="+mn-lt"/>
              </a:rPr>
              <a:t>slab bending &amp; concrete </a:t>
            </a:r>
            <a:r>
              <a:rPr lang="en-US" dirty="0" err="1">
                <a:latin typeface="+mn-lt"/>
              </a:rPr>
              <a:t>spalling</a:t>
            </a:r>
            <a:endParaRPr lang="en-US" dirty="0">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1279</TotalTime>
  <Words>494</Words>
  <Application>Microsoft Office PowerPoint</Application>
  <PresentationFormat>On-screen Show (4:3)</PresentationFormat>
  <Paragraphs>82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Verve</vt:lpstr>
      <vt:lpstr>Rapid Post-Earthquake Building Monitoring</vt:lpstr>
      <vt:lpstr>PowerPoint Presentation</vt:lpstr>
      <vt:lpstr>EERI “Learning From Earthquakes” Program</vt:lpstr>
      <vt:lpstr>PowerPoint Presentation</vt:lpstr>
      <vt:lpstr> Rapid Aftershock Monitoring of  Reinforced Concrete Buildings in  Santiago, Chile by NEES@UCLA  following the February 27, 2010 Mw=8.8 Earthquake</vt:lpstr>
      <vt:lpstr>PowerPoint Presentation</vt:lpstr>
      <vt:lpstr>Instrumentation</vt:lpstr>
      <vt:lpstr>Instrumented Buildings</vt:lpstr>
      <vt:lpstr>PowerPoint Presentation</vt:lpstr>
      <vt:lpstr>PowerPoint Presentation</vt:lpstr>
      <vt:lpstr>1st floor shear wall damage</vt:lpstr>
      <vt:lpstr>PowerPoint Presentation</vt:lpstr>
      <vt:lpstr>Story Accelerations</vt:lpstr>
      <vt:lpstr>PowerPoint Presentation</vt:lpstr>
      <vt:lpstr>Particle Motion</vt:lpstr>
      <vt:lpstr>Shear and Flexure Deformations</vt:lpstr>
      <vt:lpstr>Shear and flexure deformations</vt:lpstr>
      <vt:lpstr>Some Lessons Learned</vt:lpstr>
      <vt:lpstr>Needs</vt:lpstr>
    </vt:vector>
  </TitlesOfParts>
  <Company>California State University, Fullerton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image</dc:creator>
  <cp:lastModifiedBy>Nigbor</cp:lastModifiedBy>
  <cp:revision>77</cp:revision>
  <dcterms:created xsi:type="dcterms:W3CDTF">2010-03-20T13:05:59Z</dcterms:created>
  <dcterms:modified xsi:type="dcterms:W3CDTF">2011-06-16T13:00:31Z</dcterms:modified>
</cp:coreProperties>
</file>