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80" r:id="rId4"/>
    <p:sldId id="281" r:id="rId5"/>
    <p:sldId id="282" r:id="rId6"/>
    <p:sldId id="283" r:id="rId7"/>
    <p:sldId id="285" r:id="rId8"/>
    <p:sldId id="284" r:id="rId9"/>
    <p:sldId id="286" r:id="rId10"/>
    <p:sldId id="288" r:id="rId11"/>
    <p:sldId id="289" r:id="rId12"/>
    <p:sldId id="287" r:id="rId13"/>
    <p:sldId id="290" r:id="rId14"/>
    <p:sldId id="291" r:id="rId15"/>
    <p:sldId id="292" r:id="rId16"/>
    <p:sldId id="293" r:id="rId17"/>
    <p:sldId id="294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0" autoAdjust="0"/>
    <p:restoredTop sz="94585" autoAdjust="0"/>
  </p:normalViewPr>
  <p:slideViewPr>
    <p:cSldViewPr snapToGrid="0" snapToObjects="1">
      <p:cViewPr>
        <p:scale>
          <a:sx n="75" d="100"/>
          <a:sy n="75" d="100"/>
        </p:scale>
        <p:origin x="-2008" y="-4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B5AF8-F6A6-A643-B653-236C9D0B9E65}" type="datetimeFigureOut">
              <a:rPr lang="en-US" smtClean="0"/>
              <a:t>6/15/11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4FAE5B-222D-FE4B-8F70-777F2BC9EA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9294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EB130-205D-FE48-852C-97DD91726D94}" type="datetimeFigureOut">
              <a:rPr lang="en-US" smtClean="0"/>
              <a:t>6/15/11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0A0E6-942F-2148-AB0C-9C1B71CE08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235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47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80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944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047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06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051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122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00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97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C8A79D-A102-834F-B13A-4B794177A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700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2">
                <a:lumMod val="40000"/>
                <a:lumOff val="60000"/>
              </a:schemeClr>
            </a:gs>
            <a:gs pos="100000">
              <a:srgbClr val="000090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1242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57675"/>
            <a:ext cx="82836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0090"/>
                </a:solidFill>
              </a:defRPr>
            </a:lvl1pPr>
          </a:lstStyle>
          <a:p>
            <a:r>
              <a:rPr lang="en-US" smtClean="0"/>
              <a:t>Seismic Instrumentation Technology Symposium, Albuquerque New Mexico, June 16-17, 2011</a:t>
            </a:r>
            <a:endParaRPr lang="en-US" dirty="0"/>
          </a:p>
        </p:txBody>
      </p:sp>
      <p:pic>
        <p:nvPicPr>
          <p:cNvPr id="8" name="Picture 5" descr="seal.gif                                                       00085CC1Macintosh HD                   C315B7EB: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6066" y="88096"/>
            <a:ext cx="895350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 userDrawn="1"/>
        </p:nvSpPr>
        <p:spPr>
          <a:xfrm>
            <a:off x="3337066" y="6319175"/>
            <a:ext cx="2472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Rapid Response</a:t>
            </a:r>
            <a:endParaRPr lang="en-US" sz="1200" dirty="0">
              <a:solidFill>
                <a:srgbClr val="000090"/>
              </a:solidFill>
            </a:endParaRPr>
          </a:p>
        </p:txBody>
      </p:sp>
      <p:pic>
        <p:nvPicPr>
          <p:cNvPr id="7" name="Picture 28" descr="logos-02"/>
          <p:cNvPicPr>
            <a:picLocks noChangeAspect="1" noChangeArrowheads="1"/>
          </p:cNvPicPr>
          <p:nvPr userDrawn="1"/>
        </p:nvPicPr>
        <p:blipFill>
          <a:blip r:embed="rId14" cstate="print"/>
          <a:srcRect r="27273" b="9877"/>
          <a:stretch>
            <a:fillRect/>
          </a:stretch>
        </p:blipFill>
        <p:spPr bwMode="auto">
          <a:xfrm>
            <a:off x="8382000" y="6162675"/>
            <a:ext cx="609600" cy="695325"/>
          </a:xfrm>
          <a:prstGeom prst="rect">
            <a:avLst/>
          </a:prstGeom>
          <a:noFill/>
        </p:spPr>
      </p:pic>
      <p:pic>
        <p:nvPicPr>
          <p:cNvPr id="9" name="Picture 8" descr="nehrp_logo_official1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76200" y="6248400"/>
            <a:ext cx="806169" cy="454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4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38884"/>
            <a:ext cx="7772400" cy="177873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Rapid Response: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Instrumentation Needs and Technical Challenges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63776"/>
            <a:ext cx="7772400" cy="1752600"/>
          </a:xfrm>
        </p:spPr>
        <p:txBody>
          <a:bodyPr>
            <a:noAutofit/>
          </a:bodyPr>
          <a:lstStyle/>
          <a:p>
            <a:r>
              <a:rPr lang="en-US" sz="2800" dirty="0" smtClean="0"/>
              <a:t>Jamison Steidl - UC Santa Barbara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Portable Broadband Instrument Center (PBIC)</a:t>
            </a:r>
            <a:endParaRPr lang="en-US" sz="2800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800" dirty="0" smtClean="0">
                <a:latin typeface="Tahoma" charset="0"/>
              </a:rPr>
              <a:t>Southern California Earthquake Center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7" name="Picture 39" descr="SCEC-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4963753"/>
            <a:ext cx="1371600" cy="1044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6909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Telemetry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0433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Integration of data directly into  regional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7" name="Picture 6" descr="Screen shot 2011-06-15 at 7.5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100" y="2404533"/>
            <a:ext cx="4991100" cy="32131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318933" y="2777067"/>
            <a:ext cx="1354667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944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SNdispla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430870"/>
            <a:ext cx="7315200" cy="4959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Telemetry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63599"/>
            <a:ext cx="8229600" cy="804333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dirty="0" smtClean="0"/>
              <a:t>Integration of data directly into  regional networks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539065" y="3183468"/>
            <a:ext cx="1354667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893732" y="1667933"/>
            <a:ext cx="1828801" cy="1651000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367866" y="5780388"/>
            <a:ext cx="1354667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99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Telemetry Matters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911600" cy="27855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Integration of data directly into  regional networks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5" name="Picture 4" descr="ShakeMapCO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489" y="897465"/>
            <a:ext cx="418535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02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YSBData1month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999067"/>
            <a:ext cx="6400800" cy="49180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Continuous Recording Matters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42" y="5816593"/>
            <a:ext cx="8229600" cy="7874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OYSB – 1 Month Continuous Data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214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Most PBIC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4834465"/>
            <a:ext cx="8923864" cy="12954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rgbClr val="000090"/>
                </a:solidFill>
              </a:rPr>
              <a:t>DOE </a:t>
            </a:r>
            <a:r>
              <a:rPr lang="en-US" dirty="0" smtClean="0">
                <a:solidFill>
                  <a:srgbClr val="000090"/>
                </a:solidFill>
              </a:rPr>
              <a:t>leftovers (left) 20 year old technology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Difficult to integrate data into regional network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5" name="Picture 4" descr="OldTechnolo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64" y="1396995"/>
            <a:ext cx="4572000" cy="3429000"/>
          </a:xfrm>
          <a:prstGeom prst="rect">
            <a:avLst/>
          </a:prstGeom>
        </p:spPr>
      </p:pic>
      <p:pic>
        <p:nvPicPr>
          <p:cNvPr id="6" name="Picture 5" descr="DOEpalle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0" y="1396995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57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Technology integrates into Regional Networks Easily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1802"/>
            <a:ext cx="8229600" cy="66886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Station MGD deployed along Elsinore Fault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6" name="Picture 5" descr="Screen shot 2011-06-15 at 8.15.5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375833"/>
            <a:ext cx="6400800" cy="40058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964270" y="1591734"/>
            <a:ext cx="1507067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405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ISNdisplayM1.3-MG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230" y="1273029"/>
            <a:ext cx="5486400" cy="43444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Technology integrates into Regional Networks Easily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511802"/>
            <a:ext cx="8229600" cy="668867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Station MGD deployed along Elsinore Fault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68131" y="3285069"/>
            <a:ext cx="1507067" cy="60960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stCxn id="7" idx="6"/>
          </p:cNvCxnSpPr>
          <p:nvPr/>
        </p:nvCxnSpPr>
        <p:spPr>
          <a:xfrm flipV="1">
            <a:off x="4775198" y="1947333"/>
            <a:ext cx="1371602" cy="1642536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072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Current Technology integrates into Regional Networks Easily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18269"/>
            <a:ext cx="4199466" cy="3539063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Station MGD deployed along Elsinore Fault used to locate earthquake by the regional network</a:t>
            </a:r>
          </a:p>
          <a:p>
            <a:pPr marL="0" indent="0" algn="ctr">
              <a:buNone/>
            </a:pPr>
            <a:endParaRPr lang="en-US" dirty="0" smtClean="0">
              <a:solidFill>
                <a:srgbClr val="000090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rgbClr val="000090"/>
                </a:solidFill>
              </a:rPr>
              <a:t>Currently only 2 of 20 PBIC stations are new technology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6" name="Picture 5" descr="MGD-CISNWaveformsP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562" y="1117594"/>
            <a:ext cx="3821826" cy="54864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2726267" y="1456268"/>
            <a:ext cx="2404533" cy="762002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7415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Talk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Point of View / Perspective</a:t>
            </a:r>
          </a:p>
          <a:p>
            <a:r>
              <a:rPr lang="en-US" dirty="0" smtClean="0"/>
              <a:t>Urban </a:t>
            </a:r>
            <a:r>
              <a:rPr lang="en-US" dirty="0" smtClean="0"/>
              <a:t>vs. Remote</a:t>
            </a:r>
          </a:p>
          <a:p>
            <a:r>
              <a:rPr lang="en-US" dirty="0" smtClean="0"/>
              <a:t>Technology </a:t>
            </a:r>
            <a:r>
              <a:rPr lang="en-US" dirty="0" smtClean="0"/>
              <a:t>that helps facilitate station security</a:t>
            </a:r>
            <a:endParaRPr lang="en-US" dirty="0" smtClean="0"/>
          </a:p>
          <a:p>
            <a:pPr lvl="2"/>
            <a:r>
              <a:rPr lang="en-US" dirty="0" smtClean="0"/>
              <a:t>Size matters</a:t>
            </a:r>
          </a:p>
          <a:p>
            <a:r>
              <a:rPr lang="en-US" dirty="0" smtClean="0"/>
              <a:t>Real-time telemetry benefits and issues</a:t>
            </a:r>
          </a:p>
          <a:p>
            <a:r>
              <a:rPr lang="en-US" dirty="0" smtClean="0"/>
              <a:t>Continuous Recording </a:t>
            </a:r>
            <a:endParaRPr lang="en-US" dirty="0" smtClean="0"/>
          </a:p>
          <a:p>
            <a:r>
              <a:rPr lang="en-US" dirty="0" smtClean="0"/>
              <a:t>Current Technology vs. Previous Generation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02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 of View /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242" y="1363133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20+ years of experience working with the SCEC PBIC equipment at UCSB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1992 Joshua Tree and Landers RAMP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1994 Northridge Ramp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1999 Hector Mine Ramp 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2003 San Simeon Ramp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2004 </a:t>
            </a:r>
            <a:r>
              <a:rPr lang="en-US" dirty="0" err="1" smtClean="0"/>
              <a:t>Parkfield</a:t>
            </a:r>
            <a:r>
              <a:rPr lang="en-US" dirty="0" smtClean="0"/>
              <a:t> Ramp</a:t>
            </a:r>
          </a:p>
          <a:p>
            <a:pPr lvl="1">
              <a:buFont typeface="Wingdings" charset="2"/>
              <a:buChar char="Ø"/>
            </a:pPr>
            <a:r>
              <a:rPr lang="en-US" dirty="0" smtClean="0"/>
              <a:t> 2010 El Mayor Ramp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75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371" y="0"/>
            <a:ext cx="8229600" cy="1143000"/>
          </a:xfrm>
        </p:spPr>
        <p:txBody>
          <a:bodyPr/>
          <a:lstStyle/>
          <a:p>
            <a:r>
              <a:rPr lang="en-US" dirty="0" smtClean="0"/>
              <a:t>Rapid Response: Urban vs. Remote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414594"/>
            <a:ext cx="4038600" cy="441588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Urban Ramp</a:t>
            </a:r>
          </a:p>
          <a:p>
            <a:pPr lvl="1"/>
            <a:r>
              <a:rPr lang="en-US" dirty="0" smtClean="0"/>
              <a:t>Clear view of sky for GPS timing is often an issue</a:t>
            </a:r>
          </a:p>
          <a:p>
            <a:pPr lvl="1"/>
            <a:r>
              <a:rPr lang="en-US" dirty="0" smtClean="0"/>
              <a:t>Small footprint makes building/land owners more comfortable</a:t>
            </a:r>
          </a:p>
          <a:p>
            <a:pPr lvl="1"/>
            <a:r>
              <a:rPr lang="en-US" dirty="0" smtClean="0"/>
              <a:t>Smaller AC Power supply with charge controller and small battery</a:t>
            </a:r>
          </a:p>
          <a:p>
            <a:pPr lvl="1"/>
            <a:r>
              <a:rPr lang="en-US" dirty="0" smtClean="0"/>
              <a:t>Coupling sensor to Earth for ground response observations</a:t>
            </a:r>
          </a:p>
          <a:p>
            <a:pPr lvl="1"/>
            <a:r>
              <a:rPr lang="en-US" dirty="0" smtClean="0"/>
              <a:t>SSI – Free Field or building response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8200" y="1414594"/>
            <a:ext cx="4038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Remote Ramp</a:t>
            </a:r>
          </a:p>
          <a:p>
            <a:pPr lvl="1"/>
            <a:r>
              <a:rPr lang="en-US" dirty="0" smtClean="0"/>
              <a:t>Secure location</a:t>
            </a:r>
          </a:p>
          <a:p>
            <a:pPr lvl="1"/>
            <a:r>
              <a:rPr lang="en-US" dirty="0" smtClean="0"/>
              <a:t>Low power, autonomous, with ability to telemeter state of health at a minimum</a:t>
            </a:r>
          </a:p>
          <a:p>
            <a:pPr lvl="1"/>
            <a:r>
              <a:rPr lang="en-US" dirty="0" smtClean="0"/>
              <a:t>Often marginal or no land-based communications service</a:t>
            </a:r>
          </a:p>
          <a:p>
            <a:pPr lvl="1"/>
            <a:r>
              <a:rPr lang="en-US" dirty="0" smtClean="0"/>
              <a:t>Costly to maintain if the sites have to be visited regularly</a:t>
            </a:r>
          </a:p>
          <a:p>
            <a:pPr lvl="1"/>
            <a:r>
              <a:rPr lang="en-US" dirty="0" smtClean="0"/>
              <a:t>Costly to integrate the data into the regional network after the fact.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86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Station Security</a:t>
            </a:r>
            <a:endParaRPr lang="en-US" dirty="0"/>
          </a:p>
        </p:txBody>
      </p:sp>
      <p:pic>
        <p:nvPicPr>
          <p:cNvPr id="8" name="Content Placeholder 7" descr="SecurityCamera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831273" y="1143000"/>
            <a:ext cx="7481455" cy="4114512"/>
          </a:xfr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66800" y="5537200"/>
            <a:ext cx="704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El Mayor RAMP 2010 – Unmanned Border Patrol camera towers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1" name="Picture 10" descr="Bord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490133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1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Velocity and Acceleration Sensors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10" name="Picture 9" descr="L4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34" y="2946400"/>
            <a:ext cx="4114800" cy="3086100"/>
          </a:xfrm>
          <a:prstGeom prst="rect">
            <a:avLst/>
          </a:prstGeom>
        </p:spPr>
      </p:pic>
      <p:pic>
        <p:nvPicPr>
          <p:cNvPr id="11" name="Picture 10" descr="Episenso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42" y="2946400"/>
            <a:ext cx="4114800" cy="3086100"/>
          </a:xfrm>
          <a:prstGeom prst="rect">
            <a:avLst/>
          </a:prstGeom>
        </p:spPr>
      </p:pic>
      <p:pic>
        <p:nvPicPr>
          <p:cNvPr id="12" name="Picture 11" descr="Telemetry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42" y="1016000"/>
            <a:ext cx="6400800" cy="4800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48267" y="5892806"/>
            <a:ext cx="721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Completed site is low profile with equipment box buried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316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9103" y="0"/>
            <a:ext cx="8229600" cy="1143000"/>
          </a:xfrm>
        </p:spPr>
        <p:txBody>
          <a:bodyPr/>
          <a:lstStyle/>
          <a:p>
            <a:r>
              <a:rPr lang="en-US" dirty="0" smtClean="0"/>
              <a:t>Telemetry Issues Close to the Border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8" name="Content Placeholder 7" descr="Telemetry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480710"/>
            <a:ext cx="8229600" cy="4525964"/>
          </a:xfrm>
        </p:spPr>
      </p:pic>
      <p:grpSp>
        <p:nvGrpSpPr>
          <p:cNvPr id="16" name="Group 15"/>
          <p:cNvGrpSpPr/>
          <p:nvPr/>
        </p:nvGrpSpPr>
        <p:grpSpPr>
          <a:xfrm>
            <a:off x="1151467" y="1016000"/>
            <a:ext cx="7196667" cy="5841999"/>
            <a:chOff x="304800" y="0"/>
            <a:chExt cx="8526323" cy="6858000"/>
          </a:xfrm>
        </p:grpSpPr>
        <p:pic>
          <p:nvPicPr>
            <p:cNvPr id="11" name="Picture 10" descr="ElMayor-GoggleEarthMap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0"/>
              <a:ext cx="8526323" cy="6858000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304800" y="1586966"/>
              <a:ext cx="8526323" cy="220745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03215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639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Remote RAMP – Size / Weight Matters!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6" name="Picture 5" descr="SizeMatters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568" y="2690548"/>
            <a:ext cx="4114800" cy="308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5867" y="5943600"/>
            <a:ext cx="7586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El Mayor RAMP 2010 – Station OYSB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Remo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0548"/>
            <a:ext cx="4114800" cy="3086100"/>
          </a:xfrm>
          <a:prstGeom prst="rect">
            <a:avLst/>
          </a:prstGeom>
        </p:spPr>
      </p:pic>
      <p:pic>
        <p:nvPicPr>
          <p:cNvPr id="10" name="Picture 9" descr="SizeMatters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642" y="982134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368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Portable Equipment Box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602542"/>
            <a:ext cx="8229600" cy="855133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No time for Vault set up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Seismic Instrumentation Technology Symposium, Albuquerque New Mexico, June 16-17, 2011</a:t>
            </a:r>
            <a:endParaRPr lang="en-US"/>
          </a:p>
        </p:txBody>
      </p:sp>
      <p:pic>
        <p:nvPicPr>
          <p:cNvPr id="5" name="Picture 4" descr="EquipmentBo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7" y="922867"/>
            <a:ext cx="64008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IRIS201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709</TotalTime>
  <Words>630</Words>
  <Application>Microsoft Macintosh PowerPoint</Application>
  <PresentationFormat>On-screen Show (4:3)</PresentationFormat>
  <Paragraphs>78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IRIS2011</vt:lpstr>
      <vt:lpstr>Rapid Response: Instrumentation Needs and Technical Challenges</vt:lpstr>
      <vt:lpstr>Talk Outline</vt:lpstr>
      <vt:lpstr>Point of View / Perspective</vt:lpstr>
      <vt:lpstr>Rapid Response: Urban vs. Remote</vt:lpstr>
      <vt:lpstr>Station Security</vt:lpstr>
      <vt:lpstr>Velocity and Acceleration Sensors</vt:lpstr>
      <vt:lpstr>Telemetry Issues Close to the Border</vt:lpstr>
      <vt:lpstr>Remote RAMP – Size / Weight Matters!</vt:lpstr>
      <vt:lpstr>Portable Equipment Box</vt:lpstr>
      <vt:lpstr>Telemetry Matters</vt:lpstr>
      <vt:lpstr>Telemetry Matters</vt:lpstr>
      <vt:lpstr>Telemetry Matters</vt:lpstr>
      <vt:lpstr>Continuous Recording Matters</vt:lpstr>
      <vt:lpstr>Most PBIC Equipment</vt:lpstr>
      <vt:lpstr>Current Technology integrates into Regional Networks Easily</vt:lpstr>
      <vt:lpstr>Current Technology integrates into Regional Networks Easily</vt:lpstr>
      <vt:lpstr>Current Technology integrates into Regional Networks Easily</vt:lpstr>
    </vt:vector>
  </TitlesOfParts>
  <Company>Crustal Studies UCSB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Jamison Steidl</dc:creator>
  <cp:lastModifiedBy>Jamison Steidl</cp:lastModifiedBy>
  <cp:revision>49</cp:revision>
  <dcterms:created xsi:type="dcterms:W3CDTF">2011-06-15T00:05:49Z</dcterms:created>
  <dcterms:modified xsi:type="dcterms:W3CDTF">2011-06-16T03:24:43Z</dcterms:modified>
</cp:coreProperties>
</file>