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26" r:id="rId2"/>
    <p:sldId id="314" r:id="rId3"/>
    <p:sldId id="311" r:id="rId4"/>
    <p:sldId id="327" r:id="rId5"/>
    <p:sldId id="328" r:id="rId6"/>
    <p:sldId id="346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5" r:id="rId19"/>
    <p:sldId id="340" r:id="rId20"/>
    <p:sldId id="341" r:id="rId21"/>
    <p:sldId id="342" r:id="rId22"/>
    <p:sldId id="343" r:id="rId23"/>
    <p:sldId id="344" r:id="rId24"/>
    <p:sldId id="256" r:id="rId25"/>
    <p:sldId id="258" r:id="rId26"/>
    <p:sldId id="267" r:id="rId27"/>
    <p:sldId id="277" r:id="rId28"/>
    <p:sldId id="269" r:id="rId29"/>
    <p:sldId id="270" r:id="rId30"/>
    <p:sldId id="268" r:id="rId31"/>
    <p:sldId id="272" r:id="rId32"/>
    <p:sldId id="27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289" r:id="rId43"/>
    <p:sldId id="313" r:id="rId44"/>
    <p:sldId id="29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napToObjects="1">
      <p:cViewPr>
        <p:scale>
          <a:sx n="50" d="100"/>
          <a:sy n="50" d="100"/>
        </p:scale>
        <p:origin x="-1956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3F852-E560-924D-9E21-550ADB509B5E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06386-0726-6C47-90E6-D1D103A54F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8BEE499-6CD9-457A-9233-9E7BC9F3B659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12932D7-F5B1-417C-B063-0A29B71662D7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520841A-E2C9-4556-8EC8-1E6869EF030C}" type="slidenum">
              <a:rPr lang="en-US" altLang="ja-JP" sz="1200" smtClean="0"/>
              <a:pPr eaLnBrk="1" hangingPunct="1"/>
              <a:t>23</a:t>
            </a:fld>
            <a:endParaRPr lang="en-US" altLang="ja-JP" sz="1200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mtClean="0"/>
              <a:t>Why we need to estimate the rupture extent?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Rupture extent is important for large earthquakes.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Magnitude error estimates</a:t>
            </a:r>
            <a:r>
              <a:rPr lang="en-US" baseline="0" dirty="0" smtClean="0"/>
              <a:t> based on: 1) 2sigma Gaussian errors for each event and for a set of events. 2) presume these are added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6386-0726-6C47-90E6-D1D103A54FE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6386-0726-6C47-90E6-D1D103A54FE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6386-0726-6C47-90E6-D1D103A54FE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6386-0726-6C47-90E6-D1D103A54FE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BED3-7BFE-4BEE-83F1-1A736A1E5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ABF3-EEFF-7C4E-8832-5FFDCD533CA0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CF427-CEC9-8045-9A26-B759CA5F8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Early </a:t>
            </a:r>
            <a:r>
              <a:rPr lang="en-US" dirty="0"/>
              <a:t>W</a:t>
            </a:r>
            <a:r>
              <a:rPr lang="en-US" dirty="0" smtClean="0"/>
              <a:t>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Tom Heaton</a:t>
            </a:r>
          </a:p>
          <a:p>
            <a:r>
              <a:rPr lang="en-US" dirty="0" smtClean="0"/>
              <a:t>Egill Hauksson</a:t>
            </a:r>
          </a:p>
          <a:p>
            <a:r>
              <a:rPr lang="en-US" dirty="0" smtClean="0"/>
              <a:t>Georgia Cua</a:t>
            </a:r>
          </a:p>
          <a:p>
            <a:r>
              <a:rPr lang="en-US" dirty="0" smtClean="0"/>
              <a:t>Masumi Yamada</a:t>
            </a:r>
          </a:p>
          <a:p>
            <a:r>
              <a:rPr lang="en-US" dirty="0" smtClean="0"/>
              <a:t>Maren B</a:t>
            </a:r>
            <a:r>
              <a:rPr lang="az-Cyrl-AZ" dirty="0" smtClean="0"/>
              <a:t>ӧ</a:t>
            </a:r>
            <a:r>
              <a:rPr lang="en-US" dirty="0" smtClean="0"/>
              <a:t>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0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04863"/>
            <a:ext cx="72294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6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0"/>
            <a:ext cx="7780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eorgia\SSA2004\END_avg_envs_apr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9163"/>
            <a:ext cx="7523163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139825" y="261938"/>
            <a:ext cx="7394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Average Rock and Soil envelopes as functions of M, R</a:t>
            </a:r>
          </a:p>
          <a:p>
            <a:pPr eaLnBrk="1" hangingPunct="1"/>
            <a:r>
              <a:rPr lang="en-US">
                <a:solidFill>
                  <a:schemeClr val="accent2"/>
                </a:solidFill>
              </a:rPr>
              <a:t>                   (filtered) DISPLACEMENT</a:t>
            </a:r>
          </a:p>
        </p:txBody>
      </p:sp>
    </p:spTree>
    <p:extLst>
      <p:ext uri="{BB962C8B-B14F-4D97-AF65-F5344CB8AC3E}">
        <p14:creationId xmlns:p14="http://schemas.microsoft.com/office/powerpoint/2010/main" val="4859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27924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9525"/>
            <a:ext cx="3060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0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81000"/>
            <a:ext cx="8039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9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chemeClr val="accent2"/>
                </a:solidFill>
                <a:latin typeface="Arial" charset="0"/>
              </a:rPr>
              <a:t>Distinguishing between P- and S-waves</a:t>
            </a:r>
          </a:p>
        </p:txBody>
      </p:sp>
      <p:pic>
        <p:nvPicPr>
          <p:cNvPr id="29699" name="Picture 8" descr="Eq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86475"/>
            <a:ext cx="7477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 descr="lda_PS_av_up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58070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066800"/>
            <a:ext cx="44958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smtClean="0">
                <a:latin typeface="Arial" charset="0"/>
              </a:rPr>
              <a:t>P-wave frequency content scales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sz="2000" smtClean="0">
                <a:latin typeface="Arial" charset="0"/>
              </a:rPr>
              <a:t>     with M (Allen and Kanamori, 2003, Nakamura, 1988)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smtClean="0">
                <a:latin typeface="Arial" charset="0"/>
              </a:rPr>
              <a:t>Find the linear combination of </a:t>
            </a:r>
            <a:r>
              <a:rPr lang="en-US" sz="2000" smtClean="0">
                <a:solidFill>
                  <a:srgbClr val="CC0000"/>
                </a:solidFill>
                <a:latin typeface="Arial" charset="0"/>
              </a:rPr>
              <a:t>log(acc)</a:t>
            </a:r>
            <a:r>
              <a:rPr lang="en-US" sz="2000" smtClean="0">
                <a:latin typeface="Arial" charset="0"/>
              </a:rPr>
              <a:t> and </a:t>
            </a:r>
            <a:r>
              <a:rPr lang="en-US" sz="2000" smtClean="0">
                <a:solidFill>
                  <a:srgbClr val="CC0000"/>
                </a:solidFill>
                <a:latin typeface="Arial" charset="0"/>
              </a:rPr>
              <a:t>log(disp)</a:t>
            </a:r>
            <a:r>
              <a:rPr lang="en-US" sz="2000" smtClean="0">
                <a:latin typeface="Arial" charset="0"/>
              </a:rPr>
              <a:t> that minimizes the variance within magnitude-based groups while maximizing separation between groups (eigenvalue problem)</a:t>
            </a:r>
          </a:p>
        </p:txBody>
      </p:sp>
      <p:pic>
        <p:nvPicPr>
          <p:cNvPr id="30723" name="Picture 12" descr="Zad_lda_upd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3903663" cy="5375275"/>
          </a:xfrm>
          <a:noFill/>
        </p:spPr>
      </p:pic>
      <p:sp>
        <p:nvSpPr>
          <p:cNvPr id="30724" name="Rectangle 20"/>
          <p:cNvSpPr>
            <a:spLocks noChangeArrowheads="1"/>
          </p:cNvSpPr>
          <p:nvPr/>
        </p:nvSpPr>
        <p:spPr bwMode="auto">
          <a:xfrm>
            <a:off x="4495800" y="3048000"/>
            <a:ext cx="4495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5" name="Group 33"/>
          <p:cNvGrpSpPr>
            <a:grpSpLocks/>
          </p:cNvGrpSpPr>
          <p:nvPr/>
        </p:nvGrpSpPr>
        <p:grpSpPr bwMode="auto">
          <a:xfrm>
            <a:off x="4495800" y="4038600"/>
            <a:ext cx="4498975" cy="1295400"/>
            <a:chOff x="2832" y="2352"/>
            <a:chExt cx="2834" cy="816"/>
          </a:xfrm>
        </p:grpSpPr>
        <p:pic>
          <p:nvPicPr>
            <p:cNvPr id="30731" name="Picture 16" descr="Eqn_Z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400"/>
              <a:ext cx="2786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7" descr="Eqn_Zad_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688"/>
              <a:ext cx="79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3" name="Rectangle 22"/>
            <p:cNvSpPr>
              <a:spLocks noChangeArrowheads="1"/>
            </p:cNvSpPr>
            <p:nvPr/>
          </p:nvSpPr>
          <p:spPr bwMode="auto">
            <a:xfrm>
              <a:off x="2832" y="2352"/>
              <a:ext cx="2832" cy="816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6" name="Text Box 23"/>
          <p:cNvSpPr txBox="1">
            <a:spLocks noChangeArrowheads="1"/>
          </p:cNvSpPr>
          <p:nvPr/>
        </p:nvSpPr>
        <p:spPr bwMode="auto">
          <a:xfrm>
            <a:off x="4572000" y="5486400"/>
            <a:ext cx="2752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2000"/>
              <a:t>Estimating </a:t>
            </a:r>
            <a:r>
              <a:rPr lang="en-US" sz="2000">
                <a:solidFill>
                  <a:srgbClr val="CC0000"/>
                </a:solidFill>
              </a:rPr>
              <a:t>M</a:t>
            </a:r>
            <a:r>
              <a:rPr lang="en-US" sz="2000"/>
              <a:t> from </a:t>
            </a:r>
            <a:r>
              <a:rPr lang="en-US" sz="2000">
                <a:solidFill>
                  <a:srgbClr val="CC0000"/>
                </a:solidFill>
              </a:rPr>
              <a:t>Z</a:t>
            </a:r>
            <a:r>
              <a:rPr lang="en-US" sz="2000" baseline="-25000">
                <a:solidFill>
                  <a:srgbClr val="CC0000"/>
                </a:solidFill>
              </a:rPr>
              <a:t>ad</a:t>
            </a:r>
          </a:p>
        </p:txBody>
      </p:sp>
      <p:grpSp>
        <p:nvGrpSpPr>
          <p:cNvPr id="30727" name="Group 34"/>
          <p:cNvGrpSpPr>
            <a:grpSpLocks/>
          </p:cNvGrpSpPr>
          <p:nvPr/>
        </p:nvGrpSpPr>
        <p:grpSpPr bwMode="auto">
          <a:xfrm>
            <a:off x="4495800" y="5943600"/>
            <a:ext cx="4495800" cy="914400"/>
            <a:chOff x="2832" y="3600"/>
            <a:chExt cx="2832" cy="576"/>
          </a:xfrm>
        </p:grpSpPr>
        <p:pic>
          <p:nvPicPr>
            <p:cNvPr id="30729" name="Picture 18" descr="Eqn_Zad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696"/>
              <a:ext cx="2815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Rectangle 24"/>
            <p:cNvSpPr>
              <a:spLocks noChangeArrowheads="1"/>
            </p:cNvSpPr>
            <p:nvPr/>
          </p:nvSpPr>
          <p:spPr bwMode="auto">
            <a:xfrm>
              <a:off x="2832" y="3600"/>
              <a:ext cx="2832" cy="576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8" name="Text Box 36"/>
          <p:cNvSpPr txBox="1">
            <a:spLocks noChangeArrowheads="1"/>
          </p:cNvSpPr>
          <p:nvPr/>
        </p:nvSpPr>
        <p:spPr bwMode="auto">
          <a:xfrm>
            <a:off x="228600" y="228600"/>
            <a:ext cx="8667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accent2"/>
                </a:solidFill>
              </a:rPr>
              <a:t>Estimating M from ratios of ground motion</a:t>
            </a:r>
          </a:p>
        </p:txBody>
      </p:sp>
    </p:spTree>
    <p:extLst>
      <p:ext uri="{BB962C8B-B14F-4D97-AF65-F5344CB8AC3E}">
        <p14:creationId xmlns:p14="http://schemas.microsoft.com/office/powerpoint/2010/main" val="4077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74638"/>
            <a:ext cx="2971800" cy="5287962"/>
          </a:xfrm>
        </p:spPr>
        <p:txBody>
          <a:bodyPr/>
          <a:lstStyle/>
          <a:p>
            <a:r>
              <a:rPr lang="en-US" dirty="0" smtClean="0"/>
              <a:t>B</a:t>
            </a:r>
            <a:r>
              <a:rPr lang="az-Cyrl-AZ" dirty="0" smtClean="0"/>
              <a:t>ӧ</a:t>
            </a:r>
            <a:r>
              <a:rPr lang="en-US" dirty="0" smtClean="0"/>
              <a:t>se, Hauksson, and Heaton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2547" r="4745" b="23256"/>
          <a:stretch>
            <a:fillRect/>
          </a:stretch>
        </p:blipFill>
        <p:spPr bwMode="auto">
          <a:xfrm>
            <a:off x="-19050" y="19050"/>
            <a:ext cx="5562600" cy="6430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7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9" y="0"/>
            <a:ext cx="906326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0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E6E91-73B1-48AE-9B2C-C80F1F15B2A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25603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25610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5611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5612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1219200" y="493713"/>
            <a:ext cx="6629400" cy="9540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/>
              <a:t>Problem: </a:t>
            </a:r>
          </a:p>
          <a:p>
            <a:pPr algn="ctr" eaLnBrk="1" hangingPunct="1">
              <a:defRPr/>
            </a:pPr>
            <a:r>
              <a:rPr lang="en-US" sz="2800" b="1" dirty="0"/>
              <a:t>P</a:t>
            </a:r>
            <a:r>
              <a:rPr lang="en-US" sz="2800" b="1" dirty="0" smtClean="0"/>
              <a:t>oint source approximation</a:t>
            </a:r>
            <a:endParaRPr lang="en-US" sz="2800" dirty="0" smtClean="0"/>
          </a:p>
        </p:txBody>
      </p:sp>
      <p:pic>
        <p:nvPicPr>
          <p:cNvPr id="2560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14220" r="10945" b="16324"/>
          <a:stretch>
            <a:fillRect/>
          </a:stretch>
        </p:blipFill>
        <p:spPr bwMode="auto">
          <a:xfrm>
            <a:off x="1736725" y="2438400"/>
            <a:ext cx="5426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1736725" y="1447800"/>
            <a:ext cx="6569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>
                <a:solidFill>
                  <a:srgbClr val="FFFF00"/>
                </a:solidFill>
              </a:rPr>
              <a:t>Expected intensity in LA:</a:t>
            </a:r>
          </a:p>
          <a:p>
            <a:pPr eaLnBrk="1" hangingPunct="1"/>
            <a:r>
              <a:rPr lang="en-US"/>
              <a:t>		</a:t>
            </a:r>
            <a:r>
              <a:rPr lang="en-US" b="1"/>
              <a:t>point source:	IV	</a:t>
            </a:r>
            <a:r>
              <a:rPr lang="en-US" i="1"/>
              <a:t>light shaking</a:t>
            </a:r>
          </a:p>
          <a:p>
            <a:pPr eaLnBrk="1" hangingPunct="1"/>
            <a:r>
              <a:rPr lang="en-US"/>
              <a:t>			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191000" y="4724400"/>
            <a:ext cx="2209800" cy="53340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295900" y="1676400"/>
            <a:ext cx="5715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96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Mexicali during 2010</a:t>
            </a:r>
            <a:br>
              <a:rPr lang="en-US" dirty="0" smtClean="0"/>
            </a:br>
            <a:r>
              <a:rPr lang="en-US" dirty="0" smtClean="0"/>
              <a:t>M 7 </a:t>
            </a:r>
            <a:r>
              <a:rPr lang="en-US" dirty="0" err="1" smtClean="0"/>
              <a:t>Cucapah-ElMajor</a:t>
            </a:r>
            <a:endParaRPr lang="en-US" dirty="0"/>
          </a:p>
        </p:txBody>
      </p:sp>
      <p:pic>
        <p:nvPicPr>
          <p:cNvPr id="4" name="Mexicali_pool_trimm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005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D5EC4-A02B-4D65-82A7-FA62887AEA7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26627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26634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6635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6636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1219200" y="493713"/>
            <a:ext cx="6629400" cy="9540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/>
              <a:t>Problem: </a:t>
            </a:r>
          </a:p>
          <a:p>
            <a:pPr algn="ctr" eaLnBrk="1" hangingPunct="1">
              <a:defRPr/>
            </a:pPr>
            <a:r>
              <a:rPr lang="en-US" sz="2800" b="1" dirty="0"/>
              <a:t>P</a:t>
            </a:r>
            <a:r>
              <a:rPr lang="en-US" sz="2800" b="1" dirty="0" smtClean="0"/>
              <a:t>oint source approximation</a:t>
            </a:r>
            <a:endParaRPr lang="en-US" sz="2800" dirty="0" smtClean="0"/>
          </a:p>
        </p:txBody>
      </p:sp>
      <p:pic>
        <p:nvPicPr>
          <p:cNvPr id="26629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14220" r="10945" b="16324"/>
          <a:stretch>
            <a:fillRect/>
          </a:stretch>
        </p:blipFill>
        <p:spPr bwMode="auto">
          <a:xfrm>
            <a:off x="1736725" y="2438400"/>
            <a:ext cx="5426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1736725" y="1447800"/>
            <a:ext cx="7026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>
                <a:solidFill>
                  <a:srgbClr val="FFFF00"/>
                </a:solidFill>
              </a:rPr>
              <a:t>Expected intensity in LA:</a:t>
            </a:r>
          </a:p>
          <a:p>
            <a:pPr eaLnBrk="1" hangingPunct="1"/>
            <a:r>
              <a:rPr lang="en-US"/>
              <a:t>		</a:t>
            </a:r>
            <a:r>
              <a:rPr lang="en-US" b="1"/>
              <a:t>point source:	IV	</a:t>
            </a:r>
            <a:r>
              <a:rPr lang="en-US" i="1"/>
              <a:t>light shaking</a:t>
            </a:r>
            <a:endParaRPr lang="en-US" b="1"/>
          </a:p>
          <a:p>
            <a:pPr eaLnBrk="1" hangingPunct="1"/>
            <a:r>
              <a:rPr lang="en-US" b="1"/>
              <a:t>		finite fault:	VIII	</a:t>
            </a:r>
            <a:r>
              <a:rPr lang="en-US" i="1"/>
              <a:t>severe shaking</a:t>
            </a:r>
            <a:endParaRPr lang="en-US" b="1"/>
          </a:p>
          <a:p>
            <a:pPr eaLnBrk="1" hangingPunct="1"/>
            <a:r>
              <a:rPr lang="en-US"/>
              <a:t>			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91000" y="4495800"/>
            <a:ext cx="914400" cy="22860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372100" y="1981200"/>
            <a:ext cx="5715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04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7467600" cy="715963"/>
          </a:xfrm>
        </p:spPr>
        <p:txBody>
          <a:bodyPr/>
          <a:lstStyle/>
          <a:p>
            <a:r>
              <a:rPr lang="en-US" sz="4000" b="1" smtClean="0">
                <a:solidFill>
                  <a:srgbClr val="FFC000"/>
                </a:solidFill>
              </a:rPr>
              <a:t>Finite Fault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810AAD-12FF-48D7-B257-641ACC358C2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7651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14220" r="10945" b="16324"/>
          <a:stretch>
            <a:fillRect/>
          </a:stretch>
        </p:blipFill>
        <p:spPr bwMode="auto">
          <a:xfrm>
            <a:off x="1736725" y="2438400"/>
            <a:ext cx="5426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1905000" y="609600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u="sng">
                <a:solidFill>
                  <a:srgbClr val="FFFF00"/>
                </a:solidFill>
              </a:rPr>
              <a:t>Near/far-source Classification</a:t>
            </a:r>
          </a:p>
        </p:txBody>
      </p:sp>
      <p:sp>
        <p:nvSpPr>
          <p:cNvPr id="27654" name="TextBox 15"/>
          <p:cNvSpPr txBox="1">
            <a:spLocks noChangeArrowheads="1"/>
          </p:cNvSpPr>
          <p:nvPr/>
        </p:nvSpPr>
        <p:spPr bwMode="auto">
          <a:xfrm>
            <a:off x="1447800" y="13970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e.g, 7.233*log</a:t>
            </a:r>
            <a:r>
              <a:rPr lang="en-US" sz="1600" baseline="-25000"/>
              <a:t>10</a:t>
            </a:r>
            <a:r>
              <a:rPr lang="en-US" sz="1600"/>
              <a:t>(Za) + 6.813*log</a:t>
            </a:r>
            <a:r>
              <a:rPr lang="en-US" sz="1600" baseline="-25000"/>
              <a:t>10</a:t>
            </a:r>
            <a:r>
              <a:rPr lang="en-US" sz="1600"/>
              <a:t>(Hv)-15.903 </a:t>
            </a:r>
            <a:r>
              <a:rPr lang="en-US" sz="1600">
                <a:sym typeface="Symbol" pitchFamily="18" charset="2"/>
              </a:rPr>
              <a:t> 0</a:t>
            </a:r>
            <a:r>
              <a:rPr lang="en-US">
                <a:sym typeface="Symbol" pitchFamily="18" charset="2"/>
              </a:rPr>
              <a:t> </a:t>
            </a:r>
            <a:r>
              <a:rPr lang="en-US"/>
              <a:t>. </a:t>
            </a:r>
            <a:r>
              <a:rPr lang="en-US" sz="1400"/>
              <a:t>(</a:t>
            </a:r>
            <a:r>
              <a:rPr lang="en-US" sz="1400" i="1"/>
              <a:t>Yamada et al., 2007</a:t>
            </a:r>
            <a:r>
              <a:rPr lang="en-US" sz="1400"/>
              <a:t>)</a:t>
            </a:r>
            <a:endParaRPr lang="en-US" sz="1400">
              <a:sym typeface="Symbol" pitchFamily="18" charset="2"/>
            </a:endParaRPr>
          </a:p>
          <a:p>
            <a:pPr eaLnBrk="1" hangingPunct="1"/>
            <a:endParaRPr lang="en-US" sz="1400"/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6019800" y="1752600"/>
            <a:ext cx="1981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err="1" smtClean="0"/>
              <a:t>Za</a:t>
            </a:r>
            <a:r>
              <a:rPr lang="en-US" sz="1050" dirty="0" smtClean="0"/>
              <a:t>: vertical acceleration cm/s</a:t>
            </a:r>
            <a:r>
              <a:rPr lang="en-US" sz="1050" baseline="30000" dirty="0" smtClean="0"/>
              <a:t>2</a:t>
            </a:r>
          </a:p>
          <a:p>
            <a:pPr eaLnBrk="1" hangingPunct="1">
              <a:defRPr/>
            </a:pPr>
            <a:r>
              <a:rPr lang="en-US" sz="1050" dirty="0" err="1" smtClean="0"/>
              <a:t>Hv</a:t>
            </a:r>
            <a:r>
              <a:rPr lang="en-US" sz="1050" dirty="0" smtClean="0"/>
              <a:t>: </a:t>
            </a:r>
            <a:r>
              <a:rPr lang="en-US" sz="1050" dirty="0" err="1" smtClean="0"/>
              <a:t>horzontal</a:t>
            </a:r>
            <a:r>
              <a:rPr lang="en-US" sz="1050" dirty="0" smtClean="0"/>
              <a:t> velocity cm/s</a:t>
            </a:r>
          </a:p>
        </p:txBody>
      </p:sp>
      <p:sp>
        <p:nvSpPr>
          <p:cNvPr id="3" name="Oval 2"/>
          <p:cNvSpPr/>
          <p:nvPr/>
        </p:nvSpPr>
        <p:spPr>
          <a:xfrm rot="1519225">
            <a:off x="3838575" y="4311650"/>
            <a:ext cx="3190875" cy="581025"/>
          </a:xfrm>
          <a:prstGeom prst="ellipse">
            <a:avLst/>
          </a:prstGeom>
          <a:solidFill>
            <a:srgbClr val="FF0000">
              <a:alpha val="14118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7" name="TextBox 4"/>
          <p:cNvSpPr txBox="1">
            <a:spLocks noChangeArrowheads="1"/>
          </p:cNvSpPr>
          <p:nvPr/>
        </p:nvSpPr>
        <p:spPr bwMode="auto">
          <a:xfrm>
            <a:off x="5562600" y="3733800"/>
            <a:ext cx="952500" cy="6461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near-source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31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7467600" cy="715963"/>
          </a:xfrm>
        </p:spPr>
        <p:txBody>
          <a:bodyPr/>
          <a:lstStyle/>
          <a:p>
            <a:r>
              <a:rPr lang="en-US" sz="4000" b="1" smtClean="0">
                <a:solidFill>
                  <a:srgbClr val="FFC000"/>
                </a:solidFill>
              </a:rPr>
              <a:t>Finite Fault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41792-88E4-41EE-B747-99A38A9551E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8638" y="990600"/>
            <a:ext cx="4070350" cy="2895600"/>
            <a:chOff x="529090" y="990600"/>
            <a:chExt cx="4069898" cy="2895600"/>
          </a:xfrm>
        </p:grpSpPr>
        <p:pic>
          <p:nvPicPr>
            <p:cNvPr id="2868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7" t="12325" r="11357" b="17551"/>
            <a:stretch>
              <a:fillRect/>
            </a:stretch>
          </p:blipFill>
          <p:spPr bwMode="auto">
            <a:xfrm>
              <a:off x="529090" y="990600"/>
              <a:ext cx="4069898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TextBox 8"/>
            <p:cNvSpPr txBox="1">
              <a:spLocks noChangeArrowheads="1"/>
            </p:cNvSpPr>
            <p:nvPr/>
          </p:nvSpPr>
          <p:spPr bwMode="auto">
            <a:xfrm>
              <a:off x="550625" y="990600"/>
              <a:ext cx="4048363" cy="3381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chemeClr val="bg1"/>
                  </a:solidFill>
                </a:rPr>
                <a:t>1. Estimated Magnitude: 6.6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687888" y="990600"/>
            <a:ext cx="4029075" cy="2895600"/>
            <a:chOff x="4687211" y="990600"/>
            <a:chExt cx="4029752" cy="2895600"/>
          </a:xfrm>
        </p:grpSpPr>
        <p:pic>
          <p:nvPicPr>
            <p:cNvPr id="2868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8" t="11821" r="11665" b="18056"/>
            <a:stretch>
              <a:fillRect/>
            </a:stretch>
          </p:blipFill>
          <p:spPr bwMode="auto">
            <a:xfrm>
              <a:off x="4687211" y="990600"/>
              <a:ext cx="4029752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7" name="TextBox 11"/>
            <p:cNvSpPr txBox="1">
              <a:spLocks noChangeArrowheads="1"/>
            </p:cNvSpPr>
            <p:nvPr/>
          </p:nvSpPr>
          <p:spPr bwMode="auto">
            <a:xfrm>
              <a:off x="4708534" y="990600"/>
              <a:ext cx="4008429" cy="3381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chemeClr val="bg1"/>
                  </a:solidFill>
                </a:rPr>
                <a:t>2. Estimated Magnitude: 6.9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28638" y="3959225"/>
            <a:ext cx="4070350" cy="2847975"/>
            <a:chOff x="529091" y="3958439"/>
            <a:chExt cx="4069898" cy="2848761"/>
          </a:xfrm>
        </p:grpSpPr>
        <p:pic>
          <p:nvPicPr>
            <p:cNvPr id="2868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8" t="15002" r="11336" b="15994"/>
            <a:stretch>
              <a:fillRect/>
            </a:stretch>
          </p:blipFill>
          <p:spPr bwMode="auto">
            <a:xfrm>
              <a:off x="529091" y="3958439"/>
              <a:ext cx="4069898" cy="2848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TextBox 12"/>
            <p:cNvSpPr txBox="1">
              <a:spLocks noChangeArrowheads="1"/>
            </p:cNvSpPr>
            <p:nvPr/>
          </p:nvSpPr>
          <p:spPr bwMode="auto">
            <a:xfrm>
              <a:off x="550625" y="3973513"/>
              <a:ext cx="4048363" cy="339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chemeClr val="bg1"/>
                  </a:solidFill>
                </a:rPr>
                <a:t>3. Estimated Magnitude: 7.1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708525" y="3962400"/>
            <a:ext cx="4008438" cy="2844800"/>
            <a:chOff x="4708534" y="3962400"/>
            <a:chExt cx="4008429" cy="2844800"/>
          </a:xfrm>
        </p:grpSpPr>
        <p:pic>
          <p:nvPicPr>
            <p:cNvPr id="28682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1" t="14439" r="12341" b="16537"/>
            <a:stretch>
              <a:fillRect/>
            </a:stretch>
          </p:blipFill>
          <p:spPr bwMode="auto">
            <a:xfrm>
              <a:off x="4708534" y="3973513"/>
              <a:ext cx="4008429" cy="283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TextBox 13"/>
            <p:cNvSpPr txBox="1">
              <a:spLocks noChangeArrowheads="1"/>
            </p:cNvSpPr>
            <p:nvPr/>
          </p:nvSpPr>
          <p:spPr bwMode="auto">
            <a:xfrm>
              <a:off x="4708534" y="3962400"/>
              <a:ext cx="3993915" cy="3508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chemeClr val="bg1"/>
                  </a:solidFill>
                </a:rPr>
                <a:t>4. Estimated Magnitude: 7.5</a:t>
              </a:r>
            </a:p>
          </p:txBody>
        </p:sp>
      </p:grp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2514600" y="609600"/>
            <a:ext cx="571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00"/>
                </a:solidFill>
              </a:rPr>
              <a:t>Real-time </a:t>
            </a:r>
            <a:r>
              <a:rPr lang="en-US" sz="2000" b="1"/>
              <a:t>near/far-source classification</a:t>
            </a:r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55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938"/>
            <a:ext cx="626427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1755" name="Rectangle 4"/>
            <p:cNvSpPr>
              <a:spLocks noChangeArrowheads="1"/>
            </p:cNvSpPr>
            <p:nvPr/>
          </p:nvSpPr>
          <p:spPr bwMode="auto">
            <a:xfrm>
              <a:off x="0" y="4110"/>
              <a:ext cx="5760" cy="210"/>
            </a:xfrm>
            <a:prstGeom prst="rect">
              <a:avLst/>
            </a:prstGeom>
            <a:solidFill>
              <a:srgbClr val="006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Rectangle 5"/>
            <p:cNvSpPr>
              <a:spLocks noChangeArrowheads="1"/>
            </p:cNvSpPr>
            <p:nvPr/>
          </p:nvSpPr>
          <p:spPr bwMode="auto">
            <a:xfrm>
              <a:off x="0" y="4110"/>
              <a:ext cx="5760" cy="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7" name="Rectangle 6"/>
            <p:cNvSpPr>
              <a:spLocks noChangeArrowheads="1"/>
            </p:cNvSpPr>
            <p:nvPr/>
          </p:nvSpPr>
          <p:spPr bwMode="auto">
            <a:xfrm flipV="1">
              <a:off x="0" y="0"/>
              <a:ext cx="5760" cy="210"/>
            </a:xfrm>
            <a:prstGeom prst="rect">
              <a:avLst/>
            </a:prstGeom>
            <a:solidFill>
              <a:srgbClr val="006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Rectangle 7"/>
            <p:cNvSpPr>
              <a:spLocks noChangeArrowheads="1"/>
            </p:cNvSpPr>
            <p:nvPr/>
          </p:nvSpPr>
          <p:spPr bwMode="auto">
            <a:xfrm flipV="1">
              <a:off x="0" y="164"/>
              <a:ext cx="5760" cy="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>
                <a:solidFill>
                  <a:srgbClr val="006592"/>
                </a:solidFill>
                <a:ea typeface="ＭＳ Ｐゴシック" pitchFamily="34" charset="-128"/>
              </a:rPr>
              <a:t>Peak Ground Displacement </a:t>
            </a:r>
            <a:br>
              <a:rPr lang="en-US" altLang="ja-JP" dirty="0" smtClean="0">
                <a:solidFill>
                  <a:srgbClr val="006592"/>
                </a:solidFill>
                <a:ea typeface="ＭＳ Ｐゴシック" pitchFamily="34" charset="-128"/>
              </a:rPr>
            </a:br>
            <a:r>
              <a:rPr lang="en-US" altLang="ja-JP" dirty="0" smtClean="0">
                <a:solidFill>
                  <a:srgbClr val="006592"/>
                </a:solidFill>
                <a:ea typeface="ＭＳ Ｐゴシック" pitchFamily="34" charset="-128"/>
              </a:rPr>
              <a:t>per </a:t>
            </a:r>
            <a:r>
              <a:rPr lang="en-US" altLang="ja-JP" dirty="0" smtClean="0">
                <a:solidFill>
                  <a:srgbClr val="006592"/>
                </a:solidFill>
                <a:ea typeface="ＭＳ Ｐゴシック" pitchFamily="34" charset="-128"/>
              </a:rPr>
              <a:t>unit fault slip</a:t>
            </a:r>
          </a:p>
        </p:txBody>
      </p:sp>
      <p:sp>
        <p:nvSpPr>
          <p:cNvPr id="31749" name="Rectangle 9"/>
          <p:cNvSpPr>
            <a:spLocks noChangeArrowheads="1"/>
          </p:cNvSpPr>
          <p:nvPr/>
        </p:nvSpPr>
        <p:spPr bwMode="auto">
          <a:xfrm>
            <a:off x="174625" y="6175375"/>
            <a:ext cx="216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i="1">
                <a:latin typeface="Times New Roman" pitchFamily="18" charset="0"/>
                <a:ea typeface="MS PMincho" pitchFamily="18" charset="-128"/>
              </a:rPr>
              <a:t>(Aagaard et al. 2001)</a:t>
            </a:r>
          </a:p>
        </p:txBody>
      </p:sp>
      <p:sp>
        <p:nvSpPr>
          <p:cNvPr id="31750" name="AutoShape 10"/>
          <p:cNvSpPr>
            <a:spLocks noChangeArrowheads="1"/>
          </p:cNvSpPr>
          <p:nvPr/>
        </p:nvSpPr>
        <p:spPr bwMode="auto">
          <a:xfrm>
            <a:off x="5818188" y="1833563"/>
            <a:ext cx="3109912" cy="24860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65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en-US" altLang="ja-JP">
                <a:solidFill>
                  <a:srgbClr val="006592"/>
                </a:solidFill>
                <a:ea typeface="ＭＳ Ｐゴシック" pitchFamily="34" charset="-128"/>
              </a:rPr>
              <a:t>Construct a slip function from the results of the ground motion simulation.</a:t>
            </a:r>
          </a:p>
        </p:txBody>
      </p:sp>
      <p:sp>
        <p:nvSpPr>
          <p:cNvPr id="31751" name="Line 11"/>
          <p:cNvSpPr>
            <a:spLocks noChangeShapeType="1"/>
          </p:cNvSpPr>
          <p:nvPr/>
        </p:nvSpPr>
        <p:spPr bwMode="auto">
          <a:xfrm flipV="1">
            <a:off x="3248025" y="1693863"/>
            <a:ext cx="0" cy="4008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pic>
        <p:nvPicPr>
          <p:cNvPr id="3175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124450"/>
            <a:ext cx="31305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5861050" y="4632325"/>
            <a:ext cx="2755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ja-JP">
                <a:ea typeface="ＭＳ Ｐゴシック" pitchFamily="34" charset="-128"/>
              </a:rPr>
              <a:t>For strike-slip fault,</a:t>
            </a:r>
          </a:p>
        </p:txBody>
      </p:sp>
      <p:sp>
        <p:nvSpPr>
          <p:cNvPr id="31754" name="Rectangle 14"/>
          <p:cNvSpPr>
            <a:spLocks noChangeArrowheads="1"/>
          </p:cNvSpPr>
          <p:nvPr/>
        </p:nvSpPr>
        <p:spPr bwMode="auto">
          <a:xfrm rot="10800000">
            <a:off x="0" y="2963863"/>
            <a:ext cx="395288" cy="213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0000" tIns="46800" rIns="90000" bIns="46800" anchor="ctr"/>
          <a:lstStyle/>
          <a:p>
            <a:r>
              <a:rPr lang="en-US" altLang="ja-JP" sz="1800">
                <a:ea typeface="ＭＳ Ｐゴシック" pitchFamily="34" charset="-128"/>
              </a:rPr>
              <a:t>Displacement (m)</a:t>
            </a:r>
          </a:p>
        </p:txBody>
      </p:sp>
    </p:spTree>
    <p:extLst>
      <p:ext uri="{BB962C8B-B14F-4D97-AF65-F5344CB8AC3E}">
        <p14:creationId xmlns:p14="http://schemas.microsoft.com/office/powerpoint/2010/main" val="37352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Earthquake Early Warning Research and Development in California, USA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28800"/>
            <a:ext cx="6324600" cy="2819400"/>
          </a:xfrm>
        </p:spPr>
        <p:txBody>
          <a:bodyPr>
            <a:noAutofit/>
          </a:bodyPr>
          <a:lstStyle/>
          <a:p>
            <a:r>
              <a:rPr sz="1800" dirty="0" smtClean="0">
                <a:solidFill>
                  <a:schemeClr val="tx1"/>
                </a:solidFill>
              </a:rPr>
              <a:t>Hauksson E., Boese M., Heaton T.,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sz="1800" dirty="0" smtClean="0">
                <a:solidFill>
                  <a:schemeClr val="tx1"/>
                </a:solidFill>
              </a:rPr>
              <a:t>Seismological Laboratory, California Institute of Technology, Pasadena, CA,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sz="1800" dirty="0" smtClean="0">
                <a:solidFill>
                  <a:schemeClr val="tx1"/>
                </a:solidFill>
              </a:rPr>
              <a:t> Given D.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sz="1800" dirty="0" smtClean="0">
                <a:solidFill>
                  <a:schemeClr val="tx1"/>
                </a:solidFill>
              </a:rPr>
              <a:t>USGS, Pasadena, CA,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sz="1800" dirty="0" smtClean="0">
                <a:solidFill>
                  <a:schemeClr val="tx1"/>
                </a:solidFill>
              </a:rPr>
              <a:t> Oppenheimer D.,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sz="1800" dirty="0" smtClean="0">
                <a:solidFill>
                  <a:schemeClr val="tx1"/>
                </a:solidFill>
              </a:rPr>
              <a:t>USGS, Menlo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sz="1800" dirty="0" smtClean="0">
                <a:solidFill>
                  <a:schemeClr val="tx1"/>
                </a:solidFill>
              </a:rPr>
              <a:t>Park, CA,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sz="1800" dirty="0" smtClean="0">
                <a:solidFill>
                  <a:schemeClr val="tx1"/>
                </a:solidFill>
              </a:rPr>
              <a:t> Allen R. , Hellweg P. ,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sz="1800" dirty="0" smtClean="0">
                <a:solidFill>
                  <a:schemeClr val="tx1"/>
                </a:solidFill>
              </a:rPr>
              <a:t>Seismological Laboratory, UC Berkeley, Berkeley, CA, 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sz="1800" dirty="0" smtClean="0">
                <a:solidFill>
                  <a:schemeClr val="tx1"/>
                </a:solidFill>
              </a:rPr>
              <a:t>Cua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sz="1800" dirty="0" smtClean="0">
                <a:solidFill>
                  <a:schemeClr val="tx1"/>
                </a:solidFill>
              </a:rPr>
              <a:t>G. , Fischer M. ,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sz="1800" dirty="0" smtClean="0">
                <a:solidFill>
                  <a:schemeClr val="tx1"/>
                </a:solidFill>
              </a:rPr>
              <a:t>Caprio M.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sz="1800" dirty="0" smtClean="0">
                <a:solidFill>
                  <a:schemeClr val="tx1"/>
                </a:solidFill>
              </a:rPr>
              <a:t>Swiss Seismological Service, ETH Zurich</a:t>
            </a:r>
            <a:r>
              <a:rPr sz="1800" dirty="0" smtClean="0"/>
              <a:t/>
            </a:r>
            <a:br>
              <a:rPr sz="1800" dirty="0" smtClean="0"/>
            </a:br>
            <a:endParaRPr lang="en-US" sz="1800" dirty="0"/>
          </a:p>
        </p:txBody>
      </p:sp>
      <p:pic>
        <p:nvPicPr>
          <p:cNvPr id="7" name="Picture 3" descr="CAstations"/>
          <p:cNvPicPr>
            <a:picLocks noChangeAspect="1" noChangeArrowheads="1"/>
          </p:cNvPicPr>
          <p:nvPr/>
        </p:nvPicPr>
        <p:blipFill>
          <a:blip r:embed="rId3"/>
          <a:srcRect l="12909" b="10715"/>
          <a:stretch>
            <a:fillRect/>
          </a:stretch>
        </p:blipFill>
        <p:spPr bwMode="auto">
          <a:xfrm>
            <a:off x="5486400" y="2789754"/>
            <a:ext cx="3135686" cy="345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112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20"/>
          <p:cNvSpPr txBox="1">
            <a:spLocks noChangeArrowheads="1"/>
          </p:cNvSpPr>
          <p:nvPr/>
        </p:nvSpPr>
        <p:spPr bwMode="auto">
          <a:xfrm rot="2790599">
            <a:off x="6963924" y="4020319"/>
            <a:ext cx="115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California</a:t>
            </a:r>
          </a:p>
        </p:txBody>
      </p:sp>
      <p:pic>
        <p:nvPicPr>
          <p:cNvPr id="8" name="Picture 17" descr="CISNlogo_latests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3155" y="2191266"/>
            <a:ext cx="1828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ANSS/CISN Early Warning R&amp;D Project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762000"/>
            <a:ext cx="5257800" cy="592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7800" indent="-177800" eaLnBrk="0" hangingPunct="0">
              <a:buFontTx/>
              <a:buChar char="•"/>
            </a:pPr>
            <a:endParaRPr lang="en-US" sz="2000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 marL="177800" indent="-177800" eaLnBrk="0" hangingPunct="0"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Collaboration: </a:t>
            </a:r>
          </a:p>
          <a:p>
            <a:pPr marL="635000" lvl="1" indent="-177800" eaLnBrk="0" hangingPunct="0"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USGS </a:t>
            </a:r>
          </a:p>
          <a:p>
            <a:pPr marL="635000" lvl="1" indent="-177800" eaLnBrk="0" hangingPunct="0"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Caltech </a:t>
            </a:r>
          </a:p>
          <a:p>
            <a:pPr marL="635000" lvl="1" indent="-177800" eaLnBrk="0" hangingPunct="0"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UC</a:t>
            </a:r>
            <a:r>
              <a:rPr lang="en-US" sz="2400" dirty="0">
                <a:latin typeface="Helvetica" charset="0"/>
                <a:ea typeface="ＭＳ Ｐゴシック" charset="-128"/>
                <a:cs typeface="ＭＳ Ｐゴシック" charset="-128"/>
              </a:rPr>
              <a:t>-</a:t>
            </a: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Berkeley</a:t>
            </a:r>
          </a:p>
          <a:p>
            <a:pPr marL="635000" lvl="1" indent="-177800" eaLnBrk="0" hangingPunct="0"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ETH, Zurich</a:t>
            </a:r>
          </a:p>
          <a:p>
            <a:pPr marL="635000" lvl="1" indent="-177800" eaLnBrk="0" hangingPunct="0"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USC/SCEC</a:t>
            </a:r>
          </a:p>
          <a:p>
            <a:pPr marL="177800" indent="-177800" eaLnBrk="0" hangingPunct="0">
              <a:buFontTx/>
              <a:buChar char="•"/>
            </a:pPr>
            <a:endParaRPr lang="en-US" sz="900" dirty="0" smtClean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 marL="177800" indent="-177800" eaLnBrk="0" hangingPunct="0">
              <a:spcAft>
                <a:spcPts val="1200"/>
              </a:spcAft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Develop EEW algorithms to detect and analyze earthquakes within seconds</a:t>
            </a:r>
          </a:p>
          <a:p>
            <a:pPr marL="177800" indent="-177800" eaLnBrk="0" hangingPunct="0">
              <a:spcAft>
                <a:spcPts val="1200"/>
              </a:spcAft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Identify needed </a:t>
            </a:r>
            <a:r>
              <a:rPr lang="en-US" sz="2400" dirty="0">
                <a:latin typeface="Helvetica" charset="0"/>
                <a:ea typeface="ＭＳ Ｐゴシック" charset="-128"/>
                <a:cs typeface="ＭＳ Ｐゴシック" charset="-128"/>
              </a:rPr>
              <a:t>improvements to the existing monitoring </a:t>
            </a: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networks</a:t>
            </a:r>
          </a:p>
          <a:p>
            <a:pPr marL="177800" indent="-177800" eaLnBrk="0" hangingPunct="0">
              <a:spcAft>
                <a:spcPts val="1200"/>
              </a:spcAft>
              <a:buFontTx/>
              <a:buChar char="•"/>
            </a:pPr>
            <a:r>
              <a:rPr lang="en-US" sz="2400" dirty="0" smtClean="0">
                <a:latin typeface="Helvetica" charset="0"/>
                <a:ea typeface="ＭＳ Ｐゴシック" charset="-128"/>
                <a:cs typeface="ＭＳ Ｐゴシック" charset="-128"/>
              </a:rPr>
              <a:t>Implement an end-to-end prototype test system</a:t>
            </a:r>
          </a:p>
          <a:p>
            <a:pPr marL="177800" indent="-177800" eaLnBrk="0" hangingPunct="0">
              <a:buFontTx/>
              <a:buChar char="•"/>
            </a:pPr>
            <a:endParaRPr lang="en-US" sz="800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391400" y="1851026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spcAft>
                <a:spcPct val="25000"/>
              </a:spcAft>
            </a:pPr>
            <a:r>
              <a:rPr lang="en-US" sz="2000">
                <a:solidFill>
                  <a:srgbClr val="FFFFFF"/>
                </a:solidFill>
              </a:rPr>
              <a:t>trigger time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7620000" y="3298826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spcAft>
                <a:spcPct val="25000"/>
              </a:spcAft>
            </a:pPr>
            <a:r>
              <a:rPr lang="en-US" sz="2000">
                <a:solidFill>
                  <a:srgbClr val="FFFFFF"/>
                </a:solidFill>
              </a:rPr>
              <a:t>+ 1 sec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7696200" y="4506913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spcAft>
                <a:spcPct val="25000"/>
              </a:spcAft>
            </a:pPr>
            <a:r>
              <a:rPr lang="en-US" sz="2000">
                <a:solidFill>
                  <a:srgbClr val="FFFFFF"/>
                </a:solidFill>
              </a:rPr>
              <a:t>+ 3 sec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05400" y="1437144"/>
            <a:ext cx="3962400" cy="2677656"/>
          </a:xfrm>
          <a:prstGeom prst="rect">
            <a:avLst/>
          </a:prstGeom>
          <a:solidFill>
            <a:srgbClr val="FFFF00"/>
          </a:solidFill>
          <a:effectLst>
            <a:outerShdw blurRad="50800" dist="38100" dir="1224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174625" indent="-174625">
              <a:spcBef>
                <a:spcPct val="20000"/>
              </a:spcBef>
              <a:buFontTx/>
              <a:buChar char="•"/>
            </a:pPr>
            <a:r>
              <a:rPr lang="en-US" sz="2400" b="1" dirty="0" smtClean="0"/>
              <a:t>EEW requirements:</a:t>
            </a:r>
          </a:p>
          <a:p>
            <a:pPr marL="174625" indent="-174625">
              <a:spcBef>
                <a:spcPct val="20000"/>
              </a:spcBef>
            </a:pPr>
            <a:r>
              <a:rPr lang="en-US" sz="2400" dirty="0" smtClean="0"/>
              <a:t>-- Rapid earthquake detection</a:t>
            </a:r>
          </a:p>
          <a:p>
            <a:pPr marL="174625" indent="-174625">
              <a:spcBef>
                <a:spcPct val="20000"/>
              </a:spcBef>
            </a:pPr>
            <a:r>
              <a:rPr lang="en-US" sz="2400" dirty="0" smtClean="0"/>
              <a:t>-- Early Mag. estimation</a:t>
            </a:r>
          </a:p>
          <a:p>
            <a:pPr marL="174625" indent="-174625">
              <a:spcBef>
                <a:spcPct val="20000"/>
              </a:spcBef>
            </a:pPr>
            <a:r>
              <a:rPr lang="en-US" sz="2400" dirty="0" smtClean="0"/>
              <a:t>-- Ground shaking prediction</a:t>
            </a:r>
          </a:p>
          <a:p>
            <a:pPr marL="174625" indent="-174625">
              <a:spcBef>
                <a:spcPct val="20000"/>
              </a:spcBef>
            </a:pPr>
            <a:r>
              <a:rPr lang="en-US" sz="2400" dirty="0" smtClean="0"/>
              <a:t>-- Robust seismic networks</a:t>
            </a:r>
          </a:p>
          <a:p>
            <a:pPr marL="174625" indent="-174625">
              <a:spcBef>
                <a:spcPct val="20000"/>
              </a:spcBef>
            </a:pPr>
            <a:r>
              <a:rPr lang="en-US" sz="2400" dirty="0" smtClean="0"/>
              <a:t>-- Well trained uses</a:t>
            </a:r>
            <a:endParaRPr lang="en-US" sz="2400" dirty="0"/>
          </a:p>
        </p:txBody>
      </p:sp>
      <p:pic>
        <p:nvPicPr>
          <p:cNvPr id="13" name="Picture 12" descr="CISNlogo_latest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495800"/>
            <a:ext cx="2842857" cy="1859524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7CC420-A2B5-164F-A5CC-3B462297BACC}" type="slidenum">
              <a:rPr lang="en-US"/>
              <a:pPr/>
              <a:t>26</a:t>
            </a:fld>
            <a:endParaRPr lang="en-US"/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260350" y="2551331"/>
            <a:ext cx="5019323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/>
              <a:t> CISN real-time testing of 3 algorithms</a:t>
            </a:r>
          </a:p>
          <a:p>
            <a:r>
              <a:rPr lang="el-GR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b="1" baseline="-25000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b="1" dirty="0">
                <a:solidFill>
                  <a:schemeClr val="tx2"/>
                </a:solidFill>
              </a:rPr>
              <a:t>-P</a:t>
            </a:r>
            <a:r>
              <a:rPr lang="en-US" b="1" baseline="-25000" dirty="0">
                <a:solidFill>
                  <a:schemeClr val="tx2"/>
                </a:solidFill>
              </a:rPr>
              <a:t>d</a:t>
            </a:r>
            <a:r>
              <a:rPr lang="en-US" b="1" dirty="0">
                <a:solidFill>
                  <a:schemeClr val="tx2"/>
                </a:solidFill>
              </a:rPr>
              <a:t> On-site algorithm, </a:t>
            </a:r>
            <a:r>
              <a:rPr lang="en-US" b="1" dirty="0" smtClean="0">
                <a:solidFill>
                  <a:schemeClr val="tx2"/>
                </a:solidFill>
              </a:rPr>
              <a:t>VS, </a:t>
            </a:r>
            <a:r>
              <a:rPr lang="en-US" b="1" dirty="0">
                <a:solidFill>
                  <a:schemeClr val="tx2"/>
                </a:solidFill>
              </a:rPr>
              <a:t>&amp; </a:t>
            </a:r>
            <a:r>
              <a:rPr lang="en-US" b="1" dirty="0" err="1">
                <a:solidFill>
                  <a:schemeClr val="tx2"/>
                </a:solidFill>
              </a:rPr>
              <a:t>ElarmS</a:t>
            </a:r>
            <a:endParaRPr lang="en-US" b="1" dirty="0">
              <a:solidFill>
                <a:schemeClr val="tx2"/>
              </a:solidFill>
            </a:endParaRPr>
          </a:p>
          <a:p>
            <a:endParaRPr lang="en-US" b="1" dirty="0"/>
          </a:p>
          <a:p>
            <a:pPr>
              <a:buFont typeface="Arial" charset="0"/>
              <a:buChar char="•"/>
            </a:pPr>
            <a:r>
              <a:rPr lang="en-US" sz="2400" b="1" dirty="0"/>
              <a:t> </a:t>
            </a:r>
            <a:r>
              <a:rPr lang="en-US" sz="2400" dirty="0"/>
              <a:t>State-wide implementation</a:t>
            </a:r>
          </a:p>
          <a:p>
            <a:r>
              <a:rPr lang="en-US" b="1" dirty="0">
                <a:solidFill>
                  <a:schemeClr val="tx2"/>
                </a:solidFill>
              </a:rPr>
              <a:t>382 stations with 585 broadband &amp; strong motion </a:t>
            </a:r>
          </a:p>
          <a:p>
            <a:r>
              <a:rPr lang="en-US" b="1" dirty="0">
                <a:solidFill>
                  <a:schemeClr val="tx2"/>
                </a:solidFill>
              </a:rPr>
              <a:t>instruments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sz="2400" dirty="0"/>
              <a:t> Many small to moderate earthquakes </a:t>
            </a:r>
            <a:endParaRPr lang="en-US" sz="2400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2007 M</a:t>
            </a:r>
            <a:r>
              <a:rPr lang="en-US" b="1" baseline="-25000" dirty="0">
                <a:solidFill>
                  <a:schemeClr val="tx2"/>
                </a:solidFill>
              </a:rPr>
              <a:t>w</a:t>
            </a:r>
            <a:r>
              <a:rPr lang="en-US" b="1" dirty="0">
                <a:solidFill>
                  <a:schemeClr val="tx2"/>
                </a:solidFill>
              </a:rPr>
              <a:t>5.4 Alum Rock &amp; 2008 M</a:t>
            </a:r>
            <a:r>
              <a:rPr lang="en-US" b="1" baseline="-25000" dirty="0">
                <a:solidFill>
                  <a:schemeClr val="tx2"/>
                </a:solidFill>
              </a:rPr>
              <a:t>w</a:t>
            </a:r>
            <a:r>
              <a:rPr lang="en-US" b="1" dirty="0">
                <a:solidFill>
                  <a:schemeClr val="tx2"/>
                </a:solidFill>
              </a:rPr>
              <a:t>5.4 Chino </a:t>
            </a:r>
            <a:r>
              <a:rPr lang="en-US" b="1" dirty="0" smtClean="0">
                <a:solidFill>
                  <a:schemeClr val="tx2"/>
                </a:solidFill>
              </a:rPr>
              <a:t>Hills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2010 Mw7.2 Baja California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sz="2400" b="1" dirty="0"/>
              <a:t> </a:t>
            </a:r>
            <a:r>
              <a:rPr lang="en-US" sz="2400" dirty="0"/>
              <a:t>CISN EEW Testing </a:t>
            </a:r>
            <a:r>
              <a:rPr lang="en-US" sz="2400" dirty="0" smtClean="0"/>
              <a:t>Center established </a:t>
            </a:r>
            <a:endParaRPr lang="en-US" sz="2000" dirty="0"/>
          </a:p>
          <a:p>
            <a:r>
              <a:rPr lang="en-US" b="1" dirty="0">
                <a:solidFill>
                  <a:schemeClr val="tx2"/>
                </a:solidFill>
              </a:rPr>
              <a:t>at University of Southern California (USC)/SCEC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l-GR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-P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d 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On-site Algorithm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914400" y="533400"/>
            <a:ext cx="1582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Single sensor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0" y="990600"/>
            <a:ext cx="16764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Virtual Seismologist (VS)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ElarmS</a:t>
            </a:r>
          </a:p>
          <a:p>
            <a:pPr algn="ctr">
              <a:defRPr/>
            </a:pPr>
            <a:endParaRPr lang="en-US"/>
          </a:p>
        </p:txBody>
      </p:sp>
      <p:sp>
        <p:nvSpPr>
          <p:cNvPr id="17416" name="TextBox 13"/>
          <p:cNvSpPr txBox="1">
            <a:spLocks noChangeArrowheads="1"/>
          </p:cNvSpPr>
          <p:nvPr/>
        </p:nvSpPr>
        <p:spPr bwMode="auto">
          <a:xfrm>
            <a:off x="3657600" y="5334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17417" name="TextBox 14"/>
          <p:cNvSpPr txBox="1">
            <a:spLocks noChangeArrowheads="1"/>
          </p:cNvSpPr>
          <p:nvPr/>
        </p:nvSpPr>
        <p:spPr bwMode="auto">
          <a:xfrm>
            <a:off x="6624638" y="5334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17418" name="TextBox 16"/>
          <p:cNvSpPr txBox="1">
            <a:spLocks noChangeArrowheads="1"/>
          </p:cNvSpPr>
          <p:nvPr/>
        </p:nvSpPr>
        <p:spPr bwMode="auto">
          <a:xfrm>
            <a:off x="1219200" y="1905000"/>
            <a:ext cx="925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>
                <a:solidFill>
                  <a:schemeClr val="tx2"/>
                </a:solidFill>
              </a:rPr>
              <a:t>Caltech</a:t>
            </a:r>
          </a:p>
        </p:txBody>
      </p:sp>
      <p:sp>
        <p:nvSpPr>
          <p:cNvPr id="17419" name="TextBox 17"/>
          <p:cNvSpPr txBox="1">
            <a:spLocks noChangeArrowheads="1"/>
          </p:cNvSpPr>
          <p:nvPr/>
        </p:nvSpPr>
        <p:spPr bwMode="auto">
          <a:xfrm>
            <a:off x="3505200" y="1905000"/>
            <a:ext cx="2076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>
                <a:solidFill>
                  <a:schemeClr val="tx2"/>
                </a:solidFill>
              </a:rPr>
              <a:t>ETH Zurich/Caltech</a:t>
            </a: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6896100" y="1905000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>
                <a:solidFill>
                  <a:schemeClr val="tx2"/>
                </a:solidFill>
              </a:rPr>
              <a:t>UC Berkeley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CISN EEW Algorithm Testing </a:t>
            </a:r>
            <a:r>
              <a:rPr 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		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(2007-2009)</a:t>
            </a:r>
            <a:endParaRPr lang="en-US" sz="32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1981200"/>
            <a:ext cx="2514600" cy="64633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Progress: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" name="Picture 3" descr="CAstations"/>
          <p:cNvPicPr>
            <a:picLocks noChangeAspect="1" noChangeArrowheads="1"/>
          </p:cNvPicPr>
          <p:nvPr/>
        </p:nvPicPr>
        <p:blipFill>
          <a:blip r:embed="rId3"/>
          <a:srcRect b="10715"/>
          <a:stretch>
            <a:fillRect/>
          </a:stretch>
        </p:blipFill>
        <p:spPr bwMode="auto">
          <a:xfrm>
            <a:off x="5202725" y="2362200"/>
            <a:ext cx="3788875" cy="363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entagon 49"/>
          <p:cNvSpPr/>
          <p:nvPr/>
        </p:nvSpPr>
        <p:spPr>
          <a:xfrm>
            <a:off x="3200400" y="2895600"/>
            <a:ext cx="685800" cy="1938992"/>
          </a:xfrm>
          <a:prstGeom prst="homePlate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1" name="Pentagon 50"/>
          <p:cNvSpPr/>
          <p:nvPr/>
        </p:nvSpPr>
        <p:spPr>
          <a:xfrm rot="10800000" flipH="1">
            <a:off x="3922712" y="4999891"/>
            <a:ext cx="838200" cy="1676400"/>
          </a:xfrm>
          <a:prstGeom prst="homePlate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49" name="Pentagon 48"/>
          <p:cNvSpPr/>
          <p:nvPr/>
        </p:nvSpPr>
        <p:spPr>
          <a:xfrm>
            <a:off x="2438400" y="1021140"/>
            <a:ext cx="685800" cy="1645860"/>
          </a:xfrm>
          <a:prstGeom prst="homePlate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76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187DE2-2410-4943-8FB8-D0B2E51B7172}" type="slidenum">
              <a:rPr lang="en-US"/>
              <a:pPr/>
              <a:t>27</a:t>
            </a:fld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24200" y="-76200"/>
            <a:ext cx="3883207" cy="769938"/>
            <a:chOff x="1921594" y="3116492"/>
            <a:chExt cx="2448545" cy="847041"/>
          </a:xfrm>
        </p:grpSpPr>
        <p:sp>
          <p:nvSpPr>
            <p:cNvPr id="27668" name="TextBox 19"/>
            <p:cNvSpPr txBox="1">
              <a:spLocks noChangeArrowheads="1"/>
            </p:cNvSpPr>
            <p:nvPr/>
          </p:nvSpPr>
          <p:spPr bwMode="auto">
            <a:xfrm>
              <a:off x="1921594" y="3278313"/>
              <a:ext cx="1251285" cy="5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400" dirty="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7669" name="TextBox 20"/>
            <p:cNvSpPr txBox="1">
              <a:spLocks noChangeArrowheads="1"/>
            </p:cNvSpPr>
            <p:nvPr/>
          </p:nvSpPr>
          <p:spPr bwMode="auto">
            <a:xfrm>
              <a:off x="3074739" y="3116492"/>
              <a:ext cx="1295400" cy="847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4400" dirty="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7670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2886720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</p:spPr>
        </p:cxn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6629400" y="-228600"/>
            <a:ext cx="236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(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2009-2012)</a:t>
            </a:r>
          </a:p>
        </p:txBody>
      </p:sp>
      <p:sp>
        <p:nvSpPr>
          <p:cNvPr id="27657" name="TextBox 42"/>
          <p:cNvSpPr txBox="1">
            <a:spLocks noChangeArrowheads="1"/>
          </p:cNvSpPr>
          <p:nvPr/>
        </p:nvSpPr>
        <p:spPr bwMode="auto">
          <a:xfrm>
            <a:off x="204608" y="241637"/>
            <a:ext cx="3452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Project Goals</a:t>
            </a:r>
            <a:r>
              <a:rPr lang="en-US" sz="2000" dirty="0"/>
              <a:t>	</a:t>
            </a:r>
          </a:p>
        </p:txBody>
      </p:sp>
      <p:sp>
        <p:nvSpPr>
          <p:cNvPr id="27658" name="TextBox 13"/>
          <p:cNvSpPr txBox="1">
            <a:spLocks noChangeArrowheads="1"/>
          </p:cNvSpPr>
          <p:nvPr/>
        </p:nvSpPr>
        <p:spPr bwMode="auto">
          <a:xfrm>
            <a:off x="293687" y="1258888"/>
            <a:ext cx="1992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/>
              <a:t>Year 1 (2009/10):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Implementation</a:t>
            </a:r>
          </a:p>
        </p:txBody>
      </p:sp>
      <p:sp>
        <p:nvSpPr>
          <p:cNvPr id="27659" name="TextBox 14"/>
          <p:cNvSpPr txBox="1">
            <a:spLocks noChangeArrowheads="1"/>
          </p:cNvSpPr>
          <p:nvPr/>
        </p:nvSpPr>
        <p:spPr bwMode="auto">
          <a:xfrm>
            <a:off x="673100" y="3429000"/>
            <a:ext cx="2451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/>
              <a:t>Year 2 (2010/11):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Testing/Optimization</a:t>
            </a:r>
          </a:p>
        </p:txBody>
      </p:sp>
      <p:sp>
        <p:nvSpPr>
          <p:cNvPr id="27660" name="TextBox 15"/>
          <p:cNvSpPr txBox="1">
            <a:spLocks noChangeArrowheads="1"/>
          </p:cNvSpPr>
          <p:nvPr/>
        </p:nvSpPr>
        <p:spPr bwMode="auto">
          <a:xfrm>
            <a:off x="1828801" y="5562600"/>
            <a:ext cx="1979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/>
              <a:t>Year 3 (2011/12):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Evaluation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010400" y="32766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00400" y="1097340"/>
            <a:ext cx="382238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System specifications</a:t>
            </a:r>
          </a:p>
          <a:p>
            <a:r>
              <a:rPr lang="en-US" sz="2400" dirty="0" smtClean="0"/>
              <a:t>Code design specifications</a:t>
            </a:r>
          </a:p>
          <a:p>
            <a:r>
              <a:rPr lang="en-US" sz="2400" dirty="0" smtClean="0"/>
              <a:t>Code development</a:t>
            </a:r>
          </a:p>
          <a:p>
            <a:r>
              <a:rPr lang="en-US" sz="2400" dirty="0" smtClean="0"/>
              <a:t>Define formats and protocols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922711" y="2893873"/>
            <a:ext cx="427749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Implement end-to-end  processing</a:t>
            </a:r>
          </a:p>
          <a:p>
            <a:r>
              <a:rPr lang="en-US" sz="2000" dirty="0" smtClean="0"/>
              <a:t>Testing with archived data</a:t>
            </a:r>
          </a:p>
          <a:p>
            <a:r>
              <a:rPr lang="en-US" sz="2000" dirty="0" smtClean="0"/>
              <a:t>Testing with real-time data</a:t>
            </a:r>
          </a:p>
          <a:p>
            <a:r>
              <a:rPr lang="en-US" sz="2000" dirty="0" smtClean="0"/>
              <a:t>Improve performance</a:t>
            </a:r>
          </a:p>
          <a:p>
            <a:r>
              <a:rPr lang="en-US" sz="2000" b="1" dirty="0" smtClean="0"/>
              <a:t>Testing at the SCEC Testing Center</a:t>
            </a:r>
          </a:p>
          <a:p>
            <a:r>
              <a:rPr lang="en-US" sz="2000" b="1" dirty="0" smtClean="0"/>
              <a:t>Testing with selected users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00600" y="5045075"/>
            <a:ext cx="3681592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Prototype system in operation</a:t>
            </a:r>
          </a:p>
          <a:p>
            <a:r>
              <a:rPr lang="en-US" sz="2000" dirty="0" smtClean="0"/>
              <a:t>Add features to Decision Module</a:t>
            </a:r>
          </a:p>
          <a:p>
            <a:r>
              <a:rPr lang="en-US" sz="2000" dirty="0" smtClean="0"/>
              <a:t>Research adding GPS RT positions</a:t>
            </a:r>
          </a:p>
          <a:p>
            <a:r>
              <a:rPr lang="en-US" sz="2000" dirty="0" smtClean="0"/>
              <a:t>Research on finite sources</a:t>
            </a:r>
          </a:p>
          <a:p>
            <a:r>
              <a:rPr lang="en-US" sz="2000" dirty="0" smtClean="0"/>
              <a:t>Plans for future systems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C5959E-48D3-DB46-AF58-CCA1A19A9F3E}" type="slidenum">
              <a:rPr lang="en-US"/>
              <a:pPr/>
              <a:t>28</a:t>
            </a:fld>
            <a:endParaRPr lang="en-US"/>
          </a:p>
        </p:txBody>
      </p:sp>
      <p:sp>
        <p:nvSpPr>
          <p:cNvPr id="19459" name="TextBox 31"/>
          <p:cNvSpPr txBox="1">
            <a:spLocks noChangeArrowheads="1"/>
          </p:cNvSpPr>
          <p:nvPr/>
        </p:nvSpPr>
        <p:spPr bwMode="auto">
          <a:xfrm>
            <a:off x="3886200" y="1828800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Results</a:t>
            </a:r>
            <a:r>
              <a:rPr lang="en-US" sz="2000" dirty="0"/>
              <a:t>	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l-GR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-P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d 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On-site Algorithm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33800" y="990600"/>
            <a:ext cx="16764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Virtual Seismologist (VS)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56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ElarmS</a:t>
            </a:r>
          </a:p>
          <a:p>
            <a:pPr algn="ctr"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04800" y="1828800"/>
            <a:ext cx="1676400" cy="64633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Speed:</a:t>
            </a:r>
          </a:p>
        </p:txBody>
      </p:sp>
      <p:sp>
        <p:nvSpPr>
          <p:cNvPr id="19464" name="TextBox 50"/>
          <p:cNvSpPr txBox="1">
            <a:spLocks noChangeArrowheads="1"/>
          </p:cNvSpPr>
          <p:nvPr/>
        </p:nvSpPr>
        <p:spPr bwMode="auto">
          <a:xfrm>
            <a:off x="1447800" y="2438400"/>
            <a:ext cx="7162800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ea typeface="Times New Roman" charset="0"/>
                <a:cs typeface="Times New Roman" charset="0"/>
              </a:rPr>
              <a:t>What causes delays?</a:t>
            </a:r>
            <a:endParaRPr lang="en-US" b="1" dirty="0"/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CISN EEW Algorithm Testing </a:t>
            </a:r>
            <a:r>
              <a:rPr 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		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(2007-2009)</a:t>
            </a:r>
            <a:endParaRPr lang="en-US" sz="32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charset="0"/>
            </a:endParaRPr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3"/>
          <a:srcRect b="4697"/>
          <a:stretch>
            <a:fillRect/>
          </a:stretch>
        </p:blipFill>
        <p:spPr bwMode="auto">
          <a:xfrm>
            <a:off x="328613" y="2971800"/>
            <a:ext cx="4929187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4267200" y="6096000"/>
            <a:ext cx="795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rgbClr val="7F7F7F"/>
                </a:solidFill>
                <a:latin typeface="Arial (Body)" charset="0"/>
              </a:rPr>
              <a:t>R. Allen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 flipH="1" flipV="1">
            <a:off x="125412" y="4827588"/>
            <a:ext cx="3254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9" name="TextBox 18"/>
          <p:cNvSpPr txBox="1">
            <a:spLocks noChangeArrowheads="1"/>
          </p:cNvSpPr>
          <p:nvPr/>
        </p:nvSpPr>
        <p:spPr bwMode="auto">
          <a:xfrm>
            <a:off x="1981200" y="39624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(Body)" charset="0"/>
              </a:rPr>
              <a:t>Median: ~ 5.2 sec</a:t>
            </a:r>
          </a:p>
        </p:txBody>
      </p:sp>
      <p:pic>
        <p:nvPicPr>
          <p:cNvPr id="19470" name="Picture 2" descr="CAstations"/>
          <p:cNvPicPr>
            <a:picLocks noChangeAspect="1" noChangeArrowheads="1"/>
          </p:cNvPicPr>
          <p:nvPr/>
        </p:nvPicPr>
        <p:blipFill>
          <a:blip r:embed="rId4"/>
          <a:srcRect l="10445" t="4144" r="2872" b="10915"/>
          <a:stretch>
            <a:fillRect/>
          </a:stretch>
        </p:blipFill>
        <p:spPr bwMode="auto">
          <a:xfrm>
            <a:off x="5410200" y="2984500"/>
            <a:ext cx="3276600" cy="3462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71" name="TextBox 24"/>
          <p:cNvSpPr txBox="1">
            <a:spLocks noChangeArrowheads="1"/>
          </p:cNvSpPr>
          <p:nvPr/>
        </p:nvSpPr>
        <p:spPr bwMode="auto">
          <a:xfrm rot="2790599">
            <a:off x="6507956" y="4525169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California</a:t>
            </a:r>
          </a:p>
        </p:txBody>
      </p:sp>
      <p:sp>
        <p:nvSpPr>
          <p:cNvPr id="19472" name="TextBox 24"/>
          <p:cNvSpPr txBox="1">
            <a:spLocks noChangeArrowheads="1"/>
          </p:cNvSpPr>
          <p:nvPr/>
        </p:nvSpPr>
        <p:spPr bwMode="auto">
          <a:xfrm>
            <a:off x="1600200" y="2895600"/>
            <a:ext cx="2514600" cy="554038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2"/>
                </a:solidFill>
                <a:latin typeface="Arial (Body)" charset="0"/>
              </a:rPr>
              <a:t>Data latency </a:t>
            </a:r>
            <a:r>
              <a:rPr lang="en-US" sz="1400">
                <a:solidFill>
                  <a:schemeClr val="bg2"/>
                </a:solidFill>
                <a:latin typeface="Arial (Body)" charset="0"/>
              </a:rPr>
              <a:t>(datalogger/telemetry delays)</a:t>
            </a:r>
          </a:p>
        </p:txBody>
      </p:sp>
      <p:sp>
        <p:nvSpPr>
          <p:cNvPr id="19473" name="TextBox 24"/>
          <p:cNvSpPr txBox="1">
            <a:spLocks noChangeArrowheads="1"/>
          </p:cNvSpPr>
          <p:nvPr/>
        </p:nvSpPr>
        <p:spPr bwMode="auto">
          <a:xfrm>
            <a:off x="6400800" y="2862263"/>
            <a:ext cx="1828800" cy="338137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2"/>
                </a:solidFill>
                <a:latin typeface="Arial (Body)" charset="0"/>
              </a:rPr>
              <a:t>Station density</a:t>
            </a:r>
          </a:p>
        </p:txBody>
      </p:sp>
      <p:sp>
        <p:nvSpPr>
          <p:cNvPr id="19474" name="TextBox 35"/>
          <p:cNvSpPr txBox="1">
            <a:spLocks noChangeArrowheads="1"/>
          </p:cNvSpPr>
          <p:nvPr/>
        </p:nvSpPr>
        <p:spPr bwMode="auto">
          <a:xfrm>
            <a:off x="609600" y="6367463"/>
            <a:ext cx="4678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0	              10	              20      sec</a:t>
            </a:r>
            <a:endParaRPr lang="en-US" b="1"/>
          </a:p>
        </p:txBody>
      </p:sp>
      <p:sp>
        <p:nvSpPr>
          <p:cNvPr id="19475" name="TextBox 10"/>
          <p:cNvSpPr txBox="1">
            <a:spLocks noChangeArrowheads="1"/>
          </p:cNvSpPr>
          <p:nvPr/>
        </p:nvSpPr>
        <p:spPr bwMode="auto">
          <a:xfrm>
            <a:off x="838200" y="609600"/>
            <a:ext cx="1582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Single sensor</a:t>
            </a:r>
          </a:p>
        </p:txBody>
      </p:sp>
      <p:sp>
        <p:nvSpPr>
          <p:cNvPr id="19476" name="TextBox 13"/>
          <p:cNvSpPr txBox="1">
            <a:spLocks noChangeArrowheads="1"/>
          </p:cNvSpPr>
          <p:nvPr/>
        </p:nvSpPr>
        <p:spPr bwMode="auto">
          <a:xfrm>
            <a:off x="3581400" y="6096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19477" name="TextBox 14"/>
          <p:cNvSpPr txBox="1">
            <a:spLocks noChangeArrowheads="1"/>
          </p:cNvSpPr>
          <p:nvPr/>
        </p:nvSpPr>
        <p:spPr bwMode="auto">
          <a:xfrm>
            <a:off x="6548438" y="6096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pic>
        <p:nvPicPr>
          <p:cNvPr id="19478" name="Picture 23" descr="CISNlogo_latests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3222625"/>
            <a:ext cx="15240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A5931C-A308-0C42-B5BA-2636ACECAB69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20483" name="TextBox 31"/>
          <p:cNvSpPr txBox="1">
            <a:spLocks noChangeArrowheads="1"/>
          </p:cNvSpPr>
          <p:nvPr/>
        </p:nvSpPr>
        <p:spPr bwMode="auto">
          <a:xfrm>
            <a:off x="2133600" y="1676400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Results</a:t>
            </a:r>
            <a:r>
              <a:rPr lang="en-US" sz="2000" dirty="0"/>
              <a:t>	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00" y="990600"/>
            <a:ext cx="1600200" cy="923925"/>
          </a:xfrm>
          <a:prstGeom prst="rect">
            <a:avLst/>
          </a:prstGeom>
          <a:solidFill>
            <a:schemeClr val="accent1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l-GR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-P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d 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On-site Algorithm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33800" y="990600"/>
            <a:ext cx="16764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Virtual Seismologist (VS)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56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ElarmS</a:t>
            </a:r>
          </a:p>
          <a:p>
            <a:pPr algn="ctr"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04800" y="2020669"/>
            <a:ext cx="1676400" cy="64633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Speed: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CISN EEW Algorithm Testing </a:t>
            </a:r>
            <a:r>
              <a:rPr 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		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(2007-2009)</a:t>
            </a:r>
            <a:endParaRPr lang="en-US" sz="32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charset="0"/>
            </a:endParaRPr>
          </a:p>
        </p:txBody>
      </p:sp>
      <p:pic>
        <p:nvPicPr>
          <p:cNvPr id="20489" name="Picture 2"/>
          <p:cNvPicPr>
            <a:picLocks noChangeAspect="1" noChangeArrowheads="1"/>
          </p:cNvPicPr>
          <p:nvPr/>
        </p:nvPicPr>
        <p:blipFill>
          <a:blip r:embed="rId2"/>
          <a:srcRect b="4697"/>
          <a:stretch>
            <a:fillRect/>
          </a:stretch>
        </p:blipFill>
        <p:spPr bwMode="auto">
          <a:xfrm>
            <a:off x="328613" y="2971800"/>
            <a:ext cx="4929187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4267200" y="6096000"/>
            <a:ext cx="795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rgbClr val="7F7F7F"/>
                </a:solidFill>
                <a:latin typeface="Arial (Body)" charset="0"/>
              </a:rPr>
              <a:t>R. Allen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 flipH="1" flipV="1">
            <a:off x="125412" y="4827588"/>
            <a:ext cx="3254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2" name="Picture 2" descr="CAstations"/>
          <p:cNvPicPr>
            <a:picLocks noChangeAspect="1" noChangeArrowheads="1"/>
          </p:cNvPicPr>
          <p:nvPr/>
        </p:nvPicPr>
        <p:blipFill>
          <a:blip r:embed="rId3"/>
          <a:srcRect l="10445" t="4144" r="2872" b="10915"/>
          <a:stretch>
            <a:fillRect/>
          </a:stretch>
        </p:blipFill>
        <p:spPr bwMode="auto">
          <a:xfrm>
            <a:off x="5410200" y="2984500"/>
            <a:ext cx="3276600" cy="3462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3" name="TextBox 24"/>
          <p:cNvSpPr txBox="1">
            <a:spLocks noChangeArrowheads="1"/>
          </p:cNvSpPr>
          <p:nvPr/>
        </p:nvSpPr>
        <p:spPr bwMode="auto">
          <a:xfrm rot="2790599">
            <a:off x="6507956" y="4525169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California</a:t>
            </a:r>
          </a:p>
        </p:txBody>
      </p:sp>
      <p:sp>
        <p:nvSpPr>
          <p:cNvPr id="20494" name="TextBox 24"/>
          <p:cNvSpPr txBox="1">
            <a:spLocks noChangeArrowheads="1"/>
          </p:cNvSpPr>
          <p:nvPr/>
        </p:nvSpPr>
        <p:spPr bwMode="auto">
          <a:xfrm>
            <a:off x="1600200" y="2895600"/>
            <a:ext cx="2514600" cy="554038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2"/>
                </a:solidFill>
                <a:latin typeface="Arial (Body)" charset="0"/>
              </a:rPr>
              <a:t>Data latency </a:t>
            </a:r>
            <a:r>
              <a:rPr lang="en-US" sz="1400">
                <a:solidFill>
                  <a:schemeClr val="bg2"/>
                </a:solidFill>
                <a:latin typeface="Arial (Body)" charset="0"/>
              </a:rPr>
              <a:t>(datalogger/telemetry delays)</a:t>
            </a:r>
          </a:p>
        </p:txBody>
      </p:sp>
      <p:sp>
        <p:nvSpPr>
          <p:cNvPr id="20495" name="TextBox 24"/>
          <p:cNvSpPr txBox="1">
            <a:spLocks noChangeArrowheads="1"/>
          </p:cNvSpPr>
          <p:nvPr/>
        </p:nvSpPr>
        <p:spPr bwMode="auto">
          <a:xfrm>
            <a:off x="6400800" y="2862263"/>
            <a:ext cx="1828800" cy="338137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2"/>
                </a:solidFill>
                <a:latin typeface="Arial (Body)" charset="0"/>
              </a:rPr>
              <a:t>Station density</a:t>
            </a:r>
          </a:p>
        </p:txBody>
      </p:sp>
      <p:sp>
        <p:nvSpPr>
          <p:cNvPr id="20496" name="TextBox 35"/>
          <p:cNvSpPr txBox="1">
            <a:spLocks noChangeArrowheads="1"/>
          </p:cNvSpPr>
          <p:nvPr/>
        </p:nvSpPr>
        <p:spPr bwMode="auto">
          <a:xfrm>
            <a:off x="609600" y="6367463"/>
            <a:ext cx="4678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0	              10	              20      sec</a:t>
            </a:r>
            <a:endParaRPr lang="en-US" b="1"/>
          </a:p>
        </p:txBody>
      </p:sp>
      <p:sp>
        <p:nvSpPr>
          <p:cNvPr id="20497" name="TextBox 10"/>
          <p:cNvSpPr txBox="1">
            <a:spLocks noChangeArrowheads="1"/>
          </p:cNvSpPr>
          <p:nvPr/>
        </p:nvSpPr>
        <p:spPr bwMode="auto">
          <a:xfrm>
            <a:off x="890913" y="590490"/>
            <a:ext cx="1582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Single sensor</a:t>
            </a:r>
          </a:p>
        </p:txBody>
      </p:sp>
      <p:sp>
        <p:nvSpPr>
          <p:cNvPr id="20498" name="TextBox 13"/>
          <p:cNvSpPr txBox="1">
            <a:spLocks noChangeArrowheads="1"/>
          </p:cNvSpPr>
          <p:nvPr/>
        </p:nvSpPr>
        <p:spPr bwMode="auto">
          <a:xfrm>
            <a:off x="3634113" y="59049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20499" name="TextBox 14"/>
          <p:cNvSpPr txBox="1">
            <a:spLocks noChangeArrowheads="1"/>
          </p:cNvSpPr>
          <p:nvPr/>
        </p:nvSpPr>
        <p:spPr bwMode="auto">
          <a:xfrm>
            <a:off x="6601151" y="59049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pic>
        <p:nvPicPr>
          <p:cNvPr id="20500" name="Picture 23" descr="CISNlogo_latests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3222625"/>
            <a:ext cx="15240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2" name="TextBox 25"/>
          <p:cNvSpPr txBox="1">
            <a:spLocks noChangeArrowheads="1"/>
          </p:cNvSpPr>
          <p:nvPr/>
        </p:nvSpPr>
        <p:spPr bwMode="auto">
          <a:xfrm>
            <a:off x="1981200" y="2281535"/>
            <a:ext cx="6629400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Times New Roman" charset="0"/>
                <a:cs typeface="Times New Roman" charset="0"/>
              </a:rPr>
              <a:t>How can these delays be reduced in the future ?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>
          <a:xfrm>
            <a:off x="2133600" y="2281536"/>
            <a:ext cx="5562599" cy="454789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anchor="ctr">
            <a:prstTxWarp prst="textNoShape">
              <a:avLst/>
            </a:prstTxWarp>
          </a:bodyPr>
          <a:lstStyle/>
          <a:p>
            <a:pPr marL="342900" indent="-342900" algn="just">
              <a:defRPr/>
            </a:pPr>
            <a:endParaRPr lang="en-US" b="1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r>
              <a:rPr lang="en-U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1</a:t>
            </a:r>
            <a:r>
              <a:rPr lang="en-US" sz="2400" b="1" dirty="0">
                <a:solidFill>
                  <a:schemeClr val="bg2"/>
                </a:solidFill>
                <a:ea typeface="Arial" charset="0"/>
                <a:cs typeface="Arial" charset="0"/>
              </a:rPr>
              <a:t>. reduce data latency </a:t>
            </a:r>
          </a:p>
          <a:p>
            <a:pPr marL="342900" indent="-342900" algn="just">
              <a:defRPr/>
            </a:pPr>
            <a:r>
              <a:rPr lang="en-US" sz="2000" dirty="0">
                <a:solidFill>
                  <a:schemeClr val="bg2"/>
                </a:solidFill>
                <a:ea typeface="Arial" charset="0"/>
                <a:cs typeface="Arial" charset="0"/>
              </a:rPr>
              <a:t>up-grade of </a:t>
            </a:r>
            <a:r>
              <a:rPr lang="en-US" sz="20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~220 </a:t>
            </a:r>
            <a:r>
              <a:rPr lang="en-US" sz="2000" dirty="0">
                <a:solidFill>
                  <a:schemeClr val="bg2"/>
                </a:solidFill>
                <a:ea typeface="Arial" charset="0"/>
                <a:cs typeface="Arial" charset="0"/>
              </a:rPr>
              <a:t>CISN stations with new Q330s </a:t>
            </a:r>
          </a:p>
          <a:p>
            <a:pPr marL="342900" indent="-342900" algn="just">
              <a:defRPr/>
            </a:pPr>
            <a:r>
              <a:rPr lang="en-US" sz="2000" dirty="0" err="1">
                <a:solidFill>
                  <a:schemeClr val="bg2"/>
                </a:solidFill>
                <a:ea typeface="Arial" charset="0"/>
                <a:cs typeface="Arial" charset="0"/>
              </a:rPr>
              <a:t>dataloggers</a:t>
            </a:r>
            <a:r>
              <a:rPr lang="en-US" sz="2000" dirty="0">
                <a:solidFill>
                  <a:schemeClr val="bg2"/>
                </a:solidFill>
                <a:ea typeface="Arial" charset="0"/>
                <a:cs typeface="Arial" charset="0"/>
              </a:rPr>
              <a:t> (~1-2 sec delay)</a:t>
            </a:r>
            <a:r>
              <a:rPr lang="en-US" sz="2000" dirty="0" smtClean="0">
                <a:solidFill>
                  <a:schemeClr val="bg2"/>
                </a:solidFill>
                <a:ea typeface="Arial" charset="0"/>
                <a:cs typeface="Arial" charset="0"/>
              </a:rPr>
              <a:t> before Sept-2011 </a:t>
            </a:r>
            <a:endParaRPr lang="en-US" sz="2000" dirty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r>
              <a:rPr lang="en-US" sz="2000" dirty="0">
                <a:solidFill>
                  <a:schemeClr val="bg2"/>
                </a:solidFill>
                <a:ea typeface="Arial" charset="0"/>
                <a:cs typeface="Arial" charset="0"/>
              </a:rPr>
              <a:t>(ARRA  stimulus funding)</a:t>
            </a:r>
          </a:p>
          <a:p>
            <a:pPr marL="342900" indent="-342900" algn="just">
              <a:defRPr/>
            </a:pPr>
            <a:endParaRPr lang="en-US" sz="2400" dirty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r>
              <a:rPr lang="en-US" sz="2400" b="1" dirty="0">
                <a:solidFill>
                  <a:schemeClr val="bg2"/>
                </a:solidFill>
                <a:ea typeface="Arial" charset="0"/>
                <a:cs typeface="Arial" charset="0"/>
              </a:rPr>
              <a:t>2.</a:t>
            </a:r>
            <a:r>
              <a:rPr lang="en-US" sz="2400" dirty="0">
                <a:solidFill>
                  <a:schemeClr val="bg2"/>
                </a:solidFill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ea typeface="Arial" charset="0"/>
                <a:cs typeface="Arial" charset="0"/>
              </a:rPr>
              <a:t>increase processing speed </a:t>
            </a:r>
          </a:p>
          <a:p>
            <a:pPr marL="342900" indent="-342900" algn="just">
              <a:defRPr/>
            </a:pPr>
            <a:r>
              <a:rPr lang="en-US" sz="2000" dirty="0">
                <a:solidFill>
                  <a:schemeClr val="bg2"/>
                </a:solidFill>
                <a:ea typeface="Arial" charset="0"/>
                <a:cs typeface="Arial" charset="0"/>
              </a:rPr>
              <a:t>current delays: ~5 sec</a:t>
            </a:r>
            <a:endParaRPr lang="en-US" sz="2000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endParaRPr lang="en-US" sz="2000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r>
              <a:rPr lang="en-U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3. Increase station density</a:t>
            </a:r>
          </a:p>
          <a:p>
            <a:pPr marL="342900" indent="-342900" algn="just">
              <a:defRPr/>
            </a:pPr>
            <a:endParaRPr lang="en-US" sz="2400" b="1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r>
              <a:rPr lang="en-U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4. </a:t>
            </a:r>
            <a:r>
              <a:rPr lang="en-U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Decrease </a:t>
            </a:r>
            <a:r>
              <a:rPr lang="en-US" sz="2400" b="1" dirty="0" smtClean="0">
                <a:solidFill>
                  <a:schemeClr val="bg2"/>
                </a:solidFill>
                <a:ea typeface="Arial" charset="0"/>
                <a:cs typeface="Arial" charset="0"/>
              </a:rPr>
              <a:t>number of stations required for trigger</a:t>
            </a:r>
          </a:p>
          <a:p>
            <a:pPr marL="342900" indent="-342900" algn="just">
              <a:defRPr/>
            </a:pPr>
            <a:endParaRPr lang="en-US" sz="1600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endParaRPr lang="en-US" sz="1600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pPr marL="342900" indent="-342900" algn="just">
              <a:defRPr/>
            </a:pPr>
            <a:endParaRPr lang="en-US" sz="1600" b="1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who needs a swimming pool EEW system??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62100"/>
            <a:ext cx="7395980" cy="5100899"/>
          </a:xfrm>
        </p:spPr>
      </p:pic>
    </p:spTree>
    <p:extLst>
      <p:ext uri="{BB962C8B-B14F-4D97-AF65-F5344CB8AC3E}">
        <p14:creationId xmlns:p14="http://schemas.microsoft.com/office/powerpoint/2010/main" val="39929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F4B3D3-DCE6-734E-93E7-3AA0D4234A42}" type="slidenum">
              <a:rPr lang="en-US"/>
              <a:pPr/>
              <a:t>30</a:t>
            </a:fld>
            <a:endParaRPr lang="en-US"/>
          </a:p>
        </p:txBody>
      </p:sp>
      <p:sp>
        <p:nvSpPr>
          <p:cNvPr id="18435" name="TextBox 31"/>
          <p:cNvSpPr txBox="1">
            <a:spLocks noChangeArrowheads="1"/>
          </p:cNvSpPr>
          <p:nvPr/>
        </p:nvSpPr>
        <p:spPr bwMode="auto">
          <a:xfrm>
            <a:off x="3886200" y="1828800"/>
            <a:ext cx="2286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Results</a:t>
            </a:r>
            <a:r>
              <a:rPr lang="en-US" sz="2800" dirty="0"/>
              <a:t>	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l-GR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-P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d 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On-site Algorithm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33800" y="990600"/>
            <a:ext cx="16764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Virtual Seismologist (VS)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56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ElarmS</a:t>
            </a:r>
          </a:p>
          <a:p>
            <a:pPr algn="ctr">
              <a:defRPr/>
            </a:pPr>
            <a:endParaRPr lang="en-US"/>
          </a:p>
        </p:txBody>
      </p:sp>
      <p:sp>
        <p:nvSpPr>
          <p:cNvPr id="18439" name="TextBox 22"/>
          <p:cNvSpPr txBox="1">
            <a:spLocks noChangeArrowheads="1"/>
          </p:cNvSpPr>
          <p:nvPr/>
        </p:nvSpPr>
        <p:spPr bwMode="auto">
          <a:xfrm>
            <a:off x="762000" y="2809875"/>
            <a:ext cx="7848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Examples:</a:t>
            </a:r>
          </a:p>
          <a:p>
            <a:r>
              <a:rPr lang="en-US" sz="1600" b="1" dirty="0"/>
              <a:t>M</a:t>
            </a:r>
            <a:r>
              <a:rPr lang="en-US" sz="1600" b="1" baseline="-25000" dirty="0"/>
              <a:t>w</a:t>
            </a:r>
            <a:r>
              <a:rPr lang="en-US" sz="1600" b="1" dirty="0"/>
              <a:t>5.4 Alum Rock</a:t>
            </a:r>
            <a:r>
              <a:rPr lang="en-US" sz="1600" dirty="0"/>
              <a:t>: </a:t>
            </a:r>
            <a:r>
              <a:rPr lang="en-US" dirty="0"/>
              <a:t>		</a:t>
            </a:r>
            <a:r>
              <a:rPr lang="en-US" sz="1600" b="1" dirty="0">
                <a:solidFill>
                  <a:schemeClr val="tx2"/>
                </a:solidFill>
              </a:rPr>
              <a:t>5 sec before peak shaking in San Francisco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sz="1600" b="1" dirty="0"/>
              <a:t>M</a:t>
            </a:r>
            <a:r>
              <a:rPr lang="en-US" sz="1600" b="1" baseline="-25000" dirty="0"/>
              <a:t>w</a:t>
            </a:r>
            <a:r>
              <a:rPr lang="en-US" sz="1600" b="1" dirty="0"/>
              <a:t>5.4 Chino Hills</a:t>
            </a:r>
            <a:r>
              <a:rPr lang="en-US" sz="1600" dirty="0"/>
              <a:t>: </a:t>
            </a:r>
            <a:r>
              <a:rPr lang="en-US" dirty="0"/>
              <a:t>		</a:t>
            </a:r>
            <a:r>
              <a:rPr lang="en-US" sz="1600" b="1" dirty="0">
                <a:solidFill>
                  <a:schemeClr val="tx2"/>
                </a:solidFill>
              </a:rPr>
              <a:t>6 sec warning at Los Angeles City Hall.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b="1" dirty="0" smtClean="0"/>
              <a:t>M</a:t>
            </a:r>
            <a:r>
              <a:rPr lang="en-US" b="1" baseline="-25000" dirty="0" smtClean="0"/>
              <a:t>w</a:t>
            </a:r>
            <a:r>
              <a:rPr lang="en-US" b="1" dirty="0" smtClean="0"/>
              <a:t>7.2 Baja Calif.</a:t>
            </a:r>
            <a:r>
              <a:rPr lang="en-US" dirty="0" smtClean="0"/>
              <a:t>		</a:t>
            </a:r>
            <a:r>
              <a:rPr lang="en-US" b="1" dirty="0" smtClean="0">
                <a:solidFill>
                  <a:schemeClr val="tx2"/>
                </a:solidFill>
              </a:rPr>
              <a:t>70?? sec warning at Los Angeles City Hall. </a:t>
            </a:r>
          </a:p>
          <a:p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800" y="1792069"/>
            <a:ext cx="1676400" cy="64633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Speed:</a:t>
            </a:r>
          </a:p>
        </p:txBody>
      </p:sp>
      <p:sp>
        <p:nvSpPr>
          <p:cNvPr id="18441" name="TextBox 49"/>
          <p:cNvSpPr txBox="1">
            <a:spLocks noChangeArrowheads="1"/>
          </p:cNvSpPr>
          <p:nvPr/>
        </p:nvSpPr>
        <p:spPr bwMode="auto">
          <a:xfrm>
            <a:off x="304800" y="25146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after O.T.</a:t>
            </a:r>
          </a:p>
        </p:txBody>
      </p:sp>
      <p:sp>
        <p:nvSpPr>
          <p:cNvPr id="18442" name="TextBox 50"/>
          <p:cNvSpPr txBox="1">
            <a:spLocks noChangeArrowheads="1"/>
          </p:cNvSpPr>
          <p:nvPr/>
        </p:nvSpPr>
        <p:spPr bwMode="auto">
          <a:xfrm>
            <a:off x="1447800" y="2503488"/>
            <a:ext cx="7162800" cy="3683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&gt; </a:t>
            </a:r>
            <a:r>
              <a:rPr lang="en-US" b="1" dirty="0"/>
              <a:t>5 sec		</a:t>
            </a:r>
            <a:r>
              <a:rPr lang="en-US" b="1" dirty="0" smtClean="0"/>
              <a:t>			~</a:t>
            </a:r>
            <a:r>
              <a:rPr lang="en-US" b="1" dirty="0"/>
              <a:t>20 sec	</a:t>
            </a:r>
            <a:r>
              <a:rPr lang="en-US" b="1" dirty="0" smtClean="0"/>
              <a:t>				</a:t>
            </a:r>
            <a:r>
              <a:rPr lang="en-US" b="1" dirty="0"/>
              <a:t>~30 sec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CISN EEW Algorithm Testing </a:t>
            </a:r>
            <a:r>
              <a:rPr 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		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(2007-2009)</a:t>
            </a:r>
            <a:endParaRPr lang="en-US" sz="32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charset="0"/>
            </a:endParaRPr>
          </a:p>
        </p:txBody>
      </p:sp>
      <p:sp>
        <p:nvSpPr>
          <p:cNvPr id="18447" name="TextBox 10"/>
          <p:cNvSpPr txBox="1">
            <a:spLocks noChangeArrowheads="1"/>
          </p:cNvSpPr>
          <p:nvPr/>
        </p:nvSpPr>
        <p:spPr bwMode="auto">
          <a:xfrm>
            <a:off x="890913" y="609600"/>
            <a:ext cx="1582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Single sensor</a:t>
            </a:r>
          </a:p>
        </p:txBody>
      </p:sp>
      <p:sp>
        <p:nvSpPr>
          <p:cNvPr id="18448" name="TextBox 13"/>
          <p:cNvSpPr txBox="1">
            <a:spLocks noChangeArrowheads="1"/>
          </p:cNvSpPr>
          <p:nvPr/>
        </p:nvSpPr>
        <p:spPr bwMode="auto">
          <a:xfrm>
            <a:off x="3634113" y="6096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18449" name="TextBox 14"/>
          <p:cNvSpPr txBox="1">
            <a:spLocks noChangeArrowheads="1"/>
          </p:cNvSpPr>
          <p:nvPr/>
        </p:nvSpPr>
        <p:spPr bwMode="auto">
          <a:xfrm>
            <a:off x="6601151" y="6096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1676400" y="4495800"/>
            <a:ext cx="7162800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± </a:t>
            </a:r>
            <a:r>
              <a:rPr lang="en-US" sz="2800" b="1" dirty="0"/>
              <a:t>0.5		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 			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± </a:t>
            </a:r>
            <a:r>
              <a:rPr lang="en-US" sz="2800" b="1" dirty="0"/>
              <a:t>0.2</a:t>
            </a:r>
            <a:r>
              <a:rPr lang="en-US" sz="2800" b="1" dirty="0" smtClean="0"/>
              <a:t>				</a:t>
            </a:r>
            <a:r>
              <a:rPr lang="en-US" sz="2800" b="1" dirty="0"/>
              <a:t>	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 ± </a:t>
            </a:r>
            <a:r>
              <a:rPr lang="en-US" sz="2800" b="1" dirty="0"/>
              <a:t>0.4*</a:t>
            </a:r>
            <a:r>
              <a:rPr lang="en-US" sz="2800" b="1" dirty="0" smtClean="0"/>
              <a:t>	</a:t>
            </a:r>
            <a:endParaRPr lang="en-US" sz="2800" b="1" dirty="0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6172200" y="5029200"/>
            <a:ext cx="274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</a:rPr>
              <a:t>*includes M&gt;7 data from Japan</a:t>
            </a: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1676400" y="5057775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MMI: </a:t>
            </a:r>
            <a:r>
              <a:rPr lang="en-US" sz="1200" b="1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±0.7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1" name="TextBox 44"/>
          <p:cNvSpPr txBox="1">
            <a:spLocks noChangeArrowheads="1"/>
          </p:cNvSpPr>
          <p:nvPr/>
        </p:nvSpPr>
        <p:spPr bwMode="auto">
          <a:xfrm>
            <a:off x="152400" y="5347156"/>
            <a:ext cx="1752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false alerts: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(</a:t>
            </a:r>
            <a:r>
              <a:rPr lang="en-US" b="1" dirty="0">
                <a:solidFill>
                  <a:schemeClr val="tx2"/>
                </a:solidFill>
              </a:rPr>
              <a:t>M&gt;6.5)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752600" y="5562600"/>
            <a:ext cx="7162800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Times New Roman" charset="0"/>
                <a:cs typeface="Times New Roman" charset="0"/>
              </a:rPr>
              <a:t>  1</a:t>
            </a:r>
            <a:r>
              <a:rPr lang="en-US" sz="2800" b="1" dirty="0"/>
              <a:t>* </a:t>
            </a:r>
            <a:r>
              <a:rPr lang="en-US" sz="2800" b="1" dirty="0">
                <a:ea typeface="Times New Roman" charset="0"/>
                <a:cs typeface="Times New Roman" charset="0"/>
              </a:rPr>
              <a:t>		</a:t>
            </a:r>
            <a:r>
              <a:rPr lang="en-US" sz="2800" b="1" dirty="0" smtClean="0">
                <a:ea typeface="Times New Roman" charset="0"/>
                <a:cs typeface="Times New Roman" charset="0"/>
              </a:rPr>
              <a:t>			  </a:t>
            </a:r>
            <a:r>
              <a:rPr lang="en-US" sz="2800" b="1" dirty="0">
                <a:ea typeface="Times New Roman" charset="0"/>
                <a:cs typeface="Times New Roman" charset="0"/>
              </a:rPr>
              <a:t>0	</a:t>
            </a:r>
            <a:r>
              <a:rPr lang="en-US" sz="2800" b="1" dirty="0" smtClean="0">
                <a:ea typeface="Times New Roman" charset="0"/>
                <a:cs typeface="Times New Roman" charset="0"/>
              </a:rPr>
              <a:t>					  </a:t>
            </a:r>
            <a:r>
              <a:rPr lang="en-US" sz="2800" b="1" dirty="0">
                <a:ea typeface="Times New Roman" charset="0"/>
                <a:cs typeface="Times New Roman" charset="0"/>
              </a:rPr>
              <a:t>0</a:t>
            </a:r>
            <a:endParaRPr lang="en-US" sz="2800" b="1" dirty="0"/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752600" y="5972175"/>
            <a:ext cx="274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* </a:t>
            </a:r>
            <a:r>
              <a:rPr lang="en-US" sz="1200" b="1" dirty="0">
                <a:solidFill>
                  <a:schemeClr val="tx2"/>
                </a:solidFill>
              </a:rPr>
              <a:t>three </a:t>
            </a:r>
            <a:r>
              <a:rPr lang="en-US" sz="1200" b="1" dirty="0" smtClean="0">
                <a:solidFill>
                  <a:schemeClr val="tx2"/>
                </a:solidFill>
              </a:rPr>
              <a:t>month period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" y="4415135"/>
            <a:ext cx="149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Mag.: M</a:t>
            </a:r>
            <a:r>
              <a:rPr lang="en-US" sz="2400" b="1" baseline="-25000" dirty="0" smtClean="0">
                <a:solidFill>
                  <a:schemeClr val="tx2"/>
                </a:solidFill>
              </a:rPr>
              <a:t>w</a:t>
            </a:r>
            <a:r>
              <a:rPr lang="en-US" sz="2400" b="1" dirty="0" smtClean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" y="3849469"/>
            <a:ext cx="2498386" cy="64633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Reliability: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/>
          <p:cNvSpPr/>
          <p:nvPr/>
        </p:nvSpPr>
        <p:spPr>
          <a:xfrm>
            <a:off x="5486400" y="4191000"/>
            <a:ext cx="25146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F5AFC8-CC89-344C-A811-156D5D321E94}" type="slidenum">
              <a:rPr lang="en-US"/>
              <a:pPr/>
              <a:t>31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							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(2009-2012)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2057400" y="1981200"/>
            <a:ext cx="5334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6400800" y="2133600"/>
            <a:ext cx="5334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342606" y="2209007"/>
            <a:ext cx="457202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344194" y="3504406"/>
            <a:ext cx="457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27"/>
          <p:cNvSpPr txBox="1">
            <a:spLocks noChangeArrowheads="1"/>
          </p:cNvSpPr>
          <p:nvPr/>
        </p:nvSpPr>
        <p:spPr bwMode="auto">
          <a:xfrm>
            <a:off x="2362200" y="3657600"/>
            <a:ext cx="626268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- most probable</a:t>
            </a:r>
          </a:p>
          <a:p>
            <a:r>
              <a:rPr lang="en-US" b="1" dirty="0">
                <a:solidFill>
                  <a:schemeClr val="tx2"/>
                </a:solidFill>
              </a:rPr>
              <a:t>… M</a:t>
            </a:r>
            <a:r>
              <a:rPr lang="en-US" b="1" baseline="-25000" dirty="0">
                <a:solidFill>
                  <a:schemeClr val="tx2"/>
                </a:solidFill>
              </a:rPr>
              <a:t>w</a:t>
            </a:r>
          </a:p>
          <a:p>
            <a:r>
              <a:rPr lang="en-US" b="1" dirty="0">
                <a:solidFill>
                  <a:schemeClr val="tx2"/>
                </a:solidFill>
              </a:rPr>
              <a:t>… location</a:t>
            </a:r>
          </a:p>
          <a:p>
            <a:r>
              <a:rPr lang="en-US" b="1" dirty="0">
                <a:solidFill>
                  <a:schemeClr val="tx2"/>
                </a:solidFill>
              </a:rPr>
              <a:t>… origin time</a:t>
            </a:r>
          </a:p>
          <a:p>
            <a:r>
              <a:rPr lang="en-US" b="1" dirty="0">
                <a:solidFill>
                  <a:schemeClr val="tx2"/>
                </a:solidFill>
              </a:rPr>
              <a:t>… ground motion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  and uncertainties</a:t>
            </a:r>
          </a:p>
          <a:p>
            <a:endParaRPr lang="en-US" sz="11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chemeClr val="tx2"/>
                </a:solidFill>
              </a:rPr>
              <a:t> probability of false trigger, i.e. no earthquake</a:t>
            </a:r>
          </a:p>
          <a:p>
            <a:endParaRPr lang="en-US" sz="11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chemeClr val="tx2"/>
                </a:solidFill>
              </a:rPr>
              <a:t> CANCEL message if needed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2538" name="TextBox 28"/>
          <p:cNvSpPr txBox="1">
            <a:spLocks noChangeArrowheads="1"/>
          </p:cNvSpPr>
          <p:nvPr/>
        </p:nvSpPr>
        <p:spPr bwMode="auto">
          <a:xfrm>
            <a:off x="5638800" y="4495800"/>
            <a:ext cx="2185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Bayesian approach</a:t>
            </a:r>
          </a:p>
        </p:txBody>
      </p:sp>
      <p:sp>
        <p:nvSpPr>
          <p:cNvPr id="30" name="Right Brace 29"/>
          <p:cNvSpPr/>
          <p:nvPr/>
        </p:nvSpPr>
        <p:spPr>
          <a:xfrm>
            <a:off x="5029200" y="4191000"/>
            <a:ext cx="304800" cy="12954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Arial" charset="0"/>
              <a:cs typeface="Arial" charset="0"/>
            </a:endParaRPr>
          </a:p>
        </p:txBody>
      </p:sp>
      <p:sp>
        <p:nvSpPr>
          <p:cNvPr id="22540" name="TextBox 30"/>
          <p:cNvSpPr txBox="1">
            <a:spLocks noChangeArrowheads="1"/>
          </p:cNvSpPr>
          <p:nvPr/>
        </p:nvSpPr>
        <p:spPr bwMode="auto">
          <a:xfrm>
            <a:off x="5486400" y="4800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/>
              <a:t>up-dated with time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" y="2133600"/>
            <a:ext cx="2018501" cy="1754327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 1: </a:t>
            </a:r>
            <a:endParaRPr lang="en-US" sz="3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 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reliability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42" name="TextBox 33"/>
          <p:cNvSpPr txBox="1">
            <a:spLocks noChangeArrowheads="1"/>
          </p:cNvSpPr>
          <p:nvPr/>
        </p:nvSpPr>
        <p:spPr bwMode="auto">
          <a:xfrm>
            <a:off x="2819400" y="2438400"/>
            <a:ext cx="3276600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</a:rPr>
              <a:t>Decision </a:t>
            </a:r>
            <a:r>
              <a:rPr lang="en-US" sz="3200" b="1" dirty="0">
                <a:solidFill>
                  <a:srgbClr val="262626"/>
                </a:solidFill>
              </a:rPr>
              <a:t>Module</a:t>
            </a:r>
          </a:p>
          <a:p>
            <a:pPr algn="ctr"/>
            <a:r>
              <a:rPr lang="en-US" sz="2400" b="1" dirty="0">
                <a:solidFill>
                  <a:srgbClr val="262626"/>
                </a:solidFill>
              </a:rPr>
              <a:t>(Bayesian)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22550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2551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2552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</p:spPr>
        </p:cxnSp>
      </p:grpSp>
      <p:sp>
        <p:nvSpPr>
          <p:cNvPr id="35" name="TextBox 34"/>
          <p:cNvSpPr txBox="1"/>
          <p:nvPr/>
        </p:nvSpPr>
        <p:spPr>
          <a:xfrm>
            <a:off x="9144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l-GR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-P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d 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On-site Algorithm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33800" y="990600"/>
            <a:ext cx="16764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Virtual Seismologist (VS)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056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ElarmS</a:t>
            </a:r>
          </a:p>
          <a:p>
            <a:pPr algn="ctr">
              <a:defRPr/>
            </a:pPr>
            <a:endParaRPr lang="en-US"/>
          </a:p>
        </p:txBody>
      </p:sp>
      <p:sp>
        <p:nvSpPr>
          <p:cNvPr id="22547" name="TextBox 10"/>
          <p:cNvSpPr txBox="1">
            <a:spLocks noChangeArrowheads="1"/>
          </p:cNvSpPr>
          <p:nvPr/>
        </p:nvSpPr>
        <p:spPr bwMode="auto">
          <a:xfrm>
            <a:off x="814713" y="609600"/>
            <a:ext cx="1582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Single sensor</a:t>
            </a:r>
          </a:p>
        </p:txBody>
      </p:sp>
      <p:sp>
        <p:nvSpPr>
          <p:cNvPr id="22548" name="TextBox 13"/>
          <p:cNvSpPr txBox="1">
            <a:spLocks noChangeArrowheads="1"/>
          </p:cNvSpPr>
          <p:nvPr/>
        </p:nvSpPr>
        <p:spPr bwMode="auto">
          <a:xfrm>
            <a:off x="3557913" y="6096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22549" name="TextBox 14"/>
          <p:cNvSpPr txBox="1">
            <a:spLocks noChangeArrowheads="1"/>
          </p:cNvSpPr>
          <p:nvPr/>
        </p:nvSpPr>
        <p:spPr bwMode="auto">
          <a:xfrm>
            <a:off x="6524951" y="60960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153400" y="6416675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F738166-3494-EE4E-BC87-BF30F7957B30}" type="slidenum">
              <a:rPr lang="en-US"/>
              <a:pPr/>
              <a:t>32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2286000" y="1981200"/>
            <a:ext cx="5334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6248400" y="2133600"/>
            <a:ext cx="5334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342606" y="2209007"/>
            <a:ext cx="457202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4648202" y="3657599"/>
            <a:ext cx="1066799" cy="60959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TextBox 24"/>
          <p:cNvSpPr txBox="1">
            <a:spLocks noChangeArrowheads="1"/>
          </p:cNvSpPr>
          <p:nvPr/>
        </p:nvSpPr>
        <p:spPr bwMode="auto">
          <a:xfrm>
            <a:off x="3429000" y="4461808"/>
            <a:ext cx="2862263" cy="193899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b="1" dirty="0"/>
          </a:p>
          <a:p>
            <a:pPr algn="ctr"/>
            <a:r>
              <a:rPr lang="en-US" sz="2400" b="1" dirty="0"/>
              <a:t>USER Module</a:t>
            </a:r>
          </a:p>
          <a:p>
            <a:r>
              <a:rPr lang="en-US" sz="2400" dirty="0"/>
              <a:t>- Single site warning</a:t>
            </a:r>
          </a:p>
          <a:p>
            <a:r>
              <a:rPr lang="en-US" sz="2400" dirty="0"/>
              <a:t>- Map view</a:t>
            </a:r>
          </a:p>
          <a:p>
            <a:endParaRPr lang="en-US" sz="24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24600" y="4724400"/>
            <a:ext cx="6096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2514600" y="3428998"/>
            <a:ext cx="1371600" cy="103281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Box 34"/>
          <p:cNvSpPr txBox="1">
            <a:spLocks noChangeArrowheads="1"/>
          </p:cNvSpPr>
          <p:nvPr/>
        </p:nvSpPr>
        <p:spPr bwMode="auto">
          <a:xfrm>
            <a:off x="838200" y="4477683"/>
            <a:ext cx="2252663" cy="193899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b="1" dirty="0" smtClean="0"/>
          </a:p>
          <a:p>
            <a:pPr algn="ctr"/>
            <a:r>
              <a:rPr lang="en-US" sz="2400" b="1" dirty="0" smtClean="0"/>
              <a:t>SCEC/ </a:t>
            </a:r>
            <a:r>
              <a:rPr lang="en-US" sz="2400" b="1" dirty="0"/>
              <a:t>EEW Testing Center</a:t>
            </a:r>
          </a:p>
          <a:p>
            <a:pPr algn="ctr"/>
            <a:endParaRPr lang="en-US" sz="2400" dirty="0"/>
          </a:p>
          <a:p>
            <a:endParaRPr lang="en-US" sz="2400" b="1" dirty="0"/>
          </a:p>
        </p:txBody>
      </p:sp>
      <p:sp>
        <p:nvSpPr>
          <p:cNvPr id="25611" name="TextBox 33"/>
          <p:cNvSpPr txBox="1">
            <a:spLocks noChangeArrowheads="1"/>
          </p:cNvSpPr>
          <p:nvPr/>
        </p:nvSpPr>
        <p:spPr bwMode="auto">
          <a:xfrm>
            <a:off x="2971800" y="2438400"/>
            <a:ext cx="3276600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</a:rPr>
              <a:t>Decision </a:t>
            </a:r>
            <a:r>
              <a:rPr lang="en-US" sz="3200" b="1" dirty="0">
                <a:solidFill>
                  <a:srgbClr val="262626"/>
                </a:solidFill>
              </a:rPr>
              <a:t>Module</a:t>
            </a:r>
          </a:p>
          <a:p>
            <a:pPr algn="ctr"/>
            <a:r>
              <a:rPr lang="en-US" sz="2400" b="1" dirty="0">
                <a:solidFill>
                  <a:srgbClr val="262626"/>
                </a:solidFill>
              </a:rPr>
              <a:t>(Bayesian)</a:t>
            </a:r>
          </a:p>
        </p:txBody>
      </p:sp>
      <p:sp>
        <p:nvSpPr>
          <p:cNvPr id="25612" name="TextBox 38"/>
          <p:cNvSpPr txBox="1">
            <a:spLocks noChangeArrowheads="1"/>
          </p:cNvSpPr>
          <p:nvPr/>
        </p:nvSpPr>
        <p:spPr bwMode="auto">
          <a:xfrm>
            <a:off x="7391400" y="4419600"/>
            <a:ext cx="1432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Test users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25626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5627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5628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</p:spPr>
        </p:cxnSp>
      </p:grpSp>
      <p:sp>
        <p:nvSpPr>
          <p:cNvPr id="32" name="TextBox 31"/>
          <p:cNvSpPr txBox="1"/>
          <p:nvPr/>
        </p:nvSpPr>
        <p:spPr>
          <a:xfrm>
            <a:off x="914400" y="990600"/>
            <a:ext cx="1600200" cy="923925"/>
          </a:xfrm>
          <a:prstGeom prst="rect">
            <a:avLst/>
          </a:prstGeom>
          <a:solidFill>
            <a:srgbClr val="4F81BD"/>
          </a:solidFill>
          <a:ln>
            <a:solidFill>
              <a:srgbClr val="BBE0E3"/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l-GR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c</a:t>
            </a: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-P</a:t>
            </a:r>
            <a:r>
              <a:rPr lang="en-US" baseline="-25000">
                <a:solidFill>
                  <a:schemeClr val="bg1"/>
                </a:solidFill>
                <a:ea typeface="Times New Roman" charset="0"/>
                <a:cs typeface="Times New Roman" charset="0"/>
              </a:rPr>
              <a:t>d 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On-site Algorithm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33800" y="990600"/>
            <a:ext cx="16764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Virtual Seismologist (VS)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05600" y="990600"/>
            <a:ext cx="1600200" cy="923925"/>
          </a:xfrm>
          <a:prstGeom prst="rect">
            <a:avLst/>
          </a:prstGeom>
          <a:solidFill>
            <a:srgbClr val="4F81BD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ElarmS</a:t>
            </a:r>
          </a:p>
          <a:p>
            <a:pPr algn="ctr">
              <a:defRPr/>
            </a:pPr>
            <a:endParaRPr lang="en-US"/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							</a:t>
            </a:r>
            <a:r>
              <a:rPr lang="en-US" sz="2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charset="0"/>
              </a:rPr>
              <a:t>(2009-2012)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388" y="2133600"/>
            <a:ext cx="3706812" cy="246221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D9D9D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 1: 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rgbClr val="D9D9D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>
                <a:solidFill>
                  <a:srgbClr val="D9D9D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 reliability</a:t>
            </a:r>
          </a:p>
          <a:p>
            <a:pPr>
              <a:defRPr/>
            </a:pP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 2: </a:t>
            </a:r>
            <a:endParaRPr lang="en-US" sz="3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demonstrate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>
              <a:buFont typeface="Arial" charset="0"/>
              <a:buChar char="•"/>
              <a:defRPr/>
            </a:pP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0800000">
            <a:off x="6553200" y="3048000"/>
            <a:ext cx="1295400" cy="1588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 flipH="1" flipV="1">
            <a:off x="7228850" y="3669338"/>
            <a:ext cx="1241088" cy="1588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1" name="TextBox 48"/>
          <p:cNvSpPr txBox="1">
            <a:spLocks noChangeArrowheads="1"/>
          </p:cNvSpPr>
          <p:nvPr/>
        </p:nvSpPr>
        <p:spPr bwMode="auto">
          <a:xfrm>
            <a:off x="6324600" y="5029200"/>
            <a:ext cx="25908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 dirty="0"/>
              <a:t> predicted and observed ground motions</a:t>
            </a:r>
          </a:p>
          <a:p>
            <a:pPr>
              <a:buFont typeface="Arial" charset="0"/>
              <a:buChar char="•"/>
            </a:pPr>
            <a:r>
              <a:rPr lang="en-US" b="1" dirty="0"/>
              <a:t> available warning time</a:t>
            </a:r>
          </a:p>
          <a:p>
            <a:pPr>
              <a:buFont typeface="Arial" charset="0"/>
              <a:buChar char="•"/>
            </a:pPr>
            <a:r>
              <a:rPr lang="en-US" b="1" dirty="0"/>
              <a:t> probability of false alarm</a:t>
            </a:r>
          </a:p>
          <a:p>
            <a:pPr>
              <a:buFont typeface="Arial" charset="0"/>
              <a:buChar char="•"/>
            </a:pPr>
            <a:r>
              <a:rPr lang="en-US" b="1" dirty="0"/>
              <a:t>…</a:t>
            </a:r>
            <a:endParaRPr lang="en-US" sz="3600" b="1" dirty="0"/>
          </a:p>
        </p:txBody>
      </p:sp>
      <p:sp>
        <p:nvSpPr>
          <p:cNvPr id="25622" name="TextBox 27"/>
          <p:cNvSpPr txBox="1">
            <a:spLocks noChangeArrowheads="1"/>
          </p:cNvSpPr>
          <p:nvPr/>
        </p:nvSpPr>
        <p:spPr bwMode="auto">
          <a:xfrm rot="-5400000">
            <a:off x="7412375" y="3485327"/>
            <a:ext cx="12105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feed-back</a:t>
            </a:r>
          </a:p>
        </p:txBody>
      </p:sp>
      <p:sp>
        <p:nvSpPr>
          <p:cNvPr id="25623" name="TextBox 10"/>
          <p:cNvSpPr txBox="1">
            <a:spLocks noChangeArrowheads="1"/>
          </p:cNvSpPr>
          <p:nvPr/>
        </p:nvSpPr>
        <p:spPr bwMode="auto">
          <a:xfrm>
            <a:off x="914400" y="590490"/>
            <a:ext cx="1582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Single sensor</a:t>
            </a:r>
          </a:p>
        </p:txBody>
      </p:sp>
      <p:sp>
        <p:nvSpPr>
          <p:cNvPr id="25624" name="TextBox 13"/>
          <p:cNvSpPr txBox="1">
            <a:spLocks noChangeArrowheads="1"/>
          </p:cNvSpPr>
          <p:nvPr/>
        </p:nvSpPr>
        <p:spPr bwMode="auto">
          <a:xfrm>
            <a:off x="3657600" y="59049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  <p:sp>
        <p:nvSpPr>
          <p:cNvPr id="25625" name="TextBox 14"/>
          <p:cNvSpPr txBox="1">
            <a:spLocks noChangeArrowheads="1"/>
          </p:cNvSpPr>
          <p:nvPr/>
        </p:nvSpPr>
        <p:spPr bwMode="auto">
          <a:xfrm>
            <a:off x="6624638" y="590490"/>
            <a:ext cx="18570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Sensor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416675"/>
            <a:ext cx="762000" cy="365125"/>
          </a:xfrm>
        </p:spPr>
        <p:txBody>
          <a:bodyPr/>
          <a:lstStyle/>
          <a:p>
            <a:pPr>
              <a:defRPr/>
            </a:pPr>
            <a:fld id="{4FCE2346-E42F-4066-B765-30C88AFB8FE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2286000" y="1981200"/>
            <a:ext cx="5334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6248400" y="2133600"/>
            <a:ext cx="5334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304507" y="2247106"/>
            <a:ext cx="533400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7363" y="3716338"/>
            <a:ext cx="3094037" cy="1770062"/>
            <a:chOff x="487363" y="3716338"/>
            <a:chExt cx="3094037" cy="1770062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2209800" y="3716338"/>
              <a:ext cx="1371600" cy="105886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6" name="TextBox 34"/>
            <p:cNvSpPr txBox="1">
              <a:spLocks noChangeArrowheads="1"/>
            </p:cNvSpPr>
            <p:nvPr/>
          </p:nvSpPr>
          <p:spPr bwMode="auto">
            <a:xfrm>
              <a:off x="487363" y="4840288"/>
              <a:ext cx="2252662" cy="64611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smtClean="0">
                  <a:solidFill>
                    <a:schemeClr val="bg1"/>
                  </a:solidFill>
                </a:rPr>
                <a:t>CISN EEW Testing Center</a:t>
              </a:r>
            </a:p>
          </p:txBody>
        </p:sp>
      </p:grpSp>
      <p:grpSp>
        <p:nvGrpSpPr>
          <p:cNvPr id="14343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14367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14368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14369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914400" y="990600"/>
            <a:ext cx="1600200" cy="923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l-G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baseline="-25000" dirty="0">
                <a:solidFill>
                  <a:schemeClr val="bg1"/>
                </a:solidFill>
                <a:cs typeface="Times New Roman"/>
              </a:rPr>
              <a:t>c</a:t>
            </a:r>
            <a:r>
              <a:rPr lang="en-US" dirty="0">
                <a:solidFill>
                  <a:schemeClr val="bg1"/>
                </a:solidFill>
                <a:cs typeface="Times New Roman"/>
              </a:rPr>
              <a:t>-P</a:t>
            </a:r>
            <a:r>
              <a:rPr lang="en-US" baseline="-25000" dirty="0">
                <a:solidFill>
                  <a:schemeClr val="bg1"/>
                </a:solidFill>
                <a:cs typeface="Times New Roman"/>
              </a:rPr>
              <a:t>d 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cs typeface="Times New Roman"/>
              </a:rPr>
              <a:t>On-site Algorithm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33800" y="990600"/>
            <a:ext cx="1676400" cy="923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Virtual Seismologist (VS)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05600" y="990600"/>
            <a:ext cx="1600200" cy="923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dirty="0">
              <a:cs typeface="Times New Roman" pitchFamily="18" charset="0"/>
            </a:endParaRPr>
          </a:p>
          <a:p>
            <a:pPr algn="ctr">
              <a:defRPr/>
            </a:pPr>
            <a:r>
              <a:rPr lang="en-US" dirty="0" err="1">
                <a:solidFill>
                  <a:schemeClr val="bg1"/>
                </a:solidFill>
                <a:cs typeface="Times New Roman" pitchFamily="18" charset="0"/>
              </a:rPr>
              <a:t>ElarmS</a:t>
            </a:r>
            <a:endParaRPr lang="en-US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95600" y="2590800"/>
            <a:ext cx="3276600" cy="10461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Decision Module</a:t>
            </a:r>
          </a:p>
          <a:p>
            <a:pPr algn="ctr">
              <a:defRPr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(Integration Module)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248400" y="3049588"/>
            <a:ext cx="1601788" cy="1423987"/>
            <a:chOff x="6248400" y="3049588"/>
            <a:chExt cx="1601788" cy="1423987"/>
          </a:xfrm>
        </p:grpSpPr>
        <p:cxnSp>
          <p:nvCxnSpPr>
            <p:cNvPr id="44" name="Straight Arrow Connector 43"/>
            <p:cNvCxnSpPr/>
            <p:nvPr/>
          </p:nvCxnSpPr>
          <p:spPr>
            <a:xfrm flipH="1">
              <a:off x="6248400" y="3049588"/>
              <a:ext cx="1600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7848600" y="3049588"/>
              <a:ext cx="1588" cy="1423987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6" name="TextBox 27"/>
            <p:cNvSpPr txBox="1">
              <a:spLocks noChangeArrowheads="1"/>
            </p:cNvSpPr>
            <p:nvPr/>
          </p:nvSpPr>
          <p:spPr bwMode="auto">
            <a:xfrm>
              <a:off x="6351588" y="3130550"/>
              <a:ext cx="14287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/>
                <a:t>feed-back</a:t>
              </a:r>
            </a:p>
            <a:p>
              <a:pPr algn="ctr" eaLnBrk="1" hangingPunct="1"/>
              <a:r>
                <a:rPr lang="en-US" sz="1600"/>
                <a:t>by </a:t>
              </a:r>
              <a:r>
                <a:rPr lang="en-US" sz="1600" b="1"/>
                <a:t>test users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00400" y="3716338"/>
            <a:ext cx="5775325" cy="2376487"/>
            <a:chOff x="3200400" y="3716338"/>
            <a:chExt cx="5775325" cy="2376487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>
              <a:off x="4511675" y="3716338"/>
              <a:ext cx="0" cy="93186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ight Arrow 8"/>
            <p:cNvSpPr/>
            <p:nvPr/>
          </p:nvSpPr>
          <p:spPr bwMode="auto">
            <a:xfrm>
              <a:off x="5338763" y="4648200"/>
              <a:ext cx="757237" cy="126365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92" name="TextBox 24"/>
            <p:cNvSpPr txBox="1">
              <a:spLocks noChangeArrowheads="1"/>
            </p:cNvSpPr>
            <p:nvPr/>
          </p:nvSpPr>
          <p:spPr bwMode="auto">
            <a:xfrm>
              <a:off x="3200400" y="4775200"/>
              <a:ext cx="2514600" cy="1016000"/>
            </a:xfrm>
            <a:prstGeom prst="rect">
              <a:avLst/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en-US" b="1" dirty="0" smtClean="0"/>
            </a:p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chemeClr val="bg1"/>
                  </a:solidFill>
                </a:rPr>
                <a:t>User Display</a:t>
              </a:r>
              <a:endParaRPr lang="en-US" sz="2400" dirty="0" smtClean="0">
                <a:solidFill>
                  <a:schemeClr val="bg1"/>
                </a:solidFill>
              </a:endParaRPr>
            </a:p>
            <a:p>
              <a:pPr eaLnBrk="1" hangingPunct="1">
                <a:defRPr/>
              </a:pPr>
              <a:endParaRPr lang="en-US" b="1" dirty="0" smtClean="0"/>
            </a:p>
          </p:txBody>
        </p:sp>
        <p:pic>
          <p:nvPicPr>
            <p:cNvPr id="14363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" t="8994" r="13354" b="3641"/>
            <a:stretch>
              <a:fillRect/>
            </a:stretch>
          </p:blipFill>
          <p:spPr bwMode="auto">
            <a:xfrm>
              <a:off x="6172200" y="4473575"/>
              <a:ext cx="2803525" cy="1619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9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15370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15371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15372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914400" y="4953000"/>
            <a:ext cx="716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b="1" dirty="0" smtClean="0"/>
              <a:t>platform independent </a:t>
            </a:r>
            <a:r>
              <a:rPr lang="en-US" sz="2000" dirty="0" smtClean="0"/>
              <a:t>(Java)</a:t>
            </a:r>
          </a:p>
          <a:p>
            <a:pPr marL="0" indent="0" eaLnBrk="1" hangingPunct="1">
              <a:defRPr/>
            </a:pPr>
            <a:endParaRPr lang="en-US" sz="20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/>
              <a:t>ability to add </a:t>
            </a:r>
            <a:r>
              <a:rPr lang="en-US" sz="2000" b="1" dirty="0" smtClean="0"/>
              <a:t>multiple map layers </a:t>
            </a:r>
            <a:r>
              <a:rPr lang="en-US" sz="2000" dirty="0" smtClean="0"/>
              <a:t> &amp; navigational features (</a:t>
            </a:r>
            <a:r>
              <a:rPr lang="en-US" sz="2000" dirty="0" err="1" smtClean="0"/>
              <a:t>OpenMap</a:t>
            </a:r>
            <a:r>
              <a:rPr lang="en-US" sz="2000" dirty="0" smtClean="0"/>
              <a:t> application programming interface)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FF178-7393-485D-B3CF-758C777E488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04900" y="914400"/>
            <a:ext cx="6819900" cy="3924300"/>
            <a:chOff x="1104900" y="914400"/>
            <a:chExt cx="6819900" cy="3924300"/>
          </a:xfrm>
        </p:grpSpPr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" t="8994" r="13353" b="3641"/>
            <a:stretch>
              <a:fillRect/>
            </a:stretch>
          </p:blipFill>
          <p:spPr bwMode="auto">
            <a:xfrm>
              <a:off x="1104900" y="914400"/>
              <a:ext cx="6819900" cy="392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3810000" y="1419225"/>
              <a:ext cx="2514600" cy="5238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00" b="1" dirty="0" smtClean="0">
                  <a:solidFill>
                    <a:srgbClr val="0070C0"/>
                  </a:solidFill>
                </a:rPr>
                <a:t>User Display</a:t>
              </a:r>
              <a:endParaRPr lang="en-US" sz="2800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001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16395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16396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16397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3358F-ADD1-4EAE-8BC1-8774479980F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0" y="4876800"/>
            <a:ext cx="5638800" cy="1016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b="1" u="sng" dirty="0" smtClean="0">
                <a:solidFill>
                  <a:schemeClr val="bg1"/>
                </a:solidFill>
              </a:rPr>
              <a:t>remaining time </a:t>
            </a:r>
            <a:r>
              <a:rPr lang="en-US" sz="2000" dirty="0" smtClean="0">
                <a:solidFill>
                  <a:schemeClr val="bg1"/>
                </a:solidFill>
              </a:rPr>
              <a:t>until S-wave arrival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/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/>
          </a:p>
        </p:txBody>
      </p:sp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994" r="13353" b="3641"/>
          <a:stretch>
            <a:fillRect/>
          </a:stretch>
        </p:blipFill>
        <p:spPr bwMode="auto">
          <a:xfrm>
            <a:off x="1104900" y="914400"/>
            <a:ext cx="68199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10000" y="1419225"/>
            <a:ext cx="2514600" cy="52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User Display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35025" y="838200"/>
            <a:ext cx="1069975" cy="6096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876800"/>
            <a:ext cx="99218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78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17419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17420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17421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47D0D-BEBF-4ABE-8D14-C7FCAFBD770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0" y="4876800"/>
            <a:ext cx="5638800" cy="1016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remaining time until S-wave arrival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b="1" u="sng" dirty="0">
                <a:solidFill>
                  <a:schemeClr val="bg1"/>
                </a:solidFill>
              </a:rPr>
              <a:t>expected </a:t>
            </a:r>
            <a:r>
              <a:rPr lang="en-US" sz="2000" b="1" u="sng" dirty="0" smtClean="0">
                <a:solidFill>
                  <a:schemeClr val="bg1"/>
                </a:solidFill>
              </a:rPr>
              <a:t>intensity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at </a:t>
            </a:r>
            <a:r>
              <a:rPr lang="en-US" sz="2000" dirty="0">
                <a:solidFill>
                  <a:schemeClr val="bg1"/>
                </a:solidFill>
              </a:rPr>
              <a:t>user </a:t>
            </a:r>
            <a:r>
              <a:rPr lang="en-US" sz="2000" dirty="0" smtClean="0">
                <a:solidFill>
                  <a:schemeClr val="bg1"/>
                </a:solidFill>
              </a:rPr>
              <a:t>site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/>
          </a:p>
        </p:txBody>
      </p:sp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994" r="13353" b="3641"/>
          <a:stretch>
            <a:fillRect/>
          </a:stretch>
        </p:blipFill>
        <p:spPr bwMode="auto">
          <a:xfrm>
            <a:off x="1104900" y="914400"/>
            <a:ext cx="68199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10000" y="1419225"/>
            <a:ext cx="2514600" cy="52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User Display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35025" y="1447800"/>
            <a:ext cx="1450975" cy="6096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1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876800"/>
            <a:ext cx="99218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04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18443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18444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18445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5396B-8009-4DD6-915A-EC235832645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0" y="4876800"/>
            <a:ext cx="5638800" cy="1016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remaining time until S-wave arrival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expected </a:t>
            </a:r>
            <a:r>
              <a:rPr lang="en-US" sz="2000" dirty="0" smtClean="0">
                <a:solidFill>
                  <a:schemeClr val="bg1"/>
                </a:solidFill>
              </a:rPr>
              <a:t>intensity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at </a:t>
            </a:r>
            <a:r>
              <a:rPr lang="en-US" sz="2000" dirty="0">
                <a:solidFill>
                  <a:schemeClr val="bg1"/>
                </a:solidFill>
              </a:rPr>
              <a:t>user </a:t>
            </a:r>
            <a:r>
              <a:rPr lang="en-US" sz="2000" dirty="0" smtClean="0">
                <a:solidFill>
                  <a:schemeClr val="bg1"/>
                </a:solidFill>
              </a:rPr>
              <a:t>site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000" b="1" u="sng" dirty="0">
                <a:solidFill>
                  <a:schemeClr val="bg1"/>
                </a:solidFill>
              </a:rPr>
              <a:t>(moment) </a:t>
            </a:r>
            <a:r>
              <a:rPr lang="en-US" sz="2000" b="1" u="sng" dirty="0" smtClean="0">
                <a:solidFill>
                  <a:schemeClr val="bg1"/>
                </a:solidFill>
              </a:rPr>
              <a:t>magnitude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994" r="13353" b="3641"/>
          <a:stretch>
            <a:fillRect/>
          </a:stretch>
        </p:blipFill>
        <p:spPr bwMode="auto">
          <a:xfrm>
            <a:off x="1104900" y="914400"/>
            <a:ext cx="68199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10000" y="1419225"/>
            <a:ext cx="2514600" cy="52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User Display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11225" y="1905000"/>
            <a:ext cx="1450975" cy="6096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4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876800"/>
            <a:ext cx="99218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6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19470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19471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19472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A8955-5C8D-44D4-852D-EB8E3507E71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0" y="4876800"/>
            <a:ext cx="5638800" cy="1016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b="1" u="sng" dirty="0" smtClean="0">
                <a:solidFill>
                  <a:schemeClr val="bg1"/>
                </a:solidFill>
              </a:rPr>
              <a:t>locations </a:t>
            </a:r>
            <a:r>
              <a:rPr lang="en-US" sz="2000" b="1" u="sng" dirty="0">
                <a:solidFill>
                  <a:schemeClr val="bg1"/>
                </a:solidFill>
              </a:rPr>
              <a:t>of epicenter &amp; user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/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/>
          </a:p>
        </p:txBody>
      </p:sp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994" r="13353" b="3641"/>
          <a:stretch>
            <a:fillRect/>
          </a:stretch>
        </p:blipFill>
        <p:spPr bwMode="auto">
          <a:xfrm>
            <a:off x="1104900" y="914400"/>
            <a:ext cx="68199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10000" y="1419225"/>
            <a:ext cx="2514600" cy="52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User Display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867400" y="31242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67200" y="2743200"/>
            <a:ext cx="8382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5"/>
          <p:cNvSpPr txBox="1">
            <a:spLocks noChangeArrowheads="1"/>
          </p:cNvSpPr>
          <p:nvPr/>
        </p:nvSpPr>
        <p:spPr bwMode="auto">
          <a:xfrm>
            <a:off x="6705600" y="28956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user</a:t>
            </a:r>
          </a:p>
        </p:txBody>
      </p:sp>
      <p:sp>
        <p:nvSpPr>
          <p:cNvPr id="19467" name="TextBox 17"/>
          <p:cNvSpPr txBox="1">
            <a:spLocks noChangeArrowheads="1"/>
          </p:cNvSpPr>
          <p:nvPr/>
        </p:nvSpPr>
        <p:spPr bwMode="auto">
          <a:xfrm>
            <a:off x="3200400" y="2525713"/>
            <a:ext cx="123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epicenter</a:t>
            </a:r>
          </a:p>
        </p:txBody>
      </p:sp>
      <p:pic>
        <p:nvPicPr>
          <p:cNvPr id="1946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876800"/>
            <a:ext cx="99218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18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20494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0495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0496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44786-71F0-425B-9EF5-2DC789B1D32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0" y="4876800"/>
            <a:ext cx="5638800" cy="1016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locations </a:t>
            </a:r>
            <a:r>
              <a:rPr lang="en-US" sz="2000" dirty="0">
                <a:solidFill>
                  <a:schemeClr val="bg1"/>
                </a:solidFill>
              </a:rPr>
              <a:t>of epicenter &amp; user</a:t>
            </a:r>
          </a:p>
          <a:p>
            <a:pPr marL="285750" lvl="1" eaLnBrk="1" hangingPunct="1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u="sng" dirty="0" smtClean="0">
                <a:solidFill>
                  <a:schemeClr val="bg1"/>
                </a:solidFill>
              </a:rPr>
              <a:t>locations </a:t>
            </a:r>
            <a:r>
              <a:rPr lang="en-US" sz="2000" b="1" u="sng" dirty="0">
                <a:solidFill>
                  <a:schemeClr val="bg1"/>
                </a:solidFill>
              </a:rPr>
              <a:t>of P- /</a:t>
            </a:r>
            <a:r>
              <a:rPr lang="en-US" sz="2000" b="1" u="sng" dirty="0" smtClean="0">
                <a:solidFill>
                  <a:schemeClr val="bg1"/>
                </a:solidFill>
              </a:rPr>
              <a:t>S-</a:t>
            </a:r>
            <a:r>
              <a:rPr lang="en-US" sz="2000" b="1" u="sng" dirty="0" err="1" smtClean="0">
                <a:solidFill>
                  <a:schemeClr val="bg1"/>
                </a:solidFill>
              </a:rPr>
              <a:t>wavefronts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000" dirty="0" smtClean="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994" r="13353" b="3641"/>
          <a:stretch>
            <a:fillRect/>
          </a:stretch>
        </p:blipFill>
        <p:spPr bwMode="auto">
          <a:xfrm>
            <a:off x="1104900" y="914400"/>
            <a:ext cx="68199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10000" y="1419225"/>
            <a:ext cx="2514600" cy="52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User Display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257800" y="29718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38600" y="3048000"/>
            <a:ext cx="9906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0" name="TextBox 5"/>
          <p:cNvSpPr txBox="1">
            <a:spLocks noChangeArrowheads="1"/>
          </p:cNvSpPr>
          <p:nvPr/>
        </p:nvSpPr>
        <p:spPr bwMode="auto">
          <a:xfrm>
            <a:off x="6096000" y="27432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P-wave</a:t>
            </a:r>
          </a:p>
        </p:txBody>
      </p:sp>
      <p:sp>
        <p:nvSpPr>
          <p:cNvPr id="20491" name="TextBox 17"/>
          <p:cNvSpPr txBox="1">
            <a:spLocks noChangeArrowheads="1"/>
          </p:cNvSpPr>
          <p:nvPr/>
        </p:nvSpPr>
        <p:spPr bwMode="auto">
          <a:xfrm>
            <a:off x="3048000" y="2830513"/>
            <a:ext cx="123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S-wave</a:t>
            </a:r>
          </a:p>
        </p:txBody>
      </p:sp>
      <p:pic>
        <p:nvPicPr>
          <p:cNvPr id="20492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876800"/>
            <a:ext cx="99218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278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be fast (processing/telemetry latency less than 1 sec.)</a:t>
            </a:r>
          </a:p>
          <a:p>
            <a:r>
              <a:rPr lang="en-US" dirty="0" smtClean="0"/>
              <a:t>Must be </a:t>
            </a:r>
            <a:r>
              <a:rPr lang="en-US" dirty="0" err="1" smtClean="0"/>
              <a:t>onscale</a:t>
            </a:r>
            <a:endParaRPr lang="en-US" dirty="0"/>
          </a:p>
          <a:p>
            <a:r>
              <a:rPr lang="en-US" dirty="0" smtClean="0"/>
              <a:t>Must be at least two sensors in the </a:t>
            </a:r>
            <a:r>
              <a:rPr lang="en-US" dirty="0" err="1" smtClean="0"/>
              <a:t>epicentral</a:t>
            </a:r>
            <a:r>
              <a:rPr lang="en-US" dirty="0" smtClean="0"/>
              <a:t>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2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21516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1517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1518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A1319-4C17-484A-8D67-CE306DF5732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0" y="4876800"/>
            <a:ext cx="5638800" cy="1016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locations </a:t>
            </a:r>
            <a:r>
              <a:rPr lang="en-US" sz="2000" dirty="0">
                <a:solidFill>
                  <a:schemeClr val="bg1"/>
                </a:solidFill>
              </a:rPr>
              <a:t>of epicenter &amp; user</a:t>
            </a:r>
          </a:p>
          <a:p>
            <a:pPr marL="285750" lvl="1" eaLnBrk="1" hangingPunct="1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locations </a:t>
            </a:r>
            <a:r>
              <a:rPr lang="en-US" sz="2000" dirty="0">
                <a:solidFill>
                  <a:schemeClr val="bg1"/>
                </a:solidFill>
              </a:rPr>
              <a:t>of P- /S-</a:t>
            </a:r>
            <a:r>
              <a:rPr lang="en-US" sz="2000" dirty="0" err="1">
                <a:solidFill>
                  <a:schemeClr val="bg1"/>
                </a:solidFill>
              </a:rPr>
              <a:t>wavefronts</a:t>
            </a:r>
            <a:endParaRPr lang="en-US" sz="2000" dirty="0">
              <a:solidFill>
                <a:schemeClr val="bg1"/>
              </a:solidFill>
            </a:endParaRPr>
          </a:p>
          <a:p>
            <a:pPr marL="342900" lvl="1" indent="-342900" eaLnBrk="1" hangingPunct="1">
              <a:buFont typeface="Arial" pitchFamily="34" charset="0"/>
              <a:buChar char="•"/>
              <a:defRPr/>
            </a:pPr>
            <a:r>
              <a:rPr lang="en-US" sz="2000" b="1" u="sng" dirty="0">
                <a:solidFill>
                  <a:schemeClr val="bg1"/>
                </a:solidFill>
              </a:rPr>
              <a:t>intensity map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</a:rPr>
              <a:t>ShakeMaps</a:t>
            </a:r>
            <a:r>
              <a:rPr lang="en-US" sz="2000" dirty="0" smtClean="0">
                <a:solidFill>
                  <a:schemeClr val="bg1"/>
                </a:solidFill>
              </a:rPr>
              <a:t> color-code</a:t>
            </a:r>
            <a:r>
              <a:rPr lang="en-US" sz="2000" dirty="0" smtClean="0"/>
              <a:t>)</a:t>
            </a: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994" r="13353" b="3641"/>
          <a:stretch>
            <a:fillRect/>
          </a:stretch>
        </p:blipFill>
        <p:spPr bwMode="auto">
          <a:xfrm>
            <a:off x="1104900" y="914400"/>
            <a:ext cx="68199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10000" y="1419225"/>
            <a:ext cx="2514600" cy="52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User Display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1419225"/>
            <a:ext cx="5638800" cy="3419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1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876800"/>
            <a:ext cx="99218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1515" name="Picture 10" descr="intensity_107360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79868" r="8501" b="6187"/>
          <a:stretch>
            <a:fillRect/>
          </a:stretch>
        </p:blipFill>
        <p:spPr bwMode="auto">
          <a:xfrm>
            <a:off x="2400300" y="5916613"/>
            <a:ext cx="5448300" cy="94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8"/>
          <p:cNvGrpSpPr>
            <a:grpSpLocks/>
          </p:cNvGrpSpPr>
          <p:nvPr/>
        </p:nvGrpSpPr>
        <p:grpSpPr bwMode="auto">
          <a:xfrm>
            <a:off x="0" y="0"/>
            <a:ext cx="3886200" cy="769938"/>
            <a:chOff x="2257926" y="3116492"/>
            <a:chExt cx="2450432" cy="847041"/>
          </a:xfrm>
        </p:grpSpPr>
        <p:sp>
          <p:nvSpPr>
            <p:cNvPr id="22539" name="TextBox 19"/>
            <p:cNvSpPr txBox="1">
              <a:spLocks noChangeArrowheads="1"/>
            </p:cNvSpPr>
            <p:nvPr/>
          </p:nvSpPr>
          <p:spPr bwMode="auto">
            <a:xfrm>
              <a:off x="2257926" y="3278313"/>
              <a:ext cx="1251284" cy="44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2000">
                  <a:solidFill>
                    <a:srgbClr val="FFC000"/>
                  </a:solidFill>
                </a:rPr>
                <a:t>CISN Shake</a:t>
              </a:r>
            </a:p>
          </p:txBody>
        </p:sp>
        <p:sp>
          <p:nvSpPr>
            <p:cNvPr id="22540" name="TextBox 20"/>
            <p:cNvSpPr txBox="1">
              <a:spLocks noChangeArrowheads="1"/>
            </p:cNvSpPr>
            <p:nvPr/>
          </p:nvSpPr>
          <p:spPr bwMode="auto">
            <a:xfrm>
              <a:off x="3412958" y="3116492"/>
              <a:ext cx="1295400" cy="84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>
                  <a:solidFill>
                    <a:srgbClr val="FFC000"/>
                  </a:solidFill>
                </a:rPr>
                <a:t>Alert</a:t>
              </a:r>
            </a:p>
          </p:txBody>
        </p:sp>
        <p:cxnSp>
          <p:nvCxnSpPr>
            <p:cNvPr id="22541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3205808" y="3489525"/>
              <a:ext cx="537425" cy="126898"/>
            </a:xfrm>
            <a:prstGeom prst="line">
              <a:avLst/>
            </a:prstGeom>
            <a:noFill/>
            <a:ln w="349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-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						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B1DB1-8ED0-48D7-AE50-A6588D74DDE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0" y="4876800"/>
            <a:ext cx="5638800" cy="1323975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sz="2000" b="1" u="sng" dirty="0"/>
              <a:t>siren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000" b="1" u="sng" dirty="0"/>
              <a:t>voice announcement</a:t>
            </a:r>
            <a:r>
              <a:rPr lang="en-US" sz="2000" dirty="0"/>
              <a:t>: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000" dirty="0" smtClean="0"/>
              <a:t>count-down</a:t>
            </a:r>
            <a:endParaRPr lang="en-US" sz="2000" dirty="0"/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000" dirty="0"/>
              <a:t>“</a:t>
            </a:r>
            <a:r>
              <a:rPr lang="en-US" sz="2000" i="1" dirty="0"/>
              <a:t>weak shaking</a:t>
            </a:r>
            <a:r>
              <a:rPr lang="en-US" sz="2000" dirty="0"/>
              <a:t>”, “</a:t>
            </a:r>
            <a:r>
              <a:rPr lang="en-US" sz="2000" i="1" dirty="0"/>
              <a:t>strong shaking</a:t>
            </a:r>
            <a:r>
              <a:rPr lang="en-US" sz="2000" dirty="0"/>
              <a:t>”… </a:t>
            </a:r>
            <a:endParaRPr lang="en-US" sz="2400" dirty="0" smtClean="0"/>
          </a:p>
        </p:txBody>
      </p:sp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994" r="13353" b="3641"/>
          <a:stretch>
            <a:fillRect/>
          </a:stretch>
        </p:blipFill>
        <p:spPr bwMode="auto">
          <a:xfrm>
            <a:off x="1104900" y="914400"/>
            <a:ext cx="68199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810000" y="1419225"/>
            <a:ext cx="2514600" cy="52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User Display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22536" name="TextBox 1"/>
          <p:cNvSpPr txBox="1">
            <a:spLocks noChangeArrowheads="1"/>
          </p:cNvSpPr>
          <p:nvPr/>
        </p:nvSpPr>
        <p:spPr bwMode="auto">
          <a:xfrm>
            <a:off x="3124200" y="61833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future: different announcements depending on distance</a:t>
            </a:r>
          </a:p>
        </p:txBody>
      </p:sp>
      <p:pic>
        <p:nvPicPr>
          <p:cNvPr id="2253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945063"/>
            <a:ext cx="11588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34300" y="76200"/>
            <a:ext cx="1257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2"/>
                </a:solidFill>
                <a:latin typeface="+mn-lt"/>
              </a:rPr>
              <a:t>M. </a:t>
            </a:r>
            <a:r>
              <a:rPr lang="en-US" i="1" dirty="0" err="1">
                <a:solidFill>
                  <a:schemeClr val="accent2"/>
                </a:solidFill>
                <a:latin typeface="+mn-lt"/>
              </a:rPr>
              <a:t>Boese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97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Research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of algorithms to analyze long ruptures (Heaton, </a:t>
            </a:r>
            <a:r>
              <a:rPr lang="en-US" dirty="0" err="1" smtClean="0"/>
              <a:t>Böse</a:t>
            </a:r>
            <a:r>
              <a:rPr lang="en-US" dirty="0" smtClean="0"/>
              <a:t>, and Karakus</a:t>
            </a:r>
            <a:r>
              <a:rPr lang="en-US" dirty="0"/>
              <a:t>;</a:t>
            </a:r>
            <a:r>
              <a:rPr lang="en-US" dirty="0" smtClean="0"/>
              <a:t> Allen and Brown)</a:t>
            </a:r>
          </a:p>
          <a:p>
            <a:r>
              <a:rPr lang="en-US" dirty="0" smtClean="0"/>
              <a:t> Development of User Decision module based on cost/benefit (Beck and Wu)</a:t>
            </a:r>
          </a:p>
          <a:p>
            <a:r>
              <a:rPr lang="en-US" dirty="0" smtClean="0"/>
              <a:t>Development of slip detectors based on real-time GPS (Hudnut and Herring)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74638"/>
            <a:ext cx="925365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Finally have put the elements together to produce real-time alerts</a:t>
            </a:r>
          </a:p>
          <a:p>
            <a:r>
              <a:rPr lang="en-US" dirty="0" smtClean="0"/>
              <a:t>much </a:t>
            </a:r>
            <a:r>
              <a:rPr lang="en-US" smtClean="0"/>
              <a:t>work remains </a:t>
            </a:r>
            <a:r>
              <a:rPr lang="en-US" dirty="0" smtClean="0"/>
              <a:t>to produce a reliable system for general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Broad band/high dynamic range</a:t>
            </a:r>
          </a:p>
          <a:p>
            <a:r>
              <a:rPr lang="en-US" dirty="0" smtClean="0"/>
              <a:t>True displacement (GPS)</a:t>
            </a:r>
          </a:p>
          <a:p>
            <a:r>
              <a:rPr lang="en-US" dirty="0" smtClean="0"/>
              <a:t>Ability for onsite processing</a:t>
            </a:r>
          </a:p>
          <a:p>
            <a:r>
              <a:rPr lang="en-US" dirty="0" smtClean="0"/>
              <a:t>Plug and play</a:t>
            </a:r>
          </a:p>
          <a:p>
            <a:r>
              <a:rPr lang="en-US" dirty="0" smtClean="0"/>
              <a:t>And all that other stuff that we want for next to nothing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5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SCSN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250 stations with 24-bit </a:t>
            </a:r>
            <a:r>
              <a:rPr lang="en-US" dirty="0" err="1" smtClean="0"/>
              <a:t>Quanterras</a:t>
            </a:r>
            <a:r>
              <a:rPr lang="en-US" dirty="0" smtClean="0"/>
              <a:t> recording STS-2’s and </a:t>
            </a:r>
            <a:r>
              <a:rPr lang="en-US" dirty="0" err="1" smtClean="0"/>
              <a:t>Episensors</a:t>
            </a:r>
            <a:endParaRPr lang="en-US" dirty="0" smtClean="0"/>
          </a:p>
          <a:p>
            <a:r>
              <a:rPr lang="en-US" dirty="0" smtClean="0"/>
              <a:t>Network was designed with early warning in mind</a:t>
            </a:r>
          </a:p>
          <a:p>
            <a:r>
              <a:rPr lang="en-US" dirty="0" smtClean="0"/>
              <a:t>Been a great tool for EEW research and is the basis for our prototype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5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Early Warning?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of the time it is from a M &lt; 5 ½ … it is entertainment</a:t>
            </a:r>
          </a:p>
          <a:p>
            <a:r>
              <a:rPr lang="en-US" dirty="0" smtClean="0"/>
              <a:t>Do not underestimate entertainment</a:t>
            </a:r>
          </a:p>
          <a:p>
            <a:r>
              <a:rPr lang="en-US" dirty="0" smtClean="0"/>
              <a:t>Sometimes it is from M 5 ½ M 6 ¾  … source can be treated as a point … warning times to damaged areas are small</a:t>
            </a:r>
          </a:p>
          <a:p>
            <a:r>
              <a:rPr lang="en-US" dirty="0" smtClean="0"/>
              <a:t>Rarely it is from M &gt; 6 ¾  … some large warning times but must deal with a finite source (hard problem)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eorgia\SCEC2003\dgr.por.id.e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2390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4953000" y="5181600"/>
            <a:ext cx="3733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>
                <a:latin typeface="Arial" charset="0"/>
              </a:rPr>
              <a:t>  P,S-wave envelopes – rise    time, duration, constant amplitude, 2 decay parameters 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>
                <a:latin typeface="Arial" charset="0"/>
              </a:rPr>
              <a:t>  Noise - constant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457200" y="5334000"/>
            <a:ext cx="411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model for observed envelope</a:t>
            </a:r>
          </a:p>
        </p:txBody>
      </p: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758825" y="4143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990600" y="304800"/>
            <a:ext cx="7261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accent2"/>
                </a:solidFill>
              </a:rPr>
              <a:t>Modeling ground motion envelopes</a:t>
            </a:r>
          </a:p>
        </p:txBody>
      </p:sp>
      <p:pic>
        <p:nvPicPr>
          <p:cNvPr id="9223" name="Picture 13" descr="C:\Users\georgia\SSA2004\SSA1Eqn1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43600"/>
            <a:ext cx="31448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035" y="4793218"/>
            <a:ext cx="168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Cua and Heaton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18147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62475" y="609600"/>
            <a:ext cx="38957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Distribution of Data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4562475" y="1981200"/>
            <a:ext cx="3895725" cy="4114800"/>
          </a:xfrm>
        </p:spPr>
        <p:txBody>
          <a:bodyPr/>
          <a:lstStyle/>
          <a:p>
            <a:pPr eaLnBrk="1" hangingPunct="1"/>
            <a:r>
              <a:rPr lang="en-US" smtClean="0"/>
              <a:t>(a) rock sites</a:t>
            </a:r>
          </a:p>
          <a:p>
            <a:pPr eaLnBrk="1" hangingPunct="1"/>
            <a:r>
              <a:rPr lang="en-US" smtClean="0"/>
              <a:t>(b) soil sites</a:t>
            </a:r>
          </a:p>
        </p:txBody>
      </p:sp>
    </p:spTree>
    <p:extLst>
      <p:ext uri="{BB962C8B-B14F-4D97-AF65-F5344CB8AC3E}">
        <p14:creationId xmlns:p14="http://schemas.microsoft.com/office/powerpoint/2010/main" val="23028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5408</TotalTime>
  <Words>1469</Words>
  <Application>Microsoft Office PowerPoint</Application>
  <PresentationFormat>On-screen Show (4:3)</PresentationFormat>
  <Paragraphs>412</Paragraphs>
  <Slides>44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Earthquake Early Warning</vt:lpstr>
      <vt:lpstr>In Mexicali during 2010 M 7 Cucapah-ElMajor</vt:lpstr>
      <vt:lpstr>But who needs a swimming pool EEW system??</vt:lpstr>
      <vt:lpstr>Station Requirements</vt:lpstr>
      <vt:lpstr>Desired </vt:lpstr>
      <vt:lpstr>SCSN</vt:lpstr>
      <vt:lpstr>What is Early Warning?</vt:lpstr>
      <vt:lpstr>PowerPoint Presentation</vt:lpstr>
      <vt:lpstr>Distribution of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Distinguishing between P- and S-waves</vt:lpstr>
      <vt:lpstr>PowerPoint Presentation</vt:lpstr>
      <vt:lpstr>Bӧse, Hauksson, and Heaton 2011</vt:lpstr>
      <vt:lpstr>PowerPoint Presentation</vt:lpstr>
      <vt:lpstr>PowerPoint Presentation</vt:lpstr>
      <vt:lpstr>PowerPoint Presentation</vt:lpstr>
      <vt:lpstr>Finite Fault Detector</vt:lpstr>
      <vt:lpstr>Finite Fault Detector</vt:lpstr>
      <vt:lpstr>Peak Ground Displacement  per unit fault slip</vt:lpstr>
      <vt:lpstr>Earthquake Early Warning Research and Development in California, USA </vt:lpstr>
      <vt:lpstr>ANSS/CISN Early Warning R&amp;D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Research Projects</vt:lpstr>
      <vt:lpstr>PowerPoint Presentation</vt:lpstr>
      <vt:lpstr>Conclusions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Earthquake Early Warning Research and Development in California, USA</dc:title>
  <dc:creator>Egill Hauksson</dc:creator>
  <cp:lastModifiedBy>Heaton</cp:lastModifiedBy>
  <cp:revision>116</cp:revision>
  <dcterms:created xsi:type="dcterms:W3CDTF">2010-09-07T18:41:48Z</dcterms:created>
  <dcterms:modified xsi:type="dcterms:W3CDTF">2011-06-16T19:16:24Z</dcterms:modified>
</cp:coreProperties>
</file>