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3" r:id="rId1"/>
  </p:sldMasterIdLst>
  <p:notesMasterIdLst>
    <p:notesMasterId r:id="rId61"/>
  </p:notesMasterIdLst>
  <p:handoutMasterIdLst>
    <p:handoutMasterId r:id="rId62"/>
  </p:handoutMasterIdLst>
  <p:sldIdLst>
    <p:sldId id="459" r:id="rId2"/>
    <p:sldId id="506" r:id="rId3"/>
    <p:sldId id="462" r:id="rId4"/>
    <p:sldId id="419" r:id="rId5"/>
    <p:sldId id="449" r:id="rId6"/>
    <p:sldId id="402" r:id="rId7"/>
    <p:sldId id="345" r:id="rId8"/>
    <p:sldId id="440" r:id="rId9"/>
    <p:sldId id="441" r:id="rId10"/>
    <p:sldId id="348" r:id="rId11"/>
    <p:sldId id="420" r:id="rId12"/>
    <p:sldId id="421" r:id="rId13"/>
    <p:sldId id="492" r:id="rId14"/>
    <p:sldId id="497" r:id="rId15"/>
    <p:sldId id="499" r:id="rId16"/>
    <p:sldId id="500" r:id="rId17"/>
    <p:sldId id="493" r:id="rId18"/>
    <p:sldId id="494" r:id="rId19"/>
    <p:sldId id="346" r:id="rId20"/>
    <p:sldId id="460" r:id="rId21"/>
    <p:sldId id="461" r:id="rId22"/>
    <p:sldId id="464" r:id="rId23"/>
    <p:sldId id="463" r:id="rId24"/>
    <p:sldId id="501" r:id="rId25"/>
    <p:sldId id="502" r:id="rId26"/>
    <p:sldId id="503" r:id="rId27"/>
    <p:sldId id="486" r:id="rId28"/>
    <p:sldId id="465" r:id="rId29"/>
    <p:sldId id="466" r:id="rId30"/>
    <p:sldId id="469" r:id="rId31"/>
    <p:sldId id="470" r:id="rId32"/>
    <p:sldId id="471" r:id="rId33"/>
    <p:sldId id="472" r:id="rId34"/>
    <p:sldId id="473" r:id="rId35"/>
    <p:sldId id="474" r:id="rId36"/>
    <p:sldId id="475" r:id="rId37"/>
    <p:sldId id="476" r:id="rId38"/>
    <p:sldId id="477" r:id="rId39"/>
    <p:sldId id="480" r:id="rId40"/>
    <p:sldId id="483" r:id="rId41"/>
    <p:sldId id="484" r:id="rId42"/>
    <p:sldId id="487" r:id="rId43"/>
    <p:sldId id="488" r:id="rId44"/>
    <p:sldId id="489" r:id="rId45"/>
    <p:sldId id="490" r:id="rId46"/>
    <p:sldId id="507" r:id="rId47"/>
    <p:sldId id="508" r:id="rId48"/>
    <p:sldId id="491" r:id="rId49"/>
    <p:sldId id="485" r:id="rId50"/>
    <p:sldId id="394" r:id="rId51"/>
    <p:sldId id="495" r:id="rId52"/>
    <p:sldId id="496" r:id="rId53"/>
    <p:sldId id="393" r:id="rId54"/>
    <p:sldId id="426" r:id="rId55"/>
    <p:sldId id="504" r:id="rId56"/>
    <p:sldId id="505" r:id="rId57"/>
    <p:sldId id="417" r:id="rId58"/>
    <p:sldId id="409" r:id="rId59"/>
    <p:sldId id="447" r:id="rId60"/>
  </p:sldIdLst>
  <p:sldSz cx="9144000" cy="6858000" type="screen4x3"/>
  <p:notesSz cx="6858000" cy="9144000"/>
  <p:custShowLst>
    <p:custShow name="My project" id="0">
      <p:sldLst/>
    </p:custShow>
    <p:custShow name="Main Presentation" id="1">
      <p:sldLst/>
    </p:custShow>
    <p:custShow name="Augustine" id="2">
      <p:sldLst/>
    </p:custShow>
  </p:custShowLst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lr>
        <a:srgbClr val="000000"/>
      </a:buClr>
      <a:buChar char="•"/>
      <a:defRPr sz="2400" b="1" kern="1200">
        <a:solidFill>
          <a:srgbClr val="000000"/>
        </a:solidFill>
        <a:latin typeface="Tahoma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rgbClr val="000000"/>
      </a:buClr>
      <a:buChar char="•"/>
      <a:defRPr sz="2400" b="1" kern="1200">
        <a:solidFill>
          <a:srgbClr val="000000"/>
        </a:solidFill>
        <a:latin typeface="Tahoma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rgbClr val="000000"/>
      </a:buClr>
      <a:buChar char="•"/>
      <a:defRPr sz="2400" b="1" kern="1200">
        <a:solidFill>
          <a:srgbClr val="000000"/>
        </a:solidFill>
        <a:latin typeface="Tahoma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rgbClr val="000000"/>
      </a:buClr>
      <a:buChar char="•"/>
      <a:defRPr sz="2400" b="1" kern="1200">
        <a:solidFill>
          <a:srgbClr val="000000"/>
        </a:solidFill>
        <a:latin typeface="Tahoma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rgbClr val="000000"/>
      </a:buClr>
      <a:buChar char="•"/>
      <a:defRPr sz="2400" b="1" kern="1200">
        <a:solidFill>
          <a:srgbClr val="000000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rgbClr val="000000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rgbClr val="000000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rgbClr val="000000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rgbClr val="000000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</p:showPr>
  <p:clrMru>
    <a:srgbClr val="FFCC07"/>
    <a:srgbClr val="993300"/>
    <a:srgbClr val="000000"/>
    <a:srgbClr val="808080"/>
    <a:srgbClr val="CC3300"/>
    <a:srgbClr val="800000"/>
    <a:srgbClr val="E210D8"/>
    <a:srgbClr val="BDE9F9"/>
    <a:srgbClr val="C4DCD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02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94" y="-71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F86BB1FE-4028-7245-8FB5-F7A82B4F3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9438E964-37E2-A647-AEF8-A71EA6C45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206354-A6C5-164D-AF0E-53E3A945D0E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DD3F4-DAEF-F74E-B16D-B7637B678E1C}" type="slidenum">
              <a:rPr lang="en-US"/>
              <a:pPr/>
              <a:t>19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DEEEC-50F1-7941-92AD-356BCA2CE5EC}" type="slidenum">
              <a:rPr lang="en-US"/>
              <a:pPr/>
              <a:t>26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9CBFB-AF9C-F143-B6F0-747117558B05}" type="slidenum">
              <a:rPr lang="en-US"/>
              <a:pPr/>
              <a:t>48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BAEE-AE55-9542-A50E-BA8602152951}" type="slidenum">
              <a:rPr lang="en-US"/>
              <a:pPr/>
              <a:t>50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D328B9-CE56-FC4C-887E-A1238CC162D8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3B7F8E-9969-C245-889D-FBAD444631AA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4D9D0A-A59E-844B-9E50-FCB14E97D70F}" type="slidenum">
              <a:rPr lang="en-US"/>
              <a:pPr/>
              <a:t>53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9913" y="141288"/>
            <a:ext cx="2873375" cy="215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C33ADA9-23C6-EA4A-8066-3B73175AF93E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592AB-35A8-3540-BC8B-9084EF15C648}" type="slidenum">
              <a:rPr lang="en-US"/>
              <a:pPr/>
              <a:t>59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608DFC-F708-6847-A75F-52A8A60FDD6B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This is the rupture of the magnitude 7.9 Denali fault earthquake along the central Denali fault system. It ruptured 3 different faults: Susitna Glacier Thrust, the Denali and Totschunda faults.</a:t>
            </a:r>
          </a:p>
          <a:p>
            <a:pPr eaLnBrk="1" hangingPunct="1"/>
            <a:r>
              <a:rPr lang="en-US"/>
              <a:t>And again showing Pacific plate subducting underneath the North American plate.</a:t>
            </a:r>
          </a:p>
          <a:p>
            <a:pPr eaLnBrk="1" hangingPunct="1"/>
            <a:r>
              <a:rPr lang="en-US"/>
              <a:t>The Yakutat block is the piece of crust that sits on top of the Pacific plate and has been colliding with the North America for the past 25-30 million years. This collision is causing earthquakes in interior Alaska and south-west extrusion of southern Alaska. These collisional forces were the cause of the 2002 Denali earthquake sequence. 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111C5-9F81-E74C-8578-6A622A2ED061}" type="slidenum">
              <a:rPr lang="en-US"/>
              <a:pPr/>
              <a:t>4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2FACF-0894-1044-B1A9-91F9E0BBE845}" type="slidenum">
              <a:rPr lang="en-US"/>
              <a:pPr/>
              <a:t>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E7FCE-8706-404E-A9D4-2B3F70F31977}" type="slidenum">
              <a:rPr lang="en-US"/>
              <a:pPr/>
              <a:t>7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A5B15-4737-8546-BE98-7C7BC96A23E0}" type="slidenum">
              <a:rPr lang="en-US"/>
              <a:pPr/>
              <a:t>10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C68CB-AE3B-314E-8AA7-FDCF81B0040A}" type="slidenum">
              <a:rPr lang="en-US"/>
              <a:pPr/>
              <a:t>11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382F5C-C1F6-2A45-B8B6-0925F964AB34}" type="slidenum">
              <a:rPr lang="en-US"/>
              <a:pPr/>
              <a:t>12</a:t>
            </a:fld>
            <a:endParaRPr lang="en-US"/>
          </a:p>
        </p:txBody>
      </p:sp>
      <p:sp>
        <p:nvSpPr>
          <p:cNvPr id="4710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143000"/>
            <a:ext cx="7772400" cy="1431925"/>
          </a:xfrm>
          <a:effectLst/>
        </p:spPr>
        <p:txBody>
          <a:bodyPr anchor="b"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28956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52400"/>
            <a:ext cx="219075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41985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152400"/>
            <a:ext cx="8763000" cy="647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3053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143000"/>
            <a:ext cx="43053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143000"/>
            <a:ext cx="43053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143000"/>
            <a:ext cx="43053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6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6" y="3925889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1" y="3925889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1377" y="6245200"/>
            <a:ext cx="2289349" cy="476622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75" y="6245200"/>
            <a:ext cx="2895451" cy="476622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75" y="6245200"/>
            <a:ext cx="2289348" cy="476622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fld id="{EB95BEDA-16AB-D84A-AE6F-E1DE2B95C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3053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43053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17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jpeg"/><Relationship Id="rId1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png"/><Relationship Id="rId9" Type="http://schemas.openxmlformats.org/officeDocument/2006/relationships/image" Target="../media/image97.jpeg"/><Relationship Id="rId10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jpeg"/><Relationship Id="rId1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101.jpeg"/><Relationship Id="rId4" Type="http://schemas.openxmlformats.org/officeDocument/2006/relationships/image" Target="../media/image92.pn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96.png"/><Relationship Id="rId9" Type="http://schemas.openxmlformats.org/officeDocument/2006/relationships/image" Target="../media/image105.jpeg"/><Relationship Id="rId10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hyperlink" Target="http://www.cplus.org/rmw/english1.htm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jpe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6" descr="IMG_01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29062" y="0"/>
            <a:ext cx="5214938" cy="17145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800000"/>
                </a:solidFill>
              </a:rPr>
              <a:t>Operating Modern Seismic Instrumentation in Challenging Environments in Alaska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</p:txBody>
      </p:sp>
      <p:sp>
        <p:nvSpPr>
          <p:cNvPr id="16589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43824"/>
            <a:ext cx="6400354" cy="914176"/>
          </a:xfrm>
        </p:spPr>
        <p:txBody>
          <a:bodyPr/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Roger Hansen, State Seismologist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Steve Estes, Network Engineer</a:t>
            </a:r>
          </a:p>
        </p:txBody>
      </p:sp>
      <p:pic>
        <p:nvPicPr>
          <p:cNvPr id="165893" name="Picture 5" descr="phAEIC_fastlo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987" y="6105674"/>
            <a:ext cx="2824014" cy="75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s26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572000"/>
            <a:ext cx="2819400" cy="1855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6" name="Picture 3" descr="img_01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81000"/>
            <a:ext cx="2667000" cy="20034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8917" name="Picture 4" descr="IMG007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1219200"/>
            <a:ext cx="17303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163" y="228600"/>
            <a:ext cx="4160837" cy="5181600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</p:spPr>
      </p:pic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6172200" y="2819400"/>
          <a:ext cx="2692400" cy="2024063"/>
        </p:xfrm>
        <a:graphic>
          <a:graphicData uri="http://schemas.openxmlformats.org/presentationml/2006/ole">
            <p:oleObj spid="_x0000_s38914" name="Image" r:id="rId8" imgW="7060317" imgH="5307937" progId="">
              <p:embed/>
            </p:oleObj>
          </a:graphicData>
        </a:graphic>
      </p:graphicFrame>
      <p:sp>
        <p:nvSpPr>
          <p:cNvPr id="338951" name="Text Box 7"/>
          <p:cNvSpPr txBox="1">
            <a:spLocks noChangeArrowheads="1"/>
          </p:cNvSpPr>
          <p:nvPr/>
        </p:nvSpPr>
        <p:spPr bwMode="auto">
          <a:xfrm>
            <a:off x="533400" y="5486400"/>
            <a:ext cx="42672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ClrTx/>
              <a:buFontTx/>
              <a:buNone/>
              <a:defRPr/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Earthquake information provided to...</a:t>
            </a:r>
          </a:p>
          <a:p>
            <a:pPr lvl="1" algn="l">
              <a:spcBef>
                <a:spcPct val="50000"/>
              </a:spcBef>
              <a:buClrTx/>
              <a:defRPr/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The Public www     </a:t>
            </a:r>
            <a:r>
              <a:rPr lang="en-US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www.aeic.alaska.edu</a:t>
            </a: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lvl="1" algn="l">
              <a:spcBef>
                <a:spcPct val="50000"/>
              </a:spcBef>
              <a:buClrTx/>
              <a:defRPr/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Emergency Managers</a:t>
            </a:r>
          </a:p>
          <a:p>
            <a:pPr lvl="1" algn="l">
              <a:spcBef>
                <a:spcPct val="50000"/>
              </a:spcBef>
              <a:buClrTx/>
              <a:defRPr/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Corporations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 descr="ScenarioShakeMa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657600"/>
            <a:ext cx="2720975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899" name="Picture 3" descr="ShakeMa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2400"/>
            <a:ext cx="267493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0" name="Picture 4" descr="intensit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715000"/>
            <a:ext cx="490061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4901" name="TextBox 5"/>
          <p:cNvSpPr txBox="1">
            <a:spLocks noChangeArrowheads="1"/>
          </p:cNvSpPr>
          <p:nvPr/>
        </p:nvSpPr>
        <p:spPr bwMode="auto">
          <a:xfrm>
            <a:off x="3124200" y="304800"/>
            <a:ext cx="58674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The Antelope-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ShakeMap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Interface is a collection of programs and configuration files developed by the AEIC to implement the USGS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ShakeMap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system within the Antelope real-time data acquisition and processing environment.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6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i="1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shake_watch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monitors the summary event database for new origins, 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checks origins for eligibility and initiates a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ShakeMap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generation (shake) or cancellation (cancel).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endParaRPr lang="en-US" sz="16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6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6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6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6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This package also allows the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AEIC to generate scenario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ShakeMaps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that can be used to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predict the ground shaking in the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event of a large event in high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probability regions.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6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572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0150" y="2438400"/>
            <a:ext cx="26797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2375" y="152400"/>
            <a:ext cx="263525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5" name="Picture 6" descr="DenaliShakeMap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4191000"/>
            <a:ext cx="314642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5926" name="TextBox 5"/>
          <p:cNvSpPr txBox="1">
            <a:spLocks noChangeArrowheads="1"/>
          </p:cNvSpPr>
          <p:nvPr/>
        </p:nvSpPr>
        <p:spPr bwMode="auto">
          <a:xfrm>
            <a:off x="304800" y="228600"/>
            <a:ext cx="56388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AEIC has become a partner in the new Trans-Alaska Pipeline System (</a:t>
            </a:r>
            <a:r>
              <a:rPr lang="en-US" sz="160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TAPS</a:t>
            </a: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) Earthquake Monitoring System (</a:t>
            </a:r>
            <a:r>
              <a:rPr lang="en-US" sz="160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EMS</a:t>
            </a: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Seismic stations at ten pump stations and the Valdez Marine Terminal monitored using </a:t>
            </a:r>
            <a:r>
              <a:rPr lang="en-US" sz="1600" i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dlmon</a:t>
            </a: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GUI.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AEIC is responsible for recording, processing and archiving these data.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Antelope Real-Time System (</a:t>
            </a:r>
            <a:r>
              <a:rPr lang="en-US" sz="160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ARTS</a:t>
            </a: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) and the Antelope Seismic Information System (ASIS).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Acceleration Threshold Exceedence (</a:t>
            </a:r>
            <a:r>
              <a:rPr lang="en-US" sz="160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ATE</a:t>
            </a: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-exceedence of one or more ground acceleration thresholds) Alarms, Event Detection (</a:t>
            </a:r>
            <a:r>
              <a:rPr lang="en-US" sz="160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EQD</a:t>
            </a: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) Alarms, and System fault Alarms.</a:t>
            </a:r>
          </a:p>
          <a:p>
            <a:pPr lvl="1"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Operations Control Center (OCC) and AEIC duty seismologist can rapidly assess the situation.</a:t>
            </a:r>
          </a:p>
          <a:p>
            <a:pPr algn="l">
              <a:spcBef>
                <a:spcPct val="0"/>
              </a:spcBef>
              <a:buClrTx/>
              <a:buFont typeface="Arial" charset="0"/>
              <a:buChar char="•"/>
            </a:pPr>
            <a:endParaRPr lang="en-US" sz="1600" b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The AEIC provides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ShakeMaps to the OCC for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events that meet criteria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determined to affect the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pipeline through a </a:t>
            </a:r>
            <a:r>
              <a:rPr lang="en-US" sz="1600" i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mySQL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database and the internet.  </a:t>
            </a:r>
          </a:p>
          <a:p>
            <a:pPr algn="l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 redundant system is run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to ensure no loss in data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between the AEIC and OCC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servers.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5180013"/>
            <a:ext cx="9144000" cy="1195387"/>
          </a:xfrm>
        </p:spPr>
        <p:txBody>
          <a:bodyPr/>
          <a:lstStyle/>
          <a:p>
            <a:pPr>
              <a:defRPr/>
            </a:pPr>
            <a:r>
              <a:rPr lang="en-US"/>
              <a:t>Alaskan Seismic Stations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 bwMode="auto">
          <a:xfrm>
            <a:off x="36513" y="-9525"/>
            <a:ext cx="9064625" cy="5099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6425" y="6205538"/>
            <a:ext cx="2187575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41" name="Line 4"/>
          <p:cNvSpPr>
            <a:spLocks noChangeShapeType="1"/>
          </p:cNvSpPr>
          <p:nvPr/>
        </p:nvSpPr>
        <p:spPr bwMode="auto">
          <a:xfrm flipH="1">
            <a:off x="5678488" y="322263"/>
            <a:ext cx="46037" cy="285750"/>
          </a:xfrm>
          <a:prstGeom prst="line">
            <a:avLst/>
          </a:prstGeom>
          <a:noFill/>
          <a:ln w="63500">
            <a:solidFill>
              <a:srgbClr val="F3E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H="1">
            <a:off x="5551488" y="758825"/>
            <a:ext cx="101600" cy="325438"/>
          </a:xfrm>
          <a:prstGeom prst="line">
            <a:avLst/>
          </a:prstGeom>
          <a:noFill/>
          <a:ln w="63500">
            <a:solidFill>
              <a:srgbClr val="F3E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3" name="Line 6"/>
          <p:cNvSpPr>
            <a:spLocks noChangeShapeType="1"/>
          </p:cNvSpPr>
          <p:nvPr/>
        </p:nvSpPr>
        <p:spPr bwMode="auto">
          <a:xfrm rot="10800000">
            <a:off x="5527675" y="1179513"/>
            <a:ext cx="26988" cy="142875"/>
          </a:xfrm>
          <a:prstGeom prst="line">
            <a:avLst/>
          </a:prstGeom>
          <a:noFill/>
          <a:ln w="63500">
            <a:solidFill>
              <a:srgbClr val="F3E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>
            <a:off x="5619750" y="1450975"/>
            <a:ext cx="120650" cy="128588"/>
          </a:xfrm>
          <a:prstGeom prst="line">
            <a:avLst/>
          </a:prstGeom>
          <a:noFill/>
          <a:ln w="63500">
            <a:solidFill>
              <a:srgbClr val="F3E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Line 8"/>
          <p:cNvSpPr>
            <a:spLocks noChangeShapeType="1"/>
          </p:cNvSpPr>
          <p:nvPr/>
        </p:nvSpPr>
        <p:spPr bwMode="auto">
          <a:xfrm rot="10800000">
            <a:off x="5773738" y="1614488"/>
            <a:ext cx="223837" cy="258762"/>
          </a:xfrm>
          <a:prstGeom prst="line">
            <a:avLst/>
          </a:prstGeom>
          <a:noFill/>
          <a:ln w="63500">
            <a:solidFill>
              <a:srgbClr val="F3E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Line 9"/>
          <p:cNvSpPr>
            <a:spLocks noChangeShapeType="1"/>
          </p:cNvSpPr>
          <p:nvPr/>
        </p:nvSpPr>
        <p:spPr bwMode="auto">
          <a:xfrm>
            <a:off x="6069013" y="1968500"/>
            <a:ext cx="28575" cy="147638"/>
          </a:xfrm>
          <a:prstGeom prst="line">
            <a:avLst/>
          </a:prstGeom>
          <a:noFill/>
          <a:ln w="63500">
            <a:solidFill>
              <a:srgbClr val="F3E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7" name="Line 10"/>
          <p:cNvSpPr>
            <a:spLocks noChangeShapeType="1"/>
          </p:cNvSpPr>
          <p:nvPr/>
        </p:nvSpPr>
        <p:spPr bwMode="auto">
          <a:xfrm>
            <a:off x="6115050" y="2203450"/>
            <a:ext cx="19050" cy="279400"/>
          </a:xfrm>
          <a:prstGeom prst="line">
            <a:avLst/>
          </a:prstGeom>
          <a:noFill/>
          <a:ln w="63500">
            <a:solidFill>
              <a:srgbClr val="FFFF33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8" name="Line 11"/>
          <p:cNvSpPr>
            <a:spLocks noChangeShapeType="1"/>
          </p:cNvSpPr>
          <p:nvPr/>
        </p:nvSpPr>
        <p:spPr bwMode="auto">
          <a:xfrm flipH="1">
            <a:off x="6000750" y="2554288"/>
            <a:ext cx="115888" cy="177800"/>
          </a:xfrm>
          <a:prstGeom prst="line">
            <a:avLst/>
          </a:prstGeom>
          <a:noFill/>
          <a:ln w="63500">
            <a:solidFill>
              <a:srgbClr val="F3EB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9" name="Rectangle 12"/>
          <p:cNvSpPr>
            <a:spLocks/>
          </p:cNvSpPr>
          <p:nvPr/>
        </p:nvSpPr>
        <p:spPr bwMode="auto">
          <a:xfrm>
            <a:off x="0" y="950913"/>
            <a:ext cx="6313488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400">
                <a:solidFill>
                  <a:srgbClr val="F3EB00"/>
                </a:solidFill>
                <a:ea typeface="Gill Sans" charset="0"/>
                <a:cs typeface="Gill Sans" charset="0"/>
              </a:rPr>
              <a:t>TAPS</a:t>
            </a:r>
          </a:p>
          <a:p>
            <a:r>
              <a:rPr lang="en-US" sz="3400">
                <a:solidFill>
                  <a:srgbClr val="F3EB00"/>
                </a:solidFill>
                <a:ea typeface="Gill Sans" charset="0"/>
                <a:cs typeface="Gill Sans" charset="0"/>
              </a:rPr>
              <a:t>Trans-Alaska Pipeline System</a:t>
            </a:r>
          </a:p>
        </p:txBody>
      </p:sp>
      <p:sp>
        <p:nvSpPr>
          <p:cNvPr id="39950" name="Rectangle 13"/>
          <p:cNvSpPr>
            <a:spLocks/>
          </p:cNvSpPr>
          <p:nvPr/>
        </p:nvSpPr>
        <p:spPr bwMode="auto">
          <a:xfrm>
            <a:off x="6972300" y="776288"/>
            <a:ext cx="90963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3EB00"/>
                </a:solidFill>
                <a:ea typeface="Gill Sans" charset="0"/>
                <a:cs typeface="Gill Sans" charset="0"/>
              </a:rPr>
              <a:t>PS04</a:t>
            </a:r>
          </a:p>
        </p:txBody>
      </p:sp>
      <p:sp>
        <p:nvSpPr>
          <p:cNvPr id="39951" name="Line 14"/>
          <p:cNvSpPr>
            <a:spLocks noChangeShapeType="1"/>
          </p:cNvSpPr>
          <p:nvPr/>
        </p:nvSpPr>
        <p:spPr bwMode="auto">
          <a:xfrm>
            <a:off x="5800725" y="746125"/>
            <a:ext cx="1149350" cy="304800"/>
          </a:xfrm>
          <a:prstGeom prst="line">
            <a:avLst/>
          </a:prstGeom>
          <a:noFill/>
          <a:ln w="25400">
            <a:solidFill>
              <a:srgbClr val="F3EB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2" name="Line 15"/>
          <p:cNvSpPr>
            <a:spLocks noChangeShapeType="1"/>
          </p:cNvSpPr>
          <p:nvPr/>
        </p:nvSpPr>
        <p:spPr bwMode="auto">
          <a:xfrm>
            <a:off x="5803900" y="384175"/>
            <a:ext cx="1152525" cy="241300"/>
          </a:xfrm>
          <a:prstGeom prst="line">
            <a:avLst/>
          </a:prstGeom>
          <a:noFill/>
          <a:ln w="25400">
            <a:solidFill>
              <a:srgbClr val="F3EB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3" name="Rectangle 16"/>
          <p:cNvSpPr>
            <a:spLocks/>
          </p:cNvSpPr>
          <p:nvPr/>
        </p:nvSpPr>
        <p:spPr bwMode="auto">
          <a:xfrm>
            <a:off x="7018338" y="339725"/>
            <a:ext cx="911225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3EB00"/>
                </a:solidFill>
                <a:ea typeface="Gill Sans" charset="0"/>
                <a:cs typeface="Gill Sans" charset="0"/>
              </a:rPr>
              <a:t>PS01</a:t>
            </a:r>
          </a:p>
        </p:txBody>
      </p:sp>
      <p:sp>
        <p:nvSpPr>
          <p:cNvPr id="39954" name="Rectangle 17"/>
          <p:cNvSpPr>
            <a:spLocks/>
          </p:cNvSpPr>
          <p:nvPr/>
        </p:nvSpPr>
        <p:spPr bwMode="auto">
          <a:xfrm>
            <a:off x="4149725" y="2643188"/>
            <a:ext cx="946150" cy="50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3EB00"/>
                </a:solidFill>
                <a:ea typeface="Gill Sans" charset="0"/>
                <a:cs typeface="Gill Sans" charset="0"/>
              </a:rPr>
              <a:t>VMT</a:t>
            </a:r>
          </a:p>
        </p:txBody>
      </p:sp>
      <p:sp>
        <p:nvSpPr>
          <p:cNvPr id="39955" name="Line 18"/>
          <p:cNvSpPr>
            <a:spLocks noChangeShapeType="1"/>
          </p:cNvSpPr>
          <p:nvPr/>
        </p:nvSpPr>
        <p:spPr bwMode="auto">
          <a:xfrm flipH="1">
            <a:off x="5143500" y="2751138"/>
            <a:ext cx="750888" cy="88900"/>
          </a:xfrm>
          <a:prstGeom prst="line">
            <a:avLst/>
          </a:prstGeom>
          <a:noFill/>
          <a:ln w="25400">
            <a:solidFill>
              <a:srgbClr val="F3EB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6" name="Rectangle 19"/>
          <p:cNvSpPr>
            <a:spLocks/>
          </p:cNvSpPr>
          <p:nvPr/>
        </p:nvSpPr>
        <p:spPr bwMode="auto">
          <a:xfrm>
            <a:off x="7018338" y="1482725"/>
            <a:ext cx="911225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3EB00"/>
                </a:solidFill>
                <a:ea typeface="Gill Sans" charset="0"/>
                <a:cs typeface="Gill Sans" charset="0"/>
              </a:rPr>
              <a:t>PS08</a:t>
            </a:r>
          </a:p>
        </p:txBody>
      </p:sp>
      <p:sp>
        <p:nvSpPr>
          <p:cNvPr id="39957" name="Line 20"/>
          <p:cNvSpPr>
            <a:spLocks noChangeShapeType="1"/>
          </p:cNvSpPr>
          <p:nvPr/>
        </p:nvSpPr>
        <p:spPr bwMode="auto">
          <a:xfrm rot="10800000" flipH="1">
            <a:off x="6027738" y="1704975"/>
            <a:ext cx="955675" cy="36513"/>
          </a:xfrm>
          <a:prstGeom prst="line">
            <a:avLst/>
          </a:prstGeom>
          <a:noFill/>
          <a:ln w="25400">
            <a:solidFill>
              <a:srgbClr val="F3EB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852" y="285750"/>
            <a:ext cx="2544961" cy="2009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8656" y="4848820"/>
            <a:ext cx="7786688" cy="1285875"/>
          </a:xfrm>
          <a:ln/>
        </p:spPr>
        <p:txBody>
          <a:bodyPr/>
          <a:lstStyle/>
          <a:p>
            <a:r>
              <a:rPr lang="en-US"/>
              <a:t>Installing the broad band seismometer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656" y="6063258"/>
            <a:ext cx="7786688" cy="705445"/>
          </a:xfrm>
          <a:ln/>
        </p:spPr>
        <p:txBody>
          <a:bodyPr/>
          <a:lstStyle/>
          <a:p>
            <a:r>
              <a:rPr lang="en-US"/>
              <a:t>PS08</a:t>
            </a:r>
          </a:p>
          <a:p>
            <a:endParaRPr lang="en-US"/>
          </a:p>
        </p:txBody>
      </p:sp>
      <p:pic>
        <p:nvPicPr>
          <p:cNvPr id="39940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7898" y="285750"/>
            <a:ext cx="2544961" cy="2009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945" y="285750"/>
            <a:ext cx="2544961" cy="2009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113" y="2109639"/>
            <a:ext cx="1919883" cy="2634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7" y="2116336"/>
            <a:ext cx="1919883" cy="2634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0414" y="2116336"/>
            <a:ext cx="1919883" cy="2634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211" y="285750"/>
            <a:ext cx="2544961" cy="2009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78656" y="4848820"/>
            <a:ext cx="7786688" cy="1285875"/>
          </a:xfrm>
          <a:ln/>
        </p:spPr>
        <p:txBody>
          <a:bodyPr/>
          <a:lstStyle/>
          <a:p>
            <a:r>
              <a:rPr lang="en-US"/>
              <a:t>The Well Head Box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656" y="6063258"/>
            <a:ext cx="7786688" cy="705445"/>
          </a:xfrm>
          <a:ln/>
        </p:spPr>
        <p:txBody>
          <a:bodyPr/>
          <a:lstStyle/>
          <a:p>
            <a:r>
              <a:rPr lang="en-US"/>
              <a:t>PS08</a:t>
            </a:r>
          </a:p>
          <a:p>
            <a:endParaRPr lang="en-US"/>
          </a:p>
        </p:txBody>
      </p:sp>
      <p:pic>
        <p:nvPicPr>
          <p:cNvPr id="41988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5088" y="264543"/>
            <a:ext cx="3482578" cy="470594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9453" y="2110755"/>
            <a:ext cx="2089547" cy="285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39" y="1098351"/>
            <a:ext cx="4527352" cy="35004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17922" y="4589859"/>
            <a:ext cx="7786688" cy="1285875"/>
          </a:xfrm>
          <a:ln/>
        </p:spPr>
        <p:txBody>
          <a:bodyPr/>
          <a:lstStyle/>
          <a:p>
            <a:r>
              <a:rPr lang="en-US"/>
              <a:t>Coms building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762000"/>
          </a:xfrm>
          <a:ln/>
        </p:spPr>
        <p:txBody>
          <a:bodyPr/>
          <a:lstStyle/>
          <a:p>
            <a:r>
              <a:rPr lang="en-US" dirty="0"/>
              <a:t>GPS, Commercial </a:t>
            </a:r>
            <a:r>
              <a:rPr lang="en-US" dirty="0" err="1"/>
              <a:t>Coms</a:t>
            </a:r>
            <a:r>
              <a:rPr lang="en-US" dirty="0"/>
              <a:t> (fiber, microwave, satellite)</a:t>
            </a: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4172" y="1116211"/>
            <a:ext cx="2544961" cy="2009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8578" y="2625328"/>
            <a:ext cx="2544961" cy="2009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3763" y="-106363"/>
            <a:ext cx="6813550" cy="5240338"/>
            <a:chOff x="0" y="0"/>
            <a:chExt cx="6104" cy="4696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8" y="200"/>
              <a:ext cx="5695" cy="4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0966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6104" cy="4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93763" y="5037138"/>
            <a:ext cx="7358062" cy="1481137"/>
          </a:xfrm>
        </p:spPr>
        <p:txBody>
          <a:bodyPr/>
          <a:lstStyle/>
          <a:p>
            <a:pPr>
              <a:defRPr/>
            </a:pPr>
            <a:r>
              <a:rPr lang="en-US" dirty="0"/>
              <a:t>Pump Station 1</a:t>
            </a:r>
            <a:br>
              <a:rPr lang="en-US" dirty="0"/>
            </a:br>
            <a:r>
              <a:rPr lang="en-US" dirty="0" smtClean="0"/>
              <a:t>Prudhoe Bay</a:t>
            </a:r>
            <a:endParaRPr lang="en-US" dirty="0"/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4363" y="6215063"/>
            <a:ext cx="2189162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652463" y="5465763"/>
            <a:ext cx="8018462" cy="1276350"/>
          </a:xfrm>
        </p:spPr>
        <p:txBody>
          <a:bodyPr/>
          <a:lstStyle/>
          <a:p>
            <a:pPr>
              <a:defRPr/>
            </a:pPr>
            <a:r>
              <a:rPr lang="en-US" sz="4900" dirty="0" err="1"/>
              <a:t>Toolik</a:t>
            </a:r>
            <a:r>
              <a:rPr lang="en-US" sz="4900" dirty="0"/>
              <a:t> Lake &amp; Pump Station 4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80963"/>
            <a:ext cx="7813675" cy="541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6215063"/>
            <a:ext cx="2189162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EICstations2009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90500"/>
            <a:ext cx="8763000" cy="6399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AEIC Regional Network</a:t>
            </a:r>
            <a:endParaRPr lang="en-US" dirty="0"/>
          </a:p>
        </p:txBody>
      </p:sp>
      <p:sp>
        <p:nvSpPr>
          <p:cNvPr id="210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797" y="1660922"/>
            <a:ext cx="7786688" cy="40005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Permanent installations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Near-Real-Time data flow and operations</a:t>
            </a:r>
            <a:endParaRPr lang="en-US" dirty="0" smtClean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Need modernization of analog telemetry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Require Strong Motion stations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Struggle with harsh environments and large animals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Trade-offs and compromises with available funding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54" y="152922"/>
            <a:ext cx="7773293" cy="1042541"/>
          </a:xfrm>
        </p:spPr>
        <p:txBody>
          <a:bodyPr/>
          <a:lstStyle/>
          <a:p>
            <a:pPr eaLnBrk="1" hangingPunct="1"/>
            <a:r>
              <a:rPr lang="en-US" dirty="0" smtClean="0"/>
              <a:t>Funding Challenges</a:t>
            </a:r>
            <a:endParaRPr lang="en-US" dirty="0" smtClean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656" y="1285875"/>
            <a:ext cx="7786688" cy="5250656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Expense of doing business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Initial cost of equipment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Cost of installation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Cost of routine visits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Telemetry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Reliability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Telemetry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Power system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Well built vaults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Robust equipment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Communication to all pieces of the system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Data Quality and Product Accuracy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 smtClean="0"/>
              <a:t>Measureable standards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54" y="152922"/>
            <a:ext cx="7773293" cy="1042541"/>
          </a:xfrm>
        </p:spPr>
        <p:txBody>
          <a:bodyPr/>
          <a:lstStyle/>
          <a:p>
            <a:pPr eaLnBrk="1" hangingPunct="1"/>
            <a:r>
              <a:rPr lang="en-US" dirty="0" smtClean="0"/>
              <a:t>Challenging Environment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656" y="1285875"/>
            <a:ext cx="7786688" cy="5250656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/>
              <a:t>Remote Access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Few roads – Requires off road vehicles – expensive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Rough Terrain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Weather restricted year round – some seasons worse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Mostly Restricted to Hand Tools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Need a reliable and clean power system 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/>
              <a:t>Telemetry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Leased phone lines – where available – expensive/reliable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Radios to concentration centers – Outages </a:t>
            </a:r>
            <a:r>
              <a:rPr lang="en-US" sz="2000" dirty="0" smtClean="0"/>
              <a:t>possible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Available internet – School Access</a:t>
            </a:r>
            <a:endParaRPr lang="en-US" sz="2000" dirty="0" smtClean="0"/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DSL phone lines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Cell Phone Modems – Subject to severe weather</a:t>
            </a:r>
          </a:p>
          <a:p>
            <a:pPr lvl="1" algn="l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Remote VSAT Systems</a:t>
            </a:r>
          </a:p>
          <a:p>
            <a:pPr marL="244442" lvl="1" indent="-244442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Adequate Power System</a:t>
            </a:r>
          </a:p>
          <a:p>
            <a:pPr marL="244442" lvl="1" indent="-244442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Vandalism by Large Animals</a:t>
            </a:r>
          </a:p>
          <a:p>
            <a:pPr marL="244442" lvl="1" indent="-244442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/>
              <a:t>Require equipment that can reliably return from low power, or other outages, into an operational state</a:t>
            </a:r>
          </a:p>
          <a:p>
            <a:pPr lvl="1" algn="l"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42" y="187524"/>
            <a:ext cx="3062883" cy="43041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9923" name="Rectangle 2"/>
          <p:cNvSpPr>
            <a:spLocks noGrp="1" noChangeArrowheads="1"/>
          </p:cNvSpPr>
          <p:nvPr>
            <p:ph type="title"/>
          </p:nvPr>
        </p:nvSpPr>
        <p:spPr>
          <a:xfrm>
            <a:off x="678656" y="4839891"/>
            <a:ext cx="7786688" cy="1518047"/>
          </a:xfrm>
        </p:spPr>
        <p:txBody>
          <a:bodyPr/>
          <a:lstStyle/>
          <a:p>
            <a:pPr eaLnBrk="1" hangingPunct="1"/>
            <a:r>
              <a:rPr lang="en-US" sz="3400" dirty="0"/>
              <a:t>Back in the good </a:t>
            </a:r>
            <a:r>
              <a:rPr lang="en-US" sz="3400" dirty="0" err="1"/>
              <a:t>ol</a:t>
            </a:r>
            <a:r>
              <a:rPr lang="en-US" sz="3400" dirty="0"/>
              <a:t>’ days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638800"/>
            <a:ext cx="8763000" cy="990600"/>
          </a:xfrm>
        </p:spPr>
        <p:txBody>
          <a:bodyPr/>
          <a:lstStyle/>
          <a:p>
            <a:pPr marL="0" indent="0" algn="ctr" eaLnBrk="1" hangingPunct="1"/>
            <a:r>
              <a:rPr lang="en-US" dirty="0"/>
              <a:t> analog seismic station</a:t>
            </a:r>
          </a:p>
        </p:txBody>
      </p:sp>
      <p:pic>
        <p:nvPicPr>
          <p:cNvPr id="209925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1328" y="169664"/>
            <a:ext cx="3973711" cy="3080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9926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5142" y="3331890"/>
            <a:ext cx="1589484" cy="1303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9927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4235" y="3339703"/>
            <a:ext cx="1562695" cy="12769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9928" name="Picture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0957" y="3328541"/>
            <a:ext cx="1589484" cy="1303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9929" name="Rectangle 8"/>
          <p:cNvSpPr>
            <a:spLocks/>
          </p:cNvSpPr>
          <p:nvPr/>
        </p:nvSpPr>
        <p:spPr bwMode="auto">
          <a:xfrm>
            <a:off x="267891" y="4402336"/>
            <a:ext cx="1962076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ea typeface="Gill Sans" charset="0"/>
                <a:cs typeface="Gill Sans" charset="0"/>
              </a:rPr>
              <a:t>MSP, Moose Pass</a:t>
            </a:r>
          </a:p>
        </p:txBody>
      </p:sp>
      <p:sp>
        <p:nvSpPr>
          <p:cNvPr id="209930" name="Rectangle 9"/>
          <p:cNvSpPr>
            <a:spLocks/>
          </p:cNvSpPr>
          <p:nvPr/>
        </p:nvSpPr>
        <p:spPr bwMode="auto">
          <a:xfrm>
            <a:off x="7327925" y="2973586"/>
            <a:ext cx="1769715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ea typeface="Gill Sans" charset="0"/>
                <a:cs typeface="Gill Sans" charset="0"/>
              </a:rPr>
              <a:t>SKN, </a:t>
            </a:r>
            <a:r>
              <a:rPr lang="en-US" sz="17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Skwentna</a:t>
            </a:r>
            <a:endParaRPr lang="en-US" sz="17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209931" name="Rectangle 10"/>
          <p:cNvSpPr>
            <a:spLocks/>
          </p:cNvSpPr>
          <p:nvPr/>
        </p:nvSpPr>
        <p:spPr bwMode="auto">
          <a:xfrm>
            <a:off x="3200400" y="4419600"/>
            <a:ext cx="1461939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lvl="2"/>
            <a:r>
              <a:rPr lang="en-US" sz="14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Cellair</a:t>
            </a:r>
            <a:r>
              <a:rPr lang="en-US" sz="1400" dirty="0">
                <a:solidFill>
                  <a:schemeClr val="tx1"/>
                </a:solidFill>
                <a:ea typeface="Gill Sans" charset="0"/>
                <a:cs typeface="Gill Sans" charset="0"/>
              </a:rPr>
              <a:t> 2AS10-2</a:t>
            </a:r>
          </a:p>
        </p:txBody>
      </p:sp>
      <p:sp>
        <p:nvSpPr>
          <p:cNvPr id="209932" name="Rectangle 11"/>
          <p:cNvSpPr>
            <a:spLocks/>
          </p:cNvSpPr>
          <p:nvPr/>
        </p:nvSpPr>
        <p:spPr bwMode="auto">
          <a:xfrm>
            <a:off x="7269882" y="4402336"/>
            <a:ext cx="1513235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GelCel</a:t>
            </a:r>
            <a:r>
              <a:rPr lang="en-US" sz="1400" dirty="0">
                <a:solidFill>
                  <a:schemeClr val="tx1"/>
                </a:solidFill>
                <a:ea typeface="Gill Sans" charset="0"/>
                <a:cs typeface="Gill Sans" charset="0"/>
              </a:rPr>
              <a:t> 12V100B</a:t>
            </a:r>
          </a:p>
        </p:txBody>
      </p:sp>
      <p:sp>
        <p:nvSpPr>
          <p:cNvPr id="209933" name="Rectangle 12"/>
          <p:cNvSpPr>
            <a:spLocks/>
          </p:cNvSpPr>
          <p:nvPr/>
        </p:nvSpPr>
        <p:spPr bwMode="auto">
          <a:xfrm>
            <a:off x="5029200" y="4419600"/>
            <a:ext cx="200054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ea typeface="Gill Sans" charset="0"/>
                <a:cs typeface="Gill Sans" charset="0"/>
              </a:rPr>
              <a:t>Solar </a:t>
            </a:r>
            <a:r>
              <a:rPr lang="en-US" sz="14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Reg</a:t>
            </a:r>
            <a:r>
              <a:rPr lang="en-US" sz="1400" dirty="0">
                <a:solidFill>
                  <a:schemeClr val="tx1"/>
                </a:solidFill>
                <a:ea typeface="Gill Sans" charset="0"/>
                <a:cs typeface="Gill Sans" charset="0"/>
              </a:rPr>
              <a:t>, A1VCO, </a:t>
            </a:r>
            <a:r>
              <a:rPr lang="en-US" sz="14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Tx</a:t>
            </a:r>
            <a:endParaRPr lang="en-US" sz="1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5373" name="Group 13"/>
          <p:cNvGraphicFramePr>
            <a:graphicFrameLocks noGrp="1"/>
          </p:cNvGraphicFramePr>
          <p:nvPr/>
        </p:nvGraphicFramePr>
        <p:xfrm>
          <a:off x="3303985" y="705445"/>
          <a:ext cx="1589484" cy="1744030"/>
        </p:xfrm>
        <a:graphic>
          <a:graphicData uri="http://schemas.openxmlformats.org/drawingml/2006/table">
            <a:tbl>
              <a:tblPr/>
              <a:tblGrid>
                <a:gridCol w="832693"/>
                <a:gridCol w="75679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Device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Power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</a:tcPr>
                </a:tc>
              </a:tr>
              <a:tr h="3303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Sensor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0.00 w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3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VCO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0.12 w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3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Tx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0.60 w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Total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8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0.72w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8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6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301377" y="228824"/>
            <a:ext cx="8541246" cy="1143000"/>
          </a:xfrm>
        </p:spPr>
        <p:txBody>
          <a:bodyPr/>
          <a:lstStyle/>
          <a:p>
            <a:pPr eaLnBrk="1" hangingPunct="1"/>
            <a:r>
              <a:rPr lang="en-US"/>
              <a:t>Seismic Station Network</a:t>
            </a:r>
          </a:p>
        </p:txBody>
      </p:sp>
      <p:pic>
        <p:nvPicPr>
          <p:cNvPr id="186371" name="Picture 6" descr="statio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0628" y="1447726"/>
            <a:ext cx="4259461" cy="3068464"/>
          </a:xfrm>
          <a:noFill/>
        </p:spPr>
      </p:pic>
      <p:pic>
        <p:nvPicPr>
          <p:cNvPr id="186372" name="Picture 14" descr="MCK_recor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10098" y="5029647"/>
            <a:ext cx="2860849" cy="1513582"/>
          </a:xfrm>
          <a:noFill/>
        </p:spPr>
      </p:pic>
      <p:pic>
        <p:nvPicPr>
          <p:cNvPr id="186373" name="Picture 10" descr="stations_lege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80628" y="4496098"/>
            <a:ext cx="1829469" cy="695400"/>
          </a:xfrm>
          <a:noFill/>
        </p:spPr>
      </p:pic>
      <p:pic>
        <p:nvPicPr>
          <p:cNvPr id="186374" name="Picture 15" descr="PPLA_worki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029647" y="1600646"/>
            <a:ext cx="3775025" cy="2831828"/>
          </a:xfrm>
          <a:noFill/>
        </p:spPr>
      </p:pic>
      <p:pic>
        <p:nvPicPr>
          <p:cNvPr id="186375" name="Picture 18" descr="kantishna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372" y="4572000"/>
            <a:ext cx="2494731" cy="187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6" name="Text Box 24"/>
          <p:cNvSpPr txBox="1">
            <a:spLocks noChangeArrowheads="1"/>
          </p:cNvSpPr>
          <p:nvPr/>
        </p:nvSpPr>
        <p:spPr bwMode="auto">
          <a:xfrm>
            <a:off x="2210098" y="4647902"/>
            <a:ext cx="3429134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Short period vs. broadband records</a:t>
            </a:r>
          </a:p>
        </p:txBody>
      </p:sp>
      <p:sp>
        <p:nvSpPr>
          <p:cNvPr id="186377" name="Text Box 25"/>
          <p:cNvSpPr txBox="1">
            <a:spLocks noChangeArrowheads="1"/>
          </p:cNvSpPr>
          <p:nvPr/>
        </p:nvSpPr>
        <p:spPr bwMode="auto">
          <a:xfrm>
            <a:off x="5851178" y="1174254"/>
            <a:ext cx="2877701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/>
              <a:t>Field installation</a:t>
            </a:r>
          </a:p>
        </p:txBody>
      </p:sp>
      <p:sp>
        <p:nvSpPr>
          <p:cNvPr id="186378" name="Text Box 26"/>
          <p:cNvSpPr txBox="1">
            <a:spLocks noChangeArrowheads="1"/>
          </p:cNvSpPr>
          <p:nvPr/>
        </p:nvSpPr>
        <p:spPr bwMode="auto">
          <a:xfrm>
            <a:off x="5715000" y="2514824"/>
            <a:ext cx="787385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vault</a:t>
            </a:r>
          </a:p>
        </p:txBody>
      </p:sp>
      <p:sp>
        <p:nvSpPr>
          <p:cNvPr id="186379" name="Text Box 27"/>
          <p:cNvSpPr txBox="1">
            <a:spLocks noChangeArrowheads="1"/>
          </p:cNvSpPr>
          <p:nvPr/>
        </p:nvSpPr>
        <p:spPr bwMode="auto">
          <a:xfrm>
            <a:off x="8153921" y="2743646"/>
            <a:ext cx="620673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hut</a:t>
            </a:r>
          </a:p>
        </p:txBody>
      </p:sp>
      <p:sp>
        <p:nvSpPr>
          <p:cNvPr id="186380" name="Text Box 28"/>
          <p:cNvSpPr txBox="1">
            <a:spLocks noChangeArrowheads="1"/>
          </p:cNvSpPr>
          <p:nvPr/>
        </p:nvSpPr>
        <p:spPr bwMode="auto">
          <a:xfrm>
            <a:off x="6858000" y="3504903"/>
            <a:ext cx="1877427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wind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generator</a:t>
            </a:r>
          </a:p>
        </p:txBody>
      </p:sp>
      <p:sp>
        <p:nvSpPr>
          <p:cNvPr id="186381" name="Text Box 29"/>
          <p:cNvSpPr txBox="1">
            <a:spLocks noChangeArrowheads="1"/>
          </p:cNvSpPr>
          <p:nvPr/>
        </p:nvSpPr>
        <p:spPr bwMode="auto">
          <a:xfrm>
            <a:off x="6460629" y="6075537"/>
            <a:ext cx="1672243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buried sensor</a:t>
            </a:r>
          </a:p>
        </p:txBody>
      </p:sp>
      <p:pic>
        <p:nvPicPr>
          <p:cNvPr id="186382" name="Picture 30" descr="TNA_rowdy_insideculver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549" y="4419080"/>
            <a:ext cx="1563812" cy="11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TNA_rowdy_insideculv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3655" y="3124275"/>
            <a:ext cx="2032620" cy="146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9" name="Picture 3" descr="TNA_rowdy_hutinst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4902" y="5029646"/>
            <a:ext cx="2111871" cy="138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0" name="Picture 4" descr="TNA_rowdy_hutculv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2098" y="5257354"/>
            <a:ext cx="2110755" cy="13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1" name="Picture 5" descr="TNA_rowdy_carryhu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726" y="3200177"/>
            <a:ext cx="2104057" cy="13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2" name="Picture 6" descr="TNA_kent_drillr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549" y="914178"/>
            <a:ext cx="1282527" cy="18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3" name="Picture 7" descr="TNA_kent_cas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549" y="1752451"/>
            <a:ext cx="1316013" cy="193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4" name="Picture 8" descr="TNA_kent_casedborehol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549" y="914177"/>
            <a:ext cx="1316013" cy="19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5" name="Picture 9" descr="TNA_chrislarson_installati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726" y="5257354"/>
            <a:ext cx="2130846" cy="139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457647" y="228824"/>
            <a:ext cx="8228707" cy="137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TNA – Tin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228824" y="5105549"/>
            <a:ext cx="8686354" cy="58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457647" y="228824"/>
            <a:ext cx="8228707" cy="137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UNV – Unalaska Valley</a:t>
            </a:r>
          </a:p>
        </p:txBody>
      </p:sp>
      <p:pic>
        <p:nvPicPr>
          <p:cNvPr id="206852" name="Picture 4" descr="UNV_digg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828354"/>
            <a:ext cx="2408783" cy="16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Picture 5" descr="UNV_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2403" y="4640089"/>
            <a:ext cx="2400970" cy="160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4" name="Picture 6" descr="UNV_cemen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102076"/>
            <a:ext cx="2408783" cy="161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5" name="Picture 7" descr="UNV_cem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8336" y="1581671"/>
            <a:ext cx="1617390" cy="238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6" name="Picture 8" descr="UNV_boreho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75" y="1523629"/>
            <a:ext cx="1617389" cy="239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7" name="Picture 9" descr="UNV_backfi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647" y="4635625"/>
            <a:ext cx="2407667" cy="161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28600" y="2286000"/>
            <a:ext cx="3886200" cy="228600"/>
          </a:xfrm>
        </p:spPr>
        <p:txBody>
          <a:bodyPr/>
          <a:lstStyle/>
          <a:p>
            <a:r>
              <a:rPr lang="en-US" sz="1400"/>
              <a:t>KHIT from the air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4" name="Picture 4" descr="KHIT from the sk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7DCF7"/>
          </a:solidFill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/>
              <a:t>KHIT from the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9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78656" y="4884539"/>
            <a:ext cx="7786688" cy="1285875"/>
          </a:xfrm>
        </p:spPr>
        <p:txBody>
          <a:bodyPr/>
          <a:lstStyle/>
          <a:p>
            <a:pPr eaLnBrk="1" hangingPunct="1"/>
            <a:r>
              <a:rPr lang="en-US"/>
              <a:t>Design of seismic station power system for Alaska</a:t>
            </a:r>
          </a:p>
        </p:txBody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656" y="6125766"/>
            <a:ext cx="7786688" cy="705445"/>
          </a:xfrm>
        </p:spPr>
        <p:txBody>
          <a:bodyPr/>
          <a:lstStyle/>
          <a:p>
            <a:pPr marL="0" indent="0" eaLnBrk="1" hangingPunct="1"/>
            <a:r>
              <a:rPr lang="en-US" dirty="0"/>
              <a:t>Steve Estes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Design criteria</a:t>
            </a:r>
          </a:p>
        </p:txBody>
      </p:sp>
      <p:sp>
        <p:nvSpPr>
          <p:cNvPr id="210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797" y="1660922"/>
            <a:ext cx="7786688" cy="40005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Capacity to run 24/7 </a:t>
            </a:r>
            <a:r>
              <a:rPr lang="en-US" dirty="0" err="1"/>
              <a:t>x</a:t>
            </a:r>
            <a:r>
              <a:rPr lang="en-US" dirty="0"/>
              <a:t> 365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solar recharge - wind in special cases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redundant system - survive damage, failures, improper installation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primary battery backup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6117" y="160734"/>
            <a:ext cx="8527852" cy="1625203"/>
          </a:xfrm>
        </p:spPr>
        <p:txBody>
          <a:bodyPr/>
          <a:lstStyle/>
          <a:p>
            <a:pPr eaLnBrk="1" hangingPunct="1"/>
            <a:r>
              <a:rPr lang="en-US"/>
              <a:t>BASIC Power consumption</a:t>
            </a:r>
            <a:br>
              <a:rPr lang="en-US"/>
            </a:br>
            <a:r>
              <a:rPr lang="en-US"/>
              <a:t>~2.63 watts</a:t>
            </a:r>
          </a:p>
        </p:txBody>
      </p:sp>
      <p:sp>
        <p:nvSpPr>
          <p:cNvPr id="211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6851" y="2071688"/>
            <a:ext cx="7786688" cy="4018359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sz="2400" dirty="0"/>
              <a:t>Q330 digitizer ~ 0.8 watts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/>
              <a:t>Broadband sensor ~  .75 watts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 err="1"/>
              <a:t>Freewave</a:t>
            </a:r>
            <a:r>
              <a:rPr lang="en-US" sz="2400" dirty="0"/>
              <a:t> </a:t>
            </a:r>
            <a:r>
              <a:rPr lang="en-US" sz="2400" dirty="0" err="1"/>
              <a:t>FGRplus</a:t>
            </a:r>
            <a:r>
              <a:rPr lang="en-US" sz="2400" dirty="0"/>
              <a:t> ~ 1 watt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/>
              <a:t>Power controller ~ 0.08 watts</a:t>
            </a:r>
          </a:p>
        </p:txBody>
      </p:sp>
      <p:pic>
        <p:nvPicPr>
          <p:cNvPr id="211972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2048" y="1580555"/>
            <a:ext cx="3625453" cy="2821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1973" name="Rectangle 4"/>
          <p:cNvSpPr>
            <a:spLocks/>
          </p:cNvSpPr>
          <p:nvPr/>
        </p:nvSpPr>
        <p:spPr bwMode="auto">
          <a:xfrm>
            <a:off x="5799832" y="3763863"/>
            <a:ext cx="3154710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ea typeface="Gill Sans" charset="0"/>
                <a:cs typeface="Gill Sans" charset="0"/>
              </a:rPr>
              <a:t>DCPH Q300 &amp; FGR+ 8/9/08</a:t>
            </a:r>
          </a:p>
        </p:txBody>
      </p:sp>
      <p:pic>
        <p:nvPicPr>
          <p:cNvPr id="211974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492" y="4373314"/>
            <a:ext cx="2946797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1975" name="Rectangle 6"/>
          <p:cNvSpPr>
            <a:spLocks/>
          </p:cNvSpPr>
          <p:nvPr/>
        </p:nvSpPr>
        <p:spPr bwMode="auto">
          <a:xfrm>
            <a:off x="6362403" y="6072187"/>
            <a:ext cx="2257028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ea typeface="Gill Sans" charset="0"/>
                <a:cs typeface="Gill Sans" charset="0"/>
              </a:rPr>
              <a:t>GRIN STS-2 7/8/09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117086" cy="69037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0902" y="4567535"/>
            <a:ext cx="3353098" cy="22904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36178" y="6356822"/>
            <a:ext cx="312135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Diagram by P. </a:t>
            </a:r>
            <a:r>
              <a:rPr lang="en-US" sz="1800" dirty="0" err="1">
                <a:solidFill>
                  <a:schemeClr val="bg2"/>
                </a:solidFill>
              </a:rPr>
              <a:t>Haeussler</a:t>
            </a:r>
            <a:endParaRPr lang="en-US" sz="1800" dirty="0"/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flip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BASIC Power production </a:t>
            </a:r>
          </a:p>
        </p:txBody>
      </p:sp>
      <p:sp>
        <p:nvSpPr>
          <p:cNvPr id="215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8656" y="1295401"/>
            <a:ext cx="7786688" cy="50292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Supply</a:t>
            </a:r>
            <a:r>
              <a:rPr lang="en-US" dirty="0"/>
              <a:t>: BP350 solar panel 2.9 amps @ 12 volts 3 hours/day annual average </a:t>
            </a:r>
            <a:r>
              <a:rPr lang="en-US" dirty="0" err="1"/>
              <a:t>insolation</a:t>
            </a:r>
            <a:r>
              <a:rPr lang="en-US" dirty="0"/>
              <a:t> = 35,478 watt-hours/year, 72 cells @ 42mmx125mm= 0.378 m</a:t>
            </a:r>
            <a:r>
              <a:rPr lang="en-US" baseline="32000" dirty="0"/>
              <a:t>2</a:t>
            </a:r>
            <a:endParaRPr lang="en-US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Storage: 10 </a:t>
            </a:r>
            <a:r>
              <a:rPr lang="en-US" dirty="0" err="1"/>
              <a:t>x</a:t>
            </a:r>
            <a:r>
              <a:rPr lang="en-US" dirty="0"/>
              <a:t> 100AH </a:t>
            </a:r>
            <a:r>
              <a:rPr lang="en-US" dirty="0" err="1"/>
              <a:t>x</a:t>
            </a:r>
            <a:r>
              <a:rPr lang="en-US" dirty="0"/>
              <a:t> 12V = 12,000 watt-hrs @ 2.63 watts continuous = 4,563 hours or 190 days</a:t>
            </a:r>
            <a:endParaRPr lang="en-US" dirty="0" smtClean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Demand: 2.63 watts continuous </a:t>
            </a:r>
            <a:r>
              <a:rPr lang="en-US" dirty="0" err="1" smtClean="0"/>
              <a:t>x</a:t>
            </a:r>
            <a:r>
              <a:rPr lang="en-US" dirty="0" smtClean="0"/>
              <a:t> 24 hours/day </a:t>
            </a:r>
            <a:r>
              <a:rPr lang="en-US" dirty="0" err="1" smtClean="0"/>
              <a:t>x</a:t>
            </a:r>
            <a:r>
              <a:rPr lang="en-US" dirty="0" smtClean="0"/>
              <a:t> 365 days/year = 23,039 watt-hours/year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 smtClean="0"/>
              <a:t>Supply </a:t>
            </a:r>
            <a:r>
              <a:rPr lang="en-US" dirty="0"/>
              <a:t>&amp; Storage times two, with diode isolation = redundancy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"/>
          <p:cNvSpPr>
            <a:spLocks noGrp="1" noChangeArrowheads="1"/>
          </p:cNvSpPr>
          <p:nvPr>
            <p:ph type="title"/>
          </p:nvPr>
        </p:nvSpPr>
        <p:spPr>
          <a:xfrm>
            <a:off x="160735" y="214312"/>
            <a:ext cx="8822531" cy="1321594"/>
          </a:xfrm>
        </p:spPr>
        <p:txBody>
          <a:bodyPr/>
          <a:lstStyle/>
          <a:p>
            <a:pPr eaLnBrk="1" hangingPunct="1"/>
            <a:r>
              <a:rPr lang="en-US"/>
              <a:t> Power consumption with options  ~5.4 watts</a:t>
            </a:r>
          </a:p>
        </p:txBody>
      </p:sp>
      <p:sp>
        <p:nvSpPr>
          <p:cNvPr id="216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9328" y="2743200"/>
            <a:ext cx="7786688" cy="3221831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CCFF66"/>
                </a:solidFill>
              </a:rPr>
              <a:t>Q330 digitizer - 0.8 watts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CCFF66"/>
                </a:solidFill>
              </a:rPr>
              <a:t>Broadband sensor -  .75 watts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/>
              <a:t>Strong Motion sensor - 1 watt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/>
              <a:t>Ethernet switch ADAM-6520 - 0.75 watts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/>
              <a:t>Two </a:t>
            </a:r>
            <a:r>
              <a:rPr lang="en-US" sz="2400" dirty="0" err="1">
                <a:solidFill>
                  <a:srgbClr val="CCFF66"/>
                </a:solidFill>
              </a:rPr>
              <a:t>Freewave</a:t>
            </a:r>
            <a:r>
              <a:rPr lang="en-US" sz="2400" dirty="0">
                <a:solidFill>
                  <a:srgbClr val="CCFF66"/>
                </a:solidFill>
              </a:rPr>
              <a:t> </a:t>
            </a:r>
            <a:r>
              <a:rPr lang="en-US" sz="2400" dirty="0" err="1">
                <a:solidFill>
                  <a:srgbClr val="CCFF66"/>
                </a:solidFill>
              </a:rPr>
              <a:t>FGRplus</a:t>
            </a:r>
            <a:r>
              <a:rPr lang="en-US" sz="2400" dirty="0">
                <a:solidFill>
                  <a:srgbClr val="CCFF66"/>
                </a:solidFill>
              </a:rPr>
              <a:t> @ 1 watts</a:t>
            </a:r>
            <a:r>
              <a:rPr lang="en-US" sz="2400" dirty="0"/>
              <a:t> = 2 watts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CCFF66"/>
                </a:solidFill>
              </a:rPr>
              <a:t>Power controller ~ 0.08 watts</a:t>
            </a:r>
          </a:p>
        </p:txBody>
      </p:sp>
      <p:pic>
        <p:nvPicPr>
          <p:cNvPr id="216068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5672" y="1544836"/>
            <a:ext cx="3482578" cy="271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6069" name="Rectangle 4"/>
          <p:cNvSpPr>
            <a:spLocks/>
          </p:cNvSpPr>
          <p:nvPr/>
        </p:nvSpPr>
        <p:spPr bwMode="auto">
          <a:xfrm>
            <a:off x="5509617" y="3647777"/>
            <a:ext cx="3214688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7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Episensor</a:t>
            </a:r>
            <a:r>
              <a:rPr lang="en-US" sz="1700" dirty="0">
                <a:solidFill>
                  <a:schemeClr val="tx1"/>
                </a:solidFill>
                <a:ea typeface="Gill Sans" charset="0"/>
                <a:cs typeface="Gill Sans" charset="0"/>
              </a:rPr>
              <a:t> current at PS07 Oct 2007</a:t>
            </a:r>
          </a:p>
        </p:txBody>
      </p:sp>
      <p:pic>
        <p:nvPicPr>
          <p:cNvPr id="216070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616602">
            <a:off x="6852419" y="4261693"/>
            <a:ext cx="1723430" cy="2268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Power production </a:t>
            </a:r>
            <a:br>
              <a:rPr lang="en-US"/>
            </a:br>
            <a:r>
              <a:rPr lang="en-US"/>
              <a:t>with options</a:t>
            </a:r>
          </a:p>
        </p:txBody>
      </p:sp>
      <p:sp>
        <p:nvSpPr>
          <p:cNvPr id="217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763000" cy="51816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Demand: 5 watts continuous </a:t>
            </a:r>
            <a:r>
              <a:rPr lang="en-US" dirty="0" err="1"/>
              <a:t>x</a:t>
            </a:r>
            <a:r>
              <a:rPr lang="en-US" dirty="0"/>
              <a:t> 24 hours/day </a:t>
            </a:r>
            <a:r>
              <a:rPr lang="en-US" dirty="0" err="1"/>
              <a:t>x</a:t>
            </a:r>
            <a:r>
              <a:rPr lang="en-US" dirty="0"/>
              <a:t> 365 days/year = 43,800 watt-hours/year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Supply: 2 </a:t>
            </a:r>
            <a:r>
              <a:rPr lang="en-US" dirty="0" err="1"/>
              <a:t>x</a:t>
            </a:r>
            <a:r>
              <a:rPr lang="en-US" dirty="0"/>
              <a:t> BP350 solar panel 2.9 amps @ 12 volts 3 hours/day annual average </a:t>
            </a:r>
            <a:r>
              <a:rPr lang="en-US" dirty="0" err="1"/>
              <a:t>insolation</a:t>
            </a:r>
            <a:r>
              <a:rPr lang="en-US" dirty="0"/>
              <a:t> = 70,956 watt-hours/year,  almost double the demand.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Storage: 20 </a:t>
            </a:r>
            <a:r>
              <a:rPr lang="en-US" dirty="0" err="1"/>
              <a:t>x</a:t>
            </a:r>
            <a:r>
              <a:rPr lang="en-US" dirty="0"/>
              <a:t> 100AH </a:t>
            </a:r>
            <a:r>
              <a:rPr lang="en-US" dirty="0" err="1"/>
              <a:t>x</a:t>
            </a:r>
            <a:r>
              <a:rPr lang="en-US" dirty="0"/>
              <a:t> 12V = 24,000 watt-hrs @ 5 watts continuous = 4800 hours or 200 days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dirty="0"/>
              <a:t>no redundancy but a good safety margin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C:\denali_eq\BMRp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823"/>
            <a:ext cx="9753451" cy="176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75" y="1523629"/>
            <a:ext cx="7391549" cy="570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Digging vault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LOGN - after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7219" y="4554141"/>
            <a:ext cx="8045648" cy="1285875"/>
          </a:xfrm>
          <a:ln/>
        </p:spPr>
        <p:txBody>
          <a:bodyPr/>
          <a:lstStyle/>
          <a:p>
            <a:r>
              <a:rPr lang="en-US"/>
              <a:t>Drum, Sand, Cement,  Water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heading to KLU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Mix cement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at Bering glacier base camp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Concrete and vault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slinging to site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Preparing  vault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TABL - 18,008’ St. Elias in background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457200"/>
          </a:xfrm>
          <a:ln/>
        </p:spPr>
        <p:txBody>
          <a:bodyPr/>
          <a:lstStyle/>
          <a:p>
            <a:r>
              <a:rPr lang="en-US" dirty="0"/>
              <a:t>instrument installed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a trillium at LOGN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map_quakes_Sep04Aug09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62038" y="152400"/>
            <a:ext cx="7096125" cy="6477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Q330s digitizer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in vault at KHIT (Khitrov hills)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2820" y="334863"/>
            <a:ext cx="4009430" cy="451842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lid on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ready to leave - MESA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982663" y="5197475"/>
            <a:ext cx="7358062" cy="1481138"/>
          </a:xfrm>
        </p:spPr>
        <p:txBody>
          <a:bodyPr/>
          <a:lstStyle/>
          <a:p>
            <a:pPr>
              <a:defRPr/>
            </a:pPr>
            <a:r>
              <a:rPr lang="en-US"/>
              <a:t>NICH</a:t>
            </a:r>
            <a:br>
              <a:rPr lang="en-US"/>
            </a:br>
            <a:r>
              <a:rPr lang="en-US"/>
              <a:t>Nichawak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4363" y="6215063"/>
            <a:ext cx="2189162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3179763" cy="2598738"/>
            <a:chOff x="0" y="0"/>
            <a:chExt cx="2848" cy="2328"/>
          </a:xfrm>
        </p:grpSpPr>
        <p:pic>
          <p:nvPicPr>
            <p:cNvPr id="30743" name="Picture 4"/>
            <p:cNvPicPr>
              <a:picLocks noChangeAspect="1" noChangeArrowheads="1"/>
            </p:cNvPicPr>
            <p:nvPr/>
          </p:nvPicPr>
          <p:blipFill>
            <a:blip r:embed="rId3"/>
            <a:srcRect l="2499" r="2321"/>
            <a:stretch>
              <a:fillRect/>
            </a:stretch>
          </p:blipFill>
          <p:spPr bwMode="auto">
            <a:xfrm>
              <a:off x="208" y="200"/>
              <a:ext cx="2436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0744" name="Picture 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848" cy="2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71438" y="2465388"/>
            <a:ext cx="3178176" cy="2597150"/>
            <a:chOff x="0" y="0"/>
            <a:chExt cx="2848" cy="2328"/>
          </a:xfrm>
        </p:grpSpPr>
        <p:pic>
          <p:nvPicPr>
            <p:cNvPr id="30741" name="Picture 7"/>
            <p:cNvPicPr>
              <a:picLocks noChangeAspect="1" noChangeArrowheads="1"/>
            </p:cNvPicPr>
            <p:nvPr/>
          </p:nvPicPr>
          <p:blipFill>
            <a:blip r:embed="rId5"/>
            <a:srcRect l="2499" r="2321"/>
            <a:stretch>
              <a:fillRect/>
            </a:stretch>
          </p:blipFill>
          <p:spPr bwMode="auto">
            <a:xfrm>
              <a:off x="208" y="200"/>
              <a:ext cx="2436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0742" name="Picture 8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848" cy="2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82913" y="2465388"/>
            <a:ext cx="3178175" cy="2597150"/>
            <a:chOff x="0" y="0"/>
            <a:chExt cx="2848" cy="2328"/>
          </a:xfrm>
        </p:grpSpPr>
        <p:pic>
          <p:nvPicPr>
            <p:cNvPr id="30739" name="Picture 10"/>
            <p:cNvPicPr>
              <a:picLocks noChangeAspect="1" noChangeArrowheads="1"/>
            </p:cNvPicPr>
            <p:nvPr/>
          </p:nvPicPr>
          <p:blipFill>
            <a:blip r:embed="rId6"/>
            <a:srcRect t="20404" r="140" b="20482"/>
            <a:stretch>
              <a:fillRect/>
            </a:stretch>
          </p:blipFill>
          <p:spPr bwMode="auto">
            <a:xfrm>
              <a:off x="208" y="200"/>
              <a:ext cx="2436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0740" name="Picture 1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848" cy="2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978150" y="0"/>
            <a:ext cx="3178175" cy="2608263"/>
            <a:chOff x="0" y="0"/>
            <a:chExt cx="2848" cy="2336"/>
          </a:xfrm>
        </p:grpSpPr>
        <p:pic>
          <p:nvPicPr>
            <p:cNvPr id="30737" name="Picture 13"/>
            <p:cNvPicPr>
              <a:picLocks noChangeAspect="1" noChangeArrowheads="1"/>
            </p:cNvPicPr>
            <p:nvPr/>
          </p:nvPicPr>
          <p:blipFill>
            <a:blip r:embed="rId7"/>
            <a:srcRect l="2502" r="2184"/>
            <a:stretch>
              <a:fillRect/>
            </a:stretch>
          </p:blipFill>
          <p:spPr bwMode="auto">
            <a:xfrm>
              <a:off x="208" y="200"/>
              <a:ext cx="2440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0738" name="Picture 1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848" cy="2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988050" y="0"/>
            <a:ext cx="3178175" cy="2608263"/>
            <a:chOff x="0" y="0"/>
            <a:chExt cx="2848" cy="2336"/>
          </a:xfrm>
        </p:grpSpPr>
        <p:pic>
          <p:nvPicPr>
            <p:cNvPr id="30735" name="Picture 16"/>
            <p:cNvPicPr>
              <a:picLocks noChangeAspect="1" noChangeArrowheads="1"/>
            </p:cNvPicPr>
            <p:nvPr/>
          </p:nvPicPr>
          <p:blipFill>
            <a:blip r:embed="rId9"/>
            <a:srcRect l="2365" r="2321"/>
            <a:stretch>
              <a:fillRect/>
            </a:stretch>
          </p:blipFill>
          <p:spPr bwMode="auto">
            <a:xfrm>
              <a:off x="208" y="200"/>
              <a:ext cx="2440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0736" name="Picture 1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848" cy="2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6134100" y="2465388"/>
            <a:ext cx="3179763" cy="2606675"/>
            <a:chOff x="0" y="0"/>
            <a:chExt cx="2848" cy="2336"/>
          </a:xfrm>
        </p:grpSpPr>
        <p:pic>
          <p:nvPicPr>
            <p:cNvPr id="30733" name="Picture 19"/>
            <p:cNvPicPr>
              <a:picLocks noChangeAspect="1" noChangeArrowheads="1"/>
            </p:cNvPicPr>
            <p:nvPr/>
          </p:nvPicPr>
          <p:blipFill>
            <a:blip r:embed="rId10"/>
            <a:srcRect t="20392" b="20555"/>
            <a:stretch>
              <a:fillRect/>
            </a:stretch>
          </p:blipFill>
          <p:spPr bwMode="auto">
            <a:xfrm>
              <a:off x="208" y="200"/>
              <a:ext cx="2440" cy="19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0734" name="Picture 20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848" cy="2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554038" y="5132388"/>
            <a:ext cx="1919287" cy="1616075"/>
            <a:chOff x="0" y="0"/>
            <a:chExt cx="1720" cy="1448"/>
          </a:xfrm>
        </p:grpSpPr>
        <p:pic>
          <p:nvPicPr>
            <p:cNvPr id="30731" name="Picture 22"/>
            <p:cNvPicPr>
              <a:picLocks noChangeAspect="1" noChangeArrowheads="1"/>
            </p:cNvPicPr>
            <p:nvPr/>
          </p:nvPicPr>
          <p:blipFill>
            <a:blip r:embed="rId11"/>
            <a:srcRect l="2325" r="2325"/>
            <a:stretch>
              <a:fillRect/>
            </a:stretch>
          </p:blipFill>
          <p:spPr bwMode="auto">
            <a:xfrm>
              <a:off x="208" y="201"/>
              <a:ext cx="1312" cy="1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0732" name="Picture 23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1720" cy="1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982663" y="5197475"/>
            <a:ext cx="7358062" cy="1481138"/>
          </a:xfrm>
        </p:spPr>
        <p:txBody>
          <a:bodyPr/>
          <a:lstStyle/>
          <a:p>
            <a:pPr>
              <a:defRPr/>
            </a:pPr>
            <a:r>
              <a:rPr lang="en-US"/>
              <a:t>NICH</a:t>
            </a:r>
            <a:br>
              <a:rPr lang="en-US"/>
            </a:br>
            <a:r>
              <a:rPr lang="en-US"/>
              <a:t>Nichawak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4363" y="6215063"/>
            <a:ext cx="2189162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3179763" cy="2598738"/>
            <a:chOff x="0" y="0"/>
            <a:chExt cx="2848" cy="2328"/>
          </a:xfrm>
        </p:grpSpPr>
        <p:pic>
          <p:nvPicPr>
            <p:cNvPr id="31767" name="Picture 4"/>
            <p:cNvPicPr>
              <a:picLocks noChangeAspect="1" noChangeArrowheads="1"/>
            </p:cNvPicPr>
            <p:nvPr/>
          </p:nvPicPr>
          <p:blipFill>
            <a:blip r:embed="rId3"/>
            <a:srcRect l="2499" r="2321"/>
            <a:stretch>
              <a:fillRect/>
            </a:stretch>
          </p:blipFill>
          <p:spPr bwMode="auto">
            <a:xfrm>
              <a:off x="208" y="200"/>
              <a:ext cx="2436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8" name="Picture 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848" cy="2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2465388"/>
            <a:ext cx="3179763" cy="2597150"/>
            <a:chOff x="0" y="0"/>
            <a:chExt cx="2848" cy="2328"/>
          </a:xfrm>
        </p:grpSpPr>
        <p:pic>
          <p:nvPicPr>
            <p:cNvPr id="31765" name="Picture 7"/>
            <p:cNvPicPr>
              <a:picLocks noChangeAspect="1" noChangeArrowheads="1"/>
            </p:cNvPicPr>
            <p:nvPr/>
          </p:nvPicPr>
          <p:blipFill>
            <a:blip r:embed="rId5"/>
            <a:srcRect l="2499" r="2321"/>
            <a:stretch>
              <a:fillRect/>
            </a:stretch>
          </p:blipFill>
          <p:spPr bwMode="auto">
            <a:xfrm>
              <a:off x="208" y="200"/>
              <a:ext cx="2436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6" name="Picture 8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848" cy="2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82913" y="2465388"/>
            <a:ext cx="3178175" cy="2597150"/>
            <a:chOff x="0" y="0"/>
            <a:chExt cx="2848" cy="2328"/>
          </a:xfrm>
        </p:grpSpPr>
        <p:pic>
          <p:nvPicPr>
            <p:cNvPr id="31763" name="Picture 10"/>
            <p:cNvPicPr>
              <a:picLocks noChangeAspect="1" noChangeArrowheads="1"/>
            </p:cNvPicPr>
            <p:nvPr/>
          </p:nvPicPr>
          <p:blipFill>
            <a:blip r:embed="rId6"/>
            <a:srcRect l="2499" r="2321"/>
            <a:stretch>
              <a:fillRect/>
            </a:stretch>
          </p:blipFill>
          <p:spPr bwMode="auto">
            <a:xfrm>
              <a:off x="208" y="200"/>
              <a:ext cx="2436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4" name="Picture 1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848" cy="2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978150" y="0"/>
            <a:ext cx="3178175" cy="2608263"/>
            <a:chOff x="0" y="0"/>
            <a:chExt cx="2848" cy="2336"/>
          </a:xfrm>
        </p:grpSpPr>
        <p:pic>
          <p:nvPicPr>
            <p:cNvPr id="31761" name="Picture 13"/>
            <p:cNvPicPr>
              <a:picLocks noChangeAspect="1" noChangeArrowheads="1"/>
            </p:cNvPicPr>
            <p:nvPr/>
          </p:nvPicPr>
          <p:blipFill>
            <a:blip r:embed="rId7"/>
            <a:srcRect l="7657" r="7619"/>
            <a:stretch>
              <a:fillRect/>
            </a:stretch>
          </p:blipFill>
          <p:spPr bwMode="auto">
            <a:xfrm>
              <a:off x="208" y="200"/>
              <a:ext cx="2440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2" name="Picture 1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848" cy="2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988050" y="0"/>
            <a:ext cx="3178175" cy="2608263"/>
            <a:chOff x="0" y="0"/>
            <a:chExt cx="2848" cy="2336"/>
          </a:xfrm>
        </p:grpSpPr>
        <p:pic>
          <p:nvPicPr>
            <p:cNvPr id="31759" name="Picture 16"/>
            <p:cNvPicPr>
              <a:picLocks noChangeAspect="1" noChangeArrowheads="1"/>
            </p:cNvPicPr>
            <p:nvPr/>
          </p:nvPicPr>
          <p:blipFill>
            <a:blip r:embed="rId9"/>
            <a:srcRect l="7657" r="7619"/>
            <a:stretch>
              <a:fillRect/>
            </a:stretch>
          </p:blipFill>
          <p:spPr bwMode="auto">
            <a:xfrm>
              <a:off x="208" y="200"/>
              <a:ext cx="2440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0" name="Picture 1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848" cy="2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991225" y="2465388"/>
            <a:ext cx="3179763" cy="2606675"/>
            <a:chOff x="0" y="0"/>
            <a:chExt cx="2848" cy="2336"/>
          </a:xfrm>
        </p:grpSpPr>
        <p:pic>
          <p:nvPicPr>
            <p:cNvPr id="31757" name="Picture 19"/>
            <p:cNvPicPr>
              <a:picLocks noChangeAspect="1" noChangeArrowheads="1"/>
            </p:cNvPicPr>
            <p:nvPr/>
          </p:nvPicPr>
          <p:blipFill>
            <a:blip r:embed="rId10"/>
            <a:srcRect l="2499" r="2187"/>
            <a:stretch>
              <a:fillRect/>
            </a:stretch>
          </p:blipFill>
          <p:spPr bwMode="auto">
            <a:xfrm>
              <a:off x="208" y="200"/>
              <a:ext cx="2440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58" name="Picture 20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848" cy="2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625475" y="5132388"/>
            <a:ext cx="1919288" cy="1616075"/>
            <a:chOff x="0" y="0"/>
            <a:chExt cx="1720" cy="1448"/>
          </a:xfrm>
        </p:grpSpPr>
        <p:pic>
          <p:nvPicPr>
            <p:cNvPr id="31755" name="Picture 22"/>
            <p:cNvPicPr>
              <a:picLocks noChangeAspect="1" noChangeArrowheads="1"/>
            </p:cNvPicPr>
            <p:nvPr/>
          </p:nvPicPr>
          <p:blipFill>
            <a:blip r:embed="rId11"/>
            <a:srcRect l="7732" r="7732"/>
            <a:stretch>
              <a:fillRect/>
            </a:stretch>
          </p:blipFill>
          <p:spPr bwMode="auto">
            <a:xfrm>
              <a:off x="208" y="201"/>
              <a:ext cx="1312" cy="1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56" name="Picture 23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1720" cy="1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704850" y="5367338"/>
            <a:ext cx="7894638" cy="1436687"/>
          </a:xfrm>
        </p:spPr>
        <p:txBody>
          <a:bodyPr/>
          <a:lstStyle/>
          <a:p>
            <a:pPr>
              <a:defRPr/>
            </a:pPr>
            <a:r>
              <a:rPr lang="en-US"/>
              <a:t>Bering Glacier Network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88900"/>
            <a:ext cx="8253412" cy="534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6215063"/>
            <a:ext cx="2189162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671513"/>
            <a:ext cx="9059862" cy="5237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6425" y="6205538"/>
            <a:ext cx="2187575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117" y="198685"/>
            <a:ext cx="6241852" cy="47863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Radiomobile</a:t>
            </a:r>
          </a:p>
        </p:txBody>
      </p:sp>
      <p:sp>
        <p:nvSpPr>
          <p:cNvPr id="46083" name="Rectangle 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Radio paths, STEEP network</a:t>
            </a:r>
            <a:br>
              <a:rPr lang="en-US"/>
            </a:br>
            <a:r>
              <a:rPr lang="en-US" u="sng">
                <a:hlinkClick r:id="rId3"/>
              </a:rPr>
              <a:t>http://www.cplus.org/rmw/english1.html</a:t>
            </a:r>
            <a:endParaRPr lang="en-US" u="sng"/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4018359" y="3795117"/>
            <a:ext cx="1013098" cy="12311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</a:pPr>
            <a:r>
              <a:rPr 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-146.174443,62.1053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957" y="251148"/>
            <a:ext cx="6706195" cy="43487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Radio Path Profiles</a:t>
            </a:r>
          </a:p>
        </p:txBody>
      </p:sp>
      <p:sp>
        <p:nvSpPr>
          <p:cNvPr id="47107" name="Rectangle 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uses DEM or STRM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VSAT</a:t>
            </a:r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34820" name="Picture 4" descr="BeringGlacier1 1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-381000" y="533400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400" b="0">
                <a:solidFill>
                  <a:schemeClr val="tx1"/>
                </a:solidFill>
                <a:latin typeface="Arial" charset="0"/>
              </a:rPr>
              <a:t>VSAT at Bering Glacier Camp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553641"/>
            <a:ext cx="5420320" cy="41701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400" dirty="0"/>
              <a:t>Just another day at the office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all done - ready to head home</a:t>
            </a:r>
            <a:br>
              <a:rPr lang="en-US"/>
            </a:br>
            <a:r>
              <a:rPr lang="en-US"/>
              <a:t>TABL - table mt.</a:t>
            </a:r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4460379" y="3232547"/>
            <a:ext cx="269304" cy="67710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ea typeface="Gill Sans" charset="0"/>
                <a:cs typeface="Gill Sans" charset="0"/>
              </a:rPr>
              <a:t>\</a:t>
            </a:r>
            <a:br>
              <a:rPr lang="en-US" sz="2200" dirty="0">
                <a:solidFill>
                  <a:schemeClr val="tx1"/>
                </a:solidFill>
                <a:ea typeface="Gill Sans" charset="0"/>
                <a:cs typeface="Gill Sans" charset="0"/>
              </a:rPr>
            </a:br>
            <a:endParaRPr lang="en-US" sz="22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6019800" y="381000"/>
            <a:ext cx="25146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rgbClr val="B3B1B4"/>
                </a:solidFill>
                <a:latin typeface="Times" charset="0"/>
              </a:rPr>
              <a:t>The plots illustrate how many earthquakes were reported each year in Alaska and the Aleutians since 1970 (top) and magnitude of the largest recorded earthquake for that year (bottom).</a:t>
            </a:r>
          </a:p>
        </p:txBody>
      </p:sp>
      <p:pic>
        <p:nvPicPr>
          <p:cNvPr id="48132" name="Picture 4" descr="largest_eq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581400"/>
            <a:ext cx="5899150" cy="3406775"/>
          </a:xfrm>
          <a:prstGeom prst="rect">
            <a:avLst/>
          </a:prstGeom>
          <a:noFill/>
        </p:spPr>
      </p:pic>
      <p:pic>
        <p:nvPicPr>
          <p:cNvPr id="48131" name="Picture 3" descr="eq_numbe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881688" cy="377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Best of 2006 field temp -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9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Best of 2006 field temp -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7963" y="3014205"/>
            <a:ext cx="5126037" cy="384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6" descr="IMG_03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92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9" name="Picture 4" descr="IMG_0025"/>
          <p:cNvPicPr>
            <a:picLocks noChangeAspect="1" noChangeArrowheads="1"/>
          </p:cNvPicPr>
          <p:nvPr/>
        </p:nvPicPr>
        <p:blipFill>
          <a:blip r:embed="rId4"/>
          <a:srcRect t="9764"/>
          <a:stretch>
            <a:fillRect/>
          </a:stretch>
        </p:blipFill>
        <p:spPr bwMode="auto">
          <a:xfrm>
            <a:off x="-152921" y="0"/>
            <a:ext cx="2926706" cy="352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5" descr="IMG_0346"/>
          <p:cNvPicPr>
            <a:picLocks noChangeAspect="1" noChangeArrowheads="1"/>
          </p:cNvPicPr>
          <p:nvPr/>
        </p:nvPicPr>
        <p:blipFill>
          <a:blip r:embed="rId5"/>
          <a:srcRect t="42961"/>
          <a:stretch>
            <a:fillRect/>
          </a:stretch>
        </p:blipFill>
        <p:spPr bwMode="auto">
          <a:xfrm>
            <a:off x="6248549" y="0"/>
            <a:ext cx="2895451" cy="220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1" name="Picture 8" descr="IMG_037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49" y="4257229"/>
            <a:ext cx="2822898" cy="260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2" name="Picture 16" descr="IMG_076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3098" y="228824"/>
            <a:ext cx="2361902" cy="268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3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451" y="0"/>
            <a:ext cx="3962549" cy="685354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Bear Damage</a:t>
            </a:r>
            <a:endParaRPr lang="en-US"/>
          </a:p>
        </p:txBody>
      </p:sp>
      <p:pic>
        <p:nvPicPr>
          <p:cNvPr id="219144" name="Picture 22" descr="IMG_0899"/>
          <p:cNvPicPr>
            <a:picLocks noChangeAspect="1" noChangeArrowheads="1"/>
          </p:cNvPicPr>
          <p:nvPr/>
        </p:nvPicPr>
        <p:blipFill>
          <a:blip r:embed="rId8">
            <a:lum bright="-12000"/>
          </a:blip>
          <a:srcRect r="11438" b="26695"/>
          <a:stretch>
            <a:fillRect/>
          </a:stretch>
        </p:blipFill>
        <p:spPr bwMode="auto">
          <a:xfrm>
            <a:off x="5606728" y="2210098"/>
            <a:ext cx="3537272" cy="390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5" name="Picture 23" descr="phAEIC_fastloa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15522" y="6105674"/>
            <a:ext cx="2824014" cy="75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11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Yogi</a:t>
            </a:r>
          </a:p>
        </p:txBody>
      </p:sp>
      <p:pic>
        <p:nvPicPr>
          <p:cNvPr id="221188" name="Picture 6" descr="DSC_0006"/>
          <p:cNvPicPr>
            <a:picLocks noChangeAspect="1" noChangeArrowheads="1"/>
          </p:cNvPicPr>
          <p:nvPr/>
        </p:nvPicPr>
        <p:blipFill>
          <a:blip r:embed="rId3"/>
          <a:srcRect l="14957" r="160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7" descr="phAEIC_fastlo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522" y="6105674"/>
            <a:ext cx="2824014" cy="75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0" name="Text Box 8"/>
          <p:cNvSpPr txBox="1">
            <a:spLocks noChangeArrowheads="1"/>
          </p:cNvSpPr>
          <p:nvPr/>
        </p:nvSpPr>
        <p:spPr bwMode="auto">
          <a:xfrm>
            <a:off x="0" y="5576590"/>
            <a:ext cx="3657824" cy="145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dirty="0"/>
              <a:t>Can you spot Yogi ?</a:t>
            </a:r>
          </a:p>
          <a:p>
            <a:r>
              <a:rPr lang="en-US" sz="1800" dirty="0"/>
              <a:t>Photo by John </a:t>
            </a:r>
            <a:r>
              <a:rPr lang="en-US" sz="1800" dirty="0" err="1"/>
              <a:t>Sandru</a:t>
            </a:r>
            <a:endParaRPr lang="en-US" sz="1800" dirty="0"/>
          </a:p>
          <a:p>
            <a:r>
              <a:rPr lang="en-US" sz="1800" dirty="0"/>
              <a:t>September 15, 2008</a:t>
            </a:r>
          </a:p>
          <a:p>
            <a:r>
              <a:rPr lang="en-US" sz="1800" dirty="0"/>
              <a:t>A beach on Kodiak Island</a:t>
            </a:r>
            <a:endParaRPr lang="en-US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IMG_4239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93725" y="152400"/>
            <a:ext cx="8031163" cy="6477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Earthscope</a:t>
            </a:r>
            <a:r>
              <a:rPr lang="en-US" dirty="0" smtClean="0"/>
              <a:t> in Alaska</a:t>
            </a:r>
            <a:endParaRPr lang="en-US" dirty="0"/>
          </a:p>
        </p:txBody>
      </p:sp>
      <p:pic>
        <p:nvPicPr>
          <p:cNvPr id="4" name="Content Placeholder 3" descr="AK_85Km_PBO_GPS4_r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45" r="-8245"/>
          <a:stretch>
            <a:fillRect/>
          </a:stretch>
        </p:blipFill>
        <p:spPr>
          <a:xfrm>
            <a:off x="228600" y="1066800"/>
            <a:ext cx="8763000" cy="5486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36513" y="6259513"/>
            <a:ext cx="6937375" cy="588962"/>
          </a:xfrm>
        </p:spPr>
        <p:txBody>
          <a:bodyPr/>
          <a:lstStyle/>
          <a:p>
            <a:pPr>
              <a:defRPr/>
            </a:pPr>
            <a:r>
              <a:rPr lang="en-US" sz="4600" dirty="0"/>
              <a:t>Alaskan Cell Towers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3888" y="6224588"/>
            <a:ext cx="2187575" cy="65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90025" cy="6224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/>
          </p:cNvSpPr>
          <p:nvPr/>
        </p:nvSpPr>
        <p:spPr bwMode="auto">
          <a:xfrm>
            <a:off x="5054600" y="5468938"/>
            <a:ext cx="2928938" cy="2238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000" dirty="0">
                <a:solidFill>
                  <a:schemeClr val="tx1"/>
                </a:solidFill>
                <a:latin typeface="Cochin" charset="0"/>
                <a:ea typeface="Cochin" charset="0"/>
                <a:cs typeface="Cochin" charset="0"/>
                <a:sym typeface="Cochin" charset="0"/>
              </a:rPr>
              <a:t>Cell Towers Data from FCC database April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" y="5848350"/>
            <a:ext cx="6892925" cy="100965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Public Schools and Earthquake Hazard in Alaska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463" y="-106363"/>
            <a:ext cx="9369426" cy="6062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363" y="6215063"/>
            <a:ext cx="2189162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5486400"/>
          </a:xfrm>
          <a:effectLst/>
        </p:spPr>
        <p:txBody>
          <a:bodyPr/>
          <a:lstStyle/>
          <a:p>
            <a:pPr lvl="0">
              <a:buClr>
                <a:srgbClr val="000000"/>
              </a:buClr>
            </a:pPr>
            <a:r>
              <a:rPr lang="en-US" sz="2000" kern="1200" dirty="0" smtClean="0">
                <a:solidFill>
                  <a:srgbClr val="FFCC07"/>
                </a:solidFill>
                <a:effectLst/>
              </a:rPr>
              <a:t>Alaska is the biggest earthquake and tsunami producer in the United States. Tsunamis generated by earthquakes off the Aleutian Islands and in the Gulf of Alaska could</a:t>
            </a:r>
            <a:r>
              <a:rPr lang="en-US" sz="2000" kern="12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000" b="1" i="1" u="sng" kern="1200" dirty="0" smtClean="0">
                <a:solidFill>
                  <a:srgbClr val="FFCC07"/>
                </a:solidFill>
                <a:effectLst/>
              </a:rPr>
              <a:t>hit nearby communities within 30 minutes</a:t>
            </a:r>
            <a:r>
              <a:rPr lang="en-US" sz="2000" b="1" u="sng" kern="1200" dirty="0" smtClean="0">
                <a:solidFill>
                  <a:srgbClr val="FFCC07"/>
                </a:solidFill>
                <a:effectLst/>
              </a:rPr>
              <a:t>. </a:t>
            </a:r>
          </a:p>
          <a:p>
            <a:pPr>
              <a:buClr>
                <a:srgbClr val="000000"/>
              </a:buClr>
            </a:pPr>
            <a:r>
              <a:rPr lang="en-US" sz="2000" kern="1200" dirty="0" smtClean="0">
                <a:solidFill>
                  <a:srgbClr val="FFCC07"/>
                </a:solidFill>
                <a:effectLst/>
              </a:rPr>
              <a:t>The Japanese tsunami of March 11, 2011 reminded the world of what an earthquake of magnitude 9 can do. In a similar Alaska event, the majority of fatalities and most of the damage will be caused by</a:t>
            </a:r>
            <a:r>
              <a:rPr lang="en-US" sz="2000" kern="12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000" b="1" i="1" u="sng" kern="1200" dirty="0" smtClean="0">
                <a:solidFill>
                  <a:srgbClr val="FFCC07"/>
                </a:solidFill>
                <a:effectLst/>
              </a:rPr>
              <a:t>local near-field earthquake and tsunami effects</a:t>
            </a:r>
            <a:r>
              <a:rPr lang="en-US" sz="2000" u="sng" kern="1200" dirty="0" smtClean="0">
                <a:solidFill>
                  <a:srgbClr val="FFCC07"/>
                </a:solidFill>
                <a:effectLst/>
              </a:rPr>
              <a:t>. </a:t>
            </a:r>
          </a:p>
          <a:p>
            <a:pPr lvl="0">
              <a:buClr>
                <a:srgbClr val="000000"/>
              </a:buClr>
            </a:pPr>
            <a:r>
              <a:rPr lang="en-US" sz="2000" b="1" i="1" u="sng" kern="1200" dirty="0" smtClean="0">
                <a:solidFill>
                  <a:srgbClr val="FFCC07"/>
                </a:solidFill>
                <a:effectLst/>
              </a:rPr>
              <a:t>Knowing what to do</a:t>
            </a:r>
            <a:r>
              <a:rPr lang="en-US" sz="2000" kern="1200" dirty="0" smtClean="0">
                <a:solidFill>
                  <a:srgbClr val="000000"/>
                </a:solidFill>
                <a:effectLst/>
              </a:rPr>
              <a:t>, </a:t>
            </a:r>
            <a:r>
              <a:rPr lang="en-US" sz="2000" kern="1200" dirty="0" smtClean="0">
                <a:solidFill>
                  <a:srgbClr val="FFCC07"/>
                </a:solidFill>
                <a:effectLst/>
              </a:rPr>
              <a:t>rather than waiting to hear from authorities, can mean the difference between</a:t>
            </a:r>
            <a:r>
              <a:rPr lang="en-US" sz="2000" kern="12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000" b="1" i="1" u="sng" kern="1200" dirty="0" smtClean="0">
                <a:solidFill>
                  <a:srgbClr val="FFCC07"/>
                </a:solidFill>
                <a:effectLst/>
              </a:rPr>
              <a:t>life and death</a:t>
            </a:r>
            <a:r>
              <a:rPr lang="en-US" sz="2000" kern="1200" dirty="0" smtClean="0">
                <a:solidFill>
                  <a:srgbClr val="800000"/>
                </a:solidFill>
                <a:effectLst/>
              </a:rPr>
              <a:t> </a:t>
            </a:r>
            <a:r>
              <a:rPr lang="en-US" sz="2000" kern="1200" dirty="0" smtClean="0">
                <a:solidFill>
                  <a:srgbClr val="FFCC07"/>
                </a:solidFill>
                <a:effectLst/>
              </a:rPr>
              <a:t>for Alaska residents. Effective tsunami educational programs that include inundation and evacuation maps are critical.</a:t>
            </a:r>
          </a:p>
          <a:p>
            <a:pPr>
              <a:buClr>
                <a:srgbClr val="000000"/>
              </a:buClr>
            </a:pPr>
            <a:r>
              <a:rPr lang="en-US" sz="2000" kern="1200" dirty="0" smtClean="0">
                <a:effectLst/>
              </a:rPr>
              <a:t>Tsunami safety in Alaska is addressed through a</a:t>
            </a:r>
            <a:r>
              <a:rPr lang="en-US" sz="2000" kern="12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000" b="1" i="1" u="sng" kern="1200" dirty="0" smtClean="0">
                <a:solidFill>
                  <a:srgbClr val="FFCC07"/>
                </a:solidFill>
                <a:effectLst/>
              </a:rPr>
              <a:t>partnership</a:t>
            </a:r>
            <a:r>
              <a:rPr lang="en-US" sz="2000" b="1" i="1" kern="12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000" kern="1200" dirty="0" smtClean="0">
                <a:effectLst/>
              </a:rPr>
              <a:t>between several state and federal agencies</a:t>
            </a:r>
            <a:r>
              <a:rPr lang="en-US" sz="2000" kern="1200" dirty="0" smtClean="0">
                <a:solidFill>
                  <a:srgbClr val="000000"/>
                </a:solidFill>
                <a:effectLst/>
              </a:rPr>
              <a:t>. </a:t>
            </a:r>
            <a:r>
              <a:rPr lang="en-US" sz="2000" kern="1200" dirty="0" smtClean="0">
                <a:solidFill>
                  <a:srgbClr val="FFCC07"/>
                </a:solidFill>
                <a:effectLst/>
              </a:rPr>
              <a:t>We cooperate in order to improve response to a potentially </a:t>
            </a:r>
            <a:r>
              <a:rPr lang="en-US" sz="2000" kern="1200" dirty="0" err="1" smtClean="0">
                <a:solidFill>
                  <a:srgbClr val="FFCC07"/>
                </a:solidFill>
                <a:effectLst/>
              </a:rPr>
              <a:t>tsunamigenic</a:t>
            </a:r>
            <a:r>
              <a:rPr lang="en-US" sz="2000" kern="1200" dirty="0" smtClean="0">
                <a:solidFill>
                  <a:srgbClr val="FFCC07"/>
                </a:solidFill>
                <a:effectLst/>
              </a:rPr>
              <a:t> earthquake in Alaska and work closely with</a:t>
            </a:r>
            <a:r>
              <a:rPr lang="en-US" sz="2000" kern="12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000" b="1" i="1" u="sng" kern="1200" dirty="0" smtClean="0">
                <a:solidFill>
                  <a:srgbClr val="FFCC07"/>
                </a:solidFill>
                <a:effectLst/>
              </a:rPr>
              <a:t>coastal communities</a:t>
            </a:r>
            <a:r>
              <a:rPr lang="en-US" sz="2000" kern="1200" dirty="0" smtClean="0">
                <a:solidFill>
                  <a:srgbClr val="000000"/>
                </a:solidFill>
                <a:effectLst/>
              </a:rPr>
              <a:t>.</a:t>
            </a:r>
          </a:p>
          <a:p>
            <a:pPr lvl="0"/>
            <a:endParaRPr lang="en-US" sz="2000" kern="1200" dirty="0" smtClean="0">
              <a:solidFill>
                <a:srgbClr val="000000"/>
              </a:solidFill>
              <a:effectLst/>
            </a:endParaRPr>
          </a:p>
          <a:p>
            <a:pPr lvl="0"/>
            <a:endParaRPr lang="en-US" sz="2000" kern="1200" dirty="0" smtClean="0">
              <a:solidFill>
                <a:schemeClr val="tx1"/>
              </a:solidFill>
              <a:effectLst/>
            </a:endParaRPr>
          </a:p>
          <a:p>
            <a:endParaRPr lang="en-US" sz="2000" kern="1200" dirty="0" smtClean="0">
              <a:solidFill>
                <a:srgbClr val="000000"/>
              </a:solidFill>
              <a:effectLst/>
            </a:endParaRPr>
          </a:p>
          <a:p>
            <a:pPr lvl="0"/>
            <a:endParaRPr lang="en-US" sz="2000" kern="1200" dirty="0" smtClean="0">
              <a:solidFill>
                <a:srgbClr val="000000"/>
              </a:solidFill>
              <a:effectLst/>
            </a:endParaRPr>
          </a:p>
          <a:p>
            <a:pPr lvl="0"/>
            <a:endParaRPr lang="en-US" sz="2000" kern="1200" dirty="0" smtClean="0">
              <a:solidFill>
                <a:srgbClr val="000000"/>
              </a:solidFill>
              <a:effectLst/>
            </a:endParaRPr>
          </a:p>
          <a:p>
            <a:endParaRPr lang="en-US" sz="2000" dirty="0"/>
          </a:p>
        </p:txBody>
      </p:sp>
      <p:sp>
        <p:nvSpPr>
          <p:cNvPr id="11" name="Rectangle 1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Alaska earthquake and tsunami hazard is local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/>
              <a:t>(take-home </a:t>
            </a:r>
            <a:r>
              <a:rPr lang="en-US" sz="2800" dirty="0" smtClean="0"/>
              <a:t>points)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97" y="0"/>
            <a:ext cx="8229600" cy="13716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Alaska earthquake </a:t>
            </a:r>
            <a:r>
              <a:rPr lang="en-US" sz="3600" b="1" dirty="0" smtClean="0"/>
              <a:t>and</a:t>
            </a:r>
            <a:r>
              <a:rPr lang="en-US" sz="3200" b="1" dirty="0" smtClean="0"/>
              <a:t> tsunami hazard is local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(take-home points/action items)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6947375" cy="484175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Problem - Modernization of the Alaska Seismic Network is critical</a:t>
            </a:r>
          </a:p>
          <a:p>
            <a:pPr lvl="1"/>
            <a:r>
              <a:rPr lang="en-US" sz="2000" dirty="0" smtClean="0"/>
              <a:t>Still primary way of rapidly identifying damaging earthquakes and tsunamis</a:t>
            </a:r>
          </a:p>
          <a:p>
            <a:pPr lvl="1"/>
            <a:r>
              <a:rPr lang="en-US" sz="2000" dirty="0" smtClean="0"/>
              <a:t>Most of the older instrumentation has been modernized</a:t>
            </a:r>
          </a:p>
          <a:p>
            <a:pPr lvl="1"/>
            <a:r>
              <a:rPr lang="en-US" sz="2000" dirty="0" smtClean="0"/>
              <a:t>Large areas still have very sparse coverage</a:t>
            </a:r>
          </a:p>
          <a:p>
            <a:r>
              <a:rPr lang="en-US" sz="2000" dirty="0" smtClean="0"/>
              <a:t>Solution - Opportunity for improving network with the NSF </a:t>
            </a:r>
            <a:r>
              <a:rPr lang="en-US" sz="2000" dirty="0" err="1" smtClean="0"/>
              <a:t>EarthScope</a:t>
            </a:r>
            <a:endParaRPr lang="en-US" sz="2000" dirty="0" smtClean="0"/>
          </a:p>
          <a:p>
            <a:pPr lvl="1"/>
            <a:r>
              <a:rPr lang="en-US" sz="2000" dirty="0" smtClean="0"/>
              <a:t>Installation of ~300 temporary seismic stations</a:t>
            </a:r>
          </a:p>
          <a:p>
            <a:pPr lvl="1"/>
            <a:r>
              <a:rPr lang="en-US" sz="2000" dirty="0" smtClean="0"/>
              <a:t>Left in place for ~ 2 years</a:t>
            </a:r>
          </a:p>
          <a:p>
            <a:pPr lvl="1"/>
            <a:r>
              <a:rPr lang="en-US" sz="2000" dirty="0" smtClean="0"/>
              <a:t>Ability to take over ownership at a reduced cost</a:t>
            </a:r>
          </a:p>
          <a:p>
            <a:r>
              <a:rPr lang="en-US" sz="2000" dirty="0" smtClean="0"/>
              <a:t>Re-authorization of the Federal Tsunami Warning and Education Act</a:t>
            </a:r>
          </a:p>
          <a:p>
            <a:pPr lvl="1"/>
            <a:endParaRPr lang="en-US" sz="1800" dirty="0" smtClean="0"/>
          </a:p>
          <a:p>
            <a:pPr lvl="1">
              <a:buNone/>
            </a:pPr>
            <a:endParaRPr lang="en-US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Summary of Earthquakes July 2009 – June 2010</a:t>
            </a:r>
          </a:p>
        </p:txBody>
      </p:sp>
      <p:graphicFrame>
        <p:nvGraphicFramePr>
          <p:cNvPr id="16484" name="Group 100"/>
          <p:cNvGraphicFramePr>
            <a:graphicFrameLocks noGrp="1"/>
          </p:cNvGraphicFramePr>
          <p:nvPr/>
        </p:nvGraphicFramePr>
        <p:xfrm>
          <a:off x="457200" y="1247775"/>
          <a:ext cx="8382000" cy="4815839"/>
        </p:xfrm>
        <a:graphic>
          <a:graphicData uri="http://schemas.openxmlformats.org/drawingml/2006/table">
            <a:tbl>
              <a:tblPr/>
              <a:tblGrid>
                <a:gridCol w="1390650"/>
                <a:gridCol w="1050925"/>
                <a:gridCol w="1304925"/>
                <a:gridCol w="1260475"/>
                <a:gridCol w="2003425"/>
                <a:gridCol w="182563"/>
                <a:gridCol w="1189037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 # events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Events with M ≥ 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Largest Event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Location of Largest Event.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# Felt Events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July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1,584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M6.1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Rat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August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1,960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Cook Inlet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September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2,183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Andreanof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October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2,547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M6.5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Fox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November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1,710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M5.3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Fox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December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2,045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M5.8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Andreanof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January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2,010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Rat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February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2,079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M5.1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Fox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March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1,939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28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M5.8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Andreanof Islands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April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2,180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M6.5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Bering Sea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2,235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South of Alaska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June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2,078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M5.4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Alaska Peninsula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24,550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296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120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ChangeArrowheads="1"/>
          </p:cNvSpPr>
          <p:nvPr/>
        </p:nvSpPr>
        <p:spPr bwMode="auto">
          <a:xfrm>
            <a:off x="914400" y="274638"/>
            <a:ext cx="77724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Seismic Threat in Alaska</a:t>
            </a:r>
          </a:p>
        </p:txBody>
      </p:sp>
      <p:sp>
        <p:nvSpPr>
          <p:cNvPr id="449539" name="Text Box 3"/>
          <p:cNvSpPr txBox="1">
            <a:spLocks noChangeArrowheads="1"/>
          </p:cNvSpPr>
          <p:nvPr/>
        </p:nvSpPr>
        <p:spPr bwMode="auto">
          <a:xfrm>
            <a:off x="4572000" y="2273300"/>
            <a:ext cx="36576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1600" b="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Chile	1960	9.5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Arial" charset="0"/>
                <a:cs typeface="Arial" charset="0"/>
              </a:rPr>
              <a:t>Alaska	1964	9.2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1600" b="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Sumatra	2004	9.1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1600" b="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Kamchatka	1952	9.0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1600" b="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Ecuador	1906	8.8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1600" b="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Sumatra	2005	8.7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Arial" charset="0"/>
                <a:cs typeface="Arial" charset="0"/>
              </a:rPr>
              <a:t>Alaska	1965	8.7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Arial" charset="0"/>
                <a:cs typeface="Arial" charset="0"/>
              </a:rPr>
              <a:t>Alaska	1957	8.6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1600" b="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Assam-Tibet	1950	8.6</a:t>
            </a:r>
          </a:p>
          <a:p>
            <a:pPr marL="342900" indent="-342900" algn="l">
              <a:spcBef>
                <a:spcPct val="50000"/>
              </a:spcBef>
              <a:buClrTx/>
              <a:buFontTx/>
              <a:buAutoNum type="arabicPeriod"/>
              <a:defRPr/>
            </a:pPr>
            <a:r>
              <a:rPr lang="en-US" sz="1600" b="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Kurile Islands	1963	8.6</a:t>
            </a: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4749800" y="1803400"/>
            <a:ext cx="3119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en-US" sz="1800" b="0" i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World’s Largest Earthquakes</a:t>
            </a:r>
          </a:p>
        </p:txBody>
      </p:sp>
      <p:pic>
        <p:nvPicPr>
          <p:cNvPr id="30725" name="Picture 5" descr="chart_ppt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1247775"/>
            <a:ext cx="4189412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93738" y="4913313"/>
            <a:ext cx="38195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75 % of N. American earthquakes annually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sz="20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spcBef>
                <a:spcPct val="0"/>
              </a:spcBef>
              <a:buClrTx/>
            </a:pPr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20,000 – 30,000 events per year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Arial" charset="0"/>
                <a:cs typeface="Arial" charset="0"/>
              </a:rPr>
              <a:t>Alaska Earthquake Information Center</a:t>
            </a:r>
            <a:endParaRPr lang="en-US" sz="2800">
              <a:solidFill>
                <a:schemeClr val="tx1"/>
              </a:solidFill>
              <a:latin typeface="Garamond" charset="0"/>
              <a:ea typeface="Arial" charset="0"/>
              <a:cs typeface="Arial" charset="0"/>
            </a:endParaRPr>
          </a:p>
        </p:txBody>
      </p:sp>
      <p:pic>
        <p:nvPicPr>
          <p:cNvPr id="332803" name="Picture 3" descr="DSCN17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803400"/>
            <a:ext cx="1981200" cy="14859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32804" name="Picture 4" descr="DSCN17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8300" y="2921000"/>
            <a:ext cx="2643188" cy="2011363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32805" name="Picture 5" descr="DSCN17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4200" y="5029200"/>
            <a:ext cx="1981200" cy="14859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32806" name="Picture 6" descr="DSCN179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2200" y="3975100"/>
            <a:ext cx="1273175" cy="19812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2775" name="Picture 7" descr="BMR_hu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363" y="1409700"/>
            <a:ext cx="2933700" cy="1954213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2776" name="Picture 8" descr="TNA_kent_cas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74963" y="1955800"/>
            <a:ext cx="1316037" cy="1938338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2777" name="Picture 9" descr="SPIA_insulati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7163" y="3644900"/>
            <a:ext cx="2466975" cy="1646238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2778" name="Picture 10" descr="DIV_sli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8163" y="4102100"/>
            <a:ext cx="1406525" cy="2098675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332811" name="Text Box 11"/>
          <p:cNvSpPr txBox="1">
            <a:spLocks noChangeArrowheads="1"/>
          </p:cNvSpPr>
          <p:nvPr/>
        </p:nvSpPr>
        <p:spPr bwMode="auto">
          <a:xfrm>
            <a:off x="525463" y="5399088"/>
            <a:ext cx="2687637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sz="1800" b="0">
                <a:solidFill>
                  <a:srgbClr val="FFFFFF"/>
                </a:solidFill>
                <a:latin typeface="Verdana" charset="0"/>
                <a:ea typeface="Arial" charset="0"/>
                <a:cs typeface="Arial" charset="0"/>
              </a:rPr>
              <a:t>Remote </a:t>
            </a:r>
          </a:p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sz="1800" b="0">
                <a:solidFill>
                  <a:srgbClr val="FFFFFF"/>
                </a:solidFill>
                <a:latin typeface="Verdana" charset="0"/>
                <a:ea typeface="Arial" charset="0"/>
                <a:cs typeface="Arial" charset="0"/>
              </a:rPr>
              <a:t>Seismic </a:t>
            </a:r>
          </a:p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sz="1800" b="0">
                <a:solidFill>
                  <a:srgbClr val="FFFFFF"/>
                </a:solidFill>
                <a:latin typeface="Verdana" charset="0"/>
                <a:ea typeface="Arial" charset="0"/>
                <a:cs typeface="Arial" charset="0"/>
              </a:rPr>
              <a:t>Monitoring Stations</a:t>
            </a:r>
          </a:p>
        </p:txBody>
      </p:sp>
      <p:sp>
        <p:nvSpPr>
          <p:cNvPr id="332812" name="Text Box 12"/>
          <p:cNvSpPr txBox="1">
            <a:spLocks noChangeArrowheads="1"/>
          </p:cNvSpPr>
          <p:nvPr/>
        </p:nvSpPr>
        <p:spPr bwMode="auto">
          <a:xfrm>
            <a:off x="5257800" y="1295400"/>
            <a:ext cx="37338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800" b="0">
                <a:solidFill>
                  <a:srgbClr val="FFFFFF"/>
                </a:solidFill>
                <a:latin typeface="Verdana" charset="0"/>
                <a:ea typeface="Arial" charset="0"/>
                <a:cs typeface="Arial" charset="0"/>
              </a:rPr>
              <a:t>Seismic Data Analysis,</a:t>
            </a:r>
          </a:p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800" b="0">
                <a:solidFill>
                  <a:srgbClr val="FFFFFF"/>
                </a:solidFill>
                <a:latin typeface="Verdana" charset="0"/>
                <a:ea typeface="Arial" charset="0"/>
                <a:cs typeface="Arial" charset="0"/>
              </a:rPr>
              <a:t>Archiving,</a:t>
            </a:r>
          </a:p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800" b="0">
                <a:solidFill>
                  <a:srgbClr val="FFFFFF"/>
                </a:solidFill>
                <a:latin typeface="Verdana" charset="0"/>
                <a:ea typeface="Arial" charset="0"/>
                <a:cs typeface="Arial" charset="0"/>
              </a:rPr>
              <a:t>and </a:t>
            </a:r>
          </a:p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800" b="0">
                <a:solidFill>
                  <a:srgbClr val="FFFFFF"/>
                </a:solidFill>
                <a:latin typeface="Verdana" charset="0"/>
                <a:ea typeface="Arial" charset="0"/>
                <a:cs typeface="Arial" charset="0"/>
              </a:rPr>
              <a:t>Reporting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1" grpId="0"/>
      <p:bldP spid="3328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255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a typeface="+mj-ea"/>
                <a:cs typeface="+mj-cs"/>
              </a:rPr>
              <a:t>Alaska Earthquake Information Center</a:t>
            </a:r>
          </a:p>
        </p:txBody>
      </p:sp>
      <p:sp>
        <p:nvSpPr>
          <p:cNvPr id="1546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Integration of Alaska Seismic Network Data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Combined UAF network  ~200 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ATWC  ~15 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AVO  ~200 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UAF Anchorage Strong Motion  ~22 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Anchorage ANSS Strong Motion - 18 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Fairbanks Strong Motion Network – 10 stations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NSMP  ~13 stations co-located with regional network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Real-time data exchange with Canada, Japan, Golden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Real-time processing of combined network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Joint archiving of continuous and segmented data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Waveforms and event data stored in relational databases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Data telemetry with state microwave, phone, radio links, VSAT, cell phone modems, and internet/intranet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Real-time delivery of broadband data to IRIS DMC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ea typeface="+mj-ea"/>
                <a:cs typeface="+mj-cs"/>
              </a:rPr>
              <a:t>Alaska Earthquake Information Center Products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Automatic earthquake locations and magnitudes – 1-2 minutes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Sent immediately over EIDS to ANSS Recent Eq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24/7 alarm capability – pager/cell phone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Appears on GUI for rapid analyst review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E-mail notification for selected criteria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Analyst reviewed information – 5-30 minutes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Updates sent over EIDS to ANSS Recent Eq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Information release sent for large and/or felt events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E-mail, fax, cell phone, and internet delivery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Community Internet Intensity Map: CIIM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Daily processed data – ANSS catalog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Weekly reports and monthly catalogs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Follow-up reports for large events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Real-time faulting parameters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Real-time locations on the internet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/>
              <a:t>Rapid distribution of shake maps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52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00"/>
          </a:buClr>
          <a:buSzTx/>
          <a:buFontTx/>
          <a:buChar char="•"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>
            <a:alpha val="52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00"/>
          </a:buClr>
          <a:buSzTx/>
          <a:buFontTx/>
          <a:buChar char="•"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3180</TotalTime>
  <Words>1963</Words>
  <Application>Microsoft Office PowerPoint</Application>
  <PresentationFormat>On-screen Show (4:3)</PresentationFormat>
  <Paragraphs>372</Paragraphs>
  <Slides>59</Slides>
  <Notes>18</Notes>
  <HiddenSlides>13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  <vt:variant>
        <vt:lpstr>Custom Shows</vt:lpstr>
      </vt:variant>
      <vt:variant>
        <vt:i4>3</vt:i4>
      </vt:variant>
    </vt:vector>
  </HeadingPairs>
  <TitlesOfParts>
    <vt:vector size="64" baseType="lpstr">
      <vt:lpstr>Ocean</vt:lpstr>
      <vt:lpstr>Image</vt:lpstr>
      <vt:lpstr>Operating Modern Seismic Instrumentation in Challenging Environments in Alaska </vt:lpstr>
      <vt:lpstr>AEIC Regional Network</vt:lpstr>
      <vt:lpstr>Slide 3</vt:lpstr>
      <vt:lpstr>Slide 4</vt:lpstr>
      <vt:lpstr>Slide 5</vt:lpstr>
      <vt:lpstr>Slide 6</vt:lpstr>
      <vt:lpstr>Slide 7</vt:lpstr>
      <vt:lpstr>Alaska Earthquake Information Center</vt:lpstr>
      <vt:lpstr>Alaska Earthquake Information Center Products</vt:lpstr>
      <vt:lpstr>Slide 10</vt:lpstr>
      <vt:lpstr>Slide 11</vt:lpstr>
      <vt:lpstr>Slide 12</vt:lpstr>
      <vt:lpstr>Alaskan Seismic Stations</vt:lpstr>
      <vt:lpstr>Installing the broad band seismometer</vt:lpstr>
      <vt:lpstr>The Well Head Box</vt:lpstr>
      <vt:lpstr>Coms building</vt:lpstr>
      <vt:lpstr>Pump Station 1 Prudhoe Bay</vt:lpstr>
      <vt:lpstr>Toolik Lake &amp; Pump Station 4</vt:lpstr>
      <vt:lpstr>Slide 19</vt:lpstr>
      <vt:lpstr>Funding Challenges</vt:lpstr>
      <vt:lpstr>Challenging Environment</vt:lpstr>
      <vt:lpstr>Back in the good ol’ days </vt:lpstr>
      <vt:lpstr>Seismic Station Network</vt:lpstr>
      <vt:lpstr>Slide 24</vt:lpstr>
      <vt:lpstr>Slide 25</vt:lpstr>
      <vt:lpstr>KHIT from the air</vt:lpstr>
      <vt:lpstr>Design of seismic station power system for Alaska</vt:lpstr>
      <vt:lpstr>Design criteria</vt:lpstr>
      <vt:lpstr>BASIC Power consumption ~2.63 watts</vt:lpstr>
      <vt:lpstr>BASIC Power production </vt:lpstr>
      <vt:lpstr> Power consumption with options  ~5.4 watts</vt:lpstr>
      <vt:lpstr>Power production  with options</vt:lpstr>
      <vt:lpstr>Slide 33</vt:lpstr>
      <vt:lpstr>Digging vault</vt:lpstr>
      <vt:lpstr>Drum, Sand, Cement,  Water</vt:lpstr>
      <vt:lpstr>Mix cement </vt:lpstr>
      <vt:lpstr>Concrete and vault</vt:lpstr>
      <vt:lpstr>Preparing  vault</vt:lpstr>
      <vt:lpstr>instrument installed</vt:lpstr>
      <vt:lpstr>Q330s digitizer</vt:lpstr>
      <vt:lpstr>lid on </vt:lpstr>
      <vt:lpstr>NICH Nichawak</vt:lpstr>
      <vt:lpstr>NICH Nichawak</vt:lpstr>
      <vt:lpstr>Bering Glacier Network</vt:lpstr>
      <vt:lpstr>Slide 45</vt:lpstr>
      <vt:lpstr>Radiomobile</vt:lpstr>
      <vt:lpstr>Radio Path Profiles</vt:lpstr>
      <vt:lpstr>VSAT</vt:lpstr>
      <vt:lpstr>Just another day at the office</vt:lpstr>
      <vt:lpstr>Slide 50</vt:lpstr>
      <vt:lpstr>Bear Damage</vt:lpstr>
      <vt:lpstr>Yogi</vt:lpstr>
      <vt:lpstr>Slide 53</vt:lpstr>
      <vt:lpstr>Earthscope in Alaska</vt:lpstr>
      <vt:lpstr>Alaskan Cell Towers</vt:lpstr>
      <vt:lpstr>Public Schools and Earthquake Hazard in Alaska</vt:lpstr>
      <vt:lpstr>Alaska earthquake and tsunami hazard is local (take-home points)</vt:lpstr>
      <vt:lpstr>Alaska earthquake and tsunami hazard is local (take-home points/action items)</vt:lpstr>
      <vt:lpstr>Slide 59</vt:lpstr>
      <vt:lpstr>My project</vt:lpstr>
      <vt:lpstr>Main Presentation</vt:lpstr>
      <vt:lpstr>Augustine</vt:lpstr>
    </vt:vector>
  </TitlesOfParts>
  <Company>Roger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Earthquakes,Tsunamis and Seismic Networks:  Identifying The Threat   </dc:title>
  <dc:creator>Roger</dc:creator>
  <cp:lastModifiedBy>Roger Hansen</cp:lastModifiedBy>
  <cp:revision>58</cp:revision>
  <dcterms:created xsi:type="dcterms:W3CDTF">2011-06-16T13:06:22Z</dcterms:created>
  <dcterms:modified xsi:type="dcterms:W3CDTF">2011-06-16T13:56:48Z</dcterms:modified>
</cp:coreProperties>
</file>