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48"/>
  </p:notesMasterIdLst>
  <p:handoutMasterIdLst>
    <p:handoutMasterId r:id="rId49"/>
  </p:handoutMasterIdLst>
  <p:sldIdLst>
    <p:sldId id="1344" r:id="rId2"/>
    <p:sldId id="1583" r:id="rId3"/>
    <p:sldId id="1642" r:id="rId4"/>
    <p:sldId id="1643" r:id="rId5"/>
    <p:sldId id="1645" r:id="rId6"/>
    <p:sldId id="1647" r:id="rId7"/>
    <p:sldId id="1620" r:id="rId8"/>
    <p:sldId id="1640" r:id="rId9"/>
    <p:sldId id="1605" r:id="rId10"/>
    <p:sldId id="1606" r:id="rId11"/>
    <p:sldId id="1608" r:id="rId12"/>
    <p:sldId id="1609" r:id="rId13"/>
    <p:sldId id="1639" r:id="rId14"/>
    <p:sldId id="1611" r:id="rId15"/>
    <p:sldId id="1617" r:id="rId16"/>
    <p:sldId id="1612" r:id="rId17"/>
    <p:sldId id="1615" r:id="rId18"/>
    <p:sldId id="1616" r:id="rId19"/>
    <p:sldId id="1584" r:id="rId20"/>
    <p:sldId id="1610" r:id="rId21"/>
    <p:sldId id="1624" r:id="rId22"/>
    <p:sldId id="1644" r:id="rId23"/>
    <p:sldId id="1585" r:id="rId24"/>
    <p:sldId id="1636" r:id="rId25"/>
    <p:sldId id="1635" r:id="rId26"/>
    <p:sldId id="1590" r:id="rId27"/>
    <p:sldId id="1591" r:id="rId28"/>
    <p:sldId id="1637" r:id="rId29"/>
    <p:sldId id="1648" r:id="rId30"/>
    <p:sldId id="1650" r:id="rId31"/>
    <p:sldId id="1604" r:id="rId32"/>
    <p:sldId id="1646" r:id="rId33"/>
    <p:sldId id="1641" r:id="rId34"/>
    <p:sldId id="1634" r:id="rId35"/>
    <p:sldId id="1594" r:id="rId36"/>
    <p:sldId id="1638" r:id="rId37"/>
    <p:sldId id="1587" r:id="rId38"/>
    <p:sldId id="1588" r:id="rId39"/>
    <p:sldId id="1589" r:id="rId40"/>
    <p:sldId id="1586" r:id="rId41"/>
    <p:sldId id="1602" r:id="rId42"/>
    <p:sldId id="1601" r:id="rId43"/>
    <p:sldId id="1607" r:id="rId44"/>
    <p:sldId id="1628" r:id="rId45"/>
    <p:sldId id="1600" r:id="rId46"/>
    <p:sldId id="1649" r:id="rId47"/>
  </p:sldIdLst>
  <p:sldSz cx="9144000" cy="6858000" type="screen4x3"/>
  <p:notesSz cx="6934200" cy="9220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7200" algn="l" rtl="0" fontAlgn="base">
      <a:spcBef>
        <a:spcPct val="0"/>
      </a:spcBef>
      <a:spcAft>
        <a:spcPct val="0"/>
      </a:spcAft>
      <a:defRPr sz="1200" b="1" kern="1200">
        <a:solidFill>
          <a:schemeClr val="tx1"/>
        </a:solidFill>
        <a:latin typeface="Arial" charset="0"/>
        <a:ea typeface="ＭＳ Ｐゴシック" charset="-128"/>
        <a:cs typeface="+mn-cs"/>
      </a:defRPr>
    </a:lvl2pPr>
    <a:lvl3pPr marL="914400" algn="l" rtl="0" fontAlgn="base">
      <a:spcBef>
        <a:spcPct val="0"/>
      </a:spcBef>
      <a:spcAft>
        <a:spcPct val="0"/>
      </a:spcAft>
      <a:defRPr sz="1200" b="1" kern="1200">
        <a:solidFill>
          <a:schemeClr val="tx1"/>
        </a:solidFill>
        <a:latin typeface="Arial" charset="0"/>
        <a:ea typeface="ＭＳ Ｐゴシック" charset="-128"/>
        <a:cs typeface="+mn-cs"/>
      </a:defRPr>
    </a:lvl3pPr>
    <a:lvl4pPr marL="1371600" algn="l" rtl="0" fontAlgn="base">
      <a:spcBef>
        <a:spcPct val="0"/>
      </a:spcBef>
      <a:spcAft>
        <a:spcPct val="0"/>
      </a:spcAft>
      <a:defRPr sz="1200" b="1" kern="1200">
        <a:solidFill>
          <a:schemeClr val="tx1"/>
        </a:solidFill>
        <a:latin typeface="Arial" charset="0"/>
        <a:ea typeface="ＭＳ Ｐゴシック" charset="-128"/>
        <a:cs typeface="+mn-cs"/>
      </a:defRPr>
    </a:lvl4pPr>
    <a:lvl5pPr marL="1828800"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F9FF"/>
    <a:srgbClr val="FF0005"/>
    <a:srgbClr val="178EFF"/>
    <a:srgbClr val="EBFFD7"/>
    <a:srgbClr val="D4ED9D"/>
    <a:srgbClr val="D6E9FF"/>
    <a:srgbClr val="E4EFFF"/>
    <a:srgbClr val="209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0" autoAdjust="0"/>
    <p:restoredTop sz="94591" autoAdjust="0"/>
  </p:normalViewPr>
  <p:slideViewPr>
    <p:cSldViewPr snapToGrid="0">
      <p:cViewPr varScale="1">
        <p:scale>
          <a:sx n="92" d="100"/>
          <a:sy n="92" d="100"/>
        </p:scale>
        <p:origin x="-1896" y="-102"/>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17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l" defTabSz="923925">
              <a:defRPr b="0">
                <a:latin typeface="Arial" pitchFamily="-109" charset="0"/>
                <a:ea typeface="+mn-ea"/>
              </a:defRPr>
            </a:lvl1pPr>
          </a:lstStyle>
          <a:p>
            <a:pPr>
              <a:defRPr/>
            </a:pPr>
            <a:endParaRPr lang="en-US"/>
          </a:p>
        </p:txBody>
      </p:sp>
      <p:sp>
        <p:nvSpPr>
          <p:cNvPr id="75779" name="Rectangle 3"/>
          <p:cNvSpPr>
            <a:spLocks noGrp="1" noChangeArrowheads="1"/>
          </p:cNvSpPr>
          <p:nvPr>
            <p:ph type="dt" sz="quarter" idx="1"/>
          </p:nvPr>
        </p:nvSpPr>
        <p:spPr bwMode="auto">
          <a:xfrm>
            <a:off x="3927475"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r" defTabSz="923925">
              <a:defRPr b="0">
                <a:latin typeface="Arial" pitchFamily="-109" charset="0"/>
                <a:ea typeface="+mn-ea"/>
              </a:defRPr>
            </a:lvl1pPr>
          </a:lstStyle>
          <a:p>
            <a:pPr>
              <a:defRPr/>
            </a:pPr>
            <a:endParaRPr lang="en-US"/>
          </a:p>
        </p:txBody>
      </p:sp>
      <p:sp>
        <p:nvSpPr>
          <p:cNvPr id="75780" name="Rectangle 4"/>
          <p:cNvSpPr>
            <a:spLocks noGrp="1" noChangeArrowheads="1"/>
          </p:cNvSpPr>
          <p:nvPr>
            <p:ph type="ftr" sz="quarter" idx="2"/>
          </p:nvPr>
        </p:nvSpPr>
        <p:spPr bwMode="auto">
          <a:xfrm>
            <a:off x="0"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l" defTabSz="923925">
              <a:defRPr b="0">
                <a:latin typeface="Arial" pitchFamily="-109" charset="0"/>
                <a:ea typeface="+mn-ea"/>
              </a:defRPr>
            </a:lvl1pPr>
          </a:lstStyle>
          <a:p>
            <a:pPr>
              <a:defRPr/>
            </a:pPr>
            <a:endParaRPr lang="en-US"/>
          </a:p>
        </p:txBody>
      </p:sp>
      <p:sp>
        <p:nvSpPr>
          <p:cNvPr id="75781" name="Rectangle 5"/>
          <p:cNvSpPr>
            <a:spLocks noGrp="1" noChangeArrowheads="1"/>
          </p:cNvSpPr>
          <p:nvPr>
            <p:ph type="sldNum" sz="quarter" idx="3"/>
          </p:nvPr>
        </p:nvSpPr>
        <p:spPr bwMode="auto">
          <a:xfrm>
            <a:off x="3927475"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r" defTabSz="923925">
              <a:defRPr b="0">
                <a:latin typeface="Arial" pitchFamily="-109" charset="0"/>
                <a:ea typeface="+mn-ea"/>
              </a:defRPr>
            </a:lvl1pPr>
          </a:lstStyle>
          <a:p>
            <a:pPr>
              <a:defRPr/>
            </a:pPr>
            <a:fld id="{5A58FF3E-2799-4A00-9ED4-861845709362}" type="slidenum">
              <a:rPr lang="en-US"/>
              <a:pPr>
                <a:defRPr/>
              </a:pPr>
              <a:t>‹#›</a:t>
            </a:fld>
            <a:endParaRPr lang="en-US"/>
          </a:p>
        </p:txBody>
      </p:sp>
    </p:spTree>
    <p:extLst>
      <p:ext uri="{BB962C8B-B14F-4D97-AF65-F5344CB8AC3E}">
        <p14:creationId xmlns:p14="http://schemas.microsoft.com/office/powerpoint/2010/main" val="2877535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l" defTabSz="923925">
              <a:defRPr b="0">
                <a:latin typeface="Arial" pitchFamily="-109" charset="0"/>
                <a:ea typeface="+mn-ea"/>
              </a:defRPr>
            </a:lvl1pPr>
          </a:lstStyle>
          <a:p>
            <a:pPr>
              <a:defRPr/>
            </a:pPr>
            <a:endParaRPr lang="en-US"/>
          </a:p>
        </p:txBody>
      </p:sp>
      <p:sp>
        <p:nvSpPr>
          <p:cNvPr id="70659"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lvl1pPr algn="r" defTabSz="923925">
              <a:defRPr b="0">
                <a:latin typeface="Arial" pitchFamily="-109" charset="0"/>
                <a:ea typeface="+mn-ea"/>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62050" y="690563"/>
            <a:ext cx="4611688" cy="3459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693738" y="4379913"/>
            <a:ext cx="5546725" cy="4149725"/>
          </a:xfrm>
          <a:prstGeom prst="rect">
            <a:avLst/>
          </a:prstGeom>
          <a:noFill/>
          <a:ln w="9525">
            <a:noFill/>
            <a:miter lim="800000"/>
            <a:headEnd/>
            <a:tailEnd/>
          </a:ln>
          <a:effectLst/>
        </p:spPr>
        <p:txBody>
          <a:bodyPr vert="horz" wrap="square" lIns="92304" tIns="46152" rIns="92304" bIns="4615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l" defTabSz="923925">
              <a:defRPr b="0">
                <a:latin typeface="Arial" pitchFamily="-109" charset="0"/>
                <a:ea typeface="+mn-ea"/>
              </a:defRPr>
            </a:lvl1pPr>
          </a:lstStyle>
          <a:p>
            <a:pPr>
              <a:defRPr/>
            </a:pPr>
            <a:endParaRPr lang="en-US"/>
          </a:p>
        </p:txBody>
      </p:sp>
      <p:sp>
        <p:nvSpPr>
          <p:cNvPr id="70663"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2304" tIns="46152" rIns="92304" bIns="46152" numCol="1" anchor="b" anchorCtr="0" compatLnSpc="1">
            <a:prstTxWarp prst="textNoShape">
              <a:avLst/>
            </a:prstTxWarp>
          </a:bodyPr>
          <a:lstStyle>
            <a:lvl1pPr algn="r" defTabSz="923925">
              <a:defRPr b="0">
                <a:latin typeface="Arial" pitchFamily="-109" charset="0"/>
                <a:ea typeface="+mn-ea"/>
              </a:defRPr>
            </a:lvl1pPr>
          </a:lstStyle>
          <a:p>
            <a:pPr>
              <a:defRPr/>
            </a:pPr>
            <a:fld id="{B4CF959C-E3D6-421F-BBAE-AA9A21F09594}" type="slidenum">
              <a:rPr lang="en-US"/>
              <a:pPr>
                <a:defRPr/>
              </a:pPr>
              <a:t>‹#›</a:t>
            </a:fld>
            <a:endParaRPr lang="en-US"/>
          </a:p>
        </p:txBody>
      </p:sp>
    </p:spTree>
    <p:extLst>
      <p:ext uri="{BB962C8B-B14F-4D97-AF65-F5344CB8AC3E}">
        <p14:creationId xmlns:p14="http://schemas.microsoft.com/office/powerpoint/2010/main" val="27514004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23925">
              <a:defRPr sz="1200" b="1">
                <a:solidFill>
                  <a:schemeClr val="tx1"/>
                </a:solidFill>
                <a:latin typeface="Arial" charset="0"/>
                <a:ea typeface="ＭＳ Ｐゴシック" charset="-128"/>
              </a:defRPr>
            </a:lvl1pPr>
            <a:lvl2pPr marL="742950" indent="-285750" algn="ctr" defTabSz="923925">
              <a:defRPr sz="1200" b="1">
                <a:solidFill>
                  <a:schemeClr val="tx1"/>
                </a:solidFill>
                <a:latin typeface="Arial" charset="0"/>
                <a:ea typeface="ＭＳ Ｐゴシック" charset="-128"/>
              </a:defRPr>
            </a:lvl2pPr>
            <a:lvl3pPr marL="1143000" indent="-228600" algn="ctr" defTabSz="923925">
              <a:defRPr sz="1200" b="1">
                <a:solidFill>
                  <a:schemeClr val="tx1"/>
                </a:solidFill>
                <a:latin typeface="Arial" charset="0"/>
                <a:ea typeface="ＭＳ Ｐゴシック" charset="-128"/>
              </a:defRPr>
            </a:lvl3pPr>
            <a:lvl4pPr marL="1600200" indent="-228600" algn="ctr" defTabSz="923925">
              <a:defRPr sz="1200" b="1">
                <a:solidFill>
                  <a:schemeClr val="tx1"/>
                </a:solidFill>
                <a:latin typeface="Arial" charset="0"/>
                <a:ea typeface="ＭＳ Ｐゴシック" charset="-128"/>
              </a:defRPr>
            </a:lvl4pPr>
            <a:lvl5pPr marL="2057400" indent="-228600" algn="ctr" defTabSz="923925">
              <a:defRPr sz="1200" b="1">
                <a:solidFill>
                  <a:schemeClr val="tx1"/>
                </a:solidFill>
                <a:latin typeface="Arial" charset="0"/>
                <a:ea typeface="ＭＳ Ｐゴシック" charset="-128"/>
              </a:defRPr>
            </a:lvl5pPr>
            <a:lvl6pPr marL="2514600" indent="-228600" algn="ctr" defTabSz="923925" fontAlgn="base">
              <a:spcBef>
                <a:spcPct val="0"/>
              </a:spcBef>
              <a:spcAft>
                <a:spcPct val="0"/>
              </a:spcAft>
              <a:defRPr sz="1200" b="1">
                <a:solidFill>
                  <a:schemeClr val="tx1"/>
                </a:solidFill>
                <a:latin typeface="Arial" charset="0"/>
                <a:ea typeface="ＭＳ Ｐゴシック" charset="-128"/>
              </a:defRPr>
            </a:lvl6pPr>
            <a:lvl7pPr marL="2971800" indent="-228600" algn="ctr" defTabSz="923925" fontAlgn="base">
              <a:spcBef>
                <a:spcPct val="0"/>
              </a:spcBef>
              <a:spcAft>
                <a:spcPct val="0"/>
              </a:spcAft>
              <a:defRPr sz="1200" b="1">
                <a:solidFill>
                  <a:schemeClr val="tx1"/>
                </a:solidFill>
                <a:latin typeface="Arial" charset="0"/>
                <a:ea typeface="ＭＳ Ｐゴシック" charset="-128"/>
              </a:defRPr>
            </a:lvl7pPr>
            <a:lvl8pPr marL="3429000" indent="-228600" algn="ctr" defTabSz="923925" fontAlgn="base">
              <a:spcBef>
                <a:spcPct val="0"/>
              </a:spcBef>
              <a:spcAft>
                <a:spcPct val="0"/>
              </a:spcAft>
              <a:defRPr sz="1200" b="1">
                <a:solidFill>
                  <a:schemeClr val="tx1"/>
                </a:solidFill>
                <a:latin typeface="Arial" charset="0"/>
                <a:ea typeface="ＭＳ Ｐゴシック" charset="-128"/>
              </a:defRPr>
            </a:lvl8pPr>
            <a:lvl9pPr marL="3886200" indent="-228600" algn="ctr" defTabSz="923925" fontAlgn="base">
              <a:spcBef>
                <a:spcPct val="0"/>
              </a:spcBef>
              <a:spcAft>
                <a:spcPct val="0"/>
              </a:spcAft>
              <a:defRPr sz="1200" b="1">
                <a:solidFill>
                  <a:schemeClr val="tx1"/>
                </a:solidFill>
                <a:latin typeface="Arial" charset="0"/>
                <a:ea typeface="ＭＳ Ｐゴシック" charset="-128"/>
              </a:defRPr>
            </a:lvl9pPr>
          </a:lstStyle>
          <a:p>
            <a:pPr algn="r"/>
            <a:fld id="{4C70EAA5-EB1F-4E43-BDB9-0811FCDE1393}" type="slidenum">
              <a:rPr lang="en-US" b="0" smtClean="0"/>
              <a:pPr algn="r"/>
              <a:t>1</a:t>
            </a:fld>
            <a:endParaRPr lang="en-US" b="0" smtClean="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12000" b="1">
                <a:solidFill>
                  <a:schemeClr val="tx1"/>
                </a:solidFill>
                <a:latin typeface="Arial" charset="0"/>
              </a:defRPr>
            </a:lvl1pPr>
            <a:lvl2pPr marL="742950" indent="-285750" defTabSz="923925" eaLnBrk="0" hangingPunct="0">
              <a:defRPr sz="12000" b="1">
                <a:solidFill>
                  <a:schemeClr val="tx1"/>
                </a:solidFill>
                <a:latin typeface="Arial" charset="0"/>
              </a:defRPr>
            </a:lvl2pPr>
            <a:lvl3pPr marL="1143000" indent="-228600" defTabSz="923925" eaLnBrk="0" hangingPunct="0">
              <a:defRPr sz="12000" b="1">
                <a:solidFill>
                  <a:schemeClr val="tx1"/>
                </a:solidFill>
                <a:latin typeface="Arial" charset="0"/>
              </a:defRPr>
            </a:lvl3pPr>
            <a:lvl4pPr marL="1600200" indent="-228600" defTabSz="923925" eaLnBrk="0" hangingPunct="0">
              <a:defRPr sz="12000" b="1">
                <a:solidFill>
                  <a:schemeClr val="tx1"/>
                </a:solidFill>
                <a:latin typeface="Arial" charset="0"/>
              </a:defRPr>
            </a:lvl4pPr>
            <a:lvl5pPr marL="2057400" indent="-228600" defTabSz="923925" eaLnBrk="0" hangingPunct="0">
              <a:defRPr sz="12000" b="1">
                <a:solidFill>
                  <a:schemeClr val="tx1"/>
                </a:solidFill>
                <a:latin typeface="Arial" charset="0"/>
              </a:defRPr>
            </a:lvl5pPr>
            <a:lvl6pPr marL="2514600" indent="-228600" algn="r" defTabSz="923925" eaLnBrk="0" fontAlgn="base" hangingPunct="0">
              <a:spcBef>
                <a:spcPct val="0"/>
              </a:spcBef>
              <a:spcAft>
                <a:spcPct val="0"/>
              </a:spcAft>
              <a:defRPr sz="12000" b="1">
                <a:solidFill>
                  <a:schemeClr val="tx1"/>
                </a:solidFill>
                <a:latin typeface="Arial" charset="0"/>
              </a:defRPr>
            </a:lvl6pPr>
            <a:lvl7pPr marL="2971800" indent="-228600" algn="r" defTabSz="923925" eaLnBrk="0" fontAlgn="base" hangingPunct="0">
              <a:spcBef>
                <a:spcPct val="0"/>
              </a:spcBef>
              <a:spcAft>
                <a:spcPct val="0"/>
              </a:spcAft>
              <a:defRPr sz="12000" b="1">
                <a:solidFill>
                  <a:schemeClr val="tx1"/>
                </a:solidFill>
                <a:latin typeface="Arial" charset="0"/>
              </a:defRPr>
            </a:lvl7pPr>
            <a:lvl8pPr marL="3429000" indent="-228600" algn="r" defTabSz="923925" eaLnBrk="0" fontAlgn="base" hangingPunct="0">
              <a:spcBef>
                <a:spcPct val="0"/>
              </a:spcBef>
              <a:spcAft>
                <a:spcPct val="0"/>
              </a:spcAft>
              <a:defRPr sz="12000" b="1">
                <a:solidFill>
                  <a:schemeClr val="tx1"/>
                </a:solidFill>
                <a:latin typeface="Arial" charset="0"/>
              </a:defRPr>
            </a:lvl8pPr>
            <a:lvl9pPr marL="3886200" indent="-228600" algn="r" defTabSz="923925" eaLnBrk="0" fontAlgn="base" hangingPunct="0">
              <a:spcBef>
                <a:spcPct val="0"/>
              </a:spcBef>
              <a:spcAft>
                <a:spcPct val="0"/>
              </a:spcAft>
              <a:defRPr sz="12000" b="1">
                <a:solidFill>
                  <a:schemeClr val="tx1"/>
                </a:solidFill>
                <a:latin typeface="Arial" charset="0"/>
              </a:defRPr>
            </a:lvl9pPr>
          </a:lstStyle>
          <a:p>
            <a:pPr eaLnBrk="1" hangingPunct="1"/>
            <a:fld id="{6AE1300A-FAFB-44E7-918A-F2E0EB2A0EC3}" type="slidenum">
              <a:rPr lang="en-US" sz="1200" b="0" smtClean="0"/>
              <a:pPr eaLnBrk="1" hangingPunct="1"/>
              <a:t>18</a:t>
            </a:fld>
            <a:endParaRPr lang="en-US" sz="1200" b="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12000" b="1">
                <a:solidFill>
                  <a:schemeClr val="tx1"/>
                </a:solidFill>
                <a:latin typeface="Arial" charset="0"/>
              </a:defRPr>
            </a:lvl1pPr>
            <a:lvl2pPr marL="742950" indent="-285750" defTabSz="923925" eaLnBrk="0" hangingPunct="0">
              <a:defRPr sz="12000" b="1">
                <a:solidFill>
                  <a:schemeClr val="tx1"/>
                </a:solidFill>
                <a:latin typeface="Arial" charset="0"/>
              </a:defRPr>
            </a:lvl2pPr>
            <a:lvl3pPr marL="1143000" indent="-228600" defTabSz="923925" eaLnBrk="0" hangingPunct="0">
              <a:defRPr sz="12000" b="1">
                <a:solidFill>
                  <a:schemeClr val="tx1"/>
                </a:solidFill>
                <a:latin typeface="Arial" charset="0"/>
              </a:defRPr>
            </a:lvl3pPr>
            <a:lvl4pPr marL="1600200" indent="-228600" defTabSz="923925" eaLnBrk="0" hangingPunct="0">
              <a:defRPr sz="12000" b="1">
                <a:solidFill>
                  <a:schemeClr val="tx1"/>
                </a:solidFill>
                <a:latin typeface="Arial" charset="0"/>
              </a:defRPr>
            </a:lvl4pPr>
            <a:lvl5pPr marL="2057400" indent="-228600" defTabSz="923925" eaLnBrk="0" hangingPunct="0">
              <a:defRPr sz="12000" b="1">
                <a:solidFill>
                  <a:schemeClr val="tx1"/>
                </a:solidFill>
                <a:latin typeface="Arial" charset="0"/>
              </a:defRPr>
            </a:lvl5pPr>
            <a:lvl6pPr marL="2514600" indent="-228600" algn="r" defTabSz="923925" eaLnBrk="0" fontAlgn="base" hangingPunct="0">
              <a:spcBef>
                <a:spcPct val="0"/>
              </a:spcBef>
              <a:spcAft>
                <a:spcPct val="0"/>
              </a:spcAft>
              <a:defRPr sz="12000" b="1">
                <a:solidFill>
                  <a:schemeClr val="tx1"/>
                </a:solidFill>
                <a:latin typeface="Arial" charset="0"/>
              </a:defRPr>
            </a:lvl6pPr>
            <a:lvl7pPr marL="2971800" indent="-228600" algn="r" defTabSz="923925" eaLnBrk="0" fontAlgn="base" hangingPunct="0">
              <a:spcBef>
                <a:spcPct val="0"/>
              </a:spcBef>
              <a:spcAft>
                <a:spcPct val="0"/>
              </a:spcAft>
              <a:defRPr sz="12000" b="1">
                <a:solidFill>
                  <a:schemeClr val="tx1"/>
                </a:solidFill>
                <a:latin typeface="Arial" charset="0"/>
              </a:defRPr>
            </a:lvl7pPr>
            <a:lvl8pPr marL="3429000" indent="-228600" algn="r" defTabSz="923925" eaLnBrk="0" fontAlgn="base" hangingPunct="0">
              <a:spcBef>
                <a:spcPct val="0"/>
              </a:spcBef>
              <a:spcAft>
                <a:spcPct val="0"/>
              </a:spcAft>
              <a:defRPr sz="12000" b="1">
                <a:solidFill>
                  <a:schemeClr val="tx1"/>
                </a:solidFill>
                <a:latin typeface="Arial" charset="0"/>
              </a:defRPr>
            </a:lvl8pPr>
            <a:lvl9pPr marL="3886200" indent="-228600" algn="r" defTabSz="923925" eaLnBrk="0" fontAlgn="base" hangingPunct="0">
              <a:spcBef>
                <a:spcPct val="0"/>
              </a:spcBef>
              <a:spcAft>
                <a:spcPct val="0"/>
              </a:spcAft>
              <a:defRPr sz="12000" b="1">
                <a:solidFill>
                  <a:schemeClr val="tx1"/>
                </a:solidFill>
                <a:latin typeface="Arial" charset="0"/>
              </a:defRPr>
            </a:lvl9pPr>
          </a:lstStyle>
          <a:p>
            <a:pPr eaLnBrk="1" hangingPunct="1"/>
            <a:fld id="{4AD69A1B-5661-447E-831D-153032FDF08F}" type="slidenum">
              <a:rPr lang="en-US" sz="1200" b="0" smtClean="0"/>
              <a:pPr eaLnBrk="1" hangingPunct="1"/>
              <a:t>20</a:t>
            </a:fld>
            <a:endParaRPr lang="en-US" sz="1200" b="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2997D9-58C9-487E-A004-5BA57A88FB6A}" type="slidenum">
              <a:rPr lang="en-US"/>
              <a:pPr/>
              <a:t>28</a:t>
            </a:fld>
            <a:endParaRPr lang="en-US"/>
          </a:p>
        </p:txBody>
      </p:sp>
      <p:sp>
        <p:nvSpPr>
          <p:cNvPr id="2251778" name="Rectangle 2"/>
          <p:cNvSpPr>
            <a:spLocks noGrp="1" noRot="1" noChangeAspect="1" noChangeArrowheads="1" noTextEdit="1"/>
          </p:cNvSpPr>
          <p:nvPr>
            <p:ph type="sldImg"/>
          </p:nvPr>
        </p:nvSpPr>
        <p:spPr>
          <a:ln/>
        </p:spPr>
      </p:sp>
      <p:sp>
        <p:nvSpPr>
          <p:cNvPr id="225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xfrm>
            <a:off x="1162050" y="690563"/>
            <a:ext cx="4611688" cy="3457575"/>
          </a:xfrm>
          <a:ln/>
        </p:spPr>
      </p:sp>
      <p:sp>
        <p:nvSpPr>
          <p:cNvPr id="277507" name="Rectangle 3"/>
          <p:cNvSpPr>
            <a:spLocks noGrp="1" noChangeArrowheads="1"/>
          </p:cNvSpPr>
          <p:nvPr>
            <p:ph type="body" idx="1"/>
          </p:nvPr>
        </p:nvSpPr>
        <p:spPr>
          <a:xfrm>
            <a:off x="923925" y="4379913"/>
            <a:ext cx="5086350" cy="414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A1515C8E-8EF5-C04C-9587-79FF43A0FD05}" type="slidenum">
              <a:rPr lang="en-US">
                <a:latin typeface="Arial" pitchFamily="-107" charset="0"/>
              </a:rPr>
              <a:pPr/>
              <a:t>32</a:t>
            </a:fld>
            <a:endParaRPr lang="en-US">
              <a:latin typeface="Arial" pitchFamily="-107" charset="0"/>
            </a:endParaRPr>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xfrm>
            <a:off x="922956" y="4380225"/>
            <a:ext cx="5088290" cy="4148776"/>
          </a:xfrm>
          <a:solidFill>
            <a:srgbClr val="FFFFFF"/>
          </a:solidFill>
          <a:ln>
            <a:solidFill>
              <a:srgbClr val="000000"/>
            </a:solidFill>
          </a:ln>
        </p:spPr>
        <p:txBody>
          <a:bodyPr/>
          <a:lstStyle/>
          <a:p>
            <a:pPr eaLnBrk="1" hangingPunct="1"/>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00B04-D694-4023-81A2-4A65DFBC11F9}" type="slidenum">
              <a:rPr lang="en-US"/>
              <a:pPr/>
              <a:t>34</a:t>
            </a:fld>
            <a:endParaRPr lang="en-US"/>
          </a:p>
        </p:txBody>
      </p:sp>
      <p:sp>
        <p:nvSpPr>
          <p:cNvPr id="2332674" name="Rectangle 2"/>
          <p:cNvSpPr>
            <a:spLocks noGrp="1" noRot="1" noChangeAspect="1" noChangeArrowheads="1" noTextEdit="1"/>
          </p:cNvSpPr>
          <p:nvPr>
            <p:ph type="sldImg"/>
          </p:nvPr>
        </p:nvSpPr>
        <p:spPr>
          <a:ln/>
        </p:spPr>
      </p:sp>
      <p:sp>
        <p:nvSpPr>
          <p:cNvPr id="2332675" name="Rectangle 3"/>
          <p:cNvSpPr>
            <a:spLocks noGrp="1" noChangeArrowheads="1"/>
          </p:cNvSpPr>
          <p:nvPr>
            <p:ph type="body" idx="1"/>
          </p:nvPr>
        </p:nvSpPr>
        <p:spPr/>
        <p:txBody>
          <a:bodyPr/>
          <a:lstStyle/>
          <a:p>
            <a:r>
              <a:rPr lang="en-US"/>
              <a:t>Split content slide example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B5224C-D38C-4DEA-B611-CF7CD02B0286}" type="slidenum">
              <a:rPr lang="en-US"/>
              <a:pPr/>
              <a:t>36</a:t>
            </a:fld>
            <a:endParaRPr lang="en-US"/>
          </a:p>
        </p:txBody>
      </p:sp>
      <p:sp>
        <p:nvSpPr>
          <p:cNvPr id="2376706" name="Rectangle 2"/>
          <p:cNvSpPr>
            <a:spLocks noGrp="1" noRot="1" noChangeAspect="1" noChangeArrowheads="1"/>
          </p:cNvSpPr>
          <p:nvPr>
            <p:ph type="sldImg"/>
          </p:nvPr>
        </p:nvSpPr>
        <p:spPr bwMode="auto">
          <a:xfrm>
            <a:off x="1162050" y="690563"/>
            <a:ext cx="4611688" cy="3459162"/>
          </a:xfrm>
          <a:prstGeom prst="rect">
            <a:avLst/>
          </a:prstGeom>
          <a:solidFill>
            <a:srgbClr val="FFFFFF"/>
          </a:solidFill>
          <a:ln>
            <a:solidFill>
              <a:srgbClr val="000000"/>
            </a:solidFill>
            <a:miter lim="800000"/>
            <a:headEnd/>
            <a:tailEnd/>
          </a:ln>
        </p:spPr>
      </p:sp>
      <p:sp>
        <p:nvSpPr>
          <p:cNvPr id="2376707" name="Rectangle 3"/>
          <p:cNvSpPr>
            <a:spLocks noGrp="1" noChangeArrowheads="1"/>
          </p:cNvSpPr>
          <p:nvPr>
            <p:ph type="body" idx="1"/>
          </p:nvPr>
        </p:nvSpPr>
        <p:spPr bwMode="auto">
          <a:xfrm>
            <a:off x="693738" y="4379913"/>
            <a:ext cx="5546725" cy="4149725"/>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12000" b="1">
                <a:solidFill>
                  <a:schemeClr val="tx1"/>
                </a:solidFill>
                <a:latin typeface="Arial" charset="0"/>
              </a:defRPr>
            </a:lvl1pPr>
            <a:lvl2pPr marL="742950" indent="-285750" defTabSz="923925" eaLnBrk="0" hangingPunct="0">
              <a:defRPr sz="12000" b="1">
                <a:solidFill>
                  <a:schemeClr val="tx1"/>
                </a:solidFill>
                <a:latin typeface="Arial" charset="0"/>
              </a:defRPr>
            </a:lvl2pPr>
            <a:lvl3pPr marL="1143000" indent="-228600" defTabSz="923925" eaLnBrk="0" hangingPunct="0">
              <a:defRPr sz="12000" b="1">
                <a:solidFill>
                  <a:schemeClr val="tx1"/>
                </a:solidFill>
                <a:latin typeface="Arial" charset="0"/>
              </a:defRPr>
            </a:lvl3pPr>
            <a:lvl4pPr marL="1600200" indent="-228600" defTabSz="923925" eaLnBrk="0" hangingPunct="0">
              <a:defRPr sz="12000" b="1">
                <a:solidFill>
                  <a:schemeClr val="tx1"/>
                </a:solidFill>
                <a:latin typeface="Arial" charset="0"/>
              </a:defRPr>
            </a:lvl4pPr>
            <a:lvl5pPr marL="2057400" indent="-228600" defTabSz="923925" eaLnBrk="0" hangingPunct="0">
              <a:defRPr sz="12000" b="1">
                <a:solidFill>
                  <a:schemeClr val="tx1"/>
                </a:solidFill>
                <a:latin typeface="Arial" charset="0"/>
              </a:defRPr>
            </a:lvl5pPr>
            <a:lvl6pPr marL="2514600" indent="-228600" algn="r" defTabSz="923925" eaLnBrk="0" fontAlgn="base" hangingPunct="0">
              <a:spcBef>
                <a:spcPct val="0"/>
              </a:spcBef>
              <a:spcAft>
                <a:spcPct val="0"/>
              </a:spcAft>
              <a:defRPr sz="12000" b="1">
                <a:solidFill>
                  <a:schemeClr val="tx1"/>
                </a:solidFill>
                <a:latin typeface="Arial" charset="0"/>
              </a:defRPr>
            </a:lvl6pPr>
            <a:lvl7pPr marL="2971800" indent="-228600" algn="r" defTabSz="923925" eaLnBrk="0" fontAlgn="base" hangingPunct="0">
              <a:spcBef>
                <a:spcPct val="0"/>
              </a:spcBef>
              <a:spcAft>
                <a:spcPct val="0"/>
              </a:spcAft>
              <a:defRPr sz="12000" b="1">
                <a:solidFill>
                  <a:schemeClr val="tx1"/>
                </a:solidFill>
                <a:latin typeface="Arial" charset="0"/>
              </a:defRPr>
            </a:lvl7pPr>
            <a:lvl8pPr marL="3429000" indent="-228600" algn="r" defTabSz="923925" eaLnBrk="0" fontAlgn="base" hangingPunct="0">
              <a:spcBef>
                <a:spcPct val="0"/>
              </a:spcBef>
              <a:spcAft>
                <a:spcPct val="0"/>
              </a:spcAft>
              <a:defRPr sz="12000" b="1">
                <a:solidFill>
                  <a:schemeClr val="tx1"/>
                </a:solidFill>
                <a:latin typeface="Arial" charset="0"/>
              </a:defRPr>
            </a:lvl8pPr>
            <a:lvl9pPr marL="3886200" indent="-228600" algn="r" defTabSz="923925" eaLnBrk="0" fontAlgn="base" hangingPunct="0">
              <a:spcBef>
                <a:spcPct val="0"/>
              </a:spcBef>
              <a:spcAft>
                <a:spcPct val="0"/>
              </a:spcAft>
              <a:defRPr sz="12000" b="1">
                <a:solidFill>
                  <a:schemeClr val="tx1"/>
                </a:solidFill>
                <a:latin typeface="Arial" charset="0"/>
              </a:defRPr>
            </a:lvl9pPr>
          </a:lstStyle>
          <a:p>
            <a:pPr eaLnBrk="1" hangingPunct="1"/>
            <a:fld id="{0F70D76C-EBED-4A56-9E54-3F417C1E9C63}" type="slidenum">
              <a:rPr lang="en-US" sz="1200" b="0" smtClean="0"/>
              <a:pPr eaLnBrk="1" hangingPunct="1"/>
              <a:t>43</a:t>
            </a:fld>
            <a:endParaRPr lang="en-US" sz="1200" b="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Split content slide example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60881-CA20-4BC4-B5B6-087F5F7A618E}" type="slidenum">
              <a:rPr lang="en-US"/>
              <a:pPr/>
              <a:t>7</a:t>
            </a:fld>
            <a:endParaRPr lang="en-US"/>
          </a:p>
        </p:txBody>
      </p:sp>
      <p:sp>
        <p:nvSpPr>
          <p:cNvPr id="2192386" name="Rectangle 2"/>
          <p:cNvSpPr>
            <a:spLocks noGrp="1" noRot="1" noChangeAspect="1" noChangeArrowheads="1" noTextEdit="1"/>
          </p:cNvSpPr>
          <p:nvPr>
            <p:ph type="sldImg"/>
          </p:nvPr>
        </p:nvSpPr>
        <p:spPr>
          <a:xfrm>
            <a:off x="1162050" y="690563"/>
            <a:ext cx="4610100" cy="3457575"/>
          </a:xfrm>
          <a:ln/>
        </p:spPr>
      </p:sp>
      <p:sp>
        <p:nvSpPr>
          <p:cNvPr id="2192387" name="Rectangle 3"/>
          <p:cNvSpPr>
            <a:spLocks noGrp="1" noChangeArrowheads="1"/>
          </p:cNvSpPr>
          <p:nvPr>
            <p:ph type="body" idx="1"/>
          </p:nvPr>
        </p:nvSpPr>
        <p:spPr>
          <a:xfrm>
            <a:off x="923925" y="4379913"/>
            <a:ext cx="5086350" cy="4149725"/>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12000" b="1">
                <a:solidFill>
                  <a:schemeClr val="tx1"/>
                </a:solidFill>
                <a:latin typeface="Arial" charset="0"/>
              </a:defRPr>
            </a:lvl1pPr>
            <a:lvl2pPr marL="742950" indent="-285750" defTabSz="923925" eaLnBrk="0" hangingPunct="0">
              <a:defRPr sz="12000" b="1">
                <a:solidFill>
                  <a:schemeClr val="tx1"/>
                </a:solidFill>
                <a:latin typeface="Arial" charset="0"/>
              </a:defRPr>
            </a:lvl2pPr>
            <a:lvl3pPr marL="1143000" indent="-228600" defTabSz="923925" eaLnBrk="0" hangingPunct="0">
              <a:defRPr sz="12000" b="1">
                <a:solidFill>
                  <a:schemeClr val="tx1"/>
                </a:solidFill>
                <a:latin typeface="Arial" charset="0"/>
              </a:defRPr>
            </a:lvl3pPr>
            <a:lvl4pPr marL="1600200" indent="-228600" defTabSz="923925" eaLnBrk="0" hangingPunct="0">
              <a:defRPr sz="12000" b="1">
                <a:solidFill>
                  <a:schemeClr val="tx1"/>
                </a:solidFill>
                <a:latin typeface="Arial" charset="0"/>
              </a:defRPr>
            </a:lvl4pPr>
            <a:lvl5pPr marL="2057400" indent="-228600" defTabSz="923925" eaLnBrk="0" hangingPunct="0">
              <a:defRPr sz="12000" b="1">
                <a:solidFill>
                  <a:schemeClr val="tx1"/>
                </a:solidFill>
                <a:latin typeface="Arial" charset="0"/>
              </a:defRPr>
            </a:lvl5pPr>
            <a:lvl6pPr marL="2514600" indent="-228600" algn="r" defTabSz="923925" eaLnBrk="0" fontAlgn="base" hangingPunct="0">
              <a:spcBef>
                <a:spcPct val="0"/>
              </a:spcBef>
              <a:spcAft>
                <a:spcPct val="0"/>
              </a:spcAft>
              <a:defRPr sz="12000" b="1">
                <a:solidFill>
                  <a:schemeClr val="tx1"/>
                </a:solidFill>
                <a:latin typeface="Arial" charset="0"/>
              </a:defRPr>
            </a:lvl6pPr>
            <a:lvl7pPr marL="2971800" indent="-228600" algn="r" defTabSz="923925" eaLnBrk="0" fontAlgn="base" hangingPunct="0">
              <a:spcBef>
                <a:spcPct val="0"/>
              </a:spcBef>
              <a:spcAft>
                <a:spcPct val="0"/>
              </a:spcAft>
              <a:defRPr sz="12000" b="1">
                <a:solidFill>
                  <a:schemeClr val="tx1"/>
                </a:solidFill>
                <a:latin typeface="Arial" charset="0"/>
              </a:defRPr>
            </a:lvl7pPr>
            <a:lvl8pPr marL="3429000" indent="-228600" algn="r" defTabSz="923925" eaLnBrk="0" fontAlgn="base" hangingPunct="0">
              <a:spcBef>
                <a:spcPct val="0"/>
              </a:spcBef>
              <a:spcAft>
                <a:spcPct val="0"/>
              </a:spcAft>
              <a:defRPr sz="12000" b="1">
                <a:solidFill>
                  <a:schemeClr val="tx1"/>
                </a:solidFill>
                <a:latin typeface="Arial" charset="0"/>
              </a:defRPr>
            </a:lvl8pPr>
            <a:lvl9pPr marL="3886200" indent="-228600" algn="r" defTabSz="923925" eaLnBrk="0" fontAlgn="base" hangingPunct="0">
              <a:spcBef>
                <a:spcPct val="0"/>
              </a:spcBef>
              <a:spcAft>
                <a:spcPct val="0"/>
              </a:spcAft>
              <a:defRPr sz="12000" b="1">
                <a:solidFill>
                  <a:schemeClr val="tx1"/>
                </a:solidFill>
                <a:latin typeface="Arial" charset="0"/>
              </a:defRPr>
            </a:lvl9pPr>
          </a:lstStyle>
          <a:p>
            <a:pPr eaLnBrk="1" hangingPunct="1"/>
            <a:fld id="{4E40A554-2F49-4F2B-8471-CACED7947B0A}" type="slidenum">
              <a:rPr lang="en-US" sz="1200" b="0" smtClean="0"/>
              <a:pPr eaLnBrk="1" hangingPunct="1"/>
              <a:t>11</a:t>
            </a:fld>
            <a:endParaRPr lang="en-US" sz="1200" b="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12000" b="1">
                <a:solidFill>
                  <a:schemeClr val="tx1"/>
                </a:solidFill>
                <a:latin typeface="Arial" charset="0"/>
              </a:defRPr>
            </a:lvl1pPr>
            <a:lvl2pPr marL="742950" indent="-285750" defTabSz="923925" eaLnBrk="0" hangingPunct="0">
              <a:defRPr sz="12000" b="1">
                <a:solidFill>
                  <a:schemeClr val="tx1"/>
                </a:solidFill>
                <a:latin typeface="Arial" charset="0"/>
              </a:defRPr>
            </a:lvl2pPr>
            <a:lvl3pPr marL="1143000" indent="-228600" defTabSz="923925" eaLnBrk="0" hangingPunct="0">
              <a:defRPr sz="12000" b="1">
                <a:solidFill>
                  <a:schemeClr val="tx1"/>
                </a:solidFill>
                <a:latin typeface="Arial" charset="0"/>
              </a:defRPr>
            </a:lvl3pPr>
            <a:lvl4pPr marL="1600200" indent="-228600" defTabSz="923925" eaLnBrk="0" hangingPunct="0">
              <a:defRPr sz="12000" b="1">
                <a:solidFill>
                  <a:schemeClr val="tx1"/>
                </a:solidFill>
                <a:latin typeface="Arial" charset="0"/>
              </a:defRPr>
            </a:lvl4pPr>
            <a:lvl5pPr marL="2057400" indent="-228600" defTabSz="923925" eaLnBrk="0" hangingPunct="0">
              <a:defRPr sz="12000" b="1">
                <a:solidFill>
                  <a:schemeClr val="tx1"/>
                </a:solidFill>
                <a:latin typeface="Arial" charset="0"/>
              </a:defRPr>
            </a:lvl5pPr>
            <a:lvl6pPr marL="2514600" indent="-228600" algn="r" defTabSz="923925" eaLnBrk="0" fontAlgn="base" hangingPunct="0">
              <a:spcBef>
                <a:spcPct val="0"/>
              </a:spcBef>
              <a:spcAft>
                <a:spcPct val="0"/>
              </a:spcAft>
              <a:defRPr sz="12000" b="1">
                <a:solidFill>
                  <a:schemeClr val="tx1"/>
                </a:solidFill>
                <a:latin typeface="Arial" charset="0"/>
              </a:defRPr>
            </a:lvl6pPr>
            <a:lvl7pPr marL="2971800" indent="-228600" algn="r" defTabSz="923925" eaLnBrk="0" fontAlgn="base" hangingPunct="0">
              <a:spcBef>
                <a:spcPct val="0"/>
              </a:spcBef>
              <a:spcAft>
                <a:spcPct val="0"/>
              </a:spcAft>
              <a:defRPr sz="12000" b="1">
                <a:solidFill>
                  <a:schemeClr val="tx1"/>
                </a:solidFill>
                <a:latin typeface="Arial" charset="0"/>
              </a:defRPr>
            </a:lvl7pPr>
            <a:lvl8pPr marL="3429000" indent="-228600" algn="r" defTabSz="923925" eaLnBrk="0" fontAlgn="base" hangingPunct="0">
              <a:spcBef>
                <a:spcPct val="0"/>
              </a:spcBef>
              <a:spcAft>
                <a:spcPct val="0"/>
              </a:spcAft>
              <a:defRPr sz="12000" b="1">
                <a:solidFill>
                  <a:schemeClr val="tx1"/>
                </a:solidFill>
                <a:latin typeface="Arial" charset="0"/>
              </a:defRPr>
            </a:lvl8pPr>
            <a:lvl9pPr marL="3886200" indent="-228600" algn="r" defTabSz="923925" eaLnBrk="0" fontAlgn="base" hangingPunct="0">
              <a:spcBef>
                <a:spcPct val="0"/>
              </a:spcBef>
              <a:spcAft>
                <a:spcPct val="0"/>
              </a:spcAft>
              <a:defRPr sz="12000" b="1">
                <a:solidFill>
                  <a:schemeClr val="tx1"/>
                </a:solidFill>
                <a:latin typeface="Arial" charset="0"/>
              </a:defRPr>
            </a:lvl9pPr>
          </a:lstStyle>
          <a:p>
            <a:pPr eaLnBrk="1" hangingPunct="1"/>
            <a:fld id="{AE5EE8A9-A121-4E6F-B3B0-8F74DE52B590}" type="slidenum">
              <a:rPr lang="en-US" sz="1200" b="0" smtClean="0"/>
              <a:pPr eaLnBrk="1" hangingPunct="1"/>
              <a:t>12</a:t>
            </a:fld>
            <a:endParaRPr lang="en-US" sz="1200" b="0" smtClean="0"/>
          </a:p>
        </p:txBody>
      </p:sp>
      <p:sp>
        <p:nvSpPr>
          <p:cNvPr id="107523" name="Rectangle 2"/>
          <p:cNvSpPr>
            <a:spLocks noGrp="1" noRot="1" noChangeAspect="1" noChangeArrowheads="1" noTextEdit="1"/>
          </p:cNvSpPr>
          <p:nvPr>
            <p:ph type="sldImg"/>
          </p:nvPr>
        </p:nvSpPr>
        <p:spPr>
          <a:xfrm>
            <a:off x="1162050" y="692150"/>
            <a:ext cx="4610100" cy="3457575"/>
          </a:xfrm>
          <a:ln/>
        </p:spPr>
      </p:sp>
      <p:sp>
        <p:nvSpPr>
          <p:cNvPr id="107524" name="Rectangle 3"/>
          <p:cNvSpPr>
            <a:spLocks noGrp="1" noChangeArrowheads="1"/>
          </p:cNvSpPr>
          <p:nvPr>
            <p:ph type="body" idx="1"/>
          </p:nvPr>
        </p:nvSpPr>
        <p:spPr>
          <a:xfrm>
            <a:off x="693738" y="4379913"/>
            <a:ext cx="5546725"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12000" b="1">
                <a:solidFill>
                  <a:schemeClr val="tx1"/>
                </a:solidFill>
                <a:latin typeface="Arial" charset="0"/>
              </a:defRPr>
            </a:lvl1pPr>
            <a:lvl2pPr marL="742950" indent="-285750" defTabSz="923925" eaLnBrk="0" hangingPunct="0">
              <a:defRPr sz="12000" b="1">
                <a:solidFill>
                  <a:schemeClr val="tx1"/>
                </a:solidFill>
                <a:latin typeface="Arial" charset="0"/>
              </a:defRPr>
            </a:lvl2pPr>
            <a:lvl3pPr marL="1143000" indent="-228600" defTabSz="923925" eaLnBrk="0" hangingPunct="0">
              <a:defRPr sz="12000" b="1">
                <a:solidFill>
                  <a:schemeClr val="tx1"/>
                </a:solidFill>
                <a:latin typeface="Arial" charset="0"/>
              </a:defRPr>
            </a:lvl3pPr>
            <a:lvl4pPr marL="1600200" indent="-228600" defTabSz="923925" eaLnBrk="0" hangingPunct="0">
              <a:defRPr sz="12000" b="1">
                <a:solidFill>
                  <a:schemeClr val="tx1"/>
                </a:solidFill>
                <a:latin typeface="Arial" charset="0"/>
              </a:defRPr>
            </a:lvl4pPr>
            <a:lvl5pPr marL="2057400" indent="-228600" defTabSz="923925" eaLnBrk="0" hangingPunct="0">
              <a:defRPr sz="12000" b="1">
                <a:solidFill>
                  <a:schemeClr val="tx1"/>
                </a:solidFill>
                <a:latin typeface="Arial" charset="0"/>
              </a:defRPr>
            </a:lvl5pPr>
            <a:lvl6pPr marL="2514600" indent="-228600" algn="r" defTabSz="923925" eaLnBrk="0" fontAlgn="base" hangingPunct="0">
              <a:spcBef>
                <a:spcPct val="0"/>
              </a:spcBef>
              <a:spcAft>
                <a:spcPct val="0"/>
              </a:spcAft>
              <a:defRPr sz="12000" b="1">
                <a:solidFill>
                  <a:schemeClr val="tx1"/>
                </a:solidFill>
                <a:latin typeface="Arial" charset="0"/>
              </a:defRPr>
            </a:lvl6pPr>
            <a:lvl7pPr marL="2971800" indent="-228600" algn="r" defTabSz="923925" eaLnBrk="0" fontAlgn="base" hangingPunct="0">
              <a:spcBef>
                <a:spcPct val="0"/>
              </a:spcBef>
              <a:spcAft>
                <a:spcPct val="0"/>
              </a:spcAft>
              <a:defRPr sz="12000" b="1">
                <a:solidFill>
                  <a:schemeClr val="tx1"/>
                </a:solidFill>
                <a:latin typeface="Arial" charset="0"/>
              </a:defRPr>
            </a:lvl7pPr>
            <a:lvl8pPr marL="3429000" indent="-228600" algn="r" defTabSz="923925" eaLnBrk="0" fontAlgn="base" hangingPunct="0">
              <a:spcBef>
                <a:spcPct val="0"/>
              </a:spcBef>
              <a:spcAft>
                <a:spcPct val="0"/>
              </a:spcAft>
              <a:defRPr sz="12000" b="1">
                <a:solidFill>
                  <a:schemeClr val="tx1"/>
                </a:solidFill>
                <a:latin typeface="Arial" charset="0"/>
              </a:defRPr>
            </a:lvl8pPr>
            <a:lvl9pPr marL="3886200" indent="-228600" algn="r" defTabSz="923925" eaLnBrk="0" fontAlgn="base" hangingPunct="0">
              <a:spcBef>
                <a:spcPct val="0"/>
              </a:spcBef>
              <a:spcAft>
                <a:spcPct val="0"/>
              </a:spcAft>
              <a:defRPr sz="12000" b="1">
                <a:solidFill>
                  <a:schemeClr val="tx1"/>
                </a:solidFill>
                <a:latin typeface="Arial" charset="0"/>
              </a:defRPr>
            </a:lvl9pPr>
          </a:lstStyle>
          <a:p>
            <a:pPr eaLnBrk="1" hangingPunct="1"/>
            <a:fld id="{AE5EE8A9-A121-4E6F-B3B0-8F74DE52B590}" type="slidenum">
              <a:rPr lang="en-US" sz="1200" b="0" smtClean="0"/>
              <a:pPr eaLnBrk="1" hangingPunct="1"/>
              <a:t>13</a:t>
            </a:fld>
            <a:endParaRPr lang="en-US" sz="1200" b="0" smtClean="0"/>
          </a:p>
        </p:txBody>
      </p:sp>
      <p:sp>
        <p:nvSpPr>
          <p:cNvPr id="107523" name="Rectangle 2"/>
          <p:cNvSpPr>
            <a:spLocks noGrp="1" noRot="1" noChangeAspect="1" noChangeArrowheads="1" noTextEdit="1"/>
          </p:cNvSpPr>
          <p:nvPr>
            <p:ph type="sldImg"/>
          </p:nvPr>
        </p:nvSpPr>
        <p:spPr>
          <a:xfrm>
            <a:off x="1162050" y="692150"/>
            <a:ext cx="4610100" cy="3457575"/>
          </a:xfrm>
          <a:ln/>
        </p:spPr>
      </p:sp>
      <p:sp>
        <p:nvSpPr>
          <p:cNvPr id="107524" name="Rectangle 3"/>
          <p:cNvSpPr>
            <a:spLocks noGrp="1" noChangeArrowheads="1"/>
          </p:cNvSpPr>
          <p:nvPr>
            <p:ph type="body" idx="1"/>
          </p:nvPr>
        </p:nvSpPr>
        <p:spPr>
          <a:xfrm>
            <a:off x="693738" y="4379913"/>
            <a:ext cx="5546725"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12000" b="1">
                <a:solidFill>
                  <a:schemeClr val="tx1"/>
                </a:solidFill>
                <a:latin typeface="Arial" charset="0"/>
              </a:defRPr>
            </a:lvl1pPr>
            <a:lvl2pPr marL="742950" indent="-285750" defTabSz="923925" eaLnBrk="0" hangingPunct="0">
              <a:defRPr sz="12000" b="1">
                <a:solidFill>
                  <a:schemeClr val="tx1"/>
                </a:solidFill>
                <a:latin typeface="Arial" charset="0"/>
              </a:defRPr>
            </a:lvl2pPr>
            <a:lvl3pPr marL="1143000" indent="-228600" defTabSz="923925" eaLnBrk="0" hangingPunct="0">
              <a:defRPr sz="12000" b="1">
                <a:solidFill>
                  <a:schemeClr val="tx1"/>
                </a:solidFill>
                <a:latin typeface="Arial" charset="0"/>
              </a:defRPr>
            </a:lvl3pPr>
            <a:lvl4pPr marL="1600200" indent="-228600" defTabSz="923925" eaLnBrk="0" hangingPunct="0">
              <a:defRPr sz="12000" b="1">
                <a:solidFill>
                  <a:schemeClr val="tx1"/>
                </a:solidFill>
                <a:latin typeface="Arial" charset="0"/>
              </a:defRPr>
            </a:lvl4pPr>
            <a:lvl5pPr marL="2057400" indent="-228600" defTabSz="923925" eaLnBrk="0" hangingPunct="0">
              <a:defRPr sz="12000" b="1">
                <a:solidFill>
                  <a:schemeClr val="tx1"/>
                </a:solidFill>
                <a:latin typeface="Arial" charset="0"/>
              </a:defRPr>
            </a:lvl5pPr>
            <a:lvl6pPr marL="2514600" indent="-228600" algn="r" defTabSz="923925" eaLnBrk="0" fontAlgn="base" hangingPunct="0">
              <a:spcBef>
                <a:spcPct val="0"/>
              </a:spcBef>
              <a:spcAft>
                <a:spcPct val="0"/>
              </a:spcAft>
              <a:defRPr sz="12000" b="1">
                <a:solidFill>
                  <a:schemeClr val="tx1"/>
                </a:solidFill>
                <a:latin typeface="Arial" charset="0"/>
              </a:defRPr>
            </a:lvl6pPr>
            <a:lvl7pPr marL="2971800" indent="-228600" algn="r" defTabSz="923925" eaLnBrk="0" fontAlgn="base" hangingPunct="0">
              <a:spcBef>
                <a:spcPct val="0"/>
              </a:spcBef>
              <a:spcAft>
                <a:spcPct val="0"/>
              </a:spcAft>
              <a:defRPr sz="12000" b="1">
                <a:solidFill>
                  <a:schemeClr val="tx1"/>
                </a:solidFill>
                <a:latin typeface="Arial" charset="0"/>
              </a:defRPr>
            </a:lvl7pPr>
            <a:lvl8pPr marL="3429000" indent="-228600" algn="r" defTabSz="923925" eaLnBrk="0" fontAlgn="base" hangingPunct="0">
              <a:spcBef>
                <a:spcPct val="0"/>
              </a:spcBef>
              <a:spcAft>
                <a:spcPct val="0"/>
              </a:spcAft>
              <a:defRPr sz="12000" b="1">
                <a:solidFill>
                  <a:schemeClr val="tx1"/>
                </a:solidFill>
                <a:latin typeface="Arial" charset="0"/>
              </a:defRPr>
            </a:lvl8pPr>
            <a:lvl9pPr marL="3886200" indent="-228600" algn="r" defTabSz="923925" eaLnBrk="0" fontAlgn="base" hangingPunct="0">
              <a:spcBef>
                <a:spcPct val="0"/>
              </a:spcBef>
              <a:spcAft>
                <a:spcPct val="0"/>
              </a:spcAft>
              <a:defRPr sz="12000" b="1">
                <a:solidFill>
                  <a:schemeClr val="tx1"/>
                </a:solidFill>
                <a:latin typeface="Arial" charset="0"/>
              </a:defRPr>
            </a:lvl9pPr>
          </a:lstStyle>
          <a:p>
            <a:pPr eaLnBrk="1" hangingPunct="1"/>
            <a:fld id="{1AF7B717-7E79-402C-9062-A9BED756E80A}" type="slidenum">
              <a:rPr lang="en-US" sz="1200" b="0" smtClean="0"/>
              <a:pPr eaLnBrk="1" hangingPunct="1"/>
              <a:t>14</a:t>
            </a:fld>
            <a:endParaRPr lang="en-US" sz="1200" b="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12000" b="1">
                <a:solidFill>
                  <a:schemeClr val="tx1"/>
                </a:solidFill>
                <a:latin typeface="Arial" charset="0"/>
              </a:defRPr>
            </a:lvl1pPr>
            <a:lvl2pPr marL="742950" indent="-285750" defTabSz="923925" eaLnBrk="0" hangingPunct="0">
              <a:defRPr sz="12000" b="1">
                <a:solidFill>
                  <a:schemeClr val="tx1"/>
                </a:solidFill>
                <a:latin typeface="Arial" charset="0"/>
              </a:defRPr>
            </a:lvl2pPr>
            <a:lvl3pPr marL="1143000" indent="-228600" defTabSz="923925" eaLnBrk="0" hangingPunct="0">
              <a:defRPr sz="12000" b="1">
                <a:solidFill>
                  <a:schemeClr val="tx1"/>
                </a:solidFill>
                <a:latin typeface="Arial" charset="0"/>
              </a:defRPr>
            </a:lvl3pPr>
            <a:lvl4pPr marL="1600200" indent="-228600" defTabSz="923925" eaLnBrk="0" hangingPunct="0">
              <a:defRPr sz="12000" b="1">
                <a:solidFill>
                  <a:schemeClr val="tx1"/>
                </a:solidFill>
                <a:latin typeface="Arial" charset="0"/>
              </a:defRPr>
            </a:lvl4pPr>
            <a:lvl5pPr marL="2057400" indent="-228600" defTabSz="923925" eaLnBrk="0" hangingPunct="0">
              <a:defRPr sz="12000" b="1">
                <a:solidFill>
                  <a:schemeClr val="tx1"/>
                </a:solidFill>
                <a:latin typeface="Arial" charset="0"/>
              </a:defRPr>
            </a:lvl5pPr>
            <a:lvl6pPr marL="2514600" indent="-228600" algn="r" defTabSz="923925" eaLnBrk="0" fontAlgn="base" hangingPunct="0">
              <a:spcBef>
                <a:spcPct val="0"/>
              </a:spcBef>
              <a:spcAft>
                <a:spcPct val="0"/>
              </a:spcAft>
              <a:defRPr sz="12000" b="1">
                <a:solidFill>
                  <a:schemeClr val="tx1"/>
                </a:solidFill>
                <a:latin typeface="Arial" charset="0"/>
              </a:defRPr>
            </a:lvl6pPr>
            <a:lvl7pPr marL="2971800" indent="-228600" algn="r" defTabSz="923925" eaLnBrk="0" fontAlgn="base" hangingPunct="0">
              <a:spcBef>
                <a:spcPct val="0"/>
              </a:spcBef>
              <a:spcAft>
                <a:spcPct val="0"/>
              </a:spcAft>
              <a:defRPr sz="12000" b="1">
                <a:solidFill>
                  <a:schemeClr val="tx1"/>
                </a:solidFill>
                <a:latin typeface="Arial" charset="0"/>
              </a:defRPr>
            </a:lvl7pPr>
            <a:lvl8pPr marL="3429000" indent="-228600" algn="r" defTabSz="923925" eaLnBrk="0" fontAlgn="base" hangingPunct="0">
              <a:spcBef>
                <a:spcPct val="0"/>
              </a:spcBef>
              <a:spcAft>
                <a:spcPct val="0"/>
              </a:spcAft>
              <a:defRPr sz="12000" b="1">
                <a:solidFill>
                  <a:schemeClr val="tx1"/>
                </a:solidFill>
                <a:latin typeface="Arial" charset="0"/>
              </a:defRPr>
            </a:lvl8pPr>
            <a:lvl9pPr marL="3886200" indent="-228600" algn="r" defTabSz="923925" eaLnBrk="0" fontAlgn="base" hangingPunct="0">
              <a:spcBef>
                <a:spcPct val="0"/>
              </a:spcBef>
              <a:spcAft>
                <a:spcPct val="0"/>
              </a:spcAft>
              <a:defRPr sz="12000" b="1">
                <a:solidFill>
                  <a:schemeClr val="tx1"/>
                </a:solidFill>
                <a:latin typeface="Arial" charset="0"/>
              </a:defRPr>
            </a:lvl9pPr>
          </a:lstStyle>
          <a:p>
            <a:pPr eaLnBrk="1" hangingPunct="1"/>
            <a:fld id="{ED53BC8F-2FF4-4777-914A-7FAD64B8F2F7}" type="slidenum">
              <a:rPr lang="en-US" sz="1200" b="0" smtClean="0"/>
              <a:pPr eaLnBrk="1" hangingPunct="1"/>
              <a:t>15</a:t>
            </a:fld>
            <a:endParaRPr lang="en-US" sz="1200" b="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62050" y="692150"/>
            <a:ext cx="4610100" cy="3457575"/>
          </a:xfrm>
          <a:ln/>
        </p:spPr>
      </p:sp>
      <p:sp>
        <p:nvSpPr>
          <p:cNvPr id="110595" name="Rectangle 3"/>
          <p:cNvSpPr>
            <a:spLocks noGrp="1" noChangeArrowheads="1"/>
          </p:cNvSpPr>
          <p:nvPr>
            <p:ph type="body" idx="1"/>
          </p:nvPr>
        </p:nvSpPr>
        <p:spPr>
          <a:xfrm>
            <a:off x="693738" y="4379913"/>
            <a:ext cx="5546725"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927475" y="8758238"/>
            <a:ext cx="30051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4" tIns="46152" rIns="92304" bIns="46152" anchor="b"/>
          <a:lstStyle>
            <a:lvl1pPr defTabSz="923925" eaLnBrk="0" hangingPunct="0">
              <a:defRPr sz="12000" b="1">
                <a:solidFill>
                  <a:schemeClr val="tx1"/>
                </a:solidFill>
                <a:latin typeface="Arial" charset="0"/>
              </a:defRPr>
            </a:lvl1pPr>
            <a:lvl2pPr marL="742950" indent="-285750" defTabSz="923925" eaLnBrk="0" hangingPunct="0">
              <a:defRPr sz="12000" b="1">
                <a:solidFill>
                  <a:schemeClr val="tx1"/>
                </a:solidFill>
                <a:latin typeface="Arial" charset="0"/>
              </a:defRPr>
            </a:lvl2pPr>
            <a:lvl3pPr marL="1143000" indent="-228600" defTabSz="923925" eaLnBrk="0" hangingPunct="0">
              <a:defRPr sz="12000" b="1">
                <a:solidFill>
                  <a:schemeClr val="tx1"/>
                </a:solidFill>
                <a:latin typeface="Arial" charset="0"/>
              </a:defRPr>
            </a:lvl3pPr>
            <a:lvl4pPr marL="1600200" indent="-228600" defTabSz="923925" eaLnBrk="0" hangingPunct="0">
              <a:defRPr sz="12000" b="1">
                <a:solidFill>
                  <a:schemeClr val="tx1"/>
                </a:solidFill>
                <a:latin typeface="Arial" charset="0"/>
              </a:defRPr>
            </a:lvl4pPr>
            <a:lvl5pPr marL="2057400" indent="-228600" defTabSz="923925" eaLnBrk="0" hangingPunct="0">
              <a:defRPr sz="12000" b="1">
                <a:solidFill>
                  <a:schemeClr val="tx1"/>
                </a:solidFill>
                <a:latin typeface="Arial" charset="0"/>
              </a:defRPr>
            </a:lvl5pPr>
            <a:lvl6pPr marL="2514600" indent="-228600" algn="r" defTabSz="923925" eaLnBrk="0" fontAlgn="base" hangingPunct="0">
              <a:spcBef>
                <a:spcPct val="0"/>
              </a:spcBef>
              <a:spcAft>
                <a:spcPct val="0"/>
              </a:spcAft>
              <a:defRPr sz="12000" b="1">
                <a:solidFill>
                  <a:schemeClr val="tx1"/>
                </a:solidFill>
                <a:latin typeface="Arial" charset="0"/>
              </a:defRPr>
            </a:lvl6pPr>
            <a:lvl7pPr marL="2971800" indent="-228600" algn="r" defTabSz="923925" eaLnBrk="0" fontAlgn="base" hangingPunct="0">
              <a:spcBef>
                <a:spcPct val="0"/>
              </a:spcBef>
              <a:spcAft>
                <a:spcPct val="0"/>
              </a:spcAft>
              <a:defRPr sz="12000" b="1">
                <a:solidFill>
                  <a:schemeClr val="tx1"/>
                </a:solidFill>
                <a:latin typeface="Arial" charset="0"/>
              </a:defRPr>
            </a:lvl7pPr>
            <a:lvl8pPr marL="3429000" indent="-228600" algn="r" defTabSz="923925" eaLnBrk="0" fontAlgn="base" hangingPunct="0">
              <a:spcBef>
                <a:spcPct val="0"/>
              </a:spcBef>
              <a:spcAft>
                <a:spcPct val="0"/>
              </a:spcAft>
              <a:defRPr sz="12000" b="1">
                <a:solidFill>
                  <a:schemeClr val="tx1"/>
                </a:solidFill>
                <a:latin typeface="Arial" charset="0"/>
              </a:defRPr>
            </a:lvl8pPr>
            <a:lvl9pPr marL="3886200" indent="-228600" algn="r" defTabSz="923925" eaLnBrk="0" fontAlgn="base" hangingPunct="0">
              <a:spcBef>
                <a:spcPct val="0"/>
              </a:spcBef>
              <a:spcAft>
                <a:spcPct val="0"/>
              </a:spcAft>
              <a:defRPr sz="12000" b="1">
                <a:solidFill>
                  <a:schemeClr val="tx1"/>
                </a:solidFill>
                <a:latin typeface="Arial" charset="0"/>
              </a:defRPr>
            </a:lvl9pPr>
          </a:lstStyle>
          <a:p>
            <a:pPr eaLnBrk="1" hangingPunct="1"/>
            <a:fld id="{E12D5753-60E2-45D5-A3CE-9E4176F38D8E}" type="slidenum">
              <a:rPr lang="en-US" sz="1200" b="0"/>
              <a:pPr eaLnBrk="1" hangingPunct="1"/>
              <a:t>17</a:t>
            </a:fld>
            <a:endParaRPr lang="en-US" sz="1200" b="0"/>
          </a:p>
        </p:txBody>
      </p:sp>
      <p:sp>
        <p:nvSpPr>
          <p:cNvPr id="113667" name="Rectangle 2"/>
          <p:cNvSpPr>
            <a:spLocks noGrp="1" noRot="1" noChangeAspect="1" noChangeArrowheads="1" noTextEdit="1"/>
          </p:cNvSpPr>
          <p:nvPr>
            <p:ph type="sldImg"/>
          </p:nvPr>
        </p:nvSpPr>
        <p:spPr>
          <a:xfrm>
            <a:off x="1162050" y="692150"/>
            <a:ext cx="4610100" cy="3457575"/>
          </a:xfrm>
          <a:ln/>
        </p:spPr>
      </p:sp>
      <p:sp>
        <p:nvSpPr>
          <p:cNvPr id="113668" name="Rectangle 3"/>
          <p:cNvSpPr>
            <a:spLocks noGrp="1" noChangeArrowheads="1"/>
          </p:cNvSpPr>
          <p:nvPr>
            <p:ph type="body" idx="1"/>
          </p:nvPr>
        </p:nvSpPr>
        <p:spPr>
          <a:xfrm>
            <a:off x="693738" y="4379913"/>
            <a:ext cx="5546725" cy="414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4" name="Picture 13" descr="_GLOBE_FULL_IMAGE-S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0800"/>
            <a:ext cx="7391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3235" name="Rectangle 3"/>
          <p:cNvSpPr>
            <a:spLocks noGrp="1" noChangeArrowheads="1"/>
          </p:cNvSpPr>
          <p:nvPr>
            <p:ph type="ctrTitle"/>
          </p:nvPr>
        </p:nvSpPr>
        <p:spPr>
          <a:xfrm>
            <a:off x="838200" y="228600"/>
            <a:ext cx="7772400" cy="1143000"/>
          </a:xfrm>
        </p:spPr>
        <p:txBody>
          <a:bodyPr/>
          <a:lstStyle>
            <a:lvl1pPr>
              <a:defRPr>
                <a:solidFill>
                  <a:schemeClr val="bg1"/>
                </a:solidFill>
              </a:defRPr>
            </a:lvl1pPr>
          </a:lstStyle>
          <a:p>
            <a:r>
              <a:rPr lang="en-US"/>
              <a:t>Click to edit Master title style</a:t>
            </a:r>
          </a:p>
        </p:txBody>
      </p:sp>
      <p:sp>
        <p:nvSpPr>
          <p:cNvPr id="2143236" name="Rectangle 4"/>
          <p:cNvSpPr>
            <a:spLocks noGrp="1" noChangeArrowheads="1"/>
          </p:cNvSpPr>
          <p:nvPr>
            <p:ph type="subTitle" idx="1"/>
          </p:nvPr>
        </p:nvSpPr>
        <p:spPr>
          <a:xfrm>
            <a:off x="2362200" y="1676400"/>
            <a:ext cx="6400800" cy="1752600"/>
          </a:xfrm>
        </p:spPr>
        <p:txBody>
          <a:bodyPr/>
          <a:lstStyle>
            <a:lvl1pPr marL="0" indent="0" algn="ctr">
              <a:buFont typeface="Arial" pitchFamily="-109" charset="0"/>
              <a:buNone/>
              <a:defRPr>
                <a:solidFill>
                  <a:schemeClr val="bg1"/>
                </a:solidFill>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chemeClr val="bg1"/>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chemeClr val="bg1"/>
                </a:solidFill>
              </a:defRPr>
            </a:lvl1pPr>
          </a:lstStyle>
          <a:p>
            <a:pPr>
              <a:defRPr/>
            </a:pPr>
            <a:endParaRPr lang="en-US"/>
          </a:p>
        </p:txBody>
      </p:sp>
      <p:sp>
        <p:nvSpPr>
          <p:cNvPr id="7" name="Rectangle 7"/>
          <p:cNvSpPr>
            <a:spLocks noGrp="1" noChangeArrowheads="1"/>
          </p:cNvSpPr>
          <p:nvPr>
            <p:ph type="sldNum" sz="quarter" idx="12"/>
          </p:nvPr>
        </p:nvSpPr>
        <p:spPr>
          <a:xfrm>
            <a:off x="6553200" y="6248400"/>
            <a:ext cx="1905000" cy="457200"/>
          </a:xfrm>
        </p:spPr>
        <p:txBody>
          <a:bodyPr/>
          <a:lstStyle>
            <a:lvl1pPr>
              <a:defRPr>
                <a:solidFill>
                  <a:schemeClr val="bg1"/>
                </a:solidFill>
              </a:defRPr>
            </a:lvl1pPr>
          </a:lstStyle>
          <a:p>
            <a:pPr>
              <a:defRPr/>
            </a:pPr>
            <a:fld id="{3B1A07D7-F90E-4CE4-AD23-D463C4BF884F}" type="slidenum">
              <a:rPr lang="en-US"/>
              <a:pPr>
                <a:defRPr/>
              </a:pPr>
              <a:t>‹#›</a:t>
            </a:fld>
            <a:endParaRPr lang="en-US"/>
          </a:p>
        </p:txBody>
      </p:sp>
    </p:spTree>
    <p:extLst>
      <p:ext uri="{BB962C8B-B14F-4D97-AF65-F5344CB8AC3E}">
        <p14:creationId xmlns:p14="http://schemas.microsoft.com/office/powerpoint/2010/main" val="1880625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4043FE5-0657-42FA-93CB-DCC5845B98A2}" type="slidenum">
              <a:rPr lang="en-US"/>
              <a:pPr>
                <a:defRPr/>
              </a:pPr>
              <a:t>‹#›</a:t>
            </a:fld>
            <a:endParaRPr lang="en-US"/>
          </a:p>
        </p:txBody>
      </p:sp>
    </p:spTree>
    <p:extLst>
      <p:ext uri="{BB962C8B-B14F-4D97-AF65-F5344CB8AC3E}">
        <p14:creationId xmlns:p14="http://schemas.microsoft.com/office/powerpoint/2010/main" val="2606527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66800"/>
            <a:ext cx="19431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66800"/>
            <a:ext cx="56769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760BD7F-1E1C-4993-AAA8-35957F97F8B2}" type="slidenum">
              <a:rPr lang="en-US"/>
              <a:pPr>
                <a:defRPr/>
              </a:pPr>
              <a:t>‹#›</a:t>
            </a:fld>
            <a:endParaRPr lang="en-US"/>
          </a:p>
        </p:txBody>
      </p:sp>
    </p:spTree>
    <p:extLst>
      <p:ext uri="{BB962C8B-B14F-4D97-AF65-F5344CB8AC3E}">
        <p14:creationId xmlns:p14="http://schemas.microsoft.com/office/powerpoint/2010/main" val="4022219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2209800"/>
            <a:ext cx="3810000" cy="3810000"/>
          </a:xfrm>
        </p:spPr>
        <p:txBody>
          <a:bodyPr/>
          <a:lstStyle/>
          <a:p>
            <a:pPr lvl="0"/>
            <a:endParaRPr lang="en-US" noProof="0" smtClean="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5EB415F-4C1F-422E-A7D3-87BBA438C313}" type="slidenum">
              <a:rPr lang="en-US"/>
              <a:pPr>
                <a:defRPr/>
              </a:pPr>
              <a:t>‹#›</a:t>
            </a:fld>
            <a:endParaRPr lang="en-US"/>
          </a:p>
        </p:txBody>
      </p:sp>
    </p:spTree>
    <p:extLst>
      <p:ext uri="{BB962C8B-B14F-4D97-AF65-F5344CB8AC3E}">
        <p14:creationId xmlns:p14="http://schemas.microsoft.com/office/powerpoint/2010/main" val="868663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695DD99-3524-455C-8F5E-C0A15303D17F}" type="slidenum">
              <a:rPr lang="en-US"/>
              <a:pPr>
                <a:defRPr/>
              </a:pPr>
              <a:t>‹#›</a:t>
            </a:fld>
            <a:endParaRPr lang="en-US"/>
          </a:p>
        </p:txBody>
      </p:sp>
    </p:spTree>
    <p:extLst>
      <p:ext uri="{BB962C8B-B14F-4D97-AF65-F5344CB8AC3E}">
        <p14:creationId xmlns:p14="http://schemas.microsoft.com/office/powerpoint/2010/main" val="272491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066800"/>
            <a:ext cx="77724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22098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22098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910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91000"/>
            <a:ext cx="3810000" cy="182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259F8783-E451-4E8F-8F5C-997C5B717BEF}" type="slidenum">
              <a:rPr lang="en-US"/>
              <a:pPr>
                <a:defRPr/>
              </a:pPr>
              <a:t>‹#›</a:t>
            </a:fld>
            <a:endParaRPr lang="en-US"/>
          </a:p>
        </p:txBody>
      </p:sp>
    </p:spTree>
    <p:extLst>
      <p:ext uri="{BB962C8B-B14F-4D97-AF65-F5344CB8AC3E}">
        <p14:creationId xmlns:p14="http://schemas.microsoft.com/office/powerpoint/2010/main" val="2426936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62163" y="161925"/>
            <a:ext cx="7081837" cy="6953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550988"/>
            <a:ext cx="8259763" cy="5013325"/>
          </a:xfrm>
        </p:spPr>
        <p:txBody>
          <a:bodyPr/>
          <a:lstStyle/>
          <a:p>
            <a:pPr lvl="0"/>
            <a:endParaRPr lang="en-US" noProof="0" smtClean="0"/>
          </a:p>
        </p:txBody>
      </p:sp>
    </p:spTree>
    <p:extLst>
      <p:ext uri="{BB962C8B-B14F-4D97-AF65-F5344CB8AC3E}">
        <p14:creationId xmlns:p14="http://schemas.microsoft.com/office/powerpoint/2010/main" val="3638680297"/>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062163" y="161925"/>
            <a:ext cx="7081837" cy="6953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50988"/>
            <a:ext cx="8259763" cy="2430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133850"/>
            <a:ext cx="8259763" cy="243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403199"/>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FC10132-ECDD-47A7-9265-8FCEE0F3B727}" type="slidenum">
              <a:rPr lang="en-US"/>
              <a:pPr>
                <a:defRPr/>
              </a:pPr>
              <a:t>‹#›</a:t>
            </a:fld>
            <a:endParaRPr lang="en-US"/>
          </a:p>
        </p:txBody>
      </p:sp>
    </p:spTree>
    <p:extLst>
      <p:ext uri="{BB962C8B-B14F-4D97-AF65-F5344CB8AC3E}">
        <p14:creationId xmlns:p14="http://schemas.microsoft.com/office/powerpoint/2010/main" val="354908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26B620-4938-44D6-968E-BCDCBF2E8299}" type="slidenum">
              <a:rPr lang="en-US"/>
              <a:pPr>
                <a:defRPr/>
              </a:pPr>
              <a:t>‹#›</a:t>
            </a:fld>
            <a:endParaRPr lang="en-US"/>
          </a:p>
        </p:txBody>
      </p:sp>
    </p:spTree>
    <p:extLst>
      <p:ext uri="{BB962C8B-B14F-4D97-AF65-F5344CB8AC3E}">
        <p14:creationId xmlns:p14="http://schemas.microsoft.com/office/powerpoint/2010/main" val="1513227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477B863-6CA0-4C35-9227-E08BD8E3ABC1}" type="slidenum">
              <a:rPr lang="en-US"/>
              <a:pPr>
                <a:defRPr/>
              </a:pPr>
              <a:t>‹#›</a:t>
            </a:fld>
            <a:endParaRPr lang="en-US"/>
          </a:p>
        </p:txBody>
      </p:sp>
    </p:spTree>
    <p:extLst>
      <p:ext uri="{BB962C8B-B14F-4D97-AF65-F5344CB8AC3E}">
        <p14:creationId xmlns:p14="http://schemas.microsoft.com/office/powerpoint/2010/main" val="281957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F38F287-07A3-4226-8276-D678F7E70C47}" type="slidenum">
              <a:rPr lang="en-US"/>
              <a:pPr>
                <a:defRPr/>
              </a:pPr>
              <a:t>‹#›</a:t>
            </a:fld>
            <a:endParaRPr lang="en-US"/>
          </a:p>
        </p:txBody>
      </p:sp>
    </p:spTree>
    <p:extLst>
      <p:ext uri="{BB962C8B-B14F-4D97-AF65-F5344CB8AC3E}">
        <p14:creationId xmlns:p14="http://schemas.microsoft.com/office/powerpoint/2010/main" val="196290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032624C-7D07-42A2-BB29-661C900A1802}" type="slidenum">
              <a:rPr lang="en-US"/>
              <a:pPr>
                <a:defRPr/>
              </a:pPr>
              <a:t>‹#›</a:t>
            </a:fld>
            <a:endParaRPr lang="en-US"/>
          </a:p>
        </p:txBody>
      </p:sp>
    </p:spTree>
    <p:extLst>
      <p:ext uri="{BB962C8B-B14F-4D97-AF65-F5344CB8AC3E}">
        <p14:creationId xmlns:p14="http://schemas.microsoft.com/office/powerpoint/2010/main" val="366426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9D898841-4A23-4F88-B412-6DFB32BD866B}" type="slidenum">
              <a:rPr lang="en-US"/>
              <a:pPr>
                <a:defRPr/>
              </a:pPr>
              <a:t>‹#›</a:t>
            </a:fld>
            <a:endParaRPr lang="en-US"/>
          </a:p>
        </p:txBody>
      </p:sp>
    </p:spTree>
    <p:extLst>
      <p:ext uri="{BB962C8B-B14F-4D97-AF65-F5344CB8AC3E}">
        <p14:creationId xmlns:p14="http://schemas.microsoft.com/office/powerpoint/2010/main" val="1279000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008990F-E324-4804-9F96-AE77D9DFCFCD}" type="slidenum">
              <a:rPr lang="en-US"/>
              <a:pPr>
                <a:defRPr/>
              </a:pPr>
              <a:t>‹#›</a:t>
            </a:fld>
            <a:endParaRPr lang="en-US"/>
          </a:p>
        </p:txBody>
      </p:sp>
    </p:spTree>
    <p:extLst>
      <p:ext uri="{BB962C8B-B14F-4D97-AF65-F5344CB8AC3E}">
        <p14:creationId xmlns:p14="http://schemas.microsoft.com/office/powerpoint/2010/main" val="2049781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80C74EF-B3FC-4464-B936-D1015014D79B}" type="slidenum">
              <a:rPr lang="en-US"/>
              <a:pPr>
                <a:defRPr/>
              </a:pPr>
              <a:t>‹#›</a:t>
            </a:fld>
            <a:endParaRPr lang="en-US"/>
          </a:p>
        </p:txBody>
      </p:sp>
    </p:spTree>
    <p:extLst>
      <p:ext uri="{BB962C8B-B14F-4D97-AF65-F5344CB8AC3E}">
        <p14:creationId xmlns:p14="http://schemas.microsoft.com/office/powerpoint/2010/main" val="842818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5800" y="1066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auto">
          <a:xfrm>
            <a:off x="685800" y="22098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4221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latin typeface="Arial" pitchFamily="-109" charset="0"/>
                <a:ea typeface="+mn-ea"/>
                <a:cs typeface="+mn-cs"/>
              </a:defRPr>
            </a:lvl1pPr>
          </a:lstStyle>
          <a:p>
            <a:pPr>
              <a:defRPr/>
            </a:pPr>
            <a:endParaRPr lang="en-US"/>
          </a:p>
        </p:txBody>
      </p:sp>
      <p:sp>
        <p:nvSpPr>
          <p:cNvPr id="214221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latin typeface="Arial" pitchFamily="-109" charset="0"/>
                <a:ea typeface="+mn-ea"/>
                <a:cs typeface="+mn-cs"/>
              </a:defRPr>
            </a:lvl1pPr>
          </a:lstStyle>
          <a:p>
            <a:pPr>
              <a:defRPr/>
            </a:pPr>
            <a:endParaRPr lang="en-US"/>
          </a:p>
        </p:txBody>
      </p:sp>
      <p:sp>
        <p:nvSpPr>
          <p:cNvPr id="2142215" name="Rectangle 7"/>
          <p:cNvSpPr>
            <a:spLocks noGrp="1" noChangeArrowheads="1"/>
          </p:cNvSpPr>
          <p:nvPr>
            <p:ph type="sldNum" sz="quarter" idx="4"/>
          </p:nvPr>
        </p:nvSpPr>
        <p:spPr bwMode="auto">
          <a:xfrm>
            <a:off x="7034213"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latin typeface="Arial" pitchFamily="-109" charset="0"/>
                <a:ea typeface="+mn-ea"/>
                <a:cs typeface="+mn-cs"/>
              </a:defRPr>
            </a:lvl1pPr>
          </a:lstStyle>
          <a:p>
            <a:pPr>
              <a:defRPr/>
            </a:pPr>
            <a:fld id="{CF89F598-407B-449F-880C-7073EBE1F6C5}" type="slidenum">
              <a:rPr lang="en-US"/>
              <a:pPr>
                <a:defRPr/>
              </a:pPr>
              <a:t>‹#›</a:t>
            </a:fld>
            <a:endParaRPr lang="en-US"/>
          </a:p>
        </p:txBody>
      </p:sp>
      <p:pic>
        <p:nvPicPr>
          <p:cNvPr id="1031" name="Picture 16" descr="ES_07_NoUnav_Banne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 id="2147483662" r:id="rId12"/>
    <p:sldLayoutId id="2147483661" r:id="rId13"/>
    <p:sldLayoutId id="2147483660" r:id="rId14"/>
    <p:sldLayoutId id="2147483674" r:id="rId15"/>
    <p:sldLayoutId id="2147483675"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7.jpeg"/><Relationship Id="rId4" Type="http://schemas.openxmlformats.org/officeDocument/2006/relationships/image" Target="../media/image22.jpeg"/><Relationship Id="rId9"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anf.ucsd.edu/tools/webdlmon"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2.emf"/></Relationships>
</file>

<file path=ppt/slides/_rels/slide25.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wmf"/><Relationship Id="rId4" Type="http://schemas.openxmlformats.org/officeDocument/2006/relationships/image" Target="../media/image45.wmf"/></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eg"/><Relationship Id="rId18" Type="http://schemas.openxmlformats.org/officeDocument/2006/relationships/image" Target="../media/image71.jpeg"/><Relationship Id="rId26" Type="http://schemas.openxmlformats.org/officeDocument/2006/relationships/image" Target="../media/image79.png"/><Relationship Id="rId3" Type="http://schemas.openxmlformats.org/officeDocument/2006/relationships/image" Target="../media/image56.png"/><Relationship Id="rId21" Type="http://schemas.openxmlformats.org/officeDocument/2006/relationships/image" Target="../media/image74.jpeg"/><Relationship Id="rId7" Type="http://schemas.openxmlformats.org/officeDocument/2006/relationships/image" Target="../media/image60.jpeg"/><Relationship Id="rId12" Type="http://schemas.openxmlformats.org/officeDocument/2006/relationships/image" Target="../media/image65.png"/><Relationship Id="rId17" Type="http://schemas.openxmlformats.org/officeDocument/2006/relationships/image" Target="../media/image70.jpeg"/><Relationship Id="rId25" Type="http://schemas.openxmlformats.org/officeDocument/2006/relationships/image" Target="../media/image78.png"/><Relationship Id="rId2" Type="http://schemas.openxmlformats.org/officeDocument/2006/relationships/notesSlide" Target="../notesSlides/notesSlide13.xml"/><Relationship Id="rId16" Type="http://schemas.openxmlformats.org/officeDocument/2006/relationships/image" Target="../media/image69.jpeg"/><Relationship Id="rId20"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jpeg"/><Relationship Id="rId24" Type="http://schemas.openxmlformats.org/officeDocument/2006/relationships/image" Target="../media/image77.png"/><Relationship Id="rId5" Type="http://schemas.openxmlformats.org/officeDocument/2006/relationships/image" Target="../media/image58.jpeg"/><Relationship Id="rId15" Type="http://schemas.openxmlformats.org/officeDocument/2006/relationships/image" Target="../media/image68.jpeg"/><Relationship Id="rId23" Type="http://schemas.openxmlformats.org/officeDocument/2006/relationships/image" Target="../media/image76.png"/><Relationship Id="rId10" Type="http://schemas.openxmlformats.org/officeDocument/2006/relationships/image" Target="../media/image63.jpeg"/><Relationship Id="rId19" Type="http://schemas.openxmlformats.org/officeDocument/2006/relationships/image" Target="../media/image72.jpe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7.jpeg"/><Relationship Id="rId22" Type="http://schemas.openxmlformats.org/officeDocument/2006/relationships/image" Target="../media/image75.jpeg"/><Relationship Id="rId27"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82.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3.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86.w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crunch.iris.washington.edu/stationinfo/TA/ABTX/PDFMode/PDFMode-BHZ_colorgrid.png"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hyperlink" Target="http://anf.ucsd.edu/tools/webdlmon"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3.png"/><Relationship Id="rId2" Type="http://schemas.openxmlformats.org/officeDocument/2006/relationships/image" Target="../media/image12.wmf"/><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27.pdf"/><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09600" y="457200"/>
            <a:ext cx="7772400" cy="1143000"/>
          </a:xfrm>
        </p:spPr>
        <p:txBody>
          <a:bodyPr/>
          <a:lstStyle/>
          <a:p>
            <a:pPr eaLnBrk="1" hangingPunct="1"/>
            <a:r>
              <a:rPr lang="en-US" sz="3600" dirty="0" err="1" smtClean="0"/>
              <a:t>EarthScope’s</a:t>
            </a:r>
            <a:r>
              <a:rPr lang="en-US" sz="3600" dirty="0" smtClean="0"/>
              <a:t>  Transportable Array</a:t>
            </a:r>
          </a:p>
        </p:txBody>
      </p:sp>
      <p:sp>
        <p:nvSpPr>
          <p:cNvPr id="18435" name="Rectangle 14"/>
          <p:cNvSpPr>
            <a:spLocks noChangeArrowheads="1"/>
          </p:cNvSpPr>
          <p:nvPr/>
        </p:nvSpPr>
        <p:spPr bwMode="auto">
          <a:xfrm>
            <a:off x="5126038" y="4987925"/>
            <a:ext cx="3262312" cy="102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a:spAutoFit/>
          </a:bodyPr>
          <a:lstStyle/>
          <a:p>
            <a:pPr>
              <a:lnSpc>
                <a:spcPct val="95000"/>
              </a:lnSpc>
              <a:buFont typeface="Arial" charset="0"/>
              <a:buNone/>
            </a:pPr>
            <a:r>
              <a:rPr lang="en-US" sz="1600" b="0" i="1" dirty="0" smtClean="0">
                <a:solidFill>
                  <a:schemeClr val="bg1"/>
                </a:solidFill>
              </a:rPr>
              <a:t>Seismic Instrumentation Technology Symposium</a:t>
            </a:r>
            <a:endParaRPr lang="en-US" sz="1600" b="0" i="1" dirty="0">
              <a:solidFill>
                <a:schemeClr val="bg1"/>
              </a:solidFill>
            </a:endParaRPr>
          </a:p>
          <a:p>
            <a:pPr>
              <a:lnSpc>
                <a:spcPct val="95000"/>
              </a:lnSpc>
              <a:buFont typeface="Arial" charset="0"/>
              <a:buNone/>
            </a:pPr>
            <a:r>
              <a:rPr lang="en-US" sz="1600" b="0" i="1" dirty="0" smtClean="0">
                <a:solidFill>
                  <a:schemeClr val="bg1"/>
                </a:solidFill>
              </a:rPr>
              <a:t>June 16-17, 2011</a:t>
            </a:r>
            <a:endParaRPr lang="en-US" sz="1600" b="0" i="1" dirty="0">
              <a:solidFill>
                <a:schemeClr val="bg1"/>
              </a:solidFill>
            </a:endParaRPr>
          </a:p>
          <a:p>
            <a:pPr>
              <a:lnSpc>
                <a:spcPct val="95000"/>
              </a:lnSpc>
              <a:buFont typeface="Arial" charset="0"/>
              <a:buNone/>
            </a:pPr>
            <a:r>
              <a:rPr lang="en-US" sz="1600" b="0" i="1" dirty="0" smtClean="0">
                <a:solidFill>
                  <a:schemeClr val="bg1"/>
                </a:solidFill>
              </a:rPr>
              <a:t>Albuquerque, NM</a:t>
            </a:r>
            <a:endParaRPr lang="en-US" sz="1600" b="0" i="1" dirty="0">
              <a:solidFill>
                <a:schemeClr val="bg1"/>
              </a:solidFill>
            </a:endParaRPr>
          </a:p>
        </p:txBody>
      </p:sp>
      <p:sp>
        <p:nvSpPr>
          <p:cNvPr id="18436" name="Rectangle 14"/>
          <p:cNvSpPr>
            <a:spLocks noChangeArrowheads="1"/>
          </p:cNvSpPr>
          <p:nvPr/>
        </p:nvSpPr>
        <p:spPr bwMode="auto">
          <a:xfrm>
            <a:off x="5124450" y="3617913"/>
            <a:ext cx="3765518" cy="102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none">
            <a:spAutoFit/>
          </a:bodyPr>
          <a:lstStyle/>
          <a:p>
            <a:pPr>
              <a:lnSpc>
                <a:spcPct val="95000"/>
              </a:lnSpc>
              <a:buFont typeface="Arial" charset="0"/>
              <a:buNone/>
            </a:pPr>
            <a:r>
              <a:rPr lang="en-US" sz="1600" b="0" dirty="0">
                <a:solidFill>
                  <a:schemeClr val="bg1"/>
                </a:solidFill>
              </a:rPr>
              <a:t>Bob Busby, TA </a:t>
            </a:r>
            <a:r>
              <a:rPr lang="en-US" sz="1600" b="0" dirty="0" smtClean="0">
                <a:solidFill>
                  <a:schemeClr val="bg1"/>
                </a:solidFill>
              </a:rPr>
              <a:t>Manager</a:t>
            </a:r>
          </a:p>
          <a:p>
            <a:pPr>
              <a:lnSpc>
                <a:spcPct val="95000"/>
              </a:lnSpc>
              <a:buFont typeface="Arial" charset="0"/>
              <a:buNone/>
            </a:pPr>
            <a:r>
              <a:rPr lang="en-US" sz="1600" b="0" dirty="0" err="1" smtClean="0">
                <a:solidFill>
                  <a:schemeClr val="bg1"/>
                </a:solidFill>
              </a:rPr>
              <a:t>Katrin</a:t>
            </a:r>
            <a:r>
              <a:rPr lang="en-US" sz="1600" b="0" dirty="0" smtClean="0">
                <a:solidFill>
                  <a:schemeClr val="bg1"/>
                </a:solidFill>
              </a:rPr>
              <a:t> </a:t>
            </a:r>
            <a:r>
              <a:rPr lang="en-US" sz="1600" b="0" dirty="0" err="1" smtClean="0">
                <a:solidFill>
                  <a:schemeClr val="bg1"/>
                </a:solidFill>
              </a:rPr>
              <a:t>Hafner</a:t>
            </a:r>
            <a:r>
              <a:rPr lang="en-US" sz="1600" b="0" dirty="0" smtClean="0">
                <a:solidFill>
                  <a:schemeClr val="bg1"/>
                </a:solidFill>
              </a:rPr>
              <a:t>, Chief of Operations</a:t>
            </a:r>
          </a:p>
          <a:p>
            <a:pPr>
              <a:lnSpc>
                <a:spcPct val="95000"/>
              </a:lnSpc>
              <a:buFont typeface="Arial" charset="0"/>
              <a:buNone/>
            </a:pPr>
            <a:r>
              <a:rPr lang="en-US" sz="1600" b="0" dirty="0" smtClean="0">
                <a:solidFill>
                  <a:schemeClr val="bg1"/>
                </a:solidFill>
              </a:rPr>
              <a:t>Frank Vernon, PI Array Network Facility</a:t>
            </a:r>
          </a:p>
          <a:p>
            <a:pPr>
              <a:lnSpc>
                <a:spcPct val="95000"/>
              </a:lnSpc>
              <a:buFont typeface="Arial" charset="0"/>
              <a:buNone/>
            </a:pPr>
            <a:r>
              <a:rPr lang="en-US" sz="1600" b="0" dirty="0" smtClean="0">
                <a:solidFill>
                  <a:schemeClr val="bg1"/>
                </a:solidFill>
              </a:rPr>
              <a:t>Bob Woodward, </a:t>
            </a:r>
            <a:r>
              <a:rPr lang="en-US" sz="1600" b="0" dirty="0" err="1" smtClean="0">
                <a:solidFill>
                  <a:schemeClr val="bg1"/>
                </a:solidFill>
              </a:rPr>
              <a:t>USArray</a:t>
            </a:r>
            <a:r>
              <a:rPr lang="en-US" sz="1600" b="0" dirty="0" smtClean="0">
                <a:solidFill>
                  <a:schemeClr val="bg1"/>
                </a:solidFill>
              </a:rPr>
              <a:t> Director</a:t>
            </a:r>
            <a:endParaRPr lang="en-US" sz="1600" b="0" dirty="0">
              <a:solidFill>
                <a:schemeClr val="bg1"/>
              </a:solidFill>
            </a:endParaRPr>
          </a:p>
        </p:txBody>
      </p:sp>
      <p:sp>
        <p:nvSpPr>
          <p:cNvPr id="6" name="Rectangle 14"/>
          <p:cNvSpPr>
            <a:spLocks noChangeArrowheads="1"/>
          </p:cNvSpPr>
          <p:nvPr/>
        </p:nvSpPr>
        <p:spPr bwMode="auto">
          <a:xfrm>
            <a:off x="5126038" y="1868776"/>
            <a:ext cx="35191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square">
            <a:spAutoFit/>
          </a:bodyPr>
          <a:lstStyle/>
          <a:p>
            <a:r>
              <a:rPr lang="en-US" sz="2400" dirty="0" smtClean="0">
                <a:solidFill>
                  <a:srgbClr val="EBFFD7"/>
                </a:solidFill>
              </a:rPr>
              <a:t>Key Technical </a:t>
            </a:r>
            <a:r>
              <a:rPr lang="en-US" sz="2400" dirty="0">
                <a:solidFill>
                  <a:srgbClr val="EBFFD7"/>
                </a:solidFill>
              </a:rPr>
              <a:t>C</a:t>
            </a:r>
            <a:r>
              <a:rPr lang="en-US" sz="2400" dirty="0" smtClean="0">
                <a:solidFill>
                  <a:srgbClr val="EBFFD7"/>
                </a:solidFill>
              </a:rPr>
              <a:t>hallenges in Large-Scale </a:t>
            </a:r>
            <a:r>
              <a:rPr lang="en-US" sz="2400" dirty="0">
                <a:solidFill>
                  <a:srgbClr val="EBFFD7"/>
                </a:solidFill>
              </a:rPr>
              <a:t>T</a:t>
            </a:r>
            <a:r>
              <a:rPr lang="en-US" sz="2400" dirty="0" smtClean="0">
                <a:solidFill>
                  <a:srgbClr val="EBFFD7"/>
                </a:solidFill>
              </a:rPr>
              <a:t>emporary </a:t>
            </a:r>
            <a:r>
              <a:rPr lang="en-US" sz="2400" dirty="0">
                <a:solidFill>
                  <a:srgbClr val="EBFFD7"/>
                </a:solidFill>
              </a:rPr>
              <a:t>N</a:t>
            </a:r>
            <a:r>
              <a:rPr lang="en-US" sz="2400" dirty="0" smtClean="0">
                <a:solidFill>
                  <a:srgbClr val="EBFFD7"/>
                </a:solidFill>
              </a:rPr>
              <a:t>etworks </a:t>
            </a:r>
            <a:endParaRPr lang="en-US" sz="2400" dirty="0">
              <a:solidFill>
                <a:srgbClr val="EBFFD7"/>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135582" y="0"/>
            <a:ext cx="5008417" cy="762000"/>
          </a:xfrm>
        </p:spPr>
        <p:txBody>
          <a:bodyPr/>
          <a:lstStyle/>
          <a:p>
            <a:r>
              <a:rPr lang="en-US" sz="3200" dirty="0" smtClean="0">
                <a:solidFill>
                  <a:schemeClr val="bg1"/>
                </a:solidFill>
              </a:rPr>
              <a:t>Key Technical Challenges</a:t>
            </a:r>
          </a:p>
        </p:txBody>
      </p:sp>
      <p:sp>
        <p:nvSpPr>
          <p:cNvPr id="300035" name="Rectangle 3"/>
          <p:cNvSpPr>
            <a:spLocks noGrp="1" noChangeArrowheads="1"/>
          </p:cNvSpPr>
          <p:nvPr>
            <p:ph type="body" idx="1"/>
          </p:nvPr>
        </p:nvSpPr>
        <p:spPr>
          <a:xfrm>
            <a:off x="685799" y="939800"/>
            <a:ext cx="8375073" cy="4795982"/>
          </a:xfrm>
        </p:spPr>
        <p:txBody>
          <a:bodyPr/>
          <a:lstStyle/>
          <a:p>
            <a:pPr marL="0" indent="0">
              <a:lnSpc>
                <a:spcPct val="80000"/>
              </a:lnSpc>
              <a:buNone/>
            </a:pPr>
            <a:r>
              <a:rPr lang="en-US" dirty="0" smtClean="0"/>
              <a:t>Some Specific Topics  - </a:t>
            </a:r>
            <a:r>
              <a:rPr lang="en-US" dirty="0" smtClean="0">
                <a:solidFill>
                  <a:srgbClr val="FF0000"/>
                </a:solidFill>
              </a:rPr>
              <a:t>the challenge</a:t>
            </a:r>
          </a:p>
          <a:p>
            <a:pPr marL="0" indent="0">
              <a:lnSpc>
                <a:spcPct val="80000"/>
              </a:lnSpc>
              <a:buNone/>
            </a:pPr>
            <a:endParaRPr lang="en-US" dirty="0" smtClean="0"/>
          </a:p>
          <a:p>
            <a:pPr lvl="1">
              <a:lnSpc>
                <a:spcPct val="80000"/>
              </a:lnSpc>
            </a:pPr>
            <a:r>
              <a:rPr lang="en-US" sz="3200" dirty="0"/>
              <a:t>T</a:t>
            </a:r>
            <a:r>
              <a:rPr lang="en-US" sz="3200" dirty="0" smtClean="0"/>
              <a:t>he Station Building </a:t>
            </a:r>
            <a:r>
              <a:rPr lang="en-US" sz="3200" dirty="0"/>
              <a:t>P</a:t>
            </a:r>
            <a:r>
              <a:rPr lang="en-US" sz="3200" dirty="0" smtClean="0"/>
              <a:t>rocess, </a:t>
            </a:r>
            <a:r>
              <a:rPr lang="en-US" sz="3200" dirty="0" smtClean="0">
                <a:solidFill>
                  <a:srgbClr val="FF0000"/>
                </a:solidFill>
              </a:rPr>
              <a:t>information management</a:t>
            </a:r>
          </a:p>
          <a:p>
            <a:pPr lvl="1">
              <a:lnSpc>
                <a:spcPct val="80000"/>
              </a:lnSpc>
            </a:pPr>
            <a:endParaRPr lang="en-US" sz="3200" dirty="0" smtClean="0"/>
          </a:p>
          <a:p>
            <a:pPr lvl="1">
              <a:lnSpc>
                <a:spcPct val="80000"/>
              </a:lnSpc>
            </a:pPr>
            <a:r>
              <a:rPr lang="en-US" sz="3200" dirty="0"/>
              <a:t>Cellular </a:t>
            </a:r>
            <a:r>
              <a:rPr lang="en-US" sz="3200" dirty="0" smtClean="0"/>
              <a:t>Communications, </a:t>
            </a:r>
            <a:r>
              <a:rPr lang="en-US" sz="3200" dirty="0" smtClean="0">
                <a:solidFill>
                  <a:srgbClr val="FF0000"/>
                </a:solidFill>
              </a:rPr>
              <a:t>swift evolution </a:t>
            </a:r>
          </a:p>
          <a:p>
            <a:pPr lvl="1">
              <a:lnSpc>
                <a:spcPct val="80000"/>
              </a:lnSpc>
            </a:pPr>
            <a:endParaRPr lang="en-US" sz="3200" dirty="0"/>
          </a:p>
          <a:p>
            <a:pPr lvl="1">
              <a:lnSpc>
                <a:spcPct val="80000"/>
              </a:lnSpc>
            </a:pPr>
            <a:r>
              <a:rPr lang="en-US" sz="3200" dirty="0" smtClean="0"/>
              <a:t>Station Power, </a:t>
            </a:r>
            <a:r>
              <a:rPr lang="en-US" sz="3200" dirty="0" smtClean="0">
                <a:solidFill>
                  <a:srgbClr val="FF0000"/>
                </a:solidFill>
              </a:rPr>
              <a:t>conditioning and control</a:t>
            </a:r>
          </a:p>
          <a:p>
            <a:pPr lvl="1">
              <a:lnSpc>
                <a:spcPct val="80000"/>
              </a:lnSpc>
            </a:pPr>
            <a:endParaRPr lang="en-US" sz="3200" dirty="0" smtClean="0"/>
          </a:p>
          <a:p>
            <a:pPr lvl="1">
              <a:lnSpc>
                <a:spcPct val="80000"/>
              </a:lnSpc>
            </a:pPr>
            <a:r>
              <a:rPr lang="en-US" sz="3200" dirty="0" smtClean="0"/>
              <a:t>Sensor emplacement , </a:t>
            </a:r>
            <a:r>
              <a:rPr lang="en-US" sz="3200" dirty="0" smtClean="0">
                <a:solidFill>
                  <a:srgbClr val="FF0000"/>
                </a:solidFill>
              </a:rPr>
              <a:t>better horizontals</a:t>
            </a:r>
          </a:p>
          <a:p>
            <a:pPr marL="457200" lvl="1" indent="0">
              <a:lnSpc>
                <a:spcPct val="80000"/>
              </a:lnSpc>
              <a:buNone/>
            </a:pPr>
            <a:endParaRPr lang="en-US" sz="3200" dirty="0" smtClean="0"/>
          </a:p>
          <a:p>
            <a:pPr>
              <a:lnSpc>
                <a:spcPct val="80000"/>
              </a:lnSpc>
            </a:pPr>
            <a:endParaRPr lang="en-US" dirty="0" smtClean="0"/>
          </a:p>
          <a:p>
            <a:pPr>
              <a:lnSpc>
                <a:spcPct val="80000"/>
              </a:lnSpc>
            </a:pPr>
            <a:endParaRPr lang="en-US" dirty="0" smtClean="0"/>
          </a:p>
        </p:txBody>
      </p:sp>
    </p:spTree>
    <p:extLst>
      <p:ext uri="{BB962C8B-B14F-4D97-AF65-F5344CB8AC3E}">
        <p14:creationId xmlns:p14="http://schemas.microsoft.com/office/powerpoint/2010/main" val="1191530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3600" dirty="0" smtClean="0"/>
              <a:t>Design Principles of Station</a:t>
            </a:r>
          </a:p>
        </p:txBody>
      </p:sp>
      <p:sp>
        <p:nvSpPr>
          <p:cNvPr id="32771" name="Rectangle 3"/>
          <p:cNvSpPr>
            <a:spLocks noGrp="1" noChangeArrowheads="1"/>
          </p:cNvSpPr>
          <p:nvPr>
            <p:ph type="body" idx="1"/>
          </p:nvPr>
        </p:nvSpPr>
        <p:spPr/>
        <p:txBody>
          <a:bodyPr/>
          <a:lstStyle/>
          <a:p>
            <a:pPr eaLnBrk="1" hangingPunct="1"/>
            <a:r>
              <a:rPr lang="en-US" dirty="0"/>
              <a:t>S</a:t>
            </a:r>
            <a:r>
              <a:rPr lang="en-US" dirty="0" smtClean="0"/>
              <a:t>olar </a:t>
            </a:r>
            <a:r>
              <a:rPr lang="en-US" dirty="0"/>
              <a:t>P</a:t>
            </a:r>
            <a:r>
              <a:rPr lang="en-US" dirty="0" smtClean="0"/>
              <a:t>owered to avoid cultural noise sources, maximize </a:t>
            </a:r>
            <a:r>
              <a:rPr lang="en-US" dirty="0" err="1" smtClean="0"/>
              <a:t>siting</a:t>
            </a:r>
            <a:r>
              <a:rPr lang="en-US" dirty="0" smtClean="0"/>
              <a:t> opportunities, avoid line surges.</a:t>
            </a:r>
          </a:p>
          <a:p>
            <a:pPr eaLnBrk="1" hangingPunct="1"/>
            <a:r>
              <a:rPr lang="en-US" dirty="0" smtClean="0"/>
              <a:t>compact footprint  to ease </a:t>
            </a:r>
            <a:r>
              <a:rPr lang="en-US" dirty="0" err="1" smtClean="0"/>
              <a:t>siting</a:t>
            </a:r>
            <a:r>
              <a:rPr lang="en-US" dirty="0" smtClean="0"/>
              <a:t>.</a:t>
            </a:r>
          </a:p>
          <a:p>
            <a:pPr eaLnBrk="1" hangingPunct="1"/>
            <a:r>
              <a:rPr lang="en-US" dirty="0" smtClean="0"/>
              <a:t>Fast construction, uniform and modular.</a:t>
            </a:r>
          </a:p>
          <a:p>
            <a:pPr eaLnBrk="1" hangingPunct="1"/>
            <a:r>
              <a:rPr lang="en-US" dirty="0" smtClean="0"/>
              <a:t>Good quality long period data.</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23855" y="161925"/>
            <a:ext cx="5320145" cy="695325"/>
          </a:xfrm>
        </p:spPr>
        <p:txBody>
          <a:bodyPr/>
          <a:lstStyle/>
          <a:p>
            <a:pPr eaLnBrk="1" hangingPunct="1"/>
            <a:r>
              <a:rPr lang="en-US" sz="3200" dirty="0" smtClean="0">
                <a:solidFill>
                  <a:schemeClr val="bg1"/>
                </a:solidFill>
              </a:rPr>
              <a:t>Station Design- tank vaults</a:t>
            </a:r>
          </a:p>
        </p:txBody>
      </p:sp>
      <p:sp>
        <p:nvSpPr>
          <p:cNvPr id="33795" name="Rectangle 3"/>
          <p:cNvSpPr>
            <a:spLocks noChangeArrowheads="1"/>
          </p:cNvSpPr>
          <p:nvPr/>
        </p:nvSpPr>
        <p:spPr bwMode="auto">
          <a:xfrm>
            <a:off x="0" y="1219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med" len="lg"/>
              </a14:hiddenLine>
            </a:ext>
          </a:extLst>
        </p:spPr>
        <p:txBody>
          <a:bodyPr wrap="none" anchor="ctr">
            <a:spAutoFit/>
          </a:bodyPr>
          <a:lstStyle/>
          <a:p>
            <a:endParaRPr lang="en-US"/>
          </a:p>
        </p:txBody>
      </p:sp>
      <p:pic>
        <p:nvPicPr>
          <p:cNvPr id="33796" name="Picture 5" descr="Image-8D9BFD14B33111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1033175"/>
            <a:ext cx="2686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Image-8DA9E6E5B33111D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3619285"/>
            <a:ext cx="2733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1.png"/>
          <p:cNvPicPr>
            <a:picLocks noChangeAspect="1"/>
          </p:cNvPicPr>
          <p:nvPr/>
        </p:nvPicPr>
        <p:blipFill rotWithShape="1">
          <a:blip r:embed="rId5"/>
          <a:srcRect l="2874" t="3874" r="5535" b="4695"/>
          <a:stretch/>
        </p:blipFill>
        <p:spPr>
          <a:xfrm>
            <a:off x="-1" y="1094294"/>
            <a:ext cx="6317673" cy="526224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23855" y="161925"/>
            <a:ext cx="5320145" cy="695325"/>
          </a:xfrm>
        </p:spPr>
        <p:txBody>
          <a:bodyPr/>
          <a:lstStyle/>
          <a:p>
            <a:pPr eaLnBrk="1" hangingPunct="1"/>
            <a:r>
              <a:rPr lang="en-US" sz="3200" dirty="0" smtClean="0">
                <a:solidFill>
                  <a:schemeClr val="bg1"/>
                </a:solidFill>
              </a:rPr>
              <a:t>Station Design- tank vaults</a:t>
            </a:r>
          </a:p>
        </p:txBody>
      </p:sp>
      <p:sp>
        <p:nvSpPr>
          <p:cNvPr id="33795" name="Rectangle 3"/>
          <p:cNvSpPr>
            <a:spLocks noChangeArrowheads="1"/>
          </p:cNvSpPr>
          <p:nvPr/>
        </p:nvSpPr>
        <p:spPr bwMode="auto">
          <a:xfrm>
            <a:off x="0" y="1219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med" len="lg"/>
              </a14:hiddenLine>
            </a:ext>
          </a:extLst>
        </p:spPr>
        <p:txBody>
          <a:bodyPr wrap="none" anchor="ctr">
            <a:spAutoFit/>
          </a:bodyPr>
          <a:lstStyle/>
          <a:p>
            <a:endParaRPr lang="en-US"/>
          </a:p>
        </p:txBody>
      </p:sp>
      <p:pic>
        <p:nvPicPr>
          <p:cNvPr id="33796" name="Picture 5" descr="Image-8D9BFD14B33111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1033175"/>
            <a:ext cx="2686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Image-8DA9E6E5B33111D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3619285"/>
            <a:ext cx="2733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66" y="1535088"/>
            <a:ext cx="3248458" cy="532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9154" y="981486"/>
            <a:ext cx="4557145" cy="584775"/>
          </a:xfrm>
          <a:prstGeom prst="rect">
            <a:avLst/>
          </a:prstGeom>
          <a:noFill/>
        </p:spPr>
        <p:txBody>
          <a:bodyPr wrap="none" rtlCol="0">
            <a:spAutoFit/>
          </a:bodyPr>
          <a:lstStyle/>
          <a:p>
            <a:r>
              <a:rPr lang="en-US" sz="1600" dirty="0" smtClean="0"/>
              <a:t>RFP selected Freeman Engineered Products </a:t>
            </a:r>
          </a:p>
          <a:p>
            <a:r>
              <a:rPr lang="en-US" sz="1600" dirty="0" smtClean="0"/>
              <a:t>for a custom </a:t>
            </a:r>
            <a:r>
              <a:rPr lang="en-US" sz="1600" dirty="0" err="1" smtClean="0"/>
              <a:t>rotomolded</a:t>
            </a:r>
            <a:r>
              <a:rPr lang="en-US" sz="1600" dirty="0" smtClean="0"/>
              <a:t> tank</a:t>
            </a:r>
            <a:endParaRPr lang="en-US" sz="1600" dirty="0"/>
          </a:p>
        </p:txBody>
      </p:sp>
      <p:sp>
        <p:nvSpPr>
          <p:cNvPr id="3" name="TextBox 2"/>
          <p:cNvSpPr txBox="1"/>
          <p:nvPr/>
        </p:nvSpPr>
        <p:spPr>
          <a:xfrm>
            <a:off x="4353791" y="3169227"/>
            <a:ext cx="822661" cy="830997"/>
          </a:xfrm>
          <a:prstGeom prst="rect">
            <a:avLst/>
          </a:prstGeom>
          <a:noFill/>
        </p:spPr>
        <p:txBody>
          <a:bodyPr wrap="none" rtlCol="0">
            <a:spAutoFit/>
          </a:bodyPr>
          <a:lstStyle/>
          <a:p>
            <a:r>
              <a:rPr lang="en-US" sz="1600" dirty="0" smtClean="0"/>
              <a:t>$1200</a:t>
            </a:r>
          </a:p>
          <a:p>
            <a:endParaRPr lang="en-US" sz="1600" dirty="0" smtClean="0"/>
          </a:p>
          <a:p>
            <a:r>
              <a:rPr lang="en-US" sz="1600" dirty="0" smtClean="0"/>
              <a:t>105 kg</a:t>
            </a:r>
            <a:endParaRPr lang="en-US" sz="1600" dirty="0"/>
          </a:p>
        </p:txBody>
      </p:sp>
    </p:spTree>
    <p:extLst>
      <p:ext uri="{BB962C8B-B14F-4D97-AF65-F5344CB8AC3E}">
        <p14:creationId xmlns:p14="http://schemas.microsoft.com/office/powerpoint/2010/main" val="35282022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30436" y="90054"/>
            <a:ext cx="4364182" cy="730827"/>
          </a:xfrm>
        </p:spPr>
        <p:txBody>
          <a:bodyPr/>
          <a:lstStyle/>
          <a:p>
            <a:pPr eaLnBrk="1" hangingPunct="1"/>
            <a:r>
              <a:rPr lang="en-US" sz="2800" dirty="0" smtClean="0">
                <a:solidFill>
                  <a:schemeClr val="bg1"/>
                </a:solidFill>
              </a:rPr>
              <a:t>Station Building </a:t>
            </a:r>
            <a:r>
              <a:rPr lang="en-US" sz="2800" dirty="0">
                <a:solidFill>
                  <a:schemeClr val="bg1"/>
                </a:solidFill>
              </a:rPr>
              <a:t>P</a:t>
            </a:r>
            <a:r>
              <a:rPr lang="en-US" sz="2800" dirty="0" smtClean="0">
                <a:solidFill>
                  <a:schemeClr val="bg1"/>
                </a:solidFill>
              </a:rPr>
              <a:t>rocess</a:t>
            </a:r>
          </a:p>
        </p:txBody>
      </p:sp>
      <p:sp>
        <p:nvSpPr>
          <p:cNvPr id="35843" name="Rectangle 3"/>
          <p:cNvSpPr>
            <a:spLocks noGrp="1" noChangeArrowheads="1"/>
          </p:cNvSpPr>
          <p:nvPr>
            <p:ph type="body" idx="1"/>
          </p:nvPr>
        </p:nvSpPr>
        <p:spPr>
          <a:xfrm>
            <a:off x="561109" y="900545"/>
            <a:ext cx="7772400" cy="3810000"/>
          </a:xfrm>
        </p:spPr>
        <p:txBody>
          <a:bodyPr/>
          <a:lstStyle/>
          <a:p>
            <a:pPr eaLnBrk="1" hangingPunct="1">
              <a:lnSpc>
                <a:spcPct val="80000"/>
              </a:lnSpc>
            </a:pPr>
            <a:r>
              <a:rPr lang="en-US" sz="1600" b="1" dirty="0" smtClean="0"/>
              <a:t>Reconnaissance</a:t>
            </a:r>
            <a:r>
              <a:rPr lang="en-US" sz="1600" dirty="0" smtClean="0"/>
              <a:t>- which may involve office evaluation, field visits, landowner interaction but ends with the selection of a Candidate Site-that is a site for which we will seek a permit.  A document called a recon report, which includes the outline of how the specific station will be provisioned including power and communication strategy.</a:t>
            </a:r>
          </a:p>
          <a:p>
            <a:pPr eaLnBrk="1" hangingPunct="1">
              <a:lnSpc>
                <a:spcPct val="80000"/>
              </a:lnSpc>
            </a:pPr>
            <a:endParaRPr lang="en-US" sz="1600" dirty="0" smtClean="0">
              <a:solidFill>
                <a:srgbClr val="FF2600"/>
              </a:solidFill>
            </a:endParaRPr>
          </a:p>
          <a:p>
            <a:pPr eaLnBrk="1" hangingPunct="1">
              <a:lnSpc>
                <a:spcPct val="80000"/>
              </a:lnSpc>
            </a:pPr>
            <a:r>
              <a:rPr lang="en-US" sz="1600" b="1" dirty="0" smtClean="0"/>
              <a:t>Permitting</a:t>
            </a:r>
            <a:r>
              <a:rPr lang="en-US" sz="1600" dirty="0" smtClean="0"/>
              <a:t>- meaning the negotiation with landowner, paperwork necessary to obtain written permission to access the property and to install a station.  Permits and the expertise to acquire them increase in complexity from a simple private landowner agreement, through cooperative ownerships, corporate ownership to  state or federally managed lands.</a:t>
            </a:r>
          </a:p>
          <a:p>
            <a:pPr eaLnBrk="1" hangingPunct="1">
              <a:lnSpc>
                <a:spcPct val="80000"/>
              </a:lnSpc>
            </a:pPr>
            <a:endParaRPr lang="en-US" sz="1600" dirty="0" smtClean="0"/>
          </a:p>
          <a:p>
            <a:pPr eaLnBrk="1" hangingPunct="1">
              <a:lnSpc>
                <a:spcPct val="80000"/>
              </a:lnSpc>
            </a:pPr>
            <a:r>
              <a:rPr lang="en-US" sz="1600" b="1" dirty="0" smtClean="0"/>
              <a:t>Construction</a:t>
            </a:r>
            <a:r>
              <a:rPr lang="en-US" sz="1600" dirty="0" smtClean="0"/>
              <a:t>- digging a hole, pouring concrete, trenching cables and erecting a mast.  This task can be accomplished by a backhoe operator and a laborer assistant.  While construction details are important for good quality data, the task itself does not require scientific expertise.</a:t>
            </a:r>
          </a:p>
          <a:p>
            <a:pPr eaLnBrk="1" hangingPunct="1">
              <a:lnSpc>
                <a:spcPct val="80000"/>
              </a:lnSpc>
            </a:pPr>
            <a:endParaRPr lang="en-US" sz="1600" dirty="0" smtClean="0"/>
          </a:p>
          <a:p>
            <a:pPr eaLnBrk="1" hangingPunct="1">
              <a:lnSpc>
                <a:spcPct val="80000"/>
              </a:lnSpc>
            </a:pPr>
            <a:r>
              <a:rPr lang="en-US" sz="1600" b="1" dirty="0" smtClean="0"/>
              <a:t>Installation</a:t>
            </a:r>
            <a:r>
              <a:rPr lang="en-US" sz="1600" dirty="0" smtClean="0"/>
              <a:t>- installation of electronics, power system, communication system and sensor. Generally ends with data communication back to ANF.  This step involves detailed understanding of seismic instrumentation, communications and power electronics and requires at least one highly trained person on site.</a:t>
            </a:r>
          </a:p>
          <a:p>
            <a:pPr eaLnBrk="1" hangingPunct="1">
              <a:lnSpc>
                <a:spcPct val="80000"/>
              </a:lnSpc>
            </a:pPr>
            <a:endParaRPr lang="en-US" sz="1600" dirty="0" smtClean="0"/>
          </a:p>
          <a:p>
            <a:pPr eaLnBrk="1" hangingPunct="1">
              <a:lnSpc>
                <a:spcPct val="80000"/>
              </a:lnSpc>
            </a:pPr>
            <a:r>
              <a:rPr lang="en-US" sz="1600" b="1" dirty="0" smtClean="0"/>
              <a:t>Removal</a:t>
            </a:r>
            <a:r>
              <a:rPr lang="en-US" sz="1600" dirty="0" smtClean="0"/>
              <a:t>-removal of the station and tank and preparing the  equipment for shipping.</a:t>
            </a:r>
          </a:p>
          <a:p>
            <a:pPr eaLnBrk="1" hangingPunct="1">
              <a:lnSpc>
                <a:spcPct val="80000"/>
              </a:lnSpc>
            </a:pPr>
            <a:endParaRPr lang="en-US" sz="1600" dirty="0" smtClean="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990600"/>
            <a:ext cx="7772400" cy="762000"/>
          </a:xfrm>
        </p:spPr>
        <p:txBody>
          <a:bodyPr/>
          <a:lstStyle/>
          <a:p>
            <a:r>
              <a:rPr lang="en-US" dirty="0" smtClean="0"/>
              <a:t>Well developed method</a:t>
            </a:r>
            <a:endParaRPr lang="en-US" b="0" dirty="0" smtClean="0"/>
          </a:p>
        </p:txBody>
      </p:sp>
      <p:sp>
        <p:nvSpPr>
          <p:cNvPr id="46083" name="Rectangle 3"/>
          <p:cNvSpPr>
            <a:spLocks noGrp="1" noChangeArrowheads="1"/>
          </p:cNvSpPr>
          <p:nvPr>
            <p:ph type="body" idx="1"/>
          </p:nvPr>
        </p:nvSpPr>
        <p:spPr>
          <a:xfrm>
            <a:off x="5715000" y="1828800"/>
            <a:ext cx="3276600" cy="4876800"/>
          </a:xfrm>
        </p:spPr>
        <p:txBody>
          <a:bodyPr/>
          <a:lstStyle/>
          <a:p>
            <a:pPr>
              <a:lnSpc>
                <a:spcPct val="80000"/>
              </a:lnSpc>
            </a:pPr>
            <a:r>
              <a:rPr lang="en-US" sz="1800" b="1" dirty="0" smtClean="0"/>
              <a:t>2005: </a:t>
            </a:r>
            <a:r>
              <a:rPr lang="en-US" sz="1800" b="1" dirty="0" smtClean="0">
                <a:cs typeface="Arial" charset="0"/>
              </a:rPr>
              <a:t>&gt;</a:t>
            </a:r>
            <a:r>
              <a:rPr lang="en-US" sz="1800" b="1" dirty="0" smtClean="0"/>
              <a:t>76 sites</a:t>
            </a:r>
          </a:p>
          <a:p>
            <a:pPr lvl="1">
              <a:lnSpc>
                <a:spcPct val="80000"/>
              </a:lnSpc>
              <a:spcBef>
                <a:spcPct val="10000"/>
              </a:spcBef>
              <a:buFont typeface="Wingdings" pitchFamily="2" charset="2"/>
              <a:buChar char="Ø"/>
            </a:pPr>
            <a:r>
              <a:rPr lang="en-US" sz="1400" b="1" dirty="0" smtClean="0"/>
              <a:t>8 students</a:t>
            </a:r>
          </a:p>
          <a:p>
            <a:pPr lvl="1">
              <a:lnSpc>
                <a:spcPct val="80000"/>
              </a:lnSpc>
              <a:spcBef>
                <a:spcPct val="10000"/>
              </a:spcBef>
              <a:buFont typeface="Wingdings" pitchFamily="2" charset="2"/>
              <a:buChar char="Ø"/>
            </a:pPr>
            <a:r>
              <a:rPr lang="en-US" sz="1400" b="1" dirty="0" smtClean="0"/>
              <a:t>Oregon State University</a:t>
            </a:r>
          </a:p>
          <a:p>
            <a:pPr lvl="1">
              <a:lnSpc>
                <a:spcPct val="80000"/>
              </a:lnSpc>
              <a:spcBef>
                <a:spcPct val="10000"/>
              </a:spcBef>
              <a:buFont typeface="Wingdings" pitchFamily="2" charset="2"/>
              <a:buChar char="Ø"/>
            </a:pPr>
            <a:r>
              <a:rPr lang="en-US" sz="1400" b="1" dirty="0" smtClean="0"/>
              <a:t>Pilot Program</a:t>
            </a:r>
          </a:p>
          <a:p>
            <a:pPr>
              <a:lnSpc>
                <a:spcPct val="80000"/>
              </a:lnSpc>
            </a:pPr>
            <a:r>
              <a:rPr lang="en-US" sz="1800" b="1" dirty="0" smtClean="0"/>
              <a:t>2006: 115 sites</a:t>
            </a:r>
          </a:p>
          <a:p>
            <a:pPr lvl="1">
              <a:lnSpc>
                <a:spcPct val="80000"/>
              </a:lnSpc>
              <a:spcBef>
                <a:spcPct val="10000"/>
              </a:spcBef>
              <a:buFont typeface="Wingdings" pitchFamily="2" charset="2"/>
              <a:buChar char="Ø"/>
            </a:pPr>
            <a:r>
              <a:rPr lang="en-US" sz="1400" b="1" dirty="0" smtClean="0"/>
              <a:t>12 students</a:t>
            </a:r>
          </a:p>
          <a:p>
            <a:pPr lvl="1">
              <a:lnSpc>
                <a:spcPct val="80000"/>
              </a:lnSpc>
              <a:spcBef>
                <a:spcPct val="10000"/>
              </a:spcBef>
              <a:buFont typeface="Wingdings" pitchFamily="2" charset="2"/>
              <a:buChar char="Ø"/>
            </a:pPr>
            <a:r>
              <a:rPr lang="en-US" sz="1400" b="1" dirty="0" smtClean="0"/>
              <a:t>4 Universities</a:t>
            </a:r>
          </a:p>
          <a:p>
            <a:pPr>
              <a:lnSpc>
                <a:spcPct val="80000"/>
              </a:lnSpc>
            </a:pPr>
            <a:r>
              <a:rPr lang="en-US" sz="1800" b="1" dirty="0" smtClean="0"/>
              <a:t>2007: 156 sites</a:t>
            </a:r>
          </a:p>
          <a:p>
            <a:pPr lvl="1">
              <a:lnSpc>
                <a:spcPct val="80000"/>
              </a:lnSpc>
              <a:spcBef>
                <a:spcPct val="10000"/>
              </a:spcBef>
              <a:buFont typeface="Wingdings" pitchFamily="2" charset="2"/>
              <a:buChar char="Ø"/>
            </a:pPr>
            <a:r>
              <a:rPr lang="en-US" sz="1400" b="1" dirty="0" smtClean="0"/>
              <a:t>20 students</a:t>
            </a:r>
          </a:p>
          <a:p>
            <a:pPr lvl="1">
              <a:lnSpc>
                <a:spcPct val="80000"/>
              </a:lnSpc>
              <a:spcBef>
                <a:spcPct val="10000"/>
              </a:spcBef>
              <a:buFont typeface="Wingdings" pitchFamily="2" charset="2"/>
              <a:buChar char="Ø"/>
            </a:pPr>
            <a:r>
              <a:rPr lang="en-US" sz="1400" b="1" dirty="0" smtClean="0"/>
              <a:t>4 Universities</a:t>
            </a:r>
          </a:p>
          <a:p>
            <a:pPr>
              <a:lnSpc>
                <a:spcPct val="80000"/>
              </a:lnSpc>
            </a:pPr>
            <a:r>
              <a:rPr lang="en-US" sz="1800" b="1" dirty="0" smtClean="0"/>
              <a:t>2008: 326 sites</a:t>
            </a:r>
          </a:p>
          <a:p>
            <a:pPr lvl="1">
              <a:lnSpc>
                <a:spcPct val="80000"/>
              </a:lnSpc>
              <a:spcBef>
                <a:spcPct val="10000"/>
              </a:spcBef>
              <a:buFont typeface="Wingdings" pitchFamily="2" charset="2"/>
              <a:buChar char="Ø"/>
            </a:pPr>
            <a:r>
              <a:rPr lang="en-US" sz="1400" b="1" dirty="0" smtClean="0"/>
              <a:t>32 students</a:t>
            </a:r>
          </a:p>
          <a:p>
            <a:pPr lvl="1">
              <a:lnSpc>
                <a:spcPct val="80000"/>
              </a:lnSpc>
              <a:spcBef>
                <a:spcPct val="10000"/>
              </a:spcBef>
              <a:buFont typeface="Wingdings" pitchFamily="2" charset="2"/>
              <a:buChar char="Ø"/>
            </a:pPr>
            <a:r>
              <a:rPr lang="en-US" sz="1400" b="1" dirty="0" smtClean="0"/>
              <a:t>10 Universities</a:t>
            </a:r>
          </a:p>
          <a:p>
            <a:pPr lvl="1">
              <a:lnSpc>
                <a:spcPct val="80000"/>
              </a:lnSpc>
              <a:spcBef>
                <a:spcPct val="10000"/>
              </a:spcBef>
              <a:buFont typeface="Wingdings" pitchFamily="2" charset="2"/>
              <a:buChar char="Ø"/>
            </a:pPr>
            <a:r>
              <a:rPr lang="en-US" sz="1400" b="1" dirty="0" smtClean="0"/>
              <a:t>Enables backlog of permits</a:t>
            </a:r>
          </a:p>
          <a:p>
            <a:pPr>
              <a:lnSpc>
                <a:spcPct val="80000"/>
              </a:lnSpc>
            </a:pPr>
            <a:r>
              <a:rPr lang="en-US" sz="1800" b="1" dirty="0" smtClean="0"/>
              <a:t>2009: 164 sites</a:t>
            </a:r>
          </a:p>
          <a:p>
            <a:pPr lvl="1">
              <a:lnSpc>
                <a:spcPct val="80000"/>
              </a:lnSpc>
              <a:spcBef>
                <a:spcPct val="10000"/>
              </a:spcBef>
              <a:buFont typeface="Wingdings" pitchFamily="2" charset="2"/>
              <a:buChar char="Ø"/>
            </a:pPr>
            <a:r>
              <a:rPr lang="en-US" sz="1400" b="1" dirty="0" smtClean="0"/>
              <a:t>16 students</a:t>
            </a:r>
          </a:p>
          <a:p>
            <a:pPr lvl="1">
              <a:lnSpc>
                <a:spcPct val="80000"/>
              </a:lnSpc>
              <a:spcBef>
                <a:spcPct val="10000"/>
              </a:spcBef>
              <a:buFont typeface="Wingdings" pitchFamily="2" charset="2"/>
              <a:buChar char="Ø"/>
            </a:pPr>
            <a:r>
              <a:rPr lang="en-US" sz="1400" b="1" dirty="0" smtClean="0"/>
              <a:t>5 Universities</a:t>
            </a:r>
          </a:p>
          <a:p>
            <a:pPr>
              <a:lnSpc>
                <a:spcPct val="80000"/>
              </a:lnSpc>
              <a:spcBef>
                <a:spcPct val="10000"/>
              </a:spcBef>
            </a:pPr>
            <a:r>
              <a:rPr lang="en-US" sz="1800" b="1" dirty="0" smtClean="0"/>
              <a:t>2010: 131 sites</a:t>
            </a:r>
          </a:p>
          <a:p>
            <a:pPr lvl="1">
              <a:lnSpc>
                <a:spcPct val="80000"/>
              </a:lnSpc>
              <a:spcBef>
                <a:spcPct val="10000"/>
              </a:spcBef>
              <a:buFont typeface="Wingdings" pitchFamily="2" charset="2"/>
              <a:buChar char="Ø"/>
            </a:pPr>
            <a:r>
              <a:rPr lang="en-US" sz="1400" b="1" dirty="0" smtClean="0"/>
              <a:t>12 students</a:t>
            </a:r>
          </a:p>
          <a:p>
            <a:pPr lvl="1">
              <a:lnSpc>
                <a:spcPct val="80000"/>
              </a:lnSpc>
              <a:spcBef>
                <a:spcPct val="10000"/>
              </a:spcBef>
              <a:buFont typeface="Wingdings" pitchFamily="2" charset="2"/>
              <a:buChar char="Ø"/>
            </a:pPr>
            <a:r>
              <a:rPr lang="en-US" sz="1400" b="1" dirty="0" smtClean="0"/>
              <a:t>7 Universities</a:t>
            </a:r>
          </a:p>
        </p:txBody>
      </p:sp>
      <p:sp>
        <p:nvSpPr>
          <p:cNvPr id="46084" name="Rectangle 5"/>
          <p:cNvSpPr>
            <a:spLocks noChangeArrowheads="1"/>
          </p:cNvSpPr>
          <p:nvPr/>
        </p:nvSpPr>
        <p:spPr bwMode="auto">
          <a:xfrm>
            <a:off x="5344390" y="83127"/>
            <a:ext cx="3187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eaLnBrk="0" hangingPunct="0">
              <a:lnSpc>
                <a:spcPct val="85000"/>
              </a:lnSpc>
            </a:pPr>
            <a:r>
              <a:rPr lang="en-US" sz="2800" b="0" dirty="0" smtClean="0">
                <a:solidFill>
                  <a:schemeClr val="bg1"/>
                </a:solidFill>
              </a:rPr>
              <a:t>Recon Process</a:t>
            </a:r>
            <a:endParaRPr lang="en-US" sz="2800" b="0" dirty="0">
              <a:solidFill>
                <a:schemeClr val="bg1"/>
              </a:solidFill>
            </a:endParaRPr>
          </a:p>
        </p:txBody>
      </p:sp>
      <p:pic>
        <p:nvPicPr>
          <p:cNvPr id="46085" name="Picture 5" descr="StudentSiting-2011-rev3-11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55070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356100" y="11113"/>
            <a:ext cx="4800600" cy="838200"/>
          </a:xfrm>
          <a:noFill/>
        </p:spPr>
        <p:txBody>
          <a:bodyPr/>
          <a:lstStyle/>
          <a:p>
            <a:pPr marL="25400">
              <a:tabLst>
                <a:tab pos="1536700" algn="l"/>
              </a:tabLst>
            </a:pPr>
            <a:r>
              <a:rPr lang="en-US" sz="2800" dirty="0" smtClean="0">
                <a:solidFill>
                  <a:schemeClr val="bg1"/>
                </a:solidFill>
              </a:rPr>
              <a:t>Construction</a:t>
            </a:r>
          </a:p>
        </p:txBody>
      </p:sp>
      <p:sp>
        <p:nvSpPr>
          <p:cNvPr id="36867" name="Freeform 3"/>
          <p:cNvSpPr>
            <a:spLocks/>
          </p:cNvSpPr>
          <p:nvPr/>
        </p:nvSpPr>
        <p:spPr bwMode="auto">
          <a:xfrm>
            <a:off x="6430963" y="854075"/>
            <a:ext cx="2713037" cy="2170113"/>
          </a:xfrm>
          <a:custGeom>
            <a:avLst/>
            <a:gdLst>
              <a:gd name="T0" fmla="*/ 0 w 10000"/>
              <a:gd name="T1" fmla="*/ 0 h 10000"/>
              <a:gd name="T2" fmla="*/ 2713037 w 10000"/>
              <a:gd name="T3" fmla="*/ 0 h 10000"/>
              <a:gd name="T4" fmla="*/ 2713037 w 10000"/>
              <a:gd name="T5" fmla="*/ 2170113 h 10000"/>
              <a:gd name="T6" fmla="*/ 0 w 10000"/>
              <a:gd name="T7" fmla="*/ 2170113 h 10000"/>
              <a:gd name="T8" fmla="*/ 0 w 10000"/>
              <a:gd name="T9" fmla="*/ 0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0" y="0"/>
                </a:moveTo>
                <a:lnTo>
                  <a:pt x="10000" y="0"/>
                </a:lnTo>
                <a:lnTo>
                  <a:pt x="10000" y="10000"/>
                </a:lnTo>
                <a:lnTo>
                  <a:pt x="0" y="10000"/>
                </a:lnTo>
                <a:lnTo>
                  <a:pt x="0" y="0"/>
                </a:lnTo>
                <a:close/>
                <a:moveTo>
                  <a:pt x="0" y="0"/>
                </a:moveTo>
              </a:path>
            </a:pathLst>
          </a:custGeom>
          <a:blipFill dpi="0" rotWithShape="0">
            <a:blip r:embed="rId3">
              <a:alphaModFix amt="90000"/>
            </a:blip>
            <a:srcRect/>
            <a:stretch>
              <a:fillRect/>
            </a:stretch>
          </a:blipFill>
          <a:ln w="25400">
            <a:solidFill>
              <a:schemeClr val="tx1">
                <a:alpha val="89803"/>
              </a:schemeClr>
            </a:solidFill>
            <a:prstDash val="solid"/>
            <a:round/>
            <a:headEnd/>
            <a:tailEnd/>
          </a:ln>
          <a:effectLst>
            <a:outerShdw dist="76199" dir="2700000" algn="ctr" rotWithShape="0">
              <a:schemeClr val="bg2">
                <a:alpha val="75000"/>
              </a:schemeClr>
            </a:outerShdw>
          </a:effectLst>
        </p:spPr>
        <p:txBody>
          <a:bodyPr/>
          <a:lstStyle/>
          <a:p>
            <a:endParaRPr lang="en-US"/>
          </a:p>
        </p:txBody>
      </p:sp>
      <p:sp>
        <p:nvSpPr>
          <p:cNvPr id="36868" name="Text Box 4"/>
          <p:cNvSpPr txBox="1">
            <a:spLocks noChangeArrowheads="1"/>
          </p:cNvSpPr>
          <p:nvPr/>
        </p:nvSpPr>
        <p:spPr bwMode="auto">
          <a:xfrm>
            <a:off x="642938" y="4502150"/>
            <a:ext cx="239395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defRPr sz="12000" b="1">
                <a:solidFill>
                  <a:schemeClr val="tx1"/>
                </a:solidFill>
                <a:latin typeface="Arial" charset="0"/>
              </a:defRPr>
            </a:lvl1pPr>
            <a:lvl2pPr marL="742950" indent="-285750" defTabSz="642938" eaLnBrk="0" hangingPunct="0">
              <a:defRPr sz="12000" b="1">
                <a:solidFill>
                  <a:schemeClr val="tx1"/>
                </a:solidFill>
                <a:latin typeface="Arial" charset="0"/>
              </a:defRPr>
            </a:lvl2pPr>
            <a:lvl3pPr marL="1143000" indent="-228600" defTabSz="642938" eaLnBrk="0" hangingPunct="0">
              <a:defRPr sz="12000" b="1">
                <a:solidFill>
                  <a:schemeClr val="tx1"/>
                </a:solidFill>
                <a:latin typeface="Arial" charset="0"/>
              </a:defRPr>
            </a:lvl3pPr>
            <a:lvl4pPr marL="1600200" indent="-228600" defTabSz="642938" eaLnBrk="0" hangingPunct="0">
              <a:defRPr sz="12000" b="1">
                <a:solidFill>
                  <a:schemeClr val="tx1"/>
                </a:solidFill>
                <a:latin typeface="Arial" charset="0"/>
              </a:defRPr>
            </a:lvl4pPr>
            <a:lvl5pPr marL="2057400" indent="-228600" defTabSz="642938" eaLnBrk="0" hangingPunct="0">
              <a:defRPr sz="12000" b="1">
                <a:solidFill>
                  <a:schemeClr val="tx1"/>
                </a:solidFill>
                <a:latin typeface="Arial" charset="0"/>
              </a:defRPr>
            </a:lvl5pPr>
            <a:lvl6pPr marL="2514600" indent="-228600" algn="r" defTabSz="642938" eaLnBrk="0" fontAlgn="base" hangingPunct="0">
              <a:spcBef>
                <a:spcPct val="0"/>
              </a:spcBef>
              <a:spcAft>
                <a:spcPct val="0"/>
              </a:spcAft>
              <a:defRPr sz="12000" b="1">
                <a:solidFill>
                  <a:schemeClr val="tx1"/>
                </a:solidFill>
                <a:latin typeface="Arial" charset="0"/>
              </a:defRPr>
            </a:lvl6pPr>
            <a:lvl7pPr marL="2971800" indent="-228600" algn="r" defTabSz="642938" eaLnBrk="0" fontAlgn="base" hangingPunct="0">
              <a:spcBef>
                <a:spcPct val="0"/>
              </a:spcBef>
              <a:spcAft>
                <a:spcPct val="0"/>
              </a:spcAft>
              <a:defRPr sz="12000" b="1">
                <a:solidFill>
                  <a:schemeClr val="tx1"/>
                </a:solidFill>
                <a:latin typeface="Arial" charset="0"/>
              </a:defRPr>
            </a:lvl7pPr>
            <a:lvl8pPr marL="3429000" indent="-228600" algn="r" defTabSz="642938" eaLnBrk="0" fontAlgn="base" hangingPunct="0">
              <a:spcBef>
                <a:spcPct val="0"/>
              </a:spcBef>
              <a:spcAft>
                <a:spcPct val="0"/>
              </a:spcAft>
              <a:defRPr sz="12000" b="1">
                <a:solidFill>
                  <a:schemeClr val="tx1"/>
                </a:solidFill>
                <a:latin typeface="Arial" charset="0"/>
              </a:defRPr>
            </a:lvl8pPr>
            <a:lvl9pPr marL="3886200" indent="-228600" algn="r" defTabSz="642938" eaLnBrk="0" fontAlgn="base" hangingPunct="0">
              <a:spcBef>
                <a:spcPct val="0"/>
              </a:spcBef>
              <a:spcAft>
                <a:spcPct val="0"/>
              </a:spcAft>
              <a:defRPr sz="12000" b="1">
                <a:solidFill>
                  <a:schemeClr val="tx1"/>
                </a:solidFill>
                <a:latin typeface="Arial" charset="0"/>
              </a:defRPr>
            </a:lvl9pPr>
          </a:lstStyle>
          <a:p>
            <a:pPr algn="l" eaLnBrk="1" hangingPunct="1"/>
            <a:endParaRPr lang="en-US" sz="800" b="0">
              <a:latin typeface="Chalkboard" charset="0"/>
            </a:endParaRPr>
          </a:p>
        </p:txBody>
      </p:sp>
      <p:pic>
        <p:nvPicPr>
          <p:cNvPr id="36869" name="Picture 5" descr="Ricks Vehicles and crew 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7100" y="849313"/>
            <a:ext cx="42052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Ricks Vehicles and crew 018"/>
          <p:cNvPicPr>
            <a:picLocks noChangeAspect="1" noChangeArrowheads="1"/>
          </p:cNvPicPr>
          <p:nvPr/>
        </p:nvPicPr>
        <p:blipFill>
          <a:blip r:embed="rId5">
            <a:extLst>
              <a:ext uri="{28A0092B-C50C-407E-A947-70E740481C1C}">
                <a14:useLocalDpi xmlns:a14="http://schemas.microsoft.com/office/drawing/2010/main" val="0"/>
              </a:ext>
            </a:extLst>
          </a:blip>
          <a:srcRect l="-1747"/>
          <a:stretch>
            <a:fillRect/>
          </a:stretch>
        </p:blipFill>
        <p:spPr bwMode="auto">
          <a:xfrm>
            <a:off x="0" y="2593975"/>
            <a:ext cx="3500438"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descr="George_tru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27575"/>
            <a:ext cx="337502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8" descr="Image-8DA9E6E5B33111D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0325" y="3032125"/>
            <a:ext cx="27336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2" descr="429_29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41375"/>
            <a:ext cx="22717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2" descr="430_30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5700" y="5116513"/>
            <a:ext cx="290830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1" descr="430_300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3763" y="2589213"/>
            <a:ext cx="2994025" cy="39893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6" name="Text Box 12"/>
          <p:cNvSpPr txBox="1">
            <a:spLocks noChangeArrowheads="1"/>
          </p:cNvSpPr>
          <p:nvPr/>
        </p:nvSpPr>
        <p:spPr bwMode="auto">
          <a:xfrm>
            <a:off x="3376613" y="6521450"/>
            <a:ext cx="2827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med" len="lg"/>
              </a14:hiddenLine>
            </a:ext>
          </a:extLst>
        </p:spPr>
        <p:txBody>
          <a:bodyPr wrap="none">
            <a:spAutoFit/>
          </a:bodyPr>
          <a:lstStyle>
            <a:lvl1pPr eaLnBrk="0" hangingPunct="0">
              <a:defRPr sz="12000" b="1">
                <a:solidFill>
                  <a:schemeClr val="tx1"/>
                </a:solidFill>
                <a:latin typeface="Arial" charset="0"/>
              </a:defRPr>
            </a:lvl1pPr>
            <a:lvl2pPr marL="742950" indent="-285750" eaLnBrk="0" hangingPunct="0">
              <a:defRPr sz="12000" b="1">
                <a:solidFill>
                  <a:schemeClr val="tx1"/>
                </a:solidFill>
                <a:latin typeface="Arial" charset="0"/>
              </a:defRPr>
            </a:lvl2pPr>
            <a:lvl3pPr marL="1143000" indent="-228600" eaLnBrk="0" hangingPunct="0">
              <a:defRPr sz="12000" b="1">
                <a:solidFill>
                  <a:schemeClr val="tx1"/>
                </a:solidFill>
                <a:latin typeface="Arial" charset="0"/>
              </a:defRPr>
            </a:lvl3pPr>
            <a:lvl4pPr marL="1600200" indent="-228600" eaLnBrk="0" hangingPunct="0">
              <a:defRPr sz="12000" b="1">
                <a:solidFill>
                  <a:schemeClr val="tx1"/>
                </a:solidFill>
                <a:latin typeface="Arial" charset="0"/>
              </a:defRPr>
            </a:lvl4pPr>
            <a:lvl5pPr marL="2057400" indent="-228600" eaLnBrk="0" hangingPunct="0">
              <a:defRPr sz="12000" b="1">
                <a:solidFill>
                  <a:schemeClr val="tx1"/>
                </a:solidFill>
                <a:latin typeface="Arial" charset="0"/>
              </a:defRPr>
            </a:lvl5pPr>
            <a:lvl6pPr marL="2514600" indent="-228600" algn="r" eaLnBrk="0" fontAlgn="base" hangingPunct="0">
              <a:spcBef>
                <a:spcPct val="0"/>
              </a:spcBef>
              <a:spcAft>
                <a:spcPct val="0"/>
              </a:spcAft>
              <a:defRPr sz="12000" b="1">
                <a:solidFill>
                  <a:schemeClr val="tx1"/>
                </a:solidFill>
                <a:latin typeface="Arial" charset="0"/>
              </a:defRPr>
            </a:lvl6pPr>
            <a:lvl7pPr marL="2971800" indent="-228600" algn="r" eaLnBrk="0" fontAlgn="base" hangingPunct="0">
              <a:spcBef>
                <a:spcPct val="0"/>
              </a:spcBef>
              <a:spcAft>
                <a:spcPct val="0"/>
              </a:spcAft>
              <a:defRPr sz="12000" b="1">
                <a:solidFill>
                  <a:schemeClr val="tx1"/>
                </a:solidFill>
                <a:latin typeface="Arial" charset="0"/>
              </a:defRPr>
            </a:lvl7pPr>
            <a:lvl8pPr marL="3429000" indent="-228600" algn="r" eaLnBrk="0" fontAlgn="base" hangingPunct="0">
              <a:spcBef>
                <a:spcPct val="0"/>
              </a:spcBef>
              <a:spcAft>
                <a:spcPct val="0"/>
              </a:spcAft>
              <a:defRPr sz="12000" b="1">
                <a:solidFill>
                  <a:schemeClr val="tx1"/>
                </a:solidFill>
                <a:latin typeface="Arial" charset="0"/>
              </a:defRPr>
            </a:lvl8pPr>
            <a:lvl9pPr marL="3886200" indent="-228600" algn="r" eaLnBrk="0" fontAlgn="base" hangingPunct="0">
              <a:spcBef>
                <a:spcPct val="0"/>
              </a:spcBef>
              <a:spcAft>
                <a:spcPct val="0"/>
              </a:spcAft>
              <a:defRPr sz="12000" b="1">
                <a:solidFill>
                  <a:schemeClr val="tx1"/>
                </a:solidFill>
                <a:latin typeface="Arial" charset="0"/>
              </a:defRPr>
            </a:lvl9pPr>
          </a:lstStyle>
          <a:p>
            <a:pPr eaLnBrk="1" hangingPunct="1"/>
            <a:r>
              <a:rPr lang="en-US" sz="1600"/>
              <a:t>… No  Student Involvement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4394200" y="152400"/>
            <a:ext cx="3463925" cy="701675"/>
          </a:xfrm>
          <a:noFill/>
        </p:spPr>
        <p:txBody>
          <a:bodyPr/>
          <a:lstStyle/>
          <a:p>
            <a:pPr marL="25400">
              <a:tabLst>
                <a:tab pos="1536700" algn="l"/>
              </a:tabLst>
            </a:pPr>
            <a:r>
              <a:rPr lang="en-US" sz="2800" dirty="0" smtClean="0">
                <a:solidFill>
                  <a:schemeClr val="bg1"/>
                </a:solidFill>
              </a:rPr>
              <a:t>Installation</a:t>
            </a:r>
          </a:p>
        </p:txBody>
      </p:sp>
      <p:sp>
        <p:nvSpPr>
          <p:cNvPr id="39939" name="Freeform 4"/>
          <p:cNvSpPr>
            <a:spLocks/>
          </p:cNvSpPr>
          <p:nvPr/>
        </p:nvSpPr>
        <p:spPr bwMode="auto">
          <a:xfrm>
            <a:off x="347663" y="1108075"/>
            <a:ext cx="3303587" cy="2752725"/>
          </a:xfrm>
          <a:custGeom>
            <a:avLst/>
            <a:gdLst>
              <a:gd name="T0" fmla="*/ 0 w 10000"/>
              <a:gd name="T1" fmla="*/ 0 h 10000"/>
              <a:gd name="T2" fmla="*/ 3303587 w 10000"/>
              <a:gd name="T3" fmla="*/ 0 h 10000"/>
              <a:gd name="T4" fmla="*/ 3303587 w 10000"/>
              <a:gd name="T5" fmla="*/ 2752725 h 10000"/>
              <a:gd name="T6" fmla="*/ 0 w 10000"/>
              <a:gd name="T7" fmla="*/ 2752725 h 10000"/>
              <a:gd name="T8" fmla="*/ 0 w 10000"/>
              <a:gd name="T9" fmla="*/ 0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0" y="0"/>
                </a:moveTo>
                <a:lnTo>
                  <a:pt x="10000" y="0"/>
                </a:lnTo>
                <a:lnTo>
                  <a:pt x="10000" y="10000"/>
                </a:lnTo>
                <a:lnTo>
                  <a:pt x="0" y="10000"/>
                </a:lnTo>
                <a:lnTo>
                  <a:pt x="0" y="0"/>
                </a:lnTo>
                <a:close/>
                <a:moveTo>
                  <a:pt x="0" y="0"/>
                </a:moveTo>
              </a:path>
            </a:pathLst>
          </a:custGeom>
          <a:blipFill dpi="0" rotWithShape="0">
            <a:blip r:embed="rId3">
              <a:alphaModFix amt="90000"/>
            </a:blip>
            <a:srcRect/>
            <a:stretch>
              <a:fillRect/>
            </a:stretch>
          </a:blipFill>
          <a:ln w="25400">
            <a:solidFill>
              <a:schemeClr val="tx1">
                <a:alpha val="89803"/>
              </a:schemeClr>
            </a:solidFill>
            <a:prstDash val="solid"/>
            <a:round/>
            <a:headEnd/>
            <a:tailEnd/>
          </a:ln>
          <a:effectLst>
            <a:outerShdw dist="76199" dir="2700000" algn="ctr" rotWithShape="0">
              <a:schemeClr val="bg2">
                <a:alpha val="75000"/>
              </a:schemeClr>
            </a:outerShdw>
          </a:effectLst>
        </p:spPr>
        <p:txBody>
          <a:bodyPr/>
          <a:lstStyle/>
          <a:p>
            <a:endParaRPr lang="en-US"/>
          </a:p>
        </p:txBody>
      </p:sp>
      <p:sp>
        <p:nvSpPr>
          <p:cNvPr id="39940" name="Freeform 5"/>
          <p:cNvSpPr>
            <a:spLocks/>
          </p:cNvSpPr>
          <p:nvPr/>
        </p:nvSpPr>
        <p:spPr bwMode="auto">
          <a:xfrm>
            <a:off x="3581400" y="4572000"/>
            <a:ext cx="2436813" cy="1857375"/>
          </a:xfrm>
          <a:custGeom>
            <a:avLst/>
            <a:gdLst>
              <a:gd name="T0" fmla="*/ 0 w 10000"/>
              <a:gd name="T1" fmla="*/ 0 h 10000"/>
              <a:gd name="T2" fmla="*/ 2436813 w 10000"/>
              <a:gd name="T3" fmla="*/ 0 h 10000"/>
              <a:gd name="T4" fmla="*/ 2436813 w 10000"/>
              <a:gd name="T5" fmla="*/ 1857375 h 10000"/>
              <a:gd name="T6" fmla="*/ 0 w 10000"/>
              <a:gd name="T7" fmla="*/ 1857375 h 10000"/>
              <a:gd name="T8" fmla="*/ 0 w 10000"/>
              <a:gd name="T9" fmla="*/ 0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0" y="0"/>
                </a:moveTo>
                <a:lnTo>
                  <a:pt x="10000" y="0"/>
                </a:lnTo>
                <a:lnTo>
                  <a:pt x="10000" y="10000"/>
                </a:lnTo>
                <a:lnTo>
                  <a:pt x="0" y="10000"/>
                </a:lnTo>
                <a:lnTo>
                  <a:pt x="0" y="0"/>
                </a:lnTo>
                <a:close/>
                <a:moveTo>
                  <a:pt x="0" y="0"/>
                </a:moveTo>
              </a:path>
            </a:pathLst>
          </a:custGeom>
          <a:blipFill dpi="0" rotWithShape="0">
            <a:blip r:embed="rId4">
              <a:alphaModFix amt="90000"/>
            </a:blip>
            <a:srcRect/>
            <a:stretch>
              <a:fillRect/>
            </a:stretch>
          </a:blipFill>
          <a:ln w="25400">
            <a:solidFill>
              <a:schemeClr val="tx1">
                <a:alpha val="89803"/>
              </a:schemeClr>
            </a:solidFill>
            <a:prstDash val="solid"/>
            <a:round/>
            <a:headEnd/>
            <a:tailEnd/>
          </a:ln>
          <a:effectLst>
            <a:outerShdw dist="76199" dir="2700000" algn="ctr" rotWithShape="0">
              <a:schemeClr val="bg2">
                <a:alpha val="75000"/>
              </a:schemeClr>
            </a:outerShdw>
          </a:effectLst>
        </p:spPr>
        <p:txBody>
          <a:bodyPr/>
          <a:lstStyle/>
          <a:p>
            <a:endParaRPr lang="en-US"/>
          </a:p>
        </p:txBody>
      </p:sp>
      <p:sp>
        <p:nvSpPr>
          <p:cNvPr id="39941" name="Freeform 6"/>
          <p:cNvSpPr>
            <a:spLocks/>
          </p:cNvSpPr>
          <p:nvPr/>
        </p:nvSpPr>
        <p:spPr bwMode="auto">
          <a:xfrm>
            <a:off x="6634163" y="3814763"/>
            <a:ext cx="2000250" cy="2670175"/>
          </a:xfrm>
          <a:custGeom>
            <a:avLst/>
            <a:gdLst>
              <a:gd name="T0" fmla="*/ 0 w 10000"/>
              <a:gd name="T1" fmla="*/ 0 h 10000"/>
              <a:gd name="T2" fmla="*/ 2000250 w 10000"/>
              <a:gd name="T3" fmla="*/ 0 h 10000"/>
              <a:gd name="T4" fmla="*/ 2000250 w 10000"/>
              <a:gd name="T5" fmla="*/ 2670175 h 10000"/>
              <a:gd name="T6" fmla="*/ 0 w 10000"/>
              <a:gd name="T7" fmla="*/ 2670175 h 10000"/>
              <a:gd name="T8" fmla="*/ 0 w 10000"/>
              <a:gd name="T9" fmla="*/ 0 h 1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0" h="10000">
                <a:moveTo>
                  <a:pt x="0" y="0"/>
                </a:moveTo>
                <a:lnTo>
                  <a:pt x="10000" y="0"/>
                </a:lnTo>
                <a:lnTo>
                  <a:pt x="10000" y="10000"/>
                </a:lnTo>
                <a:lnTo>
                  <a:pt x="0" y="10000"/>
                </a:lnTo>
                <a:lnTo>
                  <a:pt x="0" y="0"/>
                </a:lnTo>
                <a:close/>
                <a:moveTo>
                  <a:pt x="0" y="0"/>
                </a:moveTo>
              </a:path>
            </a:pathLst>
          </a:custGeom>
          <a:blipFill dpi="0" rotWithShape="0">
            <a:blip r:embed="rId5">
              <a:alphaModFix amt="90000"/>
            </a:blip>
            <a:srcRect/>
            <a:stretch>
              <a:fillRect/>
            </a:stretch>
          </a:blipFill>
          <a:ln w="25400">
            <a:solidFill>
              <a:schemeClr val="tx1">
                <a:alpha val="89803"/>
              </a:schemeClr>
            </a:solidFill>
            <a:prstDash val="solid"/>
            <a:round/>
            <a:headEnd/>
            <a:tailEnd/>
          </a:ln>
          <a:effectLst>
            <a:outerShdw dist="76199" dir="2700000" algn="ctr" rotWithShape="0">
              <a:schemeClr val="bg2">
                <a:alpha val="75000"/>
              </a:schemeClr>
            </a:outerShdw>
          </a:effectLst>
        </p:spPr>
        <p:txBody>
          <a:bodyPr/>
          <a:lstStyle/>
          <a:p>
            <a:endParaRPr lang="en-US"/>
          </a:p>
        </p:txBody>
      </p:sp>
      <p:sp>
        <p:nvSpPr>
          <p:cNvPr id="39942" name="Freeform 7"/>
          <p:cNvSpPr>
            <a:spLocks/>
          </p:cNvSpPr>
          <p:nvPr/>
        </p:nvSpPr>
        <p:spPr bwMode="auto">
          <a:xfrm>
            <a:off x="1322388" y="4248150"/>
            <a:ext cx="1668462" cy="225901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6">
              <a:alphaModFix amt="90000"/>
            </a:blip>
            <a:srcRect/>
            <a:stretch>
              <a:fillRect/>
            </a:stretch>
          </a:blipFill>
          <a:ln w="25400">
            <a:solidFill>
              <a:schemeClr val="tx1">
                <a:alpha val="89803"/>
              </a:schemeClr>
            </a:solidFill>
            <a:round/>
            <a:headEnd/>
            <a:tailEnd/>
          </a:ln>
        </p:spPr>
        <p:txBody>
          <a:bodyPr/>
          <a:lstStyle/>
          <a:p>
            <a:endParaRPr lang="en-US"/>
          </a:p>
        </p:txBody>
      </p:sp>
      <p:sp>
        <p:nvSpPr>
          <p:cNvPr id="39943" name="Text Box 8"/>
          <p:cNvSpPr txBox="1">
            <a:spLocks noChangeArrowheads="1"/>
          </p:cNvSpPr>
          <p:nvPr/>
        </p:nvSpPr>
        <p:spPr bwMode="auto">
          <a:xfrm>
            <a:off x="371475" y="3948113"/>
            <a:ext cx="1830388"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tabLst>
                <a:tab pos="749300" algn="l"/>
              </a:tabLst>
              <a:defRPr sz="12000" b="1">
                <a:solidFill>
                  <a:schemeClr val="tx1"/>
                </a:solidFill>
                <a:latin typeface="Arial" charset="0"/>
              </a:defRPr>
            </a:lvl1pPr>
            <a:lvl2pPr marL="742950" indent="-285750" defTabSz="642938" eaLnBrk="0" hangingPunct="0">
              <a:tabLst>
                <a:tab pos="749300" algn="l"/>
              </a:tabLst>
              <a:defRPr sz="12000" b="1">
                <a:solidFill>
                  <a:schemeClr val="tx1"/>
                </a:solidFill>
                <a:latin typeface="Arial" charset="0"/>
              </a:defRPr>
            </a:lvl2pPr>
            <a:lvl3pPr marL="1143000" indent="-228600" defTabSz="642938" eaLnBrk="0" hangingPunct="0">
              <a:tabLst>
                <a:tab pos="749300" algn="l"/>
              </a:tabLst>
              <a:defRPr sz="12000" b="1">
                <a:solidFill>
                  <a:schemeClr val="tx1"/>
                </a:solidFill>
                <a:latin typeface="Arial" charset="0"/>
              </a:defRPr>
            </a:lvl3pPr>
            <a:lvl4pPr marL="1600200" indent="-228600" defTabSz="642938" eaLnBrk="0" hangingPunct="0">
              <a:tabLst>
                <a:tab pos="749300" algn="l"/>
              </a:tabLst>
              <a:defRPr sz="12000" b="1">
                <a:solidFill>
                  <a:schemeClr val="tx1"/>
                </a:solidFill>
                <a:latin typeface="Arial" charset="0"/>
              </a:defRPr>
            </a:lvl4pPr>
            <a:lvl5pPr marL="2057400" indent="-228600" defTabSz="642938" eaLnBrk="0" hangingPunct="0">
              <a:tabLst>
                <a:tab pos="749300" algn="l"/>
              </a:tabLst>
              <a:defRPr sz="12000" b="1">
                <a:solidFill>
                  <a:schemeClr val="tx1"/>
                </a:solidFill>
                <a:latin typeface="Arial" charset="0"/>
              </a:defRPr>
            </a:lvl5pPr>
            <a:lvl6pPr marL="2514600" indent="-228600" algn="r" defTabSz="642938" eaLnBrk="0" fontAlgn="base" hangingPunct="0">
              <a:spcBef>
                <a:spcPct val="0"/>
              </a:spcBef>
              <a:spcAft>
                <a:spcPct val="0"/>
              </a:spcAft>
              <a:tabLst>
                <a:tab pos="749300" algn="l"/>
              </a:tabLst>
              <a:defRPr sz="12000" b="1">
                <a:solidFill>
                  <a:schemeClr val="tx1"/>
                </a:solidFill>
                <a:latin typeface="Arial" charset="0"/>
              </a:defRPr>
            </a:lvl6pPr>
            <a:lvl7pPr marL="2971800" indent="-228600" algn="r" defTabSz="642938" eaLnBrk="0" fontAlgn="base" hangingPunct="0">
              <a:spcBef>
                <a:spcPct val="0"/>
              </a:spcBef>
              <a:spcAft>
                <a:spcPct val="0"/>
              </a:spcAft>
              <a:tabLst>
                <a:tab pos="749300" algn="l"/>
              </a:tabLst>
              <a:defRPr sz="12000" b="1">
                <a:solidFill>
                  <a:schemeClr val="tx1"/>
                </a:solidFill>
                <a:latin typeface="Arial" charset="0"/>
              </a:defRPr>
            </a:lvl7pPr>
            <a:lvl8pPr marL="3429000" indent="-228600" algn="r" defTabSz="642938" eaLnBrk="0" fontAlgn="base" hangingPunct="0">
              <a:spcBef>
                <a:spcPct val="0"/>
              </a:spcBef>
              <a:spcAft>
                <a:spcPct val="0"/>
              </a:spcAft>
              <a:tabLst>
                <a:tab pos="749300" algn="l"/>
              </a:tabLst>
              <a:defRPr sz="12000" b="1">
                <a:solidFill>
                  <a:schemeClr val="tx1"/>
                </a:solidFill>
                <a:latin typeface="Arial" charset="0"/>
              </a:defRPr>
            </a:lvl8pPr>
            <a:lvl9pPr marL="3886200" indent="-228600" algn="r" defTabSz="642938" eaLnBrk="0" fontAlgn="base" hangingPunct="0">
              <a:spcBef>
                <a:spcPct val="0"/>
              </a:spcBef>
              <a:spcAft>
                <a:spcPct val="0"/>
              </a:spcAft>
              <a:tabLst>
                <a:tab pos="749300" algn="l"/>
              </a:tabLst>
              <a:defRPr sz="12000" b="1">
                <a:solidFill>
                  <a:schemeClr val="tx1"/>
                </a:solidFill>
                <a:latin typeface="Arial" charset="0"/>
              </a:defRPr>
            </a:lvl9pPr>
          </a:lstStyle>
          <a:p>
            <a:pPr algn="ctr" eaLnBrk="1" hangingPunct="1"/>
            <a:r>
              <a:rPr lang="en-US" sz="1000" b="0">
                <a:latin typeface="Chalkboard" charset="0"/>
              </a:rPr>
              <a:t>Lava Cap Winery. Site layout</a:t>
            </a:r>
          </a:p>
        </p:txBody>
      </p:sp>
      <p:sp>
        <p:nvSpPr>
          <p:cNvPr id="39944" name="Text Box 9"/>
          <p:cNvSpPr txBox="1">
            <a:spLocks noChangeArrowheads="1"/>
          </p:cNvSpPr>
          <p:nvPr/>
        </p:nvSpPr>
        <p:spPr bwMode="auto">
          <a:xfrm>
            <a:off x="6446838" y="3186113"/>
            <a:ext cx="2554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tabLst>
                <a:tab pos="749300" algn="l"/>
              </a:tabLst>
              <a:defRPr sz="12000" b="1">
                <a:solidFill>
                  <a:schemeClr val="tx1"/>
                </a:solidFill>
                <a:latin typeface="Arial" charset="0"/>
              </a:defRPr>
            </a:lvl1pPr>
            <a:lvl2pPr marL="742950" indent="-285750" defTabSz="642938" eaLnBrk="0" hangingPunct="0">
              <a:tabLst>
                <a:tab pos="749300" algn="l"/>
              </a:tabLst>
              <a:defRPr sz="12000" b="1">
                <a:solidFill>
                  <a:schemeClr val="tx1"/>
                </a:solidFill>
                <a:latin typeface="Arial" charset="0"/>
              </a:defRPr>
            </a:lvl2pPr>
            <a:lvl3pPr marL="1143000" indent="-228600" defTabSz="642938" eaLnBrk="0" hangingPunct="0">
              <a:tabLst>
                <a:tab pos="749300" algn="l"/>
              </a:tabLst>
              <a:defRPr sz="12000" b="1">
                <a:solidFill>
                  <a:schemeClr val="tx1"/>
                </a:solidFill>
                <a:latin typeface="Arial" charset="0"/>
              </a:defRPr>
            </a:lvl3pPr>
            <a:lvl4pPr marL="1600200" indent="-228600" defTabSz="642938" eaLnBrk="0" hangingPunct="0">
              <a:tabLst>
                <a:tab pos="749300" algn="l"/>
              </a:tabLst>
              <a:defRPr sz="12000" b="1">
                <a:solidFill>
                  <a:schemeClr val="tx1"/>
                </a:solidFill>
                <a:latin typeface="Arial" charset="0"/>
              </a:defRPr>
            </a:lvl4pPr>
            <a:lvl5pPr marL="2057400" indent="-228600" defTabSz="642938" eaLnBrk="0" hangingPunct="0">
              <a:tabLst>
                <a:tab pos="749300" algn="l"/>
              </a:tabLst>
              <a:defRPr sz="12000" b="1">
                <a:solidFill>
                  <a:schemeClr val="tx1"/>
                </a:solidFill>
                <a:latin typeface="Arial" charset="0"/>
              </a:defRPr>
            </a:lvl5pPr>
            <a:lvl6pPr marL="2514600" indent="-228600" algn="r" defTabSz="642938" eaLnBrk="0" fontAlgn="base" hangingPunct="0">
              <a:spcBef>
                <a:spcPct val="0"/>
              </a:spcBef>
              <a:spcAft>
                <a:spcPct val="0"/>
              </a:spcAft>
              <a:tabLst>
                <a:tab pos="749300" algn="l"/>
              </a:tabLst>
              <a:defRPr sz="12000" b="1">
                <a:solidFill>
                  <a:schemeClr val="tx1"/>
                </a:solidFill>
                <a:latin typeface="Arial" charset="0"/>
              </a:defRPr>
            </a:lvl6pPr>
            <a:lvl7pPr marL="2971800" indent="-228600" algn="r" defTabSz="642938" eaLnBrk="0" fontAlgn="base" hangingPunct="0">
              <a:spcBef>
                <a:spcPct val="0"/>
              </a:spcBef>
              <a:spcAft>
                <a:spcPct val="0"/>
              </a:spcAft>
              <a:tabLst>
                <a:tab pos="749300" algn="l"/>
              </a:tabLst>
              <a:defRPr sz="12000" b="1">
                <a:solidFill>
                  <a:schemeClr val="tx1"/>
                </a:solidFill>
                <a:latin typeface="Arial" charset="0"/>
              </a:defRPr>
            </a:lvl7pPr>
            <a:lvl8pPr marL="3429000" indent="-228600" algn="r" defTabSz="642938" eaLnBrk="0" fontAlgn="base" hangingPunct="0">
              <a:spcBef>
                <a:spcPct val="0"/>
              </a:spcBef>
              <a:spcAft>
                <a:spcPct val="0"/>
              </a:spcAft>
              <a:tabLst>
                <a:tab pos="749300" algn="l"/>
              </a:tabLst>
              <a:defRPr sz="12000" b="1">
                <a:solidFill>
                  <a:schemeClr val="tx1"/>
                </a:solidFill>
                <a:latin typeface="Arial" charset="0"/>
              </a:defRPr>
            </a:lvl8pPr>
            <a:lvl9pPr marL="3886200" indent="-228600" algn="r" defTabSz="642938" eaLnBrk="0" fontAlgn="base" hangingPunct="0">
              <a:spcBef>
                <a:spcPct val="0"/>
              </a:spcBef>
              <a:spcAft>
                <a:spcPct val="0"/>
              </a:spcAft>
              <a:tabLst>
                <a:tab pos="749300" algn="l"/>
              </a:tabLst>
              <a:defRPr sz="12000" b="1">
                <a:solidFill>
                  <a:schemeClr val="tx1"/>
                </a:solidFill>
                <a:latin typeface="Arial" charset="0"/>
              </a:defRPr>
            </a:lvl9pPr>
          </a:lstStyle>
          <a:p>
            <a:pPr algn="ctr" eaLnBrk="1" hangingPunct="1"/>
            <a:r>
              <a:rPr lang="en-US" sz="1000" b="0">
                <a:latin typeface="Chalkboard" charset="0"/>
              </a:rPr>
              <a:t>Vault Interface Enclosure, Cell modem, charge controller, Baler44, Barometer</a:t>
            </a:r>
          </a:p>
        </p:txBody>
      </p:sp>
      <p:sp>
        <p:nvSpPr>
          <p:cNvPr id="39945" name="Text Box 10"/>
          <p:cNvSpPr txBox="1">
            <a:spLocks noChangeArrowheads="1"/>
          </p:cNvSpPr>
          <p:nvPr/>
        </p:nvSpPr>
        <p:spPr bwMode="auto">
          <a:xfrm>
            <a:off x="3657600" y="6537325"/>
            <a:ext cx="2428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tabLst>
                <a:tab pos="749300" algn="l"/>
              </a:tabLst>
              <a:defRPr sz="12000" b="1">
                <a:solidFill>
                  <a:schemeClr val="tx1"/>
                </a:solidFill>
                <a:latin typeface="Arial" charset="0"/>
              </a:defRPr>
            </a:lvl1pPr>
            <a:lvl2pPr marL="742950" indent="-285750" defTabSz="642938" eaLnBrk="0" hangingPunct="0">
              <a:tabLst>
                <a:tab pos="749300" algn="l"/>
              </a:tabLst>
              <a:defRPr sz="12000" b="1">
                <a:solidFill>
                  <a:schemeClr val="tx1"/>
                </a:solidFill>
                <a:latin typeface="Arial" charset="0"/>
              </a:defRPr>
            </a:lvl2pPr>
            <a:lvl3pPr marL="1143000" indent="-228600" defTabSz="642938" eaLnBrk="0" hangingPunct="0">
              <a:tabLst>
                <a:tab pos="749300" algn="l"/>
              </a:tabLst>
              <a:defRPr sz="12000" b="1">
                <a:solidFill>
                  <a:schemeClr val="tx1"/>
                </a:solidFill>
                <a:latin typeface="Arial" charset="0"/>
              </a:defRPr>
            </a:lvl3pPr>
            <a:lvl4pPr marL="1600200" indent="-228600" defTabSz="642938" eaLnBrk="0" hangingPunct="0">
              <a:tabLst>
                <a:tab pos="749300" algn="l"/>
              </a:tabLst>
              <a:defRPr sz="12000" b="1">
                <a:solidFill>
                  <a:schemeClr val="tx1"/>
                </a:solidFill>
                <a:latin typeface="Arial" charset="0"/>
              </a:defRPr>
            </a:lvl4pPr>
            <a:lvl5pPr marL="2057400" indent="-228600" defTabSz="642938" eaLnBrk="0" hangingPunct="0">
              <a:tabLst>
                <a:tab pos="749300" algn="l"/>
              </a:tabLst>
              <a:defRPr sz="12000" b="1">
                <a:solidFill>
                  <a:schemeClr val="tx1"/>
                </a:solidFill>
                <a:latin typeface="Arial" charset="0"/>
              </a:defRPr>
            </a:lvl5pPr>
            <a:lvl6pPr marL="2514600" indent="-228600" algn="r" defTabSz="642938" eaLnBrk="0" fontAlgn="base" hangingPunct="0">
              <a:spcBef>
                <a:spcPct val="0"/>
              </a:spcBef>
              <a:spcAft>
                <a:spcPct val="0"/>
              </a:spcAft>
              <a:tabLst>
                <a:tab pos="749300" algn="l"/>
              </a:tabLst>
              <a:defRPr sz="12000" b="1">
                <a:solidFill>
                  <a:schemeClr val="tx1"/>
                </a:solidFill>
                <a:latin typeface="Arial" charset="0"/>
              </a:defRPr>
            </a:lvl6pPr>
            <a:lvl7pPr marL="2971800" indent="-228600" algn="r" defTabSz="642938" eaLnBrk="0" fontAlgn="base" hangingPunct="0">
              <a:spcBef>
                <a:spcPct val="0"/>
              </a:spcBef>
              <a:spcAft>
                <a:spcPct val="0"/>
              </a:spcAft>
              <a:tabLst>
                <a:tab pos="749300" algn="l"/>
              </a:tabLst>
              <a:defRPr sz="12000" b="1">
                <a:solidFill>
                  <a:schemeClr val="tx1"/>
                </a:solidFill>
                <a:latin typeface="Arial" charset="0"/>
              </a:defRPr>
            </a:lvl7pPr>
            <a:lvl8pPr marL="3429000" indent="-228600" algn="r" defTabSz="642938" eaLnBrk="0" fontAlgn="base" hangingPunct="0">
              <a:spcBef>
                <a:spcPct val="0"/>
              </a:spcBef>
              <a:spcAft>
                <a:spcPct val="0"/>
              </a:spcAft>
              <a:tabLst>
                <a:tab pos="749300" algn="l"/>
              </a:tabLst>
              <a:defRPr sz="12000" b="1">
                <a:solidFill>
                  <a:schemeClr val="tx1"/>
                </a:solidFill>
                <a:latin typeface="Arial" charset="0"/>
              </a:defRPr>
            </a:lvl8pPr>
            <a:lvl9pPr marL="3886200" indent="-228600" algn="r" defTabSz="642938" eaLnBrk="0" fontAlgn="base" hangingPunct="0">
              <a:spcBef>
                <a:spcPct val="0"/>
              </a:spcBef>
              <a:spcAft>
                <a:spcPct val="0"/>
              </a:spcAft>
              <a:tabLst>
                <a:tab pos="749300" algn="l"/>
              </a:tabLst>
              <a:defRPr sz="12000" b="1">
                <a:solidFill>
                  <a:schemeClr val="tx1"/>
                </a:solidFill>
                <a:latin typeface="Arial" charset="0"/>
              </a:defRPr>
            </a:lvl9pPr>
          </a:lstStyle>
          <a:p>
            <a:pPr algn="ctr" eaLnBrk="1" hangingPunct="1"/>
            <a:r>
              <a:rPr lang="en-US" sz="1000" b="0" dirty="0">
                <a:latin typeface="Chalkboard" charset="0"/>
              </a:rPr>
              <a:t>View into vault. Sensor encased in sand, </a:t>
            </a:r>
            <a:r>
              <a:rPr lang="en-US" sz="1000" b="0" dirty="0" smtClean="0">
                <a:latin typeface="Chalkboard" charset="0"/>
              </a:rPr>
              <a:t>Q330 </a:t>
            </a:r>
            <a:r>
              <a:rPr lang="en-US" sz="1000" b="0" dirty="0">
                <a:latin typeface="Chalkboard" charset="0"/>
              </a:rPr>
              <a:t>on shelf, foam insulation </a:t>
            </a:r>
          </a:p>
        </p:txBody>
      </p:sp>
      <p:sp>
        <p:nvSpPr>
          <p:cNvPr id="39946" name="Text Box 11"/>
          <p:cNvSpPr txBox="1">
            <a:spLocks noChangeArrowheads="1"/>
          </p:cNvSpPr>
          <p:nvPr/>
        </p:nvSpPr>
        <p:spPr bwMode="auto">
          <a:xfrm>
            <a:off x="884238" y="6551613"/>
            <a:ext cx="25273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tabLst>
                <a:tab pos="749300" algn="l"/>
              </a:tabLst>
              <a:defRPr sz="12000" b="1">
                <a:solidFill>
                  <a:schemeClr val="tx1"/>
                </a:solidFill>
                <a:latin typeface="Arial" charset="0"/>
              </a:defRPr>
            </a:lvl1pPr>
            <a:lvl2pPr marL="742950" indent="-285750" defTabSz="642938" eaLnBrk="0" hangingPunct="0">
              <a:tabLst>
                <a:tab pos="749300" algn="l"/>
              </a:tabLst>
              <a:defRPr sz="12000" b="1">
                <a:solidFill>
                  <a:schemeClr val="tx1"/>
                </a:solidFill>
                <a:latin typeface="Arial" charset="0"/>
              </a:defRPr>
            </a:lvl2pPr>
            <a:lvl3pPr marL="1143000" indent="-228600" defTabSz="642938" eaLnBrk="0" hangingPunct="0">
              <a:tabLst>
                <a:tab pos="749300" algn="l"/>
              </a:tabLst>
              <a:defRPr sz="12000" b="1">
                <a:solidFill>
                  <a:schemeClr val="tx1"/>
                </a:solidFill>
                <a:latin typeface="Arial" charset="0"/>
              </a:defRPr>
            </a:lvl3pPr>
            <a:lvl4pPr marL="1600200" indent="-228600" defTabSz="642938" eaLnBrk="0" hangingPunct="0">
              <a:tabLst>
                <a:tab pos="749300" algn="l"/>
              </a:tabLst>
              <a:defRPr sz="12000" b="1">
                <a:solidFill>
                  <a:schemeClr val="tx1"/>
                </a:solidFill>
                <a:latin typeface="Arial" charset="0"/>
              </a:defRPr>
            </a:lvl4pPr>
            <a:lvl5pPr marL="2057400" indent="-228600" defTabSz="642938" eaLnBrk="0" hangingPunct="0">
              <a:tabLst>
                <a:tab pos="749300" algn="l"/>
              </a:tabLst>
              <a:defRPr sz="12000" b="1">
                <a:solidFill>
                  <a:schemeClr val="tx1"/>
                </a:solidFill>
                <a:latin typeface="Arial" charset="0"/>
              </a:defRPr>
            </a:lvl5pPr>
            <a:lvl6pPr marL="2514600" indent="-228600" algn="r" defTabSz="642938" eaLnBrk="0" fontAlgn="base" hangingPunct="0">
              <a:spcBef>
                <a:spcPct val="0"/>
              </a:spcBef>
              <a:spcAft>
                <a:spcPct val="0"/>
              </a:spcAft>
              <a:tabLst>
                <a:tab pos="749300" algn="l"/>
              </a:tabLst>
              <a:defRPr sz="12000" b="1">
                <a:solidFill>
                  <a:schemeClr val="tx1"/>
                </a:solidFill>
                <a:latin typeface="Arial" charset="0"/>
              </a:defRPr>
            </a:lvl6pPr>
            <a:lvl7pPr marL="2971800" indent="-228600" algn="r" defTabSz="642938" eaLnBrk="0" fontAlgn="base" hangingPunct="0">
              <a:spcBef>
                <a:spcPct val="0"/>
              </a:spcBef>
              <a:spcAft>
                <a:spcPct val="0"/>
              </a:spcAft>
              <a:tabLst>
                <a:tab pos="749300" algn="l"/>
              </a:tabLst>
              <a:defRPr sz="12000" b="1">
                <a:solidFill>
                  <a:schemeClr val="tx1"/>
                </a:solidFill>
                <a:latin typeface="Arial" charset="0"/>
              </a:defRPr>
            </a:lvl7pPr>
            <a:lvl8pPr marL="3429000" indent="-228600" algn="r" defTabSz="642938" eaLnBrk="0" fontAlgn="base" hangingPunct="0">
              <a:spcBef>
                <a:spcPct val="0"/>
              </a:spcBef>
              <a:spcAft>
                <a:spcPct val="0"/>
              </a:spcAft>
              <a:tabLst>
                <a:tab pos="749300" algn="l"/>
              </a:tabLst>
              <a:defRPr sz="12000" b="1">
                <a:solidFill>
                  <a:schemeClr val="tx1"/>
                </a:solidFill>
                <a:latin typeface="Arial" charset="0"/>
              </a:defRPr>
            </a:lvl8pPr>
            <a:lvl9pPr marL="3886200" indent="-228600" algn="r" defTabSz="642938" eaLnBrk="0" fontAlgn="base" hangingPunct="0">
              <a:spcBef>
                <a:spcPct val="0"/>
              </a:spcBef>
              <a:spcAft>
                <a:spcPct val="0"/>
              </a:spcAft>
              <a:tabLst>
                <a:tab pos="749300" algn="l"/>
              </a:tabLst>
              <a:defRPr sz="12000" b="1">
                <a:solidFill>
                  <a:schemeClr val="tx1"/>
                </a:solidFill>
                <a:latin typeface="Arial" charset="0"/>
              </a:defRPr>
            </a:lvl9pPr>
          </a:lstStyle>
          <a:p>
            <a:pPr algn="ctr" eaLnBrk="1" hangingPunct="1"/>
            <a:r>
              <a:rPr lang="en-US" sz="1000" b="0">
                <a:latin typeface="Chalkboard" charset="0"/>
              </a:rPr>
              <a:t>Mast supports 80 W solar panel, GPS antenna, Cell omni directional antenna</a:t>
            </a:r>
          </a:p>
        </p:txBody>
      </p:sp>
      <p:sp>
        <p:nvSpPr>
          <p:cNvPr id="39947" name="Text Box 12"/>
          <p:cNvSpPr txBox="1">
            <a:spLocks noChangeArrowheads="1"/>
          </p:cNvSpPr>
          <p:nvPr/>
        </p:nvSpPr>
        <p:spPr bwMode="auto">
          <a:xfrm>
            <a:off x="6372225" y="6542088"/>
            <a:ext cx="242887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tabLst>
                <a:tab pos="749300" algn="l"/>
              </a:tabLst>
              <a:defRPr sz="12000" b="1">
                <a:solidFill>
                  <a:schemeClr val="tx1"/>
                </a:solidFill>
                <a:latin typeface="Arial" charset="0"/>
              </a:defRPr>
            </a:lvl1pPr>
            <a:lvl2pPr marL="742950" indent="-285750" defTabSz="642938" eaLnBrk="0" hangingPunct="0">
              <a:tabLst>
                <a:tab pos="749300" algn="l"/>
              </a:tabLst>
              <a:defRPr sz="12000" b="1">
                <a:solidFill>
                  <a:schemeClr val="tx1"/>
                </a:solidFill>
                <a:latin typeface="Arial" charset="0"/>
              </a:defRPr>
            </a:lvl2pPr>
            <a:lvl3pPr marL="1143000" indent="-228600" defTabSz="642938" eaLnBrk="0" hangingPunct="0">
              <a:tabLst>
                <a:tab pos="749300" algn="l"/>
              </a:tabLst>
              <a:defRPr sz="12000" b="1">
                <a:solidFill>
                  <a:schemeClr val="tx1"/>
                </a:solidFill>
                <a:latin typeface="Arial" charset="0"/>
              </a:defRPr>
            </a:lvl3pPr>
            <a:lvl4pPr marL="1600200" indent="-228600" defTabSz="642938" eaLnBrk="0" hangingPunct="0">
              <a:tabLst>
                <a:tab pos="749300" algn="l"/>
              </a:tabLst>
              <a:defRPr sz="12000" b="1">
                <a:solidFill>
                  <a:schemeClr val="tx1"/>
                </a:solidFill>
                <a:latin typeface="Arial" charset="0"/>
              </a:defRPr>
            </a:lvl4pPr>
            <a:lvl5pPr marL="2057400" indent="-228600" defTabSz="642938" eaLnBrk="0" hangingPunct="0">
              <a:tabLst>
                <a:tab pos="749300" algn="l"/>
              </a:tabLst>
              <a:defRPr sz="12000" b="1">
                <a:solidFill>
                  <a:schemeClr val="tx1"/>
                </a:solidFill>
                <a:latin typeface="Arial" charset="0"/>
              </a:defRPr>
            </a:lvl5pPr>
            <a:lvl6pPr marL="2514600" indent="-228600" algn="r" defTabSz="642938" eaLnBrk="0" fontAlgn="base" hangingPunct="0">
              <a:spcBef>
                <a:spcPct val="0"/>
              </a:spcBef>
              <a:spcAft>
                <a:spcPct val="0"/>
              </a:spcAft>
              <a:tabLst>
                <a:tab pos="749300" algn="l"/>
              </a:tabLst>
              <a:defRPr sz="12000" b="1">
                <a:solidFill>
                  <a:schemeClr val="tx1"/>
                </a:solidFill>
                <a:latin typeface="Arial" charset="0"/>
              </a:defRPr>
            </a:lvl6pPr>
            <a:lvl7pPr marL="2971800" indent="-228600" algn="r" defTabSz="642938" eaLnBrk="0" fontAlgn="base" hangingPunct="0">
              <a:spcBef>
                <a:spcPct val="0"/>
              </a:spcBef>
              <a:spcAft>
                <a:spcPct val="0"/>
              </a:spcAft>
              <a:tabLst>
                <a:tab pos="749300" algn="l"/>
              </a:tabLst>
              <a:defRPr sz="12000" b="1">
                <a:solidFill>
                  <a:schemeClr val="tx1"/>
                </a:solidFill>
                <a:latin typeface="Arial" charset="0"/>
              </a:defRPr>
            </a:lvl7pPr>
            <a:lvl8pPr marL="3429000" indent="-228600" algn="r" defTabSz="642938" eaLnBrk="0" fontAlgn="base" hangingPunct="0">
              <a:spcBef>
                <a:spcPct val="0"/>
              </a:spcBef>
              <a:spcAft>
                <a:spcPct val="0"/>
              </a:spcAft>
              <a:tabLst>
                <a:tab pos="749300" algn="l"/>
              </a:tabLst>
              <a:defRPr sz="12000" b="1">
                <a:solidFill>
                  <a:schemeClr val="tx1"/>
                </a:solidFill>
                <a:latin typeface="Arial" charset="0"/>
              </a:defRPr>
            </a:lvl8pPr>
            <a:lvl9pPr marL="3886200" indent="-228600" algn="r" defTabSz="642938" eaLnBrk="0" fontAlgn="base" hangingPunct="0">
              <a:spcBef>
                <a:spcPct val="0"/>
              </a:spcBef>
              <a:spcAft>
                <a:spcPct val="0"/>
              </a:spcAft>
              <a:tabLst>
                <a:tab pos="749300" algn="l"/>
              </a:tabLst>
              <a:defRPr sz="12000" b="1">
                <a:solidFill>
                  <a:schemeClr val="tx1"/>
                </a:solidFill>
                <a:latin typeface="Arial" charset="0"/>
              </a:defRPr>
            </a:lvl9pPr>
          </a:lstStyle>
          <a:p>
            <a:pPr algn="ctr" eaLnBrk="1" hangingPunct="1"/>
            <a:r>
              <a:rPr lang="en-US" sz="1000" b="0">
                <a:latin typeface="Chalkboard" charset="0"/>
              </a:rPr>
              <a:t>VSAT located in barn with AC power</a:t>
            </a:r>
          </a:p>
        </p:txBody>
      </p:sp>
      <p:pic>
        <p:nvPicPr>
          <p:cNvPr id="39948" name="Picture 13" descr="Image-D4B48BF5ACE511D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750" y="1147763"/>
            <a:ext cx="257175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Text Box 14"/>
          <p:cNvSpPr txBox="1">
            <a:spLocks noChangeArrowheads="1"/>
          </p:cNvSpPr>
          <p:nvPr/>
        </p:nvSpPr>
        <p:spPr bwMode="auto">
          <a:xfrm>
            <a:off x="3886200" y="3124200"/>
            <a:ext cx="255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tabLst>
                <a:tab pos="749300" algn="l"/>
              </a:tabLst>
              <a:defRPr sz="12000" b="1">
                <a:solidFill>
                  <a:schemeClr val="tx1"/>
                </a:solidFill>
                <a:latin typeface="Arial" charset="0"/>
              </a:defRPr>
            </a:lvl1pPr>
            <a:lvl2pPr marL="742950" indent="-285750" defTabSz="642938" eaLnBrk="0" hangingPunct="0">
              <a:tabLst>
                <a:tab pos="749300" algn="l"/>
              </a:tabLst>
              <a:defRPr sz="12000" b="1">
                <a:solidFill>
                  <a:schemeClr val="tx1"/>
                </a:solidFill>
                <a:latin typeface="Arial" charset="0"/>
              </a:defRPr>
            </a:lvl2pPr>
            <a:lvl3pPr marL="1143000" indent="-228600" defTabSz="642938" eaLnBrk="0" hangingPunct="0">
              <a:tabLst>
                <a:tab pos="749300" algn="l"/>
              </a:tabLst>
              <a:defRPr sz="12000" b="1">
                <a:solidFill>
                  <a:schemeClr val="tx1"/>
                </a:solidFill>
                <a:latin typeface="Arial" charset="0"/>
              </a:defRPr>
            </a:lvl3pPr>
            <a:lvl4pPr marL="1600200" indent="-228600" defTabSz="642938" eaLnBrk="0" hangingPunct="0">
              <a:tabLst>
                <a:tab pos="749300" algn="l"/>
              </a:tabLst>
              <a:defRPr sz="12000" b="1">
                <a:solidFill>
                  <a:schemeClr val="tx1"/>
                </a:solidFill>
                <a:latin typeface="Arial" charset="0"/>
              </a:defRPr>
            </a:lvl4pPr>
            <a:lvl5pPr marL="2057400" indent="-228600" defTabSz="642938" eaLnBrk="0" hangingPunct="0">
              <a:tabLst>
                <a:tab pos="749300" algn="l"/>
              </a:tabLst>
              <a:defRPr sz="12000" b="1">
                <a:solidFill>
                  <a:schemeClr val="tx1"/>
                </a:solidFill>
                <a:latin typeface="Arial" charset="0"/>
              </a:defRPr>
            </a:lvl5pPr>
            <a:lvl6pPr marL="2514600" indent="-228600" algn="r" defTabSz="642938" eaLnBrk="0" fontAlgn="base" hangingPunct="0">
              <a:spcBef>
                <a:spcPct val="0"/>
              </a:spcBef>
              <a:spcAft>
                <a:spcPct val="0"/>
              </a:spcAft>
              <a:tabLst>
                <a:tab pos="749300" algn="l"/>
              </a:tabLst>
              <a:defRPr sz="12000" b="1">
                <a:solidFill>
                  <a:schemeClr val="tx1"/>
                </a:solidFill>
                <a:latin typeface="Arial" charset="0"/>
              </a:defRPr>
            </a:lvl6pPr>
            <a:lvl7pPr marL="2971800" indent="-228600" algn="r" defTabSz="642938" eaLnBrk="0" fontAlgn="base" hangingPunct="0">
              <a:spcBef>
                <a:spcPct val="0"/>
              </a:spcBef>
              <a:spcAft>
                <a:spcPct val="0"/>
              </a:spcAft>
              <a:tabLst>
                <a:tab pos="749300" algn="l"/>
              </a:tabLst>
              <a:defRPr sz="12000" b="1">
                <a:solidFill>
                  <a:schemeClr val="tx1"/>
                </a:solidFill>
                <a:latin typeface="Arial" charset="0"/>
              </a:defRPr>
            </a:lvl7pPr>
            <a:lvl8pPr marL="3429000" indent="-228600" algn="r" defTabSz="642938" eaLnBrk="0" fontAlgn="base" hangingPunct="0">
              <a:spcBef>
                <a:spcPct val="0"/>
              </a:spcBef>
              <a:spcAft>
                <a:spcPct val="0"/>
              </a:spcAft>
              <a:tabLst>
                <a:tab pos="749300" algn="l"/>
              </a:tabLst>
              <a:defRPr sz="12000" b="1">
                <a:solidFill>
                  <a:schemeClr val="tx1"/>
                </a:solidFill>
                <a:latin typeface="Arial" charset="0"/>
              </a:defRPr>
            </a:lvl8pPr>
            <a:lvl9pPr marL="3886200" indent="-228600" algn="r" defTabSz="642938" eaLnBrk="0" fontAlgn="base" hangingPunct="0">
              <a:spcBef>
                <a:spcPct val="0"/>
              </a:spcBef>
              <a:spcAft>
                <a:spcPct val="0"/>
              </a:spcAft>
              <a:tabLst>
                <a:tab pos="749300" algn="l"/>
              </a:tabLst>
              <a:defRPr sz="12000" b="1">
                <a:solidFill>
                  <a:schemeClr val="tx1"/>
                </a:solidFill>
                <a:latin typeface="Arial" charset="0"/>
              </a:defRPr>
            </a:lvl9pPr>
          </a:lstStyle>
          <a:p>
            <a:pPr algn="ctr" eaLnBrk="1" hangingPunct="1"/>
            <a:r>
              <a:rPr lang="en-US" sz="1000" b="0" dirty="0">
                <a:latin typeface="Chalkboard" charset="0"/>
              </a:rPr>
              <a:t>Sensor alignment, leveling and insulation</a:t>
            </a:r>
          </a:p>
          <a:p>
            <a:pPr algn="ctr" eaLnBrk="1" hangingPunct="1"/>
            <a:r>
              <a:rPr lang="en-US" sz="1000" b="0" dirty="0">
                <a:latin typeface="Chalkboard" charset="0"/>
              </a:rPr>
              <a:t>Takes </a:t>
            </a:r>
            <a:r>
              <a:rPr lang="en-US" sz="1000" b="0" dirty="0" smtClean="0">
                <a:latin typeface="Chalkboard" charset="0"/>
              </a:rPr>
              <a:t>20 </a:t>
            </a:r>
            <a:r>
              <a:rPr lang="en-US" sz="1000" b="0" dirty="0">
                <a:latin typeface="Chalkboard" charset="0"/>
              </a:rPr>
              <a:t>minutes</a:t>
            </a:r>
          </a:p>
        </p:txBody>
      </p:sp>
      <p:pic>
        <p:nvPicPr>
          <p:cNvPr id="39950" name="Picture 14" descr="Vault_interface_enclosure_ph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4650" y="911225"/>
            <a:ext cx="24193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1" name="Text Box 14"/>
          <p:cNvSpPr txBox="1">
            <a:spLocks noChangeArrowheads="1"/>
          </p:cNvSpPr>
          <p:nvPr/>
        </p:nvSpPr>
        <p:spPr bwMode="auto">
          <a:xfrm>
            <a:off x="3429000" y="3581400"/>
            <a:ext cx="327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tabLst>
                <a:tab pos="749300" algn="l"/>
              </a:tabLst>
              <a:defRPr sz="12000" b="1">
                <a:solidFill>
                  <a:schemeClr val="tx1"/>
                </a:solidFill>
                <a:latin typeface="Arial" charset="0"/>
              </a:defRPr>
            </a:lvl1pPr>
            <a:lvl2pPr marL="742950" indent="-285750" defTabSz="642938" eaLnBrk="0" hangingPunct="0">
              <a:tabLst>
                <a:tab pos="749300" algn="l"/>
              </a:tabLst>
              <a:defRPr sz="12000" b="1">
                <a:solidFill>
                  <a:schemeClr val="tx1"/>
                </a:solidFill>
                <a:latin typeface="Arial" charset="0"/>
              </a:defRPr>
            </a:lvl2pPr>
            <a:lvl3pPr marL="1143000" indent="-228600" defTabSz="642938" eaLnBrk="0" hangingPunct="0">
              <a:tabLst>
                <a:tab pos="749300" algn="l"/>
              </a:tabLst>
              <a:defRPr sz="12000" b="1">
                <a:solidFill>
                  <a:schemeClr val="tx1"/>
                </a:solidFill>
                <a:latin typeface="Arial" charset="0"/>
              </a:defRPr>
            </a:lvl3pPr>
            <a:lvl4pPr marL="1600200" indent="-228600" defTabSz="642938" eaLnBrk="0" hangingPunct="0">
              <a:tabLst>
                <a:tab pos="749300" algn="l"/>
              </a:tabLst>
              <a:defRPr sz="12000" b="1">
                <a:solidFill>
                  <a:schemeClr val="tx1"/>
                </a:solidFill>
                <a:latin typeface="Arial" charset="0"/>
              </a:defRPr>
            </a:lvl4pPr>
            <a:lvl5pPr marL="2057400" indent="-228600" defTabSz="642938" eaLnBrk="0" hangingPunct="0">
              <a:tabLst>
                <a:tab pos="749300" algn="l"/>
              </a:tabLst>
              <a:defRPr sz="12000" b="1">
                <a:solidFill>
                  <a:schemeClr val="tx1"/>
                </a:solidFill>
                <a:latin typeface="Arial" charset="0"/>
              </a:defRPr>
            </a:lvl5pPr>
            <a:lvl6pPr marL="2514600" indent="-228600" algn="r" defTabSz="642938" eaLnBrk="0" fontAlgn="base" hangingPunct="0">
              <a:spcBef>
                <a:spcPct val="0"/>
              </a:spcBef>
              <a:spcAft>
                <a:spcPct val="0"/>
              </a:spcAft>
              <a:tabLst>
                <a:tab pos="749300" algn="l"/>
              </a:tabLst>
              <a:defRPr sz="12000" b="1">
                <a:solidFill>
                  <a:schemeClr val="tx1"/>
                </a:solidFill>
                <a:latin typeface="Arial" charset="0"/>
              </a:defRPr>
            </a:lvl6pPr>
            <a:lvl7pPr marL="2971800" indent="-228600" algn="r" defTabSz="642938" eaLnBrk="0" fontAlgn="base" hangingPunct="0">
              <a:spcBef>
                <a:spcPct val="0"/>
              </a:spcBef>
              <a:spcAft>
                <a:spcPct val="0"/>
              </a:spcAft>
              <a:tabLst>
                <a:tab pos="749300" algn="l"/>
              </a:tabLst>
              <a:defRPr sz="12000" b="1">
                <a:solidFill>
                  <a:schemeClr val="tx1"/>
                </a:solidFill>
                <a:latin typeface="Arial" charset="0"/>
              </a:defRPr>
            </a:lvl7pPr>
            <a:lvl8pPr marL="3429000" indent="-228600" algn="r" defTabSz="642938" eaLnBrk="0" fontAlgn="base" hangingPunct="0">
              <a:spcBef>
                <a:spcPct val="0"/>
              </a:spcBef>
              <a:spcAft>
                <a:spcPct val="0"/>
              </a:spcAft>
              <a:tabLst>
                <a:tab pos="749300" algn="l"/>
              </a:tabLst>
              <a:defRPr sz="12000" b="1">
                <a:solidFill>
                  <a:schemeClr val="tx1"/>
                </a:solidFill>
                <a:latin typeface="Arial" charset="0"/>
              </a:defRPr>
            </a:lvl8pPr>
            <a:lvl9pPr marL="3886200" indent="-228600" algn="r" defTabSz="642938" eaLnBrk="0" fontAlgn="base" hangingPunct="0">
              <a:spcBef>
                <a:spcPct val="0"/>
              </a:spcBef>
              <a:spcAft>
                <a:spcPct val="0"/>
              </a:spcAft>
              <a:tabLst>
                <a:tab pos="749300" algn="l"/>
              </a:tabLst>
              <a:defRPr sz="12000" b="1">
                <a:solidFill>
                  <a:schemeClr val="tx1"/>
                </a:solidFill>
                <a:latin typeface="Arial" charset="0"/>
              </a:defRPr>
            </a:lvl9pPr>
          </a:lstStyle>
          <a:p>
            <a:pPr algn="ctr" eaLnBrk="1" hangingPunct="1"/>
            <a:r>
              <a:rPr lang="en-US" sz="2400" b="0">
                <a:latin typeface="Chalkboard" charset="0"/>
              </a:rPr>
              <a:t>3-5 weeks later, </a:t>
            </a:r>
          </a:p>
          <a:p>
            <a:pPr algn="ctr" eaLnBrk="1" hangingPunct="1"/>
            <a:r>
              <a:rPr lang="en-US" sz="2400" b="0">
                <a:latin typeface="Chalkboard" charset="0"/>
              </a:rPr>
              <a:t>1 pickup, 2 people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281054" y="0"/>
            <a:ext cx="4790209" cy="845127"/>
          </a:xfrm>
        </p:spPr>
        <p:txBody>
          <a:bodyPr/>
          <a:lstStyle/>
          <a:p>
            <a:pPr eaLnBrk="1" hangingPunct="1"/>
            <a:r>
              <a:rPr lang="en-US" sz="2800" dirty="0" smtClean="0">
                <a:solidFill>
                  <a:schemeClr val="bg1"/>
                </a:solidFill>
              </a:rPr>
              <a:t>Completed Installation</a:t>
            </a:r>
          </a:p>
        </p:txBody>
      </p:sp>
      <p:pic>
        <p:nvPicPr>
          <p:cNvPr id="43011" name="Content Placeholder 6" descr="L38A insfrasound installatio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96606" y="875578"/>
            <a:ext cx="7977194" cy="5982422"/>
          </a:xfr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648200" y="0"/>
            <a:ext cx="4338638" cy="762000"/>
          </a:xfrm>
        </p:spPr>
        <p:txBody>
          <a:bodyPr/>
          <a:lstStyle/>
          <a:p>
            <a:r>
              <a:rPr lang="en-US" sz="2800" dirty="0" smtClean="0">
                <a:solidFill>
                  <a:schemeClr val="bg1"/>
                </a:solidFill>
              </a:rPr>
              <a:t>Information Management</a:t>
            </a:r>
          </a:p>
        </p:txBody>
      </p:sp>
      <p:sp>
        <p:nvSpPr>
          <p:cNvPr id="301059" name="Rectangle 3"/>
          <p:cNvSpPr>
            <a:spLocks noGrp="1" noChangeArrowheads="1"/>
          </p:cNvSpPr>
          <p:nvPr>
            <p:ph type="body" idx="1"/>
          </p:nvPr>
        </p:nvSpPr>
        <p:spPr>
          <a:xfrm>
            <a:off x="685800" y="867064"/>
            <a:ext cx="8178800" cy="5740400"/>
          </a:xfrm>
        </p:spPr>
        <p:txBody>
          <a:bodyPr/>
          <a:lstStyle/>
          <a:p>
            <a:pPr>
              <a:lnSpc>
                <a:spcPct val="80000"/>
              </a:lnSpc>
            </a:pPr>
            <a:r>
              <a:rPr lang="en-US" sz="2800" dirty="0" smtClean="0"/>
              <a:t>Recon:  Students prepare, staff verifies a </a:t>
            </a:r>
            <a:r>
              <a:rPr lang="en-US" sz="2800" dirty="0" smtClean="0">
                <a:solidFill>
                  <a:srgbClr val="FF0000"/>
                </a:solidFill>
              </a:rPr>
              <a:t>Reconnaissance Report</a:t>
            </a:r>
            <a:r>
              <a:rPr lang="en-US" sz="2800" dirty="0" smtClean="0"/>
              <a:t>.  </a:t>
            </a:r>
          </a:p>
          <a:p>
            <a:pPr>
              <a:lnSpc>
                <a:spcPct val="80000"/>
              </a:lnSpc>
            </a:pPr>
            <a:endParaRPr lang="en-US" sz="2800" dirty="0"/>
          </a:p>
          <a:p>
            <a:pPr>
              <a:lnSpc>
                <a:spcPct val="80000"/>
              </a:lnSpc>
            </a:pPr>
            <a:r>
              <a:rPr lang="en-US" sz="2800" dirty="0" smtClean="0"/>
              <a:t>Construction: </a:t>
            </a:r>
            <a:r>
              <a:rPr lang="en-US" sz="2800" dirty="0" smtClean="0">
                <a:solidFill>
                  <a:srgbClr val="FF0000"/>
                </a:solidFill>
              </a:rPr>
              <a:t>formatted email report </a:t>
            </a:r>
            <a:r>
              <a:rPr lang="en-US" sz="2800" dirty="0" smtClean="0"/>
              <a:t>and </a:t>
            </a:r>
            <a:r>
              <a:rPr lang="en-US" sz="2800" dirty="0" smtClean="0">
                <a:solidFill>
                  <a:srgbClr val="FF0000"/>
                </a:solidFill>
              </a:rPr>
              <a:t>photos</a:t>
            </a:r>
            <a:r>
              <a:rPr lang="en-US" sz="2800" dirty="0" smtClean="0"/>
              <a:t> placed on </a:t>
            </a:r>
            <a:r>
              <a:rPr lang="en-US" sz="2800" dirty="0" err="1" smtClean="0"/>
              <a:t>Flickr</a:t>
            </a:r>
            <a:r>
              <a:rPr lang="en-US" sz="2800" dirty="0" smtClean="0"/>
              <a:t> archive with tags.</a:t>
            </a:r>
          </a:p>
          <a:p>
            <a:pPr>
              <a:lnSpc>
                <a:spcPct val="80000"/>
              </a:lnSpc>
            </a:pPr>
            <a:endParaRPr lang="en-US" sz="2800" dirty="0"/>
          </a:p>
          <a:p>
            <a:pPr>
              <a:lnSpc>
                <a:spcPct val="80000"/>
              </a:lnSpc>
            </a:pPr>
            <a:r>
              <a:rPr lang="en-US" sz="2800" dirty="0" smtClean="0"/>
              <a:t>Installation:  </a:t>
            </a:r>
            <a:r>
              <a:rPr lang="en-US" sz="2800" dirty="0" smtClean="0">
                <a:solidFill>
                  <a:srgbClr val="FF0000"/>
                </a:solidFill>
              </a:rPr>
              <a:t>formatted </a:t>
            </a:r>
            <a:r>
              <a:rPr lang="en-US" sz="2800" dirty="0">
                <a:solidFill>
                  <a:srgbClr val="FF0000"/>
                </a:solidFill>
              </a:rPr>
              <a:t>email report </a:t>
            </a:r>
            <a:r>
              <a:rPr lang="en-US" sz="2800" dirty="0"/>
              <a:t>and </a:t>
            </a:r>
            <a:r>
              <a:rPr lang="en-US" sz="2800" dirty="0">
                <a:solidFill>
                  <a:srgbClr val="FF0000"/>
                </a:solidFill>
              </a:rPr>
              <a:t>photos</a:t>
            </a:r>
            <a:r>
              <a:rPr lang="en-US" sz="2800" dirty="0"/>
              <a:t> placed on </a:t>
            </a:r>
            <a:r>
              <a:rPr lang="en-US" sz="2800" dirty="0" err="1"/>
              <a:t>Flickr</a:t>
            </a:r>
            <a:r>
              <a:rPr lang="en-US" sz="2800" dirty="0"/>
              <a:t> archive with tags</a:t>
            </a:r>
            <a:r>
              <a:rPr lang="en-US" sz="2800" dirty="0" smtClean="0"/>
              <a:t>.</a:t>
            </a:r>
          </a:p>
          <a:p>
            <a:pPr>
              <a:lnSpc>
                <a:spcPct val="80000"/>
              </a:lnSpc>
            </a:pPr>
            <a:endParaRPr lang="en-US" sz="2800" dirty="0"/>
          </a:p>
          <a:p>
            <a:pPr>
              <a:lnSpc>
                <a:spcPct val="80000"/>
              </a:lnSpc>
            </a:pPr>
            <a:r>
              <a:rPr lang="en-US" sz="2800" dirty="0" smtClean="0"/>
              <a:t>Operation: database of station information-creates </a:t>
            </a:r>
            <a:r>
              <a:rPr lang="en-US" sz="2800" dirty="0" err="1" smtClean="0"/>
              <a:t>mseed</a:t>
            </a:r>
            <a:r>
              <a:rPr lang="en-US" sz="2800" dirty="0" smtClean="0"/>
              <a:t> </a:t>
            </a:r>
            <a:r>
              <a:rPr lang="en-US" sz="2800" dirty="0" err="1" smtClean="0"/>
              <a:t>dataless</a:t>
            </a:r>
            <a:r>
              <a:rPr lang="en-US" sz="2800" dirty="0" smtClean="0"/>
              <a:t>.  Station service activities logged by formatted email reports</a:t>
            </a:r>
            <a:r>
              <a:rPr lang="en-US" sz="2800" dirty="0"/>
              <a:t>, photos placed on </a:t>
            </a:r>
            <a:r>
              <a:rPr lang="en-US" sz="2800" dirty="0" err="1"/>
              <a:t>Flickr</a:t>
            </a:r>
            <a:r>
              <a:rPr lang="en-US" sz="2800" dirty="0"/>
              <a:t> archive with tags.</a:t>
            </a:r>
            <a:endParaRPr lang="en-US" sz="2800" dirty="0" smtClean="0"/>
          </a:p>
          <a:p>
            <a:pPr>
              <a:lnSpc>
                <a:spcPct val="80000"/>
              </a:lnSpc>
            </a:pPr>
            <a:endParaRPr lang="en-US" sz="2800" dirty="0"/>
          </a:p>
          <a:p>
            <a:pPr marL="0" indent="0">
              <a:lnSpc>
                <a:spcPct val="80000"/>
              </a:lnSpc>
              <a:buNone/>
            </a:pPr>
            <a:endParaRPr lang="en-US" sz="2800" dirty="0" smtClean="0"/>
          </a:p>
        </p:txBody>
      </p:sp>
      <p:sp>
        <p:nvSpPr>
          <p:cNvPr id="2" name="TextBox 1"/>
          <p:cNvSpPr txBox="1"/>
          <p:nvPr/>
        </p:nvSpPr>
        <p:spPr>
          <a:xfrm>
            <a:off x="1756063" y="6182592"/>
            <a:ext cx="5538354" cy="400110"/>
          </a:xfrm>
          <a:prstGeom prst="rect">
            <a:avLst/>
          </a:prstGeom>
          <a:noFill/>
        </p:spPr>
        <p:txBody>
          <a:bodyPr wrap="square" rtlCol="0">
            <a:spAutoFit/>
          </a:bodyPr>
          <a:lstStyle/>
          <a:p>
            <a:r>
              <a:rPr lang="en-US" sz="2000" dirty="0" smtClean="0">
                <a:solidFill>
                  <a:srgbClr val="0070C0"/>
                </a:solidFill>
              </a:rPr>
              <a:t>TA </a:t>
            </a:r>
            <a:r>
              <a:rPr lang="en-US" sz="2000" dirty="0" err="1" smtClean="0">
                <a:solidFill>
                  <a:srgbClr val="0070C0"/>
                </a:solidFill>
              </a:rPr>
              <a:t>Flickr</a:t>
            </a:r>
            <a:r>
              <a:rPr lang="en-US" sz="2000" dirty="0" smtClean="0">
                <a:solidFill>
                  <a:srgbClr val="0070C0"/>
                </a:solidFill>
              </a:rPr>
              <a:t> Archive has 72,000 photos</a:t>
            </a:r>
            <a:endParaRPr lang="en-US" sz="2000" dirty="0">
              <a:solidFill>
                <a:srgbClr val="0070C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648200" y="0"/>
            <a:ext cx="4338638" cy="762000"/>
          </a:xfrm>
        </p:spPr>
        <p:txBody>
          <a:bodyPr/>
          <a:lstStyle/>
          <a:p>
            <a:r>
              <a:rPr lang="en-US" sz="3200" dirty="0" smtClean="0">
                <a:solidFill>
                  <a:schemeClr val="bg1"/>
                </a:solidFill>
              </a:rPr>
              <a:t>Overview</a:t>
            </a:r>
          </a:p>
        </p:txBody>
      </p:sp>
      <p:sp>
        <p:nvSpPr>
          <p:cNvPr id="300035" name="Rectangle 3"/>
          <p:cNvSpPr>
            <a:spLocks noGrp="1" noChangeArrowheads="1"/>
          </p:cNvSpPr>
          <p:nvPr>
            <p:ph type="body" idx="1"/>
          </p:nvPr>
        </p:nvSpPr>
        <p:spPr>
          <a:xfrm>
            <a:off x="685800" y="939800"/>
            <a:ext cx="8128000" cy="2780145"/>
          </a:xfrm>
        </p:spPr>
        <p:txBody>
          <a:bodyPr/>
          <a:lstStyle/>
          <a:p>
            <a:pPr>
              <a:lnSpc>
                <a:spcPct val="80000"/>
              </a:lnSpc>
            </a:pPr>
            <a:r>
              <a:rPr lang="en-US" sz="2800" dirty="0" smtClean="0"/>
              <a:t>Introduction to Transportable Array Operations</a:t>
            </a:r>
          </a:p>
          <a:p>
            <a:pPr>
              <a:lnSpc>
                <a:spcPct val="80000"/>
              </a:lnSpc>
            </a:pPr>
            <a:endParaRPr lang="en-US" sz="2800" dirty="0" smtClean="0"/>
          </a:p>
          <a:p>
            <a:pPr>
              <a:lnSpc>
                <a:spcPct val="80000"/>
              </a:lnSpc>
            </a:pPr>
            <a:r>
              <a:rPr lang="en-US" sz="2800" dirty="0" smtClean="0"/>
              <a:t>Highlight </a:t>
            </a:r>
            <a:r>
              <a:rPr lang="en-US" sz="2800" dirty="0" smtClean="0"/>
              <a:t>a few technical challenges</a:t>
            </a:r>
          </a:p>
          <a:p>
            <a:pPr marL="0" indent="0">
              <a:lnSpc>
                <a:spcPct val="80000"/>
              </a:lnSpc>
              <a:buNone/>
            </a:pPr>
            <a:endParaRPr lang="en-US" sz="2800" dirty="0" smtClean="0"/>
          </a:p>
          <a:p>
            <a:pPr>
              <a:lnSpc>
                <a:spcPct val="80000"/>
              </a:lnSpc>
            </a:pPr>
            <a:endParaRPr lang="en-US" sz="2800" dirty="0" smtClean="0"/>
          </a:p>
        </p:txBody>
      </p:sp>
      <p:pic>
        <p:nvPicPr>
          <p:cNvPr id="3082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92" t="10795" b="29735"/>
          <a:stretch/>
        </p:blipFill>
        <p:spPr bwMode="auto">
          <a:xfrm>
            <a:off x="39799" y="3408219"/>
            <a:ext cx="9148149" cy="344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99800" y="3612618"/>
            <a:ext cx="1195264" cy="276999"/>
          </a:xfrm>
          <a:prstGeom prst="rect">
            <a:avLst/>
          </a:prstGeom>
          <a:noFill/>
        </p:spPr>
        <p:txBody>
          <a:bodyPr wrap="none" rtlCol="0">
            <a:spAutoFit/>
          </a:bodyPr>
          <a:lstStyle/>
          <a:p>
            <a:r>
              <a:rPr lang="en-US" dirty="0" smtClean="0"/>
              <a:t>535A  Dale TX</a:t>
            </a:r>
            <a:endParaRPr lang="en-US" dirty="0"/>
          </a:p>
        </p:txBody>
      </p:sp>
      <p:sp>
        <p:nvSpPr>
          <p:cNvPr id="3" name="TextBox 2"/>
          <p:cNvSpPr txBox="1"/>
          <p:nvPr/>
        </p:nvSpPr>
        <p:spPr>
          <a:xfrm>
            <a:off x="39799" y="3069665"/>
            <a:ext cx="3086038" cy="338554"/>
          </a:xfrm>
          <a:prstGeom prst="rect">
            <a:avLst/>
          </a:prstGeom>
          <a:noFill/>
        </p:spPr>
        <p:txBody>
          <a:bodyPr wrap="none" rtlCol="0">
            <a:spAutoFit/>
          </a:bodyPr>
          <a:lstStyle/>
          <a:p>
            <a:r>
              <a:rPr lang="en-US" sz="1600" dirty="0" smtClean="0"/>
              <a:t>A typical operating TA Station</a:t>
            </a:r>
            <a:endParaRPr 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343400" y="0"/>
            <a:ext cx="4800600" cy="838200"/>
          </a:xfrm>
        </p:spPr>
        <p:txBody>
          <a:bodyPr/>
          <a:lstStyle/>
          <a:p>
            <a:r>
              <a:rPr lang="en-US" sz="2400" dirty="0" smtClean="0">
                <a:solidFill>
                  <a:schemeClr val="bg1"/>
                </a:solidFill>
              </a:rPr>
              <a:t>Data Communications</a:t>
            </a:r>
          </a:p>
        </p:txBody>
      </p:sp>
      <p:pic>
        <p:nvPicPr>
          <p:cNvPr id="34819" name="Picture 3" descr="CSWY_site_recon 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3633788"/>
            <a:ext cx="4297362"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M06C View to the Sou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055688"/>
            <a:ext cx="411480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1"/>
          </p:nvPr>
        </p:nvSpPr>
        <p:spPr>
          <a:xfrm>
            <a:off x="5029200" y="1066800"/>
            <a:ext cx="3840163" cy="1096963"/>
          </a:xfrm>
        </p:spPr>
        <p:txBody>
          <a:bodyPr/>
          <a:lstStyle/>
          <a:p>
            <a:pPr>
              <a:buFontTx/>
              <a:buNone/>
            </a:pPr>
            <a:r>
              <a:rPr lang="en-US" sz="2400" b="1" smtClean="0"/>
              <a:t>Cellular Modem</a:t>
            </a:r>
            <a:r>
              <a:rPr lang="en-US" sz="2400" smtClean="0"/>
              <a:t>	</a:t>
            </a:r>
          </a:p>
        </p:txBody>
      </p:sp>
      <p:pic>
        <p:nvPicPr>
          <p:cNvPr id="34822" name="Picture 6" descr="10270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013" y="1965325"/>
            <a:ext cx="412908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7"/>
          <p:cNvSpPr txBox="1">
            <a:spLocks noChangeArrowheads="1"/>
          </p:cNvSpPr>
          <p:nvPr/>
        </p:nvSpPr>
        <p:spPr bwMode="auto">
          <a:xfrm>
            <a:off x="3078163" y="1997075"/>
            <a:ext cx="19415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med" len="lg"/>
              </a14:hiddenLine>
            </a:ext>
          </a:extLst>
        </p:spPr>
        <p:txBody>
          <a:bodyPr wrap="none">
            <a:spAutoFit/>
          </a:bodyPr>
          <a:lstStyle>
            <a:lvl1pPr eaLnBrk="0" hangingPunct="0">
              <a:defRPr sz="12000" b="1">
                <a:solidFill>
                  <a:schemeClr val="tx1"/>
                </a:solidFill>
                <a:latin typeface="Arial" charset="0"/>
              </a:defRPr>
            </a:lvl1pPr>
            <a:lvl2pPr marL="742950" indent="-285750" eaLnBrk="0" hangingPunct="0">
              <a:defRPr sz="12000" b="1">
                <a:solidFill>
                  <a:schemeClr val="tx1"/>
                </a:solidFill>
                <a:latin typeface="Arial" charset="0"/>
              </a:defRPr>
            </a:lvl2pPr>
            <a:lvl3pPr marL="1143000" indent="-228600" eaLnBrk="0" hangingPunct="0">
              <a:defRPr sz="12000" b="1">
                <a:solidFill>
                  <a:schemeClr val="tx1"/>
                </a:solidFill>
                <a:latin typeface="Arial" charset="0"/>
              </a:defRPr>
            </a:lvl3pPr>
            <a:lvl4pPr marL="1600200" indent="-228600" eaLnBrk="0" hangingPunct="0">
              <a:defRPr sz="12000" b="1">
                <a:solidFill>
                  <a:schemeClr val="tx1"/>
                </a:solidFill>
                <a:latin typeface="Arial" charset="0"/>
              </a:defRPr>
            </a:lvl4pPr>
            <a:lvl5pPr marL="2057400" indent="-228600" eaLnBrk="0" hangingPunct="0">
              <a:defRPr sz="12000" b="1">
                <a:solidFill>
                  <a:schemeClr val="tx1"/>
                </a:solidFill>
                <a:latin typeface="Arial" charset="0"/>
              </a:defRPr>
            </a:lvl5pPr>
            <a:lvl6pPr marL="2514600" indent="-228600" algn="r" eaLnBrk="0" fontAlgn="base" hangingPunct="0">
              <a:spcBef>
                <a:spcPct val="0"/>
              </a:spcBef>
              <a:spcAft>
                <a:spcPct val="0"/>
              </a:spcAft>
              <a:defRPr sz="12000" b="1">
                <a:solidFill>
                  <a:schemeClr val="tx1"/>
                </a:solidFill>
                <a:latin typeface="Arial" charset="0"/>
              </a:defRPr>
            </a:lvl6pPr>
            <a:lvl7pPr marL="2971800" indent="-228600" algn="r" eaLnBrk="0" fontAlgn="base" hangingPunct="0">
              <a:spcBef>
                <a:spcPct val="0"/>
              </a:spcBef>
              <a:spcAft>
                <a:spcPct val="0"/>
              </a:spcAft>
              <a:defRPr sz="12000" b="1">
                <a:solidFill>
                  <a:schemeClr val="tx1"/>
                </a:solidFill>
                <a:latin typeface="Arial" charset="0"/>
              </a:defRPr>
            </a:lvl7pPr>
            <a:lvl8pPr marL="3429000" indent="-228600" algn="r" eaLnBrk="0" fontAlgn="base" hangingPunct="0">
              <a:spcBef>
                <a:spcPct val="0"/>
              </a:spcBef>
              <a:spcAft>
                <a:spcPct val="0"/>
              </a:spcAft>
              <a:defRPr sz="12000" b="1">
                <a:solidFill>
                  <a:schemeClr val="tx1"/>
                </a:solidFill>
                <a:latin typeface="Arial" charset="0"/>
              </a:defRPr>
            </a:lvl8pPr>
            <a:lvl9pPr marL="3886200" indent="-228600" algn="r" eaLnBrk="0" fontAlgn="base" hangingPunct="0">
              <a:spcBef>
                <a:spcPct val="0"/>
              </a:spcBef>
              <a:spcAft>
                <a:spcPct val="0"/>
              </a:spcAft>
              <a:defRPr sz="12000" b="1">
                <a:solidFill>
                  <a:schemeClr val="tx1"/>
                </a:solidFill>
                <a:latin typeface="Arial" charset="0"/>
              </a:defRPr>
            </a:lvl9pPr>
          </a:lstStyle>
          <a:p>
            <a:pPr eaLnBrk="1" hangingPunct="1"/>
            <a:r>
              <a:rPr lang="en-US" sz="2800"/>
              <a:t>AC VSAT  </a:t>
            </a:r>
          </a:p>
        </p:txBody>
      </p:sp>
      <p:sp>
        <p:nvSpPr>
          <p:cNvPr id="34824" name="Text Box 8"/>
          <p:cNvSpPr txBox="1">
            <a:spLocks noChangeArrowheads="1"/>
          </p:cNvSpPr>
          <p:nvPr/>
        </p:nvSpPr>
        <p:spPr bwMode="auto">
          <a:xfrm>
            <a:off x="6827838" y="3821113"/>
            <a:ext cx="2316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med" len="lg"/>
              </a14:hiddenLine>
            </a:ext>
          </a:extLst>
        </p:spPr>
        <p:txBody>
          <a:bodyPr wrap="none">
            <a:spAutoFit/>
          </a:bodyPr>
          <a:lstStyle>
            <a:lvl1pPr eaLnBrk="0" hangingPunct="0">
              <a:defRPr sz="12000" b="1">
                <a:solidFill>
                  <a:schemeClr val="tx1"/>
                </a:solidFill>
                <a:latin typeface="Arial" charset="0"/>
              </a:defRPr>
            </a:lvl1pPr>
            <a:lvl2pPr marL="742950" indent="-285750" eaLnBrk="0" hangingPunct="0">
              <a:defRPr sz="12000" b="1">
                <a:solidFill>
                  <a:schemeClr val="tx1"/>
                </a:solidFill>
                <a:latin typeface="Arial" charset="0"/>
              </a:defRPr>
            </a:lvl2pPr>
            <a:lvl3pPr marL="1143000" indent="-228600" eaLnBrk="0" hangingPunct="0">
              <a:defRPr sz="12000" b="1">
                <a:solidFill>
                  <a:schemeClr val="tx1"/>
                </a:solidFill>
                <a:latin typeface="Arial" charset="0"/>
              </a:defRPr>
            </a:lvl3pPr>
            <a:lvl4pPr marL="1600200" indent="-228600" eaLnBrk="0" hangingPunct="0">
              <a:defRPr sz="12000" b="1">
                <a:solidFill>
                  <a:schemeClr val="tx1"/>
                </a:solidFill>
                <a:latin typeface="Arial" charset="0"/>
              </a:defRPr>
            </a:lvl4pPr>
            <a:lvl5pPr marL="2057400" indent="-228600" eaLnBrk="0" hangingPunct="0">
              <a:defRPr sz="12000" b="1">
                <a:solidFill>
                  <a:schemeClr val="tx1"/>
                </a:solidFill>
                <a:latin typeface="Arial" charset="0"/>
              </a:defRPr>
            </a:lvl5pPr>
            <a:lvl6pPr marL="2514600" indent="-228600" algn="r" eaLnBrk="0" fontAlgn="base" hangingPunct="0">
              <a:spcBef>
                <a:spcPct val="0"/>
              </a:spcBef>
              <a:spcAft>
                <a:spcPct val="0"/>
              </a:spcAft>
              <a:defRPr sz="12000" b="1">
                <a:solidFill>
                  <a:schemeClr val="tx1"/>
                </a:solidFill>
                <a:latin typeface="Arial" charset="0"/>
              </a:defRPr>
            </a:lvl6pPr>
            <a:lvl7pPr marL="2971800" indent="-228600" algn="r" eaLnBrk="0" fontAlgn="base" hangingPunct="0">
              <a:spcBef>
                <a:spcPct val="0"/>
              </a:spcBef>
              <a:spcAft>
                <a:spcPct val="0"/>
              </a:spcAft>
              <a:defRPr sz="12000" b="1">
                <a:solidFill>
                  <a:schemeClr val="tx1"/>
                </a:solidFill>
                <a:latin typeface="Arial" charset="0"/>
              </a:defRPr>
            </a:lvl7pPr>
            <a:lvl8pPr marL="3429000" indent="-228600" algn="r" eaLnBrk="0" fontAlgn="base" hangingPunct="0">
              <a:spcBef>
                <a:spcPct val="0"/>
              </a:spcBef>
              <a:spcAft>
                <a:spcPct val="0"/>
              </a:spcAft>
              <a:defRPr sz="12000" b="1">
                <a:solidFill>
                  <a:schemeClr val="tx1"/>
                </a:solidFill>
                <a:latin typeface="Arial" charset="0"/>
              </a:defRPr>
            </a:lvl8pPr>
            <a:lvl9pPr marL="3886200" indent="-228600" algn="r" eaLnBrk="0" fontAlgn="base" hangingPunct="0">
              <a:spcBef>
                <a:spcPct val="0"/>
              </a:spcBef>
              <a:spcAft>
                <a:spcPct val="0"/>
              </a:spcAft>
              <a:defRPr sz="12000" b="1">
                <a:solidFill>
                  <a:schemeClr val="tx1"/>
                </a:solidFill>
                <a:latin typeface="Arial" charset="0"/>
              </a:defRPr>
            </a:lvl9pPr>
          </a:lstStyle>
          <a:p>
            <a:pPr eaLnBrk="1" hangingPunct="1"/>
            <a:r>
              <a:rPr lang="en-US" sz="2800"/>
              <a:t>Solar VSAT  </a:t>
            </a:r>
          </a:p>
        </p:txBody>
      </p:sp>
      <p:sp>
        <p:nvSpPr>
          <p:cNvPr id="34825" name="Rectangle 9"/>
          <p:cNvSpPr>
            <a:spLocks noChangeArrowheads="1"/>
          </p:cNvSpPr>
          <p:nvPr/>
        </p:nvSpPr>
        <p:spPr bwMode="auto">
          <a:xfrm>
            <a:off x="457200" y="1143000"/>
            <a:ext cx="43132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0" hangingPunct="0">
              <a:spcBef>
                <a:spcPct val="20000"/>
              </a:spcBef>
            </a:pPr>
            <a:r>
              <a:rPr lang="en-US" sz="1400" dirty="0" smtClean="0"/>
              <a:t>90% Cellular  </a:t>
            </a:r>
            <a:endParaRPr lang="en-US" sz="1400" dirty="0"/>
          </a:p>
          <a:p>
            <a:pPr marL="342900" indent="-342900" algn="l" eaLnBrk="0" hangingPunct="0">
              <a:spcBef>
                <a:spcPct val="20000"/>
              </a:spcBef>
            </a:pPr>
            <a:r>
              <a:rPr lang="en-US" sz="1400" dirty="0"/>
              <a:t>8</a:t>
            </a:r>
            <a:r>
              <a:rPr lang="en-US" sz="1400" dirty="0" smtClean="0"/>
              <a:t>% </a:t>
            </a:r>
            <a:r>
              <a:rPr lang="en-US" sz="1400" dirty="0"/>
              <a:t>AC VSAT</a:t>
            </a:r>
          </a:p>
          <a:p>
            <a:pPr marL="342900" indent="-342900" algn="l" eaLnBrk="0" hangingPunct="0">
              <a:spcBef>
                <a:spcPct val="20000"/>
              </a:spcBef>
            </a:pPr>
            <a:r>
              <a:rPr lang="en-US" sz="1400" dirty="0"/>
              <a:t>2</a:t>
            </a:r>
            <a:r>
              <a:rPr lang="en-US" sz="1400" dirty="0" smtClean="0"/>
              <a:t>%  </a:t>
            </a:r>
            <a:r>
              <a:rPr lang="en-US" sz="1400" dirty="0"/>
              <a:t>Solar VSAT</a:t>
            </a:r>
            <a:r>
              <a:rPr lang="en-US" sz="1400" b="0" dirty="0"/>
              <a:t>	</a:t>
            </a: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Rectangle 2"/>
          <p:cNvSpPr>
            <a:spLocks noGrp="1" noChangeArrowheads="1"/>
          </p:cNvSpPr>
          <p:nvPr>
            <p:ph type="title"/>
          </p:nvPr>
        </p:nvSpPr>
        <p:spPr>
          <a:xfrm>
            <a:off x="4343400" y="0"/>
            <a:ext cx="4800600" cy="762000"/>
          </a:xfrm>
        </p:spPr>
        <p:txBody>
          <a:bodyPr/>
          <a:lstStyle/>
          <a:p>
            <a:r>
              <a:rPr lang="en-US" sz="3200" dirty="0">
                <a:solidFill>
                  <a:schemeClr val="bg1"/>
                </a:solidFill>
              </a:rPr>
              <a:t>Cell Modem Operation</a:t>
            </a:r>
          </a:p>
        </p:txBody>
      </p:sp>
      <p:sp>
        <p:nvSpPr>
          <p:cNvPr id="2217987" name="Rectangle 3"/>
          <p:cNvSpPr>
            <a:spLocks noGrp="1" noChangeArrowheads="1"/>
          </p:cNvSpPr>
          <p:nvPr>
            <p:ph type="body" sz="half" idx="1"/>
          </p:nvPr>
        </p:nvSpPr>
        <p:spPr>
          <a:xfrm>
            <a:off x="249382" y="1551709"/>
            <a:ext cx="4191000" cy="3810000"/>
          </a:xfrm>
        </p:spPr>
        <p:txBody>
          <a:bodyPr/>
          <a:lstStyle/>
          <a:p>
            <a:pPr>
              <a:buFont typeface="Arial" charset="0"/>
              <a:buNone/>
            </a:pPr>
            <a:r>
              <a:rPr lang="en-US" b="1" dirty="0" smtClean="0"/>
              <a:t>Features </a:t>
            </a:r>
            <a:r>
              <a:rPr lang="en-US" dirty="0" smtClean="0"/>
              <a:t> </a:t>
            </a:r>
            <a:endParaRPr lang="en-US" dirty="0"/>
          </a:p>
          <a:p>
            <a:pPr lvl="1"/>
            <a:r>
              <a:rPr lang="en-US" dirty="0"/>
              <a:t>Static IP </a:t>
            </a:r>
            <a:r>
              <a:rPr lang="en-US" dirty="0" smtClean="0"/>
              <a:t>address</a:t>
            </a:r>
            <a:endParaRPr lang="en-US" dirty="0"/>
          </a:p>
          <a:p>
            <a:pPr lvl="1"/>
            <a:r>
              <a:rPr lang="en-US" dirty="0"/>
              <a:t>5</a:t>
            </a:r>
            <a:r>
              <a:rPr lang="en-US" dirty="0" smtClean="0"/>
              <a:t> </a:t>
            </a:r>
            <a:r>
              <a:rPr lang="en-US" dirty="0" err="1"/>
              <a:t>Gbyte</a:t>
            </a:r>
            <a:r>
              <a:rPr lang="en-US" dirty="0"/>
              <a:t>/mo, continuous </a:t>
            </a:r>
            <a:r>
              <a:rPr lang="en-US" dirty="0" smtClean="0"/>
              <a:t>connection</a:t>
            </a:r>
          </a:p>
          <a:p>
            <a:pPr lvl="2"/>
            <a:r>
              <a:rPr lang="en-US" dirty="0" smtClean="0"/>
              <a:t>Real-time 0.9-1.4Gbyte</a:t>
            </a:r>
          </a:p>
          <a:p>
            <a:pPr lvl="2"/>
            <a:r>
              <a:rPr lang="en-US" dirty="0" smtClean="0"/>
              <a:t>SEED 400-800 </a:t>
            </a:r>
            <a:r>
              <a:rPr lang="en-US" dirty="0" err="1" smtClean="0"/>
              <a:t>Mbyte</a:t>
            </a:r>
            <a:endParaRPr lang="en-US" dirty="0"/>
          </a:p>
          <a:p>
            <a:pPr lvl="1"/>
            <a:r>
              <a:rPr lang="en-US" dirty="0" smtClean="0"/>
              <a:t>IP forwarding makes </a:t>
            </a:r>
            <a:r>
              <a:rPr lang="en-US" dirty="0" err="1" smtClean="0"/>
              <a:t>datalogger</a:t>
            </a:r>
            <a:r>
              <a:rPr lang="en-US" dirty="0" smtClean="0"/>
              <a:t> </a:t>
            </a:r>
            <a:r>
              <a:rPr lang="en-US" dirty="0" err="1" smtClean="0"/>
              <a:t>config</a:t>
            </a:r>
            <a:r>
              <a:rPr lang="en-US" dirty="0" smtClean="0"/>
              <a:t> simple</a:t>
            </a:r>
          </a:p>
          <a:p>
            <a:pPr lvl="1"/>
            <a:r>
              <a:rPr lang="en-US" dirty="0" smtClean="0"/>
              <a:t>Roaming </a:t>
            </a:r>
            <a:r>
              <a:rPr lang="en-US" dirty="0"/>
              <a:t>issue at international borders</a:t>
            </a:r>
          </a:p>
          <a:p>
            <a:pPr lvl="1"/>
            <a:endParaRPr lang="en-US" dirty="0"/>
          </a:p>
        </p:txBody>
      </p:sp>
      <p:sp>
        <p:nvSpPr>
          <p:cNvPr id="2217988" name="Rectangle 4"/>
          <p:cNvSpPr>
            <a:spLocks noGrp="1" noChangeArrowheads="1"/>
          </p:cNvSpPr>
          <p:nvPr>
            <p:ph type="body" sz="half" idx="2"/>
          </p:nvPr>
        </p:nvSpPr>
        <p:spPr>
          <a:xfrm>
            <a:off x="4516582" y="1551709"/>
            <a:ext cx="4114800" cy="3571009"/>
          </a:xfrm>
        </p:spPr>
        <p:txBody>
          <a:bodyPr/>
          <a:lstStyle/>
          <a:p>
            <a:pPr>
              <a:buFont typeface="Arial" charset="0"/>
              <a:buNone/>
            </a:pPr>
            <a:r>
              <a:rPr lang="en-US" b="1" dirty="0" smtClean="0"/>
              <a:t>Management</a:t>
            </a:r>
            <a:endParaRPr lang="en-US" b="1" dirty="0"/>
          </a:p>
          <a:p>
            <a:pPr lvl="1"/>
            <a:r>
              <a:rPr lang="en-US" dirty="0" smtClean="0"/>
              <a:t>Monitor Seismic Data throughput &amp; latency</a:t>
            </a:r>
            <a:endParaRPr lang="en-US" dirty="0"/>
          </a:p>
          <a:p>
            <a:pPr lvl="1"/>
            <a:r>
              <a:rPr lang="en-US" dirty="0" smtClean="0"/>
              <a:t>SNMP status, RRD</a:t>
            </a:r>
          </a:p>
          <a:p>
            <a:pPr lvl="1"/>
            <a:r>
              <a:rPr lang="en-US" dirty="0" smtClean="0"/>
              <a:t>Web based control</a:t>
            </a:r>
          </a:p>
          <a:p>
            <a:pPr lvl="1"/>
            <a:r>
              <a:rPr lang="en-US" dirty="0" smtClean="0"/>
              <a:t>Batch programming &amp; firmware updates</a:t>
            </a:r>
            <a:endParaRPr lang="en-US" dirty="0"/>
          </a:p>
          <a:p>
            <a:pPr lvl="2">
              <a:buFont typeface="Arial" charset="0"/>
              <a:buNone/>
            </a:pPr>
            <a:endParaRPr lang="en-US" dirty="0" smtClean="0"/>
          </a:p>
          <a:p>
            <a:pPr lvl="2">
              <a:buFont typeface="Arial" charset="0"/>
              <a:buNone/>
            </a:pPr>
            <a:endParaRPr lang="en-US" dirty="0"/>
          </a:p>
          <a:p>
            <a:endParaRPr lang="en-US" dirty="0"/>
          </a:p>
        </p:txBody>
      </p:sp>
      <p:sp>
        <p:nvSpPr>
          <p:cNvPr id="2" name="TextBox 1"/>
          <p:cNvSpPr txBox="1"/>
          <p:nvPr/>
        </p:nvSpPr>
        <p:spPr>
          <a:xfrm>
            <a:off x="354398" y="6027003"/>
            <a:ext cx="8353184" cy="830997"/>
          </a:xfrm>
          <a:prstGeom prst="rect">
            <a:avLst/>
          </a:prstGeom>
          <a:noFill/>
        </p:spPr>
        <p:txBody>
          <a:bodyPr wrap="none" rtlCol="0">
            <a:spAutoFit/>
          </a:bodyPr>
          <a:lstStyle/>
          <a:p>
            <a:r>
              <a:rPr lang="en-US" sz="2400" dirty="0" smtClean="0">
                <a:solidFill>
                  <a:srgbClr val="FF0000"/>
                </a:solidFill>
              </a:rPr>
              <a:t>Managing software updates of remote systems is tricky.</a:t>
            </a:r>
          </a:p>
          <a:p>
            <a:r>
              <a:rPr lang="en-US" sz="2400" dirty="0" smtClean="0">
                <a:solidFill>
                  <a:srgbClr val="FF0000"/>
                </a:solidFill>
              </a:rPr>
              <a:t>New Policies, features, and rapid obsolescence.</a:t>
            </a:r>
            <a:endParaRPr lang="en-US" sz="2400" dirty="0">
              <a:solidFill>
                <a:srgbClr val="FF0000"/>
              </a:solidFill>
            </a:endParaRPr>
          </a:p>
        </p:txBody>
      </p:sp>
      <p:sp>
        <p:nvSpPr>
          <p:cNvPr id="3" name="TextBox 2"/>
          <p:cNvSpPr txBox="1"/>
          <p:nvPr/>
        </p:nvSpPr>
        <p:spPr>
          <a:xfrm>
            <a:off x="550718" y="919535"/>
            <a:ext cx="8381205" cy="400110"/>
          </a:xfrm>
          <a:prstGeom prst="rect">
            <a:avLst/>
          </a:prstGeom>
          <a:noFill/>
        </p:spPr>
        <p:txBody>
          <a:bodyPr wrap="none" rtlCol="0">
            <a:spAutoFit/>
          </a:bodyPr>
          <a:lstStyle/>
          <a:p>
            <a:r>
              <a:rPr lang="en-US" sz="2000" dirty="0" smtClean="0"/>
              <a:t>Sierra Wireless Raven X modems:  410 Verizon,   85 AT&amp;T,   5 Sprint</a:t>
            </a:r>
            <a:endParaRPr lang="en-US" sz="2000" dirty="0"/>
          </a:p>
        </p:txBody>
      </p:sp>
      <p:pic>
        <p:nvPicPr>
          <p:cNvPr id="312322" name="Picture 2" descr="Raven X with SIM an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3475" y="4645020"/>
            <a:ext cx="2314107" cy="14024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648200" y="0"/>
            <a:ext cx="4338638" cy="762000"/>
          </a:xfrm>
        </p:spPr>
        <p:txBody>
          <a:bodyPr/>
          <a:lstStyle/>
          <a:p>
            <a:r>
              <a:rPr lang="en-US" sz="2800" dirty="0" smtClean="0">
                <a:solidFill>
                  <a:schemeClr val="bg1"/>
                </a:solidFill>
              </a:rPr>
              <a:t> </a:t>
            </a:r>
            <a:r>
              <a:rPr lang="en-US" sz="2800" dirty="0" smtClean="0"/>
              <a:t>Web-based </a:t>
            </a:r>
            <a:r>
              <a:rPr lang="en-US" sz="2800" dirty="0" smtClean="0">
                <a:solidFill>
                  <a:schemeClr val="bg1"/>
                </a:solidFill>
              </a:rPr>
              <a:t>Monitoring</a:t>
            </a:r>
          </a:p>
        </p:txBody>
      </p:sp>
      <p:pic>
        <p:nvPicPr>
          <p:cNvPr id="30925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6181" r="36014" b="11513"/>
          <a:stretch/>
        </p:blipFill>
        <p:spPr bwMode="auto">
          <a:xfrm>
            <a:off x="1447800" y="2057400"/>
            <a:ext cx="6603106" cy="444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6254" y="876253"/>
            <a:ext cx="8863445" cy="1077218"/>
          </a:xfrm>
          <a:prstGeom prst="rect">
            <a:avLst/>
          </a:prstGeom>
          <a:noFill/>
        </p:spPr>
        <p:txBody>
          <a:bodyPr wrap="square" rtlCol="0">
            <a:spAutoFit/>
          </a:bodyPr>
          <a:lstStyle/>
          <a:p>
            <a:pPr marL="230188" indent="-230188">
              <a:buFont typeface="Arial"/>
              <a:buChar char="•"/>
            </a:pPr>
            <a:r>
              <a:rPr lang="en-US" sz="1600" dirty="0" smtClean="0"/>
              <a:t>Identify changes and how they accumulate over time</a:t>
            </a:r>
          </a:p>
          <a:p>
            <a:pPr marL="687388" lvl="1" indent="-230188">
              <a:buFont typeface="Arial"/>
              <a:buChar char="•"/>
            </a:pPr>
            <a:r>
              <a:rPr lang="en-US" sz="1600" dirty="0" smtClean="0"/>
              <a:t>E.g., - in last 24 hours:  number of reboots, number of IP changes, number of link cycles</a:t>
            </a:r>
          </a:p>
          <a:p>
            <a:pPr marL="230188" indent="-230188">
              <a:buFont typeface="Arial"/>
              <a:buChar char="•"/>
            </a:pPr>
            <a:r>
              <a:rPr lang="en-US" sz="1600" dirty="0" smtClean="0"/>
              <a:t>E-mail Alerts: Some status changes result in an email alert to distribute more information immediately about the change:  Pump active signal, Q330 reboot </a:t>
            </a:r>
            <a:endParaRPr lang="en-US" sz="1600" dirty="0"/>
          </a:p>
        </p:txBody>
      </p:sp>
      <p:sp>
        <p:nvSpPr>
          <p:cNvPr id="2" name="TextBox 1"/>
          <p:cNvSpPr txBox="1"/>
          <p:nvPr/>
        </p:nvSpPr>
        <p:spPr>
          <a:xfrm>
            <a:off x="4045527" y="4768334"/>
            <a:ext cx="4191000" cy="369332"/>
          </a:xfrm>
          <a:prstGeom prst="rect">
            <a:avLst/>
          </a:prstGeom>
          <a:solidFill>
            <a:schemeClr val="accent1">
              <a:lumMod val="75000"/>
            </a:schemeClr>
          </a:solidFill>
          <a:ln>
            <a:solidFill>
              <a:schemeClr val="tx1"/>
            </a:solidFill>
          </a:ln>
        </p:spPr>
        <p:txBody>
          <a:bodyPr wrap="square" rtlCol="0">
            <a:spAutoFit/>
          </a:bodyPr>
          <a:lstStyle/>
          <a:p>
            <a:r>
              <a:rPr lang="en-US" b="1" dirty="0">
                <a:hlinkClick r:id="rId3"/>
              </a:rPr>
              <a:t>http://anf.ucsd.edu/tools/webdlmon</a:t>
            </a:r>
            <a:endParaRPr lang="en-US" b="1" dirty="0"/>
          </a:p>
        </p:txBody>
      </p:sp>
      <p:sp>
        <p:nvSpPr>
          <p:cNvPr id="3" name="Rectangle 2"/>
          <p:cNvSpPr/>
          <p:nvPr/>
        </p:nvSpPr>
        <p:spPr>
          <a:xfrm>
            <a:off x="914400" y="6013148"/>
            <a:ext cx="7928264" cy="830997"/>
          </a:xfrm>
          <a:prstGeom prst="rect">
            <a:avLst/>
          </a:prstGeom>
          <a:solidFill>
            <a:schemeClr val="accent1">
              <a:lumMod val="60000"/>
              <a:lumOff val="40000"/>
            </a:schemeClr>
          </a:solidFill>
          <a:ln>
            <a:solidFill>
              <a:schemeClr val="tx1"/>
            </a:solidFill>
          </a:ln>
        </p:spPr>
        <p:txBody>
          <a:bodyPr wrap="square">
            <a:spAutoFit/>
          </a:bodyPr>
          <a:lstStyle/>
          <a:p>
            <a:pPr marL="230188" indent="-230188">
              <a:buFont typeface="Arial"/>
              <a:buChar char="•"/>
            </a:pPr>
            <a:r>
              <a:rPr lang="en-US" sz="1600" dirty="0" smtClean="0"/>
              <a:t>Monitoring system renders data into actionable format</a:t>
            </a:r>
          </a:p>
          <a:p>
            <a:pPr marL="230188" indent="-230188">
              <a:buFont typeface="Arial"/>
              <a:buChar char="•"/>
            </a:pPr>
            <a:r>
              <a:rPr lang="en-US" sz="1600" dirty="0" smtClean="0"/>
              <a:t>Information then feeds weekly management prioritization for all service activities</a:t>
            </a:r>
            <a:endParaRPr lang="en-US" sz="1600" dirty="0"/>
          </a:p>
        </p:txBody>
      </p:sp>
    </p:spTree>
    <p:extLst>
      <p:ext uri="{BB962C8B-B14F-4D97-AF65-F5344CB8AC3E}">
        <p14:creationId xmlns:p14="http://schemas.microsoft.com/office/powerpoint/2010/main" val="320507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648200" y="0"/>
            <a:ext cx="4338638" cy="762000"/>
          </a:xfrm>
        </p:spPr>
        <p:txBody>
          <a:bodyPr/>
          <a:lstStyle/>
          <a:p>
            <a:r>
              <a:rPr lang="en-US" sz="2800" dirty="0" smtClean="0">
                <a:solidFill>
                  <a:schemeClr val="bg1"/>
                </a:solidFill>
              </a:rPr>
              <a:t>Real-time QC </a:t>
            </a:r>
            <a:br>
              <a:rPr lang="en-US" sz="2800" dirty="0" smtClean="0">
                <a:solidFill>
                  <a:schemeClr val="bg1"/>
                </a:solidFill>
              </a:rPr>
            </a:br>
            <a:r>
              <a:rPr lang="en-US" sz="2800" dirty="0" err="1" smtClean="0">
                <a:solidFill>
                  <a:schemeClr val="bg1"/>
                </a:solidFill>
              </a:rPr>
              <a:t>Webdlmon</a:t>
            </a:r>
            <a:endParaRPr lang="en-US" sz="2800" dirty="0" smtClean="0">
              <a:solidFill>
                <a:schemeClr val="bg1"/>
              </a:solidFill>
            </a:endParaRPr>
          </a:p>
        </p:txBody>
      </p:sp>
      <p:sp>
        <p:nvSpPr>
          <p:cNvPr id="5" name="TextBox 4"/>
          <p:cNvSpPr txBox="1"/>
          <p:nvPr/>
        </p:nvSpPr>
        <p:spPr>
          <a:xfrm>
            <a:off x="166254" y="1021726"/>
            <a:ext cx="8863445" cy="1200329"/>
          </a:xfrm>
          <a:prstGeom prst="rect">
            <a:avLst/>
          </a:prstGeom>
          <a:noFill/>
        </p:spPr>
        <p:txBody>
          <a:bodyPr wrap="square" rtlCol="0">
            <a:spAutoFit/>
          </a:bodyPr>
          <a:lstStyle/>
          <a:p>
            <a:r>
              <a:rPr lang="en-US" sz="1800" dirty="0" smtClean="0"/>
              <a:t>Cells can be selected to bring up an accumulated result view.</a:t>
            </a:r>
          </a:p>
          <a:p>
            <a:endParaRPr lang="en-US" sz="1800" dirty="0"/>
          </a:p>
          <a:p>
            <a:r>
              <a:rPr lang="en-US" sz="1800" dirty="0" smtClean="0"/>
              <a:t>Round Robin Database is a recursive </a:t>
            </a:r>
            <a:r>
              <a:rPr lang="en-US" sz="1800" dirty="0" err="1" smtClean="0"/>
              <a:t>downsampling</a:t>
            </a:r>
            <a:r>
              <a:rPr lang="en-US" sz="1800" dirty="0" smtClean="0"/>
              <a:t> of </a:t>
            </a:r>
            <a:r>
              <a:rPr lang="en-US" sz="1800" dirty="0" err="1" smtClean="0"/>
              <a:t>mseed</a:t>
            </a:r>
            <a:r>
              <a:rPr lang="en-US" sz="1800" dirty="0" smtClean="0"/>
              <a:t> </a:t>
            </a:r>
            <a:r>
              <a:rPr lang="en-US" sz="1800" dirty="0" err="1" smtClean="0"/>
              <a:t>timeseries</a:t>
            </a:r>
            <a:r>
              <a:rPr lang="en-US" sz="1800" dirty="0" smtClean="0"/>
              <a:t> which enables us to efficiently form views of Last Hour, Day, Week, Month or Year.</a:t>
            </a:r>
            <a:endParaRPr lang="en-US" sz="1800" dirty="0"/>
          </a:p>
        </p:txBody>
      </p:sp>
      <p:pic>
        <p:nvPicPr>
          <p:cNvPr id="309256" name="Picture 8" descr="month p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4794" y="4613563"/>
            <a:ext cx="4739206" cy="2171267"/>
          </a:xfrm>
          <a:prstGeom prst="rect">
            <a:avLst/>
          </a:prstGeom>
          <a:noFill/>
          <a:extLst>
            <a:ext uri="{909E8E84-426E-40DD-AFC4-6F175D3DCCD1}">
              <a14:hiddenFill xmlns:a14="http://schemas.microsoft.com/office/drawing/2010/main">
                <a:solidFill>
                  <a:srgbClr val="FFFFFF"/>
                </a:solidFill>
              </a14:hiddenFill>
            </a:ext>
          </a:extLst>
        </p:spPr>
      </p:pic>
      <p:pic>
        <p:nvPicPr>
          <p:cNvPr id="309258" name="Picture 10" descr="year 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22055"/>
            <a:ext cx="5507182" cy="25231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21482" y="2806504"/>
            <a:ext cx="1859973" cy="830997"/>
          </a:xfrm>
          <a:prstGeom prst="rect">
            <a:avLst/>
          </a:prstGeom>
          <a:noFill/>
        </p:spPr>
        <p:txBody>
          <a:bodyPr wrap="square" rtlCol="0">
            <a:spAutoFit/>
          </a:bodyPr>
          <a:lstStyle/>
          <a:p>
            <a:r>
              <a:rPr lang="en-US" sz="1600" dirty="0" smtClean="0"/>
              <a:t>Mass position of three elements for a year.</a:t>
            </a:r>
            <a:endParaRPr lang="en-US" sz="1600" dirty="0"/>
          </a:p>
        </p:txBody>
      </p:sp>
      <p:sp>
        <p:nvSpPr>
          <p:cNvPr id="16" name="TextBox 15"/>
          <p:cNvSpPr txBox="1"/>
          <p:nvPr/>
        </p:nvSpPr>
        <p:spPr>
          <a:xfrm>
            <a:off x="1714500" y="5872662"/>
            <a:ext cx="2617558" cy="830997"/>
          </a:xfrm>
          <a:prstGeom prst="rect">
            <a:avLst/>
          </a:prstGeom>
          <a:noFill/>
        </p:spPr>
        <p:txBody>
          <a:bodyPr wrap="square" rtlCol="0">
            <a:spAutoFit/>
          </a:bodyPr>
          <a:lstStyle/>
          <a:p>
            <a:r>
              <a:rPr lang="en-US" sz="1600" dirty="0" smtClean="0"/>
              <a:t>Vault temperature &amp; station power supply for a month.</a:t>
            </a:r>
            <a:endParaRPr lang="en-U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4658" name="Rectangle 2"/>
          <p:cNvSpPr>
            <a:spLocks noGrp="1" noChangeArrowheads="1"/>
          </p:cNvSpPr>
          <p:nvPr>
            <p:ph type="title"/>
          </p:nvPr>
        </p:nvSpPr>
        <p:spPr>
          <a:xfrm>
            <a:off x="4267200" y="0"/>
            <a:ext cx="4876800" cy="838200"/>
          </a:xfrm>
        </p:spPr>
        <p:txBody>
          <a:bodyPr/>
          <a:lstStyle/>
          <a:p>
            <a:r>
              <a:rPr lang="en-US" sz="3200" dirty="0">
                <a:solidFill>
                  <a:schemeClr val="bg1"/>
                </a:solidFill>
              </a:rPr>
              <a:t>Station </a:t>
            </a:r>
            <a:r>
              <a:rPr lang="en-US" sz="3200" dirty="0" smtClean="0">
                <a:solidFill>
                  <a:schemeClr val="bg1"/>
                </a:solidFill>
              </a:rPr>
              <a:t>Power</a:t>
            </a:r>
            <a:endParaRPr lang="en-US" sz="3200" dirty="0">
              <a:solidFill>
                <a:schemeClr val="bg1"/>
              </a:solidFill>
            </a:endParaRPr>
          </a:p>
        </p:txBody>
      </p:sp>
      <p:sp>
        <p:nvSpPr>
          <p:cNvPr id="2374659" name="Rectangle 3"/>
          <p:cNvSpPr>
            <a:spLocks noGrp="1" noChangeArrowheads="1"/>
          </p:cNvSpPr>
          <p:nvPr>
            <p:ph type="body" idx="1"/>
          </p:nvPr>
        </p:nvSpPr>
        <p:spPr>
          <a:xfrm>
            <a:off x="609600" y="1066800"/>
            <a:ext cx="7848600" cy="5486400"/>
          </a:xfrm>
        </p:spPr>
        <p:txBody>
          <a:bodyPr/>
          <a:lstStyle/>
          <a:p>
            <a:r>
              <a:rPr lang="en-US" dirty="0"/>
              <a:t>Independent regulation / distribution</a:t>
            </a:r>
          </a:p>
          <a:p>
            <a:r>
              <a:rPr lang="en-US" dirty="0"/>
              <a:t>Power control of </a:t>
            </a:r>
            <a:r>
              <a:rPr lang="en-US" dirty="0" err="1"/>
              <a:t>comms</a:t>
            </a:r>
            <a:r>
              <a:rPr lang="en-US" dirty="0"/>
              <a:t> device</a:t>
            </a:r>
          </a:p>
          <a:p>
            <a:r>
              <a:rPr lang="en-US" dirty="0"/>
              <a:t>Switching of backup power</a:t>
            </a:r>
          </a:p>
        </p:txBody>
      </p:sp>
      <p:graphicFrame>
        <p:nvGraphicFramePr>
          <p:cNvPr id="2374661" name="Object 5"/>
          <p:cNvGraphicFramePr>
            <a:graphicFrameLocks noChangeAspect="1"/>
          </p:cNvGraphicFramePr>
          <p:nvPr>
            <p:extLst>
              <p:ext uri="{D42A27DB-BD31-4B8C-83A1-F6EECF244321}">
                <p14:modId xmlns:p14="http://schemas.microsoft.com/office/powerpoint/2010/main" val="89369216"/>
              </p:ext>
            </p:extLst>
          </p:nvPr>
        </p:nvGraphicFramePr>
        <p:xfrm>
          <a:off x="320675" y="2993304"/>
          <a:ext cx="8451850" cy="3052762"/>
        </p:xfrm>
        <a:graphic>
          <a:graphicData uri="http://schemas.openxmlformats.org/presentationml/2006/ole">
            <mc:AlternateContent xmlns:mc="http://schemas.openxmlformats.org/markup-compatibility/2006">
              <mc:Choice xmlns:v="urn:schemas-microsoft-com:vml" Requires="v">
                <p:oleObj spid="_x0000_s308237" name="Visio" r:id="rId3" imgW="8541696" imgH="3030837" progId="Visio.Drawing.11">
                  <p:embed/>
                </p:oleObj>
              </mc:Choice>
              <mc:Fallback>
                <p:oleObj name="Visio" r:id="rId3" imgW="8541696" imgH="3030837" progId="Visio.Drawing.11">
                  <p:embed/>
                  <p:pic>
                    <p:nvPicPr>
                      <p:cNvPr id="0" name=""/>
                      <p:cNvPicPr>
                        <a:picLocks noChangeAspect="1" noChangeArrowheads="1"/>
                      </p:cNvPicPr>
                      <p:nvPr/>
                    </p:nvPicPr>
                    <p:blipFill>
                      <a:blip r:embed="rId4"/>
                      <a:srcRect/>
                      <a:stretch>
                        <a:fillRect/>
                      </a:stretch>
                    </p:blipFill>
                    <p:spPr bwMode="auto">
                      <a:xfrm>
                        <a:off x="320675" y="2993304"/>
                        <a:ext cx="8451850" cy="3052762"/>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34" name="Rectangle 2"/>
          <p:cNvSpPr>
            <a:spLocks noGrp="1" noChangeArrowheads="1"/>
          </p:cNvSpPr>
          <p:nvPr>
            <p:ph type="title"/>
          </p:nvPr>
        </p:nvSpPr>
        <p:spPr>
          <a:xfrm>
            <a:off x="4386263" y="0"/>
            <a:ext cx="4757737" cy="854075"/>
          </a:xfrm>
        </p:spPr>
        <p:txBody>
          <a:bodyPr/>
          <a:lstStyle/>
          <a:p>
            <a:r>
              <a:rPr lang="en-US" sz="2800" dirty="0" smtClean="0">
                <a:solidFill>
                  <a:schemeClr val="bg1"/>
                </a:solidFill>
              </a:rPr>
              <a:t>Device Integration</a:t>
            </a:r>
            <a:endParaRPr lang="en-US" sz="2800" dirty="0">
              <a:solidFill>
                <a:schemeClr val="bg1"/>
              </a:solidFill>
            </a:endParaRPr>
          </a:p>
        </p:txBody>
      </p:sp>
      <p:sp>
        <p:nvSpPr>
          <p:cNvPr id="2373635" name="Rectangle 3"/>
          <p:cNvSpPr>
            <a:spLocks noGrp="1" noChangeArrowheads="1"/>
          </p:cNvSpPr>
          <p:nvPr>
            <p:ph type="body" idx="1"/>
          </p:nvPr>
        </p:nvSpPr>
        <p:spPr>
          <a:xfrm>
            <a:off x="0" y="1557338"/>
            <a:ext cx="5178425" cy="5300662"/>
          </a:xfrm>
        </p:spPr>
        <p:txBody>
          <a:bodyPr/>
          <a:lstStyle/>
          <a:p>
            <a:pPr>
              <a:lnSpc>
                <a:spcPct val="80000"/>
              </a:lnSpc>
            </a:pPr>
            <a:r>
              <a:rPr lang="en-US" sz="1200" dirty="0"/>
              <a:t>16x16x8” Enclosure, hangs inside vault.  </a:t>
            </a:r>
          </a:p>
          <a:p>
            <a:pPr lvl="2">
              <a:lnSpc>
                <a:spcPct val="80000"/>
              </a:lnSpc>
            </a:pPr>
            <a:r>
              <a:rPr lang="en-US" sz="900" dirty="0"/>
              <a:t>IP68, 0.5” </a:t>
            </a:r>
            <a:r>
              <a:rPr lang="en-US" sz="900" dirty="0" err="1"/>
              <a:t>Lexan</a:t>
            </a:r>
            <a:r>
              <a:rPr lang="en-US" sz="900" dirty="0"/>
              <a:t> Clear lid, bulletproof!  </a:t>
            </a:r>
          </a:p>
          <a:p>
            <a:pPr>
              <a:lnSpc>
                <a:spcPct val="80000"/>
              </a:lnSpc>
            </a:pPr>
            <a:endParaRPr lang="en-US" sz="1200" dirty="0"/>
          </a:p>
          <a:p>
            <a:pPr>
              <a:lnSpc>
                <a:spcPct val="80000"/>
              </a:lnSpc>
            </a:pPr>
            <a:r>
              <a:rPr lang="en-US" sz="1200" dirty="0"/>
              <a:t>Q330 interfaces converted to industrial standard connections; </a:t>
            </a:r>
          </a:p>
          <a:p>
            <a:pPr lvl="2">
              <a:lnSpc>
                <a:spcPct val="80000"/>
              </a:lnSpc>
            </a:pPr>
            <a:r>
              <a:rPr lang="en-US" sz="900" dirty="0"/>
              <a:t>IDC flat ribbon, RJ45.</a:t>
            </a:r>
          </a:p>
          <a:p>
            <a:pPr>
              <a:lnSpc>
                <a:spcPct val="80000"/>
              </a:lnSpc>
            </a:pPr>
            <a:endParaRPr lang="en-US" sz="1200" dirty="0"/>
          </a:p>
          <a:p>
            <a:pPr>
              <a:lnSpc>
                <a:spcPct val="80000"/>
              </a:lnSpc>
            </a:pPr>
            <a:r>
              <a:rPr lang="en-US" sz="1200" dirty="0"/>
              <a:t>Custom power regulation circuit </a:t>
            </a:r>
          </a:p>
          <a:p>
            <a:pPr lvl="2">
              <a:lnSpc>
                <a:spcPct val="80000"/>
              </a:lnSpc>
            </a:pPr>
            <a:r>
              <a:rPr lang="en-US" sz="900" dirty="0" err="1"/>
              <a:t>Faultfree</a:t>
            </a:r>
            <a:r>
              <a:rPr lang="en-US" sz="900" dirty="0"/>
              <a:t> switchover to alkaline backup battery</a:t>
            </a:r>
          </a:p>
          <a:p>
            <a:pPr lvl="2">
              <a:lnSpc>
                <a:spcPct val="80000"/>
              </a:lnSpc>
            </a:pPr>
            <a:r>
              <a:rPr lang="en-US" sz="900" dirty="0" err="1"/>
              <a:t>Signalling</a:t>
            </a:r>
            <a:r>
              <a:rPr lang="en-US" sz="900" dirty="0"/>
              <a:t> via existing data channels for power SOH</a:t>
            </a:r>
          </a:p>
          <a:p>
            <a:pPr lvl="2">
              <a:lnSpc>
                <a:spcPct val="80000"/>
              </a:lnSpc>
            </a:pPr>
            <a:r>
              <a:rPr lang="en-US" sz="900" dirty="0"/>
              <a:t>Sensor power regulation, filtered power for Q330 and Baler</a:t>
            </a:r>
          </a:p>
          <a:p>
            <a:pPr lvl="2">
              <a:lnSpc>
                <a:spcPct val="80000"/>
              </a:lnSpc>
            </a:pPr>
            <a:r>
              <a:rPr lang="en-US" sz="900" dirty="0"/>
              <a:t>High efficiency regulation, load shedding/mode switch on backup power</a:t>
            </a:r>
          </a:p>
          <a:p>
            <a:pPr lvl="2">
              <a:lnSpc>
                <a:spcPct val="80000"/>
              </a:lnSpc>
            </a:pPr>
            <a:r>
              <a:rPr lang="en-US" sz="900" dirty="0"/>
              <a:t>Independent fault isolation of powered devices.</a:t>
            </a:r>
          </a:p>
          <a:p>
            <a:pPr lvl="2">
              <a:lnSpc>
                <a:spcPct val="80000"/>
              </a:lnSpc>
            </a:pPr>
            <a:endParaRPr lang="en-US" sz="900" dirty="0"/>
          </a:p>
          <a:p>
            <a:pPr>
              <a:lnSpc>
                <a:spcPct val="80000"/>
              </a:lnSpc>
            </a:pPr>
            <a:r>
              <a:rPr lang="en-US" sz="1200" dirty="0"/>
              <a:t>Station Integration</a:t>
            </a:r>
          </a:p>
          <a:p>
            <a:pPr lvl="2">
              <a:lnSpc>
                <a:spcPct val="80000"/>
              </a:lnSpc>
            </a:pPr>
            <a:r>
              <a:rPr lang="en-US" sz="900" dirty="0"/>
              <a:t>Integration of  </a:t>
            </a:r>
            <a:r>
              <a:rPr lang="en-US" sz="900" dirty="0" smtClean="0"/>
              <a:t>Baler44CT</a:t>
            </a:r>
            <a:r>
              <a:rPr lang="en-US" sz="900" dirty="0"/>
              <a:t>, Environmental sensor </a:t>
            </a:r>
          </a:p>
          <a:p>
            <a:pPr lvl="2">
              <a:lnSpc>
                <a:spcPct val="80000"/>
              </a:lnSpc>
            </a:pPr>
            <a:r>
              <a:rPr lang="en-US" sz="900" dirty="0"/>
              <a:t>Reset power cycle for </a:t>
            </a:r>
            <a:r>
              <a:rPr lang="en-US" sz="900" dirty="0" err="1"/>
              <a:t>comms</a:t>
            </a:r>
            <a:r>
              <a:rPr lang="en-US" sz="900" dirty="0"/>
              <a:t> equipment</a:t>
            </a:r>
          </a:p>
          <a:p>
            <a:pPr lvl="2">
              <a:lnSpc>
                <a:spcPct val="80000"/>
              </a:lnSpc>
            </a:pPr>
            <a:r>
              <a:rPr lang="en-US" sz="900" dirty="0"/>
              <a:t>Remotely controlled power interrupt for sensor</a:t>
            </a:r>
          </a:p>
          <a:p>
            <a:pPr lvl="2">
              <a:lnSpc>
                <a:spcPct val="80000"/>
              </a:lnSpc>
            </a:pPr>
            <a:r>
              <a:rPr lang="en-US" sz="900" dirty="0"/>
              <a:t>Monitor and </a:t>
            </a:r>
            <a:r>
              <a:rPr lang="en-US" sz="900" dirty="0" err="1"/>
              <a:t>signalling</a:t>
            </a:r>
            <a:r>
              <a:rPr lang="en-US" sz="900" dirty="0"/>
              <a:t> of pump operation</a:t>
            </a:r>
          </a:p>
          <a:p>
            <a:pPr lvl="2">
              <a:lnSpc>
                <a:spcPct val="80000"/>
              </a:lnSpc>
            </a:pPr>
            <a:endParaRPr lang="en-US" sz="900" dirty="0"/>
          </a:p>
          <a:p>
            <a:pPr>
              <a:lnSpc>
                <a:spcPct val="80000"/>
              </a:lnSpc>
            </a:pPr>
            <a:r>
              <a:rPr lang="en-US" sz="1200" dirty="0"/>
              <a:t>Protected housing for electronics and auxiliary equipment-allowing better flexibility and increased reliability.</a:t>
            </a:r>
          </a:p>
          <a:p>
            <a:pPr lvl="2">
              <a:lnSpc>
                <a:spcPct val="80000"/>
              </a:lnSpc>
            </a:pPr>
            <a:r>
              <a:rPr lang="en-US" sz="900" dirty="0"/>
              <a:t>Allows economical packaging choices for small ancillary devices</a:t>
            </a:r>
          </a:p>
          <a:p>
            <a:pPr lvl="2">
              <a:lnSpc>
                <a:spcPct val="80000"/>
              </a:lnSpc>
            </a:pPr>
            <a:r>
              <a:rPr lang="en-US" sz="900" dirty="0"/>
              <a:t>Protects commercial modems, charge controllers and circuit boards.</a:t>
            </a:r>
          </a:p>
          <a:p>
            <a:pPr lvl="2">
              <a:lnSpc>
                <a:spcPct val="80000"/>
              </a:lnSpc>
            </a:pPr>
            <a:r>
              <a:rPr lang="en-US" sz="900" dirty="0"/>
              <a:t>Simplifies troubleshooting, acts as a field </a:t>
            </a:r>
            <a:r>
              <a:rPr lang="en-US" sz="900" dirty="0" err="1"/>
              <a:t>replacable</a:t>
            </a:r>
            <a:r>
              <a:rPr lang="en-US" sz="900" dirty="0"/>
              <a:t> unit.</a:t>
            </a:r>
          </a:p>
          <a:p>
            <a:pPr>
              <a:lnSpc>
                <a:spcPct val="80000"/>
              </a:lnSpc>
            </a:pPr>
            <a:endParaRPr lang="en-US" sz="1200" dirty="0"/>
          </a:p>
          <a:p>
            <a:pPr>
              <a:lnSpc>
                <a:spcPct val="80000"/>
              </a:lnSpc>
            </a:pPr>
            <a:r>
              <a:rPr lang="en-US" sz="1200" dirty="0"/>
              <a:t>Uniform cabling for installation</a:t>
            </a:r>
          </a:p>
          <a:p>
            <a:pPr lvl="2">
              <a:lnSpc>
                <a:spcPct val="80000"/>
              </a:lnSpc>
            </a:pPr>
            <a:r>
              <a:rPr lang="en-US" sz="900" dirty="0"/>
              <a:t>MS style connectors, molded termination</a:t>
            </a:r>
          </a:p>
          <a:p>
            <a:pPr>
              <a:lnSpc>
                <a:spcPct val="80000"/>
              </a:lnSpc>
            </a:pPr>
            <a:endParaRPr lang="en-US" sz="1200" dirty="0"/>
          </a:p>
          <a:p>
            <a:pPr>
              <a:lnSpc>
                <a:spcPct val="80000"/>
              </a:lnSpc>
            </a:pPr>
            <a:r>
              <a:rPr lang="en-US" sz="1200" dirty="0"/>
              <a:t>Commercial production in large runs;  Enclosure, cables, PCB, testing, etc</a:t>
            </a:r>
          </a:p>
          <a:p>
            <a:pPr lvl="2">
              <a:lnSpc>
                <a:spcPct val="80000"/>
              </a:lnSpc>
            </a:pPr>
            <a:r>
              <a:rPr lang="en-US" sz="900" dirty="0"/>
              <a:t>Custom cable fabrication, custom metal, factory assembly and testing.</a:t>
            </a:r>
          </a:p>
        </p:txBody>
      </p:sp>
      <p:sp>
        <p:nvSpPr>
          <p:cNvPr id="2373636" name="Text Box 4"/>
          <p:cNvSpPr txBox="1">
            <a:spLocks noChangeArrowheads="1"/>
          </p:cNvSpPr>
          <p:nvPr/>
        </p:nvSpPr>
        <p:spPr bwMode="auto">
          <a:xfrm>
            <a:off x="2052638" y="984250"/>
            <a:ext cx="4646465" cy="461665"/>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t>Vault Interface Enclosure (</a:t>
            </a:r>
            <a:r>
              <a:rPr lang="en-US" sz="2400" dirty="0" smtClean="0"/>
              <a:t>VIE)</a:t>
            </a:r>
            <a:endParaRPr lang="en-US" sz="2400" dirty="0"/>
          </a:p>
        </p:txBody>
      </p:sp>
      <p:pic>
        <p:nvPicPr>
          <p:cNvPr id="2373637" name="Picture 5" descr="Vault_interface_enclosure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6213" y="1550988"/>
            <a:ext cx="37973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36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013" y="5873750"/>
            <a:ext cx="2579687" cy="292100"/>
          </a:xfrm>
          <a:prstGeom prst="rect">
            <a:avLst/>
          </a:prstGeom>
          <a:noFill/>
          <a:extLst>
            <a:ext uri="{909E8E84-426E-40DD-AFC4-6F175D3DCCD1}">
              <a14:hiddenFill xmlns:a14="http://schemas.microsoft.com/office/drawing/2010/main">
                <a:solidFill>
                  <a:srgbClr val="FFFFFF"/>
                </a:solidFill>
              </a14:hiddenFill>
            </a:ext>
          </a:extLst>
        </p:spPr>
      </p:pic>
      <p:pic>
        <p:nvPicPr>
          <p:cNvPr id="23736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5165725"/>
            <a:ext cx="1519237" cy="525463"/>
          </a:xfrm>
          <a:prstGeom prst="rect">
            <a:avLst/>
          </a:prstGeom>
          <a:noFill/>
          <a:extLst>
            <a:ext uri="{909E8E84-426E-40DD-AFC4-6F175D3DCCD1}">
              <a14:hiddenFill xmlns:a14="http://schemas.microsoft.com/office/drawing/2010/main">
                <a:solidFill>
                  <a:srgbClr val="FFFFFF"/>
                </a:solidFill>
              </a14:hiddenFill>
            </a:ext>
          </a:extLst>
        </p:spPr>
      </p:pic>
      <p:pic>
        <p:nvPicPr>
          <p:cNvPr id="23736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4113" y="5159375"/>
            <a:ext cx="10953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4648200" y="0"/>
            <a:ext cx="4338638" cy="762000"/>
          </a:xfrm>
        </p:spPr>
        <p:txBody>
          <a:bodyPr/>
          <a:lstStyle/>
          <a:p>
            <a:r>
              <a:rPr lang="en-US" sz="3200" dirty="0" smtClean="0">
                <a:solidFill>
                  <a:schemeClr val="bg1"/>
                </a:solidFill>
              </a:rPr>
              <a:t>Sensor Performance</a:t>
            </a:r>
          </a:p>
        </p:txBody>
      </p:sp>
      <p:sp>
        <p:nvSpPr>
          <p:cNvPr id="308228" name="Rectangle 4"/>
          <p:cNvSpPr>
            <a:spLocks noChangeArrowheads="1"/>
          </p:cNvSpPr>
          <p:nvPr/>
        </p:nvSpPr>
        <p:spPr bwMode="auto">
          <a:xfrm>
            <a:off x="0" y="1211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8229" name="Rectangle 5"/>
          <p:cNvSpPr>
            <a:spLocks noChangeArrowheads="1"/>
          </p:cNvSpPr>
          <p:nvPr/>
        </p:nvSpPr>
        <p:spPr bwMode="auto">
          <a:xfrm>
            <a:off x="0" y="204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08232" name="Picture 8" descr="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6775"/>
            <a:ext cx="8069263" cy="5707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4648200" y="0"/>
            <a:ext cx="4338638" cy="762000"/>
          </a:xfrm>
        </p:spPr>
        <p:txBody>
          <a:bodyPr/>
          <a:lstStyle/>
          <a:p>
            <a:r>
              <a:rPr lang="en-US" sz="3200" dirty="0" smtClean="0">
                <a:solidFill>
                  <a:schemeClr val="bg1"/>
                </a:solidFill>
              </a:rPr>
              <a:t>Sensor Performance</a:t>
            </a:r>
          </a:p>
        </p:txBody>
      </p:sp>
      <p:sp>
        <p:nvSpPr>
          <p:cNvPr id="309253" name="Rectangle 5"/>
          <p:cNvSpPr>
            <a:spLocks noChangeArrowheads="1"/>
          </p:cNvSpPr>
          <p:nvPr/>
        </p:nvSpPr>
        <p:spPr bwMode="auto">
          <a:xfrm>
            <a:off x="0" y="204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09255" name="Picture 7" descr="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6542"/>
            <a:ext cx="8136082" cy="5737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6659" name="Rectangle 1027"/>
          <p:cNvSpPr>
            <a:spLocks noGrp="1" noChangeArrowheads="1"/>
          </p:cNvSpPr>
          <p:nvPr>
            <p:ph type="body" sz="half" idx="1"/>
          </p:nvPr>
        </p:nvSpPr>
        <p:spPr>
          <a:xfrm>
            <a:off x="641350" y="939800"/>
            <a:ext cx="3810000" cy="3810000"/>
          </a:xfrm>
        </p:spPr>
        <p:txBody>
          <a:bodyPr/>
          <a:lstStyle/>
          <a:p>
            <a:r>
              <a:rPr lang="en-US" sz="2800"/>
              <a:t>Noise PDF</a:t>
            </a:r>
          </a:p>
        </p:txBody>
      </p:sp>
      <p:pic>
        <p:nvPicPr>
          <p:cNvPr id="2246661" name="Picture 1029" descr="BHHOR_GSN_200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40300" y="3681413"/>
            <a:ext cx="4203700" cy="3176587"/>
          </a:xfrm>
        </p:spPr>
      </p:pic>
      <p:pic>
        <p:nvPicPr>
          <p:cNvPr id="2246662" name="Picture 1030" descr="BHZ_GSN_2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063" y="868363"/>
            <a:ext cx="4198937" cy="3194050"/>
          </a:xfrm>
          <a:prstGeom prst="rect">
            <a:avLst/>
          </a:prstGeom>
          <a:noFill/>
          <a:extLst>
            <a:ext uri="{909E8E84-426E-40DD-AFC4-6F175D3DCCD1}">
              <a14:hiddenFill xmlns:a14="http://schemas.microsoft.com/office/drawing/2010/main">
                <a:solidFill>
                  <a:srgbClr val="FFFFFF"/>
                </a:solidFill>
              </a14:hiddenFill>
            </a:ext>
          </a:extLst>
        </p:spPr>
      </p:pic>
      <p:pic>
        <p:nvPicPr>
          <p:cNvPr id="2246663" name="Picture 1031" descr="TA07v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 y="887413"/>
            <a:ext cx="4198938" cy="3190875"/>
          </a:xfrm>
          <a:prstGeom prst="rect">
            <a:avLst/>
          </a:prstGeom>
          <a:noFill/>
          <a:extLst>
            <a:ext uri="{909E8E84-426E-40DD-AFC4-6F175D3DCCD1}">
              <a14:hiddenFill xmlns:a14="http://schemas.microsoft.com/office/drawing/2010/main">
                <a:solidFill>
                  <a:srgbClr val="FFFFFF"/>
                </a:solidFill>
              </a14:hiddenFill>
            </a:ext>
          </a:extLst>
        </p:spPr>
      </p:pic>
      <p:pic>
        <p:nvPicPr>
          <p:cNvPr id="2246664" name="Picture 1032" descr="TA07h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76650"/>
            <a:ext cx="4198938" cy="3181350"/>
          </a:xfrm>
          <a:prstGeom prst="rect">
            <a:avLst/>
          </a:prstGeom>
          <a:noFill/>
          <a:extLst>
            <a:ext uri="{909E8E84-426E-40DD-AFC4-6F175D3DCCD1}">
              <a14:hiddenFill xmlns:a14="http://schemas.microsoft.com/office/drawing/2010/main">
                <a:solidFill>
                  <a:srgbClr val="FFFFFF"/>
                </a:solidFill>
              </a14:hiddenFill>
            </a:ext>
          </a:extLst>
        </p:spPr>
      </p:pic>
      <p:sp>
        <p:nvSpPr>
          <p:cNvPr id="2246665" name="Rectangle 1033"/>
          <p:cNvSpPr>
            <a:spLocks noChangeArrowheads="1"/>
          </p:cNvSpPr>
          <p:nvPr/>
        </p:nvSpPr>
        <p:spPr bwMode="auto">
          <a:xfrm>
            <a:off x="4338638" y="0"/>
            <a:ext cx="48006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sz="3200" b="0">
                <a:solidFill>
                  <a:schemeClr val="bg1"/>
                </a:solidFill>
                <a:ea typeface="ＭＳ Ｐゴシック" pitchFamily="1" charset="-128"/>
              </a:rPr>
              <a:t>Power Density Functions</a:t>
            </a:r>
          </a:p>
        </p:txBody>
      </p:sp>
      <p:sp>
        <p:nvSpPr>
          <p:cNvPr id="2228228" name="Text Box 4"/>
          <p:cNvSpPr txBox="1">
            <a:spLocks noChangeArrowheads="1"/>
          </p:cNvSpPr>
          <p:nvPr/>
        </p:nvSpPr>
        <p:spPr bwMode="auto">
          <a:xfrm>
            <a:off x="2270125" y="1255713"/>
            <a:ext cx="1377950" cy="366712"/>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solidFill>
                  <a:schemeClr val="bg1"/>
                </a:solidFill>
              </a:rPr>
              <a:t>TA Vertical</a:t>
            </a:r>
          </a:p>
        </p:txBody>
      </p:sp>
      <p:sp>
        <p:nvSpPr>
          <p:cNvPr id="2228229" name="Text Box 5"/>
          <p:cNvSpPr txBox="1">
            <a:spLocks noChangeArrowheads="1"/>
          </p:cNvSpPr>
          <p:nvPr/>
        </p:nvSpPr>
        <p:spPr bwMode="auto">
          <a:xfrm>
            <a:off x="6689725" y="4075113"/>
            <a:ext cx="1860550" cy="366712"/>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solidFill>
                  <a:schemeClr val="bg1"/>
                </a:solidFill>
              </a:rPr>
              <a:t>GSN Horizontal</a:t>
            </a:r>
          </a:p>
        </p:txBody>
      </p:sp>
      <p:sp>
        <p:nvSpPr>
          <p:cNvPr id="2228230" name="Text Box 6"/>
          <p:cNvSpPr txBox="1">
            <a:spLocks noChangeArrowheads="1"/>
          </p:cNvSpPr>
          <p:nvPr/>
        </p:nvSpPr>
        <p:spPr bwMode="auto">
          <a:xfrm>
            <a:off x="1952625" y="4037013"/>
            <a:ext cx="1670050" cy="366712"/>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solidFill>
                  <a:schemeClr val="bg1"/>
                </a:solidFill>
              </a:rPr>
              <a:t>TA</a:t>
            </a:r>
            <a:r>
              <a:rPr lang="en-US" sz="1800" dirty="0"/>
              <a:t> </a:t>
            </a:r>
            <a:r>
              <a:rPr lang="en-US" sz="1800" dirty="0">
                <a:solidFill>
                  <a:schemeClr val="bg1"/>
                </a:solidFill>
              </a:rPr>
              <a:t>Horizontal</a:t>
            </a:r>
          </a:p>
        </p:txBody>
      </p:sp>
      <p:sp>
        <p:nvSpPr>
          <p:cNvPr id="2228231" name="Text Box 7"/>
          <p:cNvSpPr txBox="1">
            <a:spLocks noChangeArrowheads="1"/>
          </p:cNvSpPr>
          <p:nvPr/>
        </p:nvSpPr>
        <p:spPr bwMode="auto">
          <a:xfrm>
            <a:off x="6969125" y="1281113"/>
            <a:ext cx="1568450" cy="366712"/>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solidFill>
                  <a:schemeClr val="bg1"/>
                </a:solidFill>
              </a:rPr>
              <a:t>GSN Vertical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DI_vs_LHE.jpg"/>
          <p:cNvPicPr>
            <a:picLocks noChangeAspect="1"/>
          </p:cNvPicPr>
          <p:nvPr/>
        </p:nvPicPr>
        <p:blipFill>
          <a:blip r:embed="rId2"/>
          <a:stretch>
            <a:fillRect/>
          </a:stretch>
        </p:blipFill>
        <p:spPr>
          <a:xfrm>
            <a:off x="0" y="1590942"/>
            <a:ext cx="6753637" cy="3090752"/>
          </a:xfrm>
          <a:prstGeom prst="rect">
            <a:avLst/>
          </a:prstGeom>
        </p:spPr>
      </p:pic>
      <p:sp>
        <p:nvSpPr>
          <p:cNvPr id="2" name="Title 1"/>
          <p:cNvSpPr>
            <a:spLocks noGrp="1"/>
          </p:cNvSpPr>
          <p:nvPr>
            <p:ph type="title"/>
          </p:nvPr>
        </p:nvSpPr>
        <p:spPr>
          <a:xfrm>
            <a:off x="4011354" y="0"/>
            <a:ext cx="5132646" cy="811061"/>
          </a:xfrm>
        </p:spPr>
        <p:txBody>
          <a:bodyPr/>
          <a:lstStyle/>
          <a:p>
            <a:pPr algn="l"/>
            <a:r>
              <a:rPr lang="en-US" sz="2800" dirty="0" smtClean="0">
                <a:solidFill>
                  <a:schemeClr val="bg1"/>
                </a:solidFill>
              </a:rPr>
              <a:t>Pressure – Seismic Correlation</a:t>
            </a:r>
            <a:endParaRPr lang="en-US" sz="2800" dirty="0">
              <a:solidFill>
                <a:schemeClr val="bg1"/>
              </a:solidFill>
            </a:endParaRPr>
          </a:p>
        </p:txBody>
      </p:sp>
      <p:sp>
        <p:nvSpPr>
          <p:cNvPr id="3" name="Text Placeholder 2"/>
          <p:cNvSpPr>
            <a:spLocks noGrp="1"/>
          </p:cNvSpPr>
          <p:nvPr>
            <p:ph type="body" sz="half" idx="1"/>
          </p:nvPr>
        </p:nvSpPr>
        <p:spPr>
          <a:xfrm>
            <a:off x="381248" y="779633"/>
            <a:ext cx="7338334" cy="486850"/>
          </a:xfrm>
        </p:spPr>
        <p:txBody>
          <a:bodyPr/>
          <a:lstStyle/>
          <a:p>
            <a:pPr marL="171450" indent="-171450"/>
            <a:r>
              <a:rPr lang="en-US" sz="2000" dirty="0" smtClean="0"/>
              <a:t>Pressure observations are strongly correlated to seismic data</a:t>
            </a:r>
          </a:p>
          <a:p>
            <a:pPr marL="171450" indent="-171450"/>
            <a:r>
              <a:rPr lang="en-US" sz="2000" dirty="0" smtClean="0"/>
              <a:t>Both vertical and horizontal seismic components</a:t>
            </a:r>
          </a:p>
        </p:txBody>
      </p:sp>
      <p:sp>
        <p:nvSpPr>
          <p:cNvPr id="9" name="TextBox 8"/>
          <p:cNvSpPr txBox="1"/>
          <p:nvPr/>
        </p:nvSpPr>
        <p:spPr>
          <a:xfrm>
            <a:off x="4384099" y="1675860"/>
            <a:ext cx="2074998" cy="369332"/>
          </a:xfrm>
          <a:prstGeom prst="rect">
            <a:avLst/>
          </a:prstGeom>
          <a:solidFill>
            <a:srgbClr val="FFFF00"/>
          </a:solidFill>
          <a:ln>
            <a:solidFill>
              <a:schemeClr val="tx1"/>
            </a:solidFill>
          </a:ln>
        </p:spPr>
        <p:txBody>
          <a:bodyPr wrap="square" rtlCol="0">
            <a:spAutoFit/>
          </a:bodyPr>
          <a:lstStyle/>
          <a:p>
            <a:pPr algn="ctr"/>
            <a:r>
              <a:rPr lang="en-US" sz="1800" dirty="0" smtClean="0"/>
              <a:t>LDM - pressure</a:t>
            </a:r>
            <a:endParaRPr lang="en-US" sz="1800" dirty="0"/>
          </a:p>
        </p:txBody>
      </p:sp>
      <p:sp>
        <p:nvSpPr>
          <p:cNvPr id="10" name="TextBox 9"/>
          <p:cNvSpPr txBox="1"/>
          <p:nvPr/>
        </p:nvSpPr>
        <p:spPr>
          <a:xfrm>
            <a:off x="4357153" y="2948984"/>
            <a:ext cx="2069100" cy="369332"/>
          </a:xfrm>
          <a:prstGeom prst="rect">
            <a:avLst/>
          </a:prstGeom>
          <a:solidFill>
            <a:srgbClr val="FFFF00"/>
          </a:solidFill>
          <a:ln>
            <a:solidFill>
              <a:schemeClr val="tx1"/>
            </a:solidFill>
          </a:ln>
        </p:spPr>
        <p:txBody>
          <a:bodyPr wrap="square" rtlCol="0">
            <a:spAutoFit/>
          </a:bodyPr>
          <a:lstStyle/>
          <a:p>
            <a:pPr algn="ctr"/>
            <a:r>
              <a:rPr lang="en-US" sz="1800" dirty="0" smtClean="0"/>
              <a:t>LHE- seismic</a:t>
            </a:r>
            <a:endParaRPr lang="en-US" sz="1800" dirty="0"/>
          </a:p>
        </p:txBody>
      </p:sp>
      <p:sp>
        <p:nvSpPr>
          <p:cNvPr id="11" name="TextBox 10"/>
          <p:cNvSpPr txBox="1"/>
          <p:nvPr/>
        </p:nvSpPr>
        <p:spPr>
          <a:xfrm>
            <a:off x="1709753" y="4363846"/>
            <a:ext cx="2881611" cy="369332"/>
          </a:xfrm>
          <a:prstGeom prst="rect">
            <a:avLst/>
          </a:prstGeom>
          <a:noFill/>
        </p:spPr>
        <p:txBody>
          <a:bodyPr wrap="square" rtlCol="0">
            <a:spAutoFit/>
          </a:bodyPr>
          <a:lstStyle/>
          <a:p>
            <a:pPr algn="ctr"/>
            <a:r>
              <a:rPr lang="en-US" sz="1800" dirty="0" smtClean="0">
                <a:solidFill>
                  <a:srgbClr val="FF0000"/>
                </a:solidFill>
              </a:rPr>
              <a:t>4 days</a:t>
            </a:r>
            <a:endParaRPr lang="en-US" sz="1800" dirty="0">
              <a:solidFill>
                <a:srgbClr val="FF0000"/>
              </a:solidFill>
            </a:endParaRPr>
          </a:p>
        </p:txBody>
      </p:sp>
      <p:pic>
        <p:nvPicPr>
          <p:cNvPr id="17" name="Picture 16" descr="coherence.jpg"/>
          <p:cNvPicPr>
            <a:picLocks noChangeAspect="1"/>
          </p:cNvPicPr>
          <p:nvPr/>
        </p:nvPicPr>
        <p:blipFill>
          <a:blip r:embed="rId3"/>
          <a:srcRect l="6032" t="5041" r="6205" b="6559"/>
          <a:stretch>
            <a:fillRect/>
          </a:stretch>
        </p:blipFill>
        <p:spPr>
          <a:xfrm>
            <a:off x="5889819" y="4573297"/>
            <a:ext cx="3031931" cy="2235666"/>
          </a:xfrm>
          <a:prstGeom prst="rect">
            <a:avLst/>
          </a:prstGeom>
        </p:spPr>
      </p:pic>
      <p:cxnSp>
        <p:nvCxnSpPr>
          <p:cNvPr id="18" name="Straight Arrow Connector 17"/>
          <p:cNvCxnSpPr/>
          <p:nvPr/>
        </p:nvCxnSpPr>
        <p:spPr bwMode="auto">
          <a:xfrm>
            <a:off x="3622406" y="4581608"/>
            <a:ext cx="2803847" cy="363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rot="10800000" flipV="1">
            <a:off x="505833" y="4572523"/>
            <a:ext cx="2112520" cy="7891"/>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6" name="TextBox 25"/>
          <p:cNvSpPr txBox="1"/>
          <p:nvPr/>
        </p:nvSpPr>
        <p:spPr>
          <a:xfrm>
            <a:off x="5908623" y="6591803"/>
            <a:ext cx="1171094" cy="276999"/>
          </a:xfrm>
          <a:prstGeom prst="rect">
            <a:avLst/>
          </a:prstGeom>
          <a:noFill/>
        </p:spPr>
        <p:txBody>
          <a:bodyPr wrap="square" rtlCol="0">
            <a:spAutoFit/>
          </a:bodyPr>
          <a:lstStyle/>
          <a:p>
            <a:pPr algn="ctr"/>
            <a:r>
              <a:rPr lang="en-US" sz="1200" dirty="0" smtClean="0"/>
              <a:t>1000 </a:t>
            </a:r>
            <a:r>
              <a:rPr lang="en-US" sz="1200" dirty="0" err="1" smtClean="0"/>
              <a:t>s</a:t>
            </a:r>
            <a:endParaRPr lang="en-US" sz="1200" dirty="0"/>
          </a:p>
        </p:txBody>
      </p:sp>
      <p:sp>
        <p:nvSpPr>
          <p:cNvPr id="27" name="TextBox 26"/>
          <p:cNvSpPr txBox="1"/>
          <p:nvPr/>
        </p:nvSpPr>
        <p:spPr>
          <a:xfrm>
            <a:off x="7210618" y="6591803"/>
            <a:ext cx="866583" cy="276999"/>
          </a:xfrm>
          <a:prstGeom prst="rect">
            <a:avLst/>
          </a:prstGeom>
          <a:noFill/>
        </p:spPr>
        <p:txBody>
          <a:bodyPr wrap="square" rtlCol="0">
            <a:spAutoFit/>
          </a:bodyPr>
          <a:lstStyle/>
          <a:p>
            <a:pPr algn="ctr"/>
            <a:r>
              <a:rPr lang="en-US" sz="1200" dirty="0" smtClean="0"/>
              <a:t>100 </a:t>
            </a:r>
            <a:r>
              <a:rPr lang="en-US" sz="1200" dirty="0" err="1" smtClean="0"/>
              <a:t>s</a:t>
            </a:r>
            <a:endParaRPr lang="en-US" sz="1200" dirty="0"/>
          </a:p>
        </p:txBody>
      </p:sp>
      <p:sp>
        <p:nvSpPr>
          <p:cNvPr id="28" name="TextBox 27"/>
          <p:cNvSpPr txBox="1"/>
          <p:nvPr/>
        </p:nvSpPr>
        <p:spPr>
          <a:xfrm>
            <a:off x="8448842" y="6596390"/>
            <a:ext cx="523709" cy="276999"/>
          </a:xfrm>
          <a:prstGeom prst="rect">
            <a:avLst/>
          </a:prstGeom>
          <a:noFill/>
        </p:spPr>
        <p:txBody>
          <a:bodyPr wrap="square" rtlCol="0">
            <a:spAutoFit/>
          </a:bodyPr>
          <a:lstStyle/>
          <a:p>
            <a:pPr algn="ctr"/>
            <a:r>
              <a:rPr lang="en-US" sz="1200" dirty="0" smtClean="0"/>
              <a:t>10 </a:t>
            </a:r>
            <a:r>
              <a:rPr lang="en-US" sz="1200" dirty="0" err="1" smtClean="0"/>
              <a:t>s</a:t>
            </a:r>
            <a:endParaRPr lang="en-US" sz="1200" dirty="0"/>
          </a:p>
        </p:txBody>
      </p:sp>
      <p:sp>
        <p:nvSpPr>
          <p:cNvPr id="29" name="TextBox 28"/>
          <p:cNvSpPr txBox="1"/>
          <p:nvPr/>
        </p:nvSpPr>
        <p:spPr>
          <a:xfrm>
            <a:off x="5211139" y="5772806"/>
            <a:ext cx="2408362" cy="646331"/>
          </a:xfrm>
          <a:prstGeom prst="rect">
            <a:avLst/>
          </a:prstGeom>
          <a:solidFill>
            <a:srgbClr val="FFFF00"/>
          </a:solidFill>
          <a:ln>
            <a:solidFill>
              <a:schemeClr val="tx1"/>
            </a:solidFill>
          </a:ln>
        </p:spPr>
        <p:txBody>
          <a:bodyPr wrap="square" rtlCol="0">
            <a:spAutoFit/>
          </a:bodyPr>
          <a:lstStyle/>
          <a:p>
            <a:pPr algn="ctr"/>
            <a:r>
              <a:rPr lang="en-US" sz="1800" dirty="0" smtClean="0"/>
              <a:t>Pressure – Seismic Coherence</a:t>
            </a:r>
            <a:endParaRPr lang="en-US" sz="1800" dirty="0"/>
          </a:p>
        </p:txBody>
      </p:sp>
      <p:sp>
        <p:nvSpPr>
          <p:cNvPr id="15" name="TextBox 14"/>
          <p:cNvSpPr txBox="1"/>
          <p:nvPr/>
        </p:nvSpPr>
        <p:spPr>
          <a:xfrm>
            <a:off x="143763" y="4879945"/>
            <a:ext cx="5031747" cy="1938992"/>
          </a:xfrm>
          <a:prstGeom prst="rect">
            <a:avLst/>
          </a:prstGeom>
          <a:solidFill>
            <a:schemeClr val="bg1">
              <a:lumMod val="75000"/>
            </a:schemeClr>
          </a:solidFill>
          <a:ln>
            <a:solidFill>
              <a:schemeClr val="tx1"/>
            </a:solidFill>
          </a:ln>
        </p:spPr>
        <p:txBody>
          <a:bodyPr wrap="square" rtlCol="0">
            <a:spAutoFit/>
          </a:bodyPr>
          <a:lstStyle/>
          <a:p>
            <a:r>
              <a:rPr lang="en-US" sz="2000" dirty="0" smtClean="0"/>
              <a:t>Applications</a:t>
            </a:r>
          </a:p>
          <a:p>
            <a:pPr marL="227013" indent="-227013">
              <a:buFont typeface="Arial"/>
              <a:buChar char="•"/>
            </a:pPr>
            <a:r>
              <a:rPr lang="en-US" sz="2000" dirty="0" smtClean="0"/>
              <a:t>Use pressure signal to reduce seismic noise</a:t>
            </a:r>
          </a:p>
          <a:p>
            <a:pPr marL="227013" indent="-227013">
              <a:buFont typeface="Arial"/>
              <a:buChar char="•"/>
            </a:pPr>
            <a:r>
              <a:rPr lang="en-US" sz="2000" dirty="0" smtClean="0"/>
              <a:t>Use forcing function (pressure) and response (tilt) to constrain crustal properties </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191000" y="0"/>
            <a:ext cx="4795838" cy="762000"/>
          </a:xfrm>
        </p:spPr>
        <p:txBody>
          <a:bodyPr/>
          <a:lstStyle/>
          <a:p>
            <a:r>
              <a:rPr lang="en-US" sz="3200" dirty="0" smtClean="0">
                <a:solidFill>
                  <a:schemeClr val="bg1"/>
                </a:solidFill>
              </a:rPr>
              <a:t>The Transportable Array</a:t>
            </a:r>
          </a:p>
        </p:txBody>
      </p:sp>
      <p:sp>
        <p:nvSpPr>
          <p:cNvPr id="300035" name="Rectangle 3"/>
          <p:cNvSpPr>
            <a:spLocks noGrp="1" noChangeArrowheads="1"/>
          </p:cNvSpPr>
          <p:nvPr>
            <p:ph type="body" idx="1"/>
          </p:nvPr>
        </p:nvSpPr>
        <p:spPr>
          <a:xfrm>
            <a:off x="381000" y="1066800"/>
            <a:ext cx="8128000" cy="1371600"/>
          </a:xfrm>
        </p:spPr>
        <p:txBody>
          <a:bodyPr/>
          <a:lstStyle/>
          <a:p>
            <a:pPr>
              <a:lnSpc>
                <a:spcPct val="80000"/>
              </a:lnSpc>
            </a:pPr>
            <a:r>
              <a:rPr lang="en-US" sz="2400" dirty="0" smtClean="0"/>
              <a:t>Large scale -  450 broadband stations</a:t>
            </a:r>
          </a:p>
          <a:p>
            <a:pPr>
              <a:lnSpc>
                <a:spcPct val="80000"/>
              </a:lnSpc>
            </a:pPr>
            <a:r>
              <a:rPr lang="en-US" sz="2400" dirty="0" smtClean="0"/>
              <a:t>Transient stations – network configuration changes daily</a:t>
            </a:r>
          </a:p>
          <a:p>
            <a:pPr>
              <a:lnSpc>
                <a:spcPct val="80000"/>
              </a:lnSpc>
            </a:pPr>
            <a:r>
              <a:rPr lang="en-US" sz="2400" dirty="0" smtClean="0"/>
              <a:t>Large investment – high expectations</a:t>
            </a:r>
          </a:p>
        </p:txBody>
      </p:sp>
      <p:sp>
        <p:nvSpPr>
          <p:cNvPr id="5" name="Rectangle 3"/>
          <p:cNvSpPr txBox="1">
            <a:spLocks noChangeArrowheads="1"/>
          </p:cNvSpPr>
          <p:nvPr/>
        </p:nvSpPr>
        <p:spPr bwMode="auto">
          <a:xfrm>
            <a:off x="228600" y="2819400"/>
            <a:ext cx="1922607" cy="300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a:lstStyle>
          <a:p>
            <a:pPr marL="0" indent="0">
              <a:lnSpc>
                <a:spcPct val="80000"/>
              </a:lnSpc>
              <a:buNone/>
            </a:pPr>
            <a:r>
              <a:rPr lang="en-US" sz="2000" dirty="0" smtClean="0"/>
              <a:t>1,680 sites</a:t>
            </a:r>
          </a:p>
          <a:p>
            <a:pPr marL="0" indent="0">
              <a:lnSpc>
                <a:spcPct val="80000"/>
              </a:lnSpc>
              <a:buNone/>
            </a:pPr>
            <a:endParaRPr lang="en-US" sz="2000" dirty="0" smtClean="0"/>
          </a:p>
          <a:p>
            <a:pPr marL="0" indent="0">
              <a:lnSpc>
                <a:spcPct val="80000"/>
              </a:lnSpc>
              <a:buNone/>
            </a:pPr>
            <a:r>
              <a:rPr lang="en-US" sz="2000" dirty="0" smtClean="0"/>
              <a:t>19 </a:t>
            </a:r>
            <a:r>
              <a:rPr lang="en-US" sz="2000" dirty="0" err="1" smtClean="0"/>
              <a:t>sta</a:t>
            </a:r>
            <a:r>
              <a:rPr lang="en-US" sz="2000" dirty="0" smtClean="0"/>
              <a:t> / month</a:t>
            </a:r>
          </a:p>
          <a:p>
            <a:pPr marL="0" indent="0">
              <a:lnSpc>
                <a:spcPct val="80000"/>
              </a:lnSpc>
              <a:buNone/>
            </a:pPr>
            <a:endParaRPr lang="en-US" sz="2000" dirty="0" smtClean="0"/>
          </a:p>
          <a:p>
            <a:pPr marL="0" indent="0">
              <a:lnSpc>
                <a:spcPct val="80000"/>
              </a:lnSpc>
              <a:buNone/>
            </a:pPr>
            <a:r>
              <a:rPr lang="en-US" sz="2000" dirty="0" smtClean="0"/>
              <a:t>4.5 </a:t>
            </a:r>
            <a:r>
              <a:rPr lang="en-US" sz="2000" dirty="0" err="1" smtClean="0"/>
              <a:t>Gb</a:t>
            </a:r>
            <a:r>
              <a:rPr lang="en-US" sz="2000" dirty="0" smtClean="0"/>
              <a:t> / day</a:t>
            </a:r>
          </a:p>
          <a:p>
            <a:pPr marL="0" indent="0">
              <a:lnSpc>
                <a:spcPct val="80000"/>
              </a:lnSpc>
              <a:buNone/>
            </a:pPr>
            <a:endParaRPr lang="en-US" sz="2000" dirty="0" smtClean="0"/>
          </a:p>
          <a:p>
            <a:pPr marL="0" indent="0">
              <a:lnSpc>
                <a:spcPct val="80000"/>
              </a:lnSpc>
              <a:buNone/>
            </a:pPr>
            <a:r>
              <a:rPr lang="en-US" sz="2000" dirty="0" smtClean="0"/>
              <a:t>$10M / year</a:t>
            </a:r>
          </a:p>
          <a:p>
            <a:pPr marL="0" indent="0">
              <a:lnSpc>
                <a:spcPct val="80000"/>
              </a:lnSpc>
              <a:buFont typeface="Arial" charset="0"/>
              <a:buNone/>
            </a:pPr>
            <a:endParaRPr lang="en-US" sz="2000" dirty="0" smtClean="0"/>
          </a:p>
          <a:p>
            <a:pPr>
              <a:lnSpc>
                <a:spcPct val="80000"/>
              </a:lnSpc>
            </a:pPr>
            <a:endParaRPr lang="en-US" sz="2000" dirty="0" smtClean="0"/>
          </a:p>
          <a:p>
            <a:pPr>
              <a:lnSpc>
                <a:spcPct val="80000"/>
              </a:lnSpc>
            </a:pPr>
            <a:endParaRPr lang="en-US" sz="2000" dirty="0" smtClean="0"/>
          </a:p>
        </p:txBody>
      </p:sp>
      <p:pic>
        <p:nvPicPr>
          <p:cNvPr id="9" name="Picture 8"/>
          <p:cNvPicPr>
            <a:picLocks noChangeAspect="1"/>
          </p:cNvPicPr>
          <p:nvPr/>
        </p:nvPicPr>
        <p:blipFill>
          <a:blip r:embed="rId2"/>
          <a:stretch>
            <a:fillRect/>
          </a:stretch>
        </p:blipFill>
        <p:spPr>
          <a:xfrm>
            <a:off x="2362200" y="2433042"/>
            <a:ext cx="6781800" cy="4424957"/>
          </a:xfrm>
          <a:prstGeom prst="rect">
            <a:avLst/>
          </a:prstGeom>
        </p:spPr>
      </p:pic>
      <p:sp>
        <p:nvSpPr>
          <p:cNvPr id="10" name="Rectangle 9"/>
          <p:cNvSpPr txBox="1">
            <a:spLocks noChangeArrowheads="1"/>
          </p:cNvSpPr>
          <p:nvPr/>
        </p:nvSpPr>
        <p:spPr bwMode="auto">
          <a:xfrm>
            <a:off x="6324601" y="6248400"/>
            <a:ext cx="2819399" cy="609600"/>
          </a:xfrm>
          <a:prstGeom prst="rect">
            <a:avLst/>
          </a:prstGeom>
          <a:solidFill>
            <a:srgbClr val="FFFF99"/>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0"/>
              </a:spcAft>
              <a:buClrTx/>
              <a:buSzTx/>
              <a:tabLst/>
              <a:defRPr/>
            </a:pPr>
            <a:r>
              <a:rPr lang="en-US" sz="1400" kern="0" dirty="0" smtClean="0">
                <a:latin typeface="+mn-lt"/>
              </a:rPr>
              <a:t>Red = current array location</a:t>
            </a:r>
          </a:p>
          <a:p>
            <a:pPr marL="231775" marR="0" lvl="0" indent="-231775" algn="l" defTabSz="914400" rtl="0" eaLnBrk="1" fontAlgn="base" latinLnBrk="0" hangingPunct="1">
              <a:lnSpc>
                <a:spcPct val="100000"/>
              </a:lnSpc>
              <a:spcBef>
                <a:spcPct val="20000"/>
              </a:spcBef>
              <a:spcAft>
                <a:spcPct val="0"/>
              </a:spcAft>
              <a:buClrTx/>
              <a:buSzTx/>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Grey</a:t>
            </a:r>
            <a:r>
              <a:rPr kumimoji="0" lang="en-US" sz="1400" b="0" i="0" u="none" strike="noStrike" kern="0" cap="none" spc="0" normalizeH="0" noProof="0" dirty="0" smtClean="0">
                <a:ln>
                  <a:noFill/>
                </a:ln>
                <a:solidFill>
                  <a:schemeClr val="tx1"/>
                </a:solidFill>
                <a:effectLst/>
                <a:uLnTx/>
                <a:uFillTx/>
                <a:latin typeface="+mn-lt"/>
                <a:ea typeface="+mn-ea"/>
                <a:cs typeface="+mn-cs"/>
              </a:rPr>
              <a:t> = stations already removed</a:t>
            </a:r>
            <a:endParaRPr kumimoji="0" lang="en-US" sz="14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11" name="AutoShape 12"/>
          <p:cNvSpPr>
            <a:spLocks noChangeArrowheads="1"/>
          </p:cNvSpPr>
          <p:nvPr/>
        </p:nvSpPr>
        <p:spPr bwMode="auto">
          <a:xfrm>
            <a:off x="6400801" y="4343400"/>
            <a:ext cx="1828800" cy="512762"/>
          </a:xfrm>
          <a:prstGeom prst="rightArrow">
            <a:avLst>
              <a:gd name="adj1" fmla="val 50000"/>
              <a:gd name="adj2" fmla="val 160372"/>
            </a:avLst>
          </a:prstGeom>
          <a:solidFill>
            <a:schemeClr val="accent1">
              <a:alpha val="50195"/>
            </a:schemeClr>
          </a:solidFill>
          <a:ln w="19050">
            <a:solidFill>
              <a:schemeClr val="tx1"/>
            </a:solidFill>
            <a:miter lim="800000"/>
            <a:headEnd/>
            <a:tailEnd type="none" w="med" len="lg"/>
          </a:ln>
        </p:spPr>
        <p:txBody>
          <a:bodyPr wrap="none" anchor="ctr">
            <a:prstTxWarp prst="textNoShape">
              <a:avLst/>
            </a:prstTxWarp>
          </a:bodyPr>
          <a:lstStyle/>
          <a:p>
            <a:r>
              <a:rPr lang="en-US" sz="1400" dirty="0" smtClean="0"/>
              <a:t>2011 </a:t>
            </a:r>
            <a:r>
              <a:rPr lang="en-US" sz="1400" dirty="0"/>
              <a:t>- 2013</a:t>
            </a:r>
          </a:p>
        </p:txBody>
      </p:sp>
    </p:spTree>
    <p:extLst>
      <p:ext uri="{BB962C8B-B14F-4D97-AF65-F5344CB8AC3E}">
        <p14:creationId xmlns:p14="http://schemas.microsoft.com/office/powerpoint/2010/main" val="1631698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2064" y="0"/>
            <a:ext cx="5101936" cy="877311"/>
          </a:xfrm>
        </p:spPr>
        <p:txBody>
          <a:bodyPr/>
          <a:lstStyle/>
          <a:p>
            <a:r>
              <a:rPr lang="en-US" sz="2800" dirty="0" smtClean="0">
                <a:solidFill>
                  <a:schemeClr val="bg1"/>
                </a:solidFill>
              </a:rPr>
              <a:t>Buried Sensors</a:t>
            </a:r>
            <a:endParaRPr lang="en-US" sz="2800" dirty="0">
              <a:solidFill>
                <a:schemeClr val="bg1"/>
              </a:solidFill>
            </a:endParaRPr>
          </a:p>
        </p:txBody>
      </p:sp>
      <p:sp>
        <p:nvSpPr>
          <p:cNvPr id="3" name="Text Placeholder 2"/>
          <p:cNvSpPr>
            <a:spLocks noGrp="1"/>
          </p:cNvSpPr>
          <p:nvPr>
            <p:ph type="body" idx="1"/>
          </p:nvPr>
        </p:nvSpPr>
        <p:spPr/>
        <p:txBody>
          <a:bodyPr/>
          <a:lstStyle/>
          <a:p>
            <a:r>
              <a:rPr lang="en-US" dirty="0" smtClean="0"/>
              <a:t>Hole Characteristics</a:t>
            </a:r>
            <a:endParaRPr lang="en-US" dirty="0"/>
          </a:p>
        </p:txBody>
      </p:sp>
      <p:sp>
        <p:nvSpPr>
          <p:cNvPr id="4" name="Content Placeholder 3"/>
          <p:cNvSpPr>
            <a:spLocks noGrp="1"/>
          </p:cNvSpPr>
          <p:nvPr>
            <p:ph sz="half" idx="2"/>
          </p:nvPr>
        </p:nvSpPr>
        <p:spPr/>
        <p:txBody>
          <a:bodyPr/>
          <a:lstStyle/>
          <a:p>
            <a:r>
              <a:rPr lang="en-US" dirty="0" smtClean="0"/>
              <a:t>3-5m depth</a:t>
            </a:r>
          </a:p>
          <a:p>
            <a:r>
              <a:rPr lang="en-US" dirty="0" smtClean="0"/>
              <a:t>&lt;8” diameter hole</a:t>
            </a:r>
          </a:p>
          <a:p>
            <a:r>
              <a:rPr lang="en-US" dirty="0" smtClean="0"/>
              <a:t>Minimal casing</a:t>
            </a:r>
          </a:p>
          <a:p>
            <a:endParaRPr lang="en-US" dirty="0"/>
          </a:p>
        </p:txBody>
      </p:sp>
      <p:sp>
        <p:nvSpPr>
          <p:cNvPr id="5" name="Text Placeholder 4"/>
          <p:cNvSpPr>
            <a:spLocks noGrp="1"/>
          </p:cNvSpPr>
          <p:nvPr>
            <p:ph type="body" sz="quarter" idx="3"/>
          </p:nvPr>
        </p:nvSpPr>
        <p:spPr/>
        <p:txBody>
          <a:bodyPr/>
          <a:lstStyle/>
          <a:p>
            <a:r>
              <a:rPr lang="en-US" dirty="0" smtClean="0"/>
              <a:t>Sensor Characteristics</a:t>
            </a:r>
            <a:endParaRPr lang="en-US" dirty="0"/>
          </a:p>
        </p:txBody>
      </p:sp>
      <p:sp>
        <p:nvSpPr>
          <p:cNvPr id="6" name="Content Placeholder 5"/>
          <p:cNvSpPr>
            <a:spLocks noGrp="1"/>
          </p:cNvSpPr>
          <p:nvPr>
            <p:ph sz="quarter" idx="4"/>
          </p:nvPr>
        </p:nvSpPr>
        <p:spPr/>
        <p:txBody>
          <a:bodyPr/>
          <a:lstStyle/>
          <a:p>
            <a:r>
              <a:rPr lang="en-US" dirty="0" smtClean="0"/>
              <a:t>Cylindrical-</a:t>
            </a:r>
            <a:r>
              <a:rPr lang="en-US" dirty="0" err="1" smtClean="0"/>
              <a:t>ish</a:t>
            </a:r>
            <a:endParaRPr lang="en-US" dirty="0" smtClean="0"/>
          </a:p>
          <a:p>
            <a:r>
              <a:rPr lang="en-US" dirty="0" smtClean="0"/>
              <a:t>Impervious to water</a:t>
            </a:r>
          </a:p>
          <a:p>
            <a:r>
              <a:rPr lang="en-US" dirty="0" smtClean="0"/>
              <a:t>Remote unlock or </a:t>
            </a:r>
            <a:r>
              <a:rPr lang="en-US" dirty="0" err="1" smtClean="0"/>
              <a:t>unpark</a:t>
            </a:r>
            <a:endParaRPr lang="en-US" dirty="0" smtClean="0"/>
          </a:p>
          <a:p>
            <a:r>
              <a:rPr lang="en-US" dirty="0" smtClean="0"/>
              <a:t>Mating surface for alignment tool</a:t>
            </a:r>
          </a:p>
          <a:p>
            <a:r>
              <a:rPr lang="en-US" dirty="0" smtClean="0"/>
              <a:t>Internal </a:t>
            </a:r>
            <a:r>
              <a:rPr lang="en-US" dirty="0" err="1" smtClean="0"/>
              <a:t>levelling</a:t>
            </a:r>
            <a:endParaRPr lang="en-US" dirty="0"/>
          </a:p>
        </p:txBody>
      </p:sp>
      <p:sp>
        <p:nvSpPr>
          <p:cNvPr id="7" name="Slide Number Placeholder 6"/>
          <p:cNvSpPr>
            <a:spLocks noGrp="1"/>
          </p:cNvSpPr>
          <p:nvPr>
            <p:ph type="sldNum" sz="quarter" idx="12"/>
          </p:nvPr>
        </p:nvSpPr>
        <p:spPr/>
        <p:txBody>
          <a:bodyPr/>
          <a:lstStyle/>
          <a:p>
            <a:pPr>
              <a:defRPr/>
            </a:pPr>
            <a:fld id="{EF38F287-07A3-4226-8276-D678F7E70C47}" type="slidenum">
              <a:rPr lang="en-US" smtClean="0"/>
              <a:pPr>
                <a:defRPr/>
              </a:pPr>
              <a:t>30</a:t>
            </a:fld>
            <a:endParaRPr lang="en-US"/>
          </a:p>
        </p:txBody>
      </p:sp>
      <p:pic>
        <p:nvPicPr>
          <p:cNvPr id="310274" name="Picture 2" descr="DSCF02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14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69327" y="6411191"/>
            <a:ext cx="2946961" cy="276999"/>
          </a:xfrm>
          <a:prstGeom prst="rect">
            <a:avLst/>
          </a:prstGeom>
          <a:noFill/>
        </p:spPr>
        <p:txBody>
          <a:bodyPr wrap="none" rtlCol="0">
            <a:spAutoFit/>
          </a:bodyPr>
          <a:lstStyle/>
          <a:p>
            <a:r>
              <a:rPr lang="en-US" dirty="0" err="1" smtClean="0"/>
              <a:t>Toolik</a:t>
            </a:r>
            <a:r>
              <a:rPr lang="en-US" dirty="0" smtClean="0"/>
              <a:t> Lake LTER, North Slope Alaska</a:t>
            </a:r>
            <a:endParaRPr lang="en-US" dirty="0"/>
          </a:p>
        </p:txBody>
      </p:sp>
      <p:sp>
        <p:nvSpPr>
          <p:cNvPr id="9" name="TextBox 8"/>
          <p:cNvSpPr txBox="1"/>
          <p:nvPr/>
        </p:nvSpPr>
        <p:spPr>
          <a:xfrm>
            <a:off x="0" y="955964"/>
            <a:ext cx="9008918" cy="646331"/>
          </a:xfrm>
          <a:prstGeom prst="rect">
            <a:avLst/>
          </a:prstGeom>
          <a:noFill/>
        </p:spPr>
        <p:txBody>
          <a:bodyPr wrap="square" rtlCol="0">
            <a:spAutoFit/>
          </a:bodyPr>
          <a:lstStyle/>
          <a:p>
            <a:r>
              <a:rPr lang="en-US" dirty="0"/>
              <a:t>IMPROVE the performance of TA stations by using a shallow borehole deployment to reduce, we hope, the horizontal noise. </a:t>
            </a:r>
            <a:r>
              <a:rPr lang="en-US" dirty="0" smtClean="0"/>
              <a:t>   The </a:t>
            </a:r>
            <a:r>
              <a:rPr lang="en-US" dirty="0"/>
              <a:t>technique may also be more amenable to tundra or swamp setting in which the current vault is unwieldy (or impossible) and prone to leaking. </a:t>
            </a:r>
          </a:p>
        </p:txBody>
      </p:sp>
    </p:spTree>
    <p:extLst>
      <p:ext uri="{BB962C8B-B14F-4D97-AF65-F5344CB8AC3E}">
        <p14:creationId xmlns:p14="http://schemas.microsoft.com/office/powerpoint/2010/main" val="3609923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5591175"/>
            <a:ext cx="10001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925" y="4318000"/>
            <a:ext cx="10033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609600"/>
            <a:ext cx="9906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24200"/>
            <a:ext cx="990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43400"/>
            <a:ext cx="10128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5591175"/>
            <a:ext cx="9906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5600700"/>
            <a:ext cx="9906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619750"/>
            <a:ext cx="9715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9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5619750"/>
            <a:ext cx="9810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91"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5600700"/>
            <a:ext cx="10001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92"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2450" y="1828800"/>
            <a:ext cx="9715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9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43875" y="5581650"/>
            <a:ext cx="9906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494"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1813" y="3076575"/>
            <a:ext cx="992187"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95"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00900" y="1828800"/>
            <a:ext cx="952500" cy="12700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496" name="Picture 16" descr="Sand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762000"/>
            <a:ext cx="942975" cy="12573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497"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5654675"/>
            <a:ext cx="2743200" cy="120332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498" name="Picture 18" descr="IMG_140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93088" y="628650"/>
            <a:ext cx="908050" cy="1166813"/>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499" name="Picture 19" descr="TA_Team_2008 00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38988" y="4368800"/>
            <a:ext cx="1012825" cy="1201738"/>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00" name="Picture 20" descr="TA_Team_2008 00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1933575"/>
            <a:ext cx="98425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1" name="Text Box 21"/>
          <p:cNvSpPr txBox="1">
            <a:spLocks noChangeArrowheads="1"/>
          </p:cNvSpPr>
          <p:nvPr/>
        </p:nvSpPr>
        <p:spPr bwMode="auto">
          <a:xfrm>
            <a:off x="4483100" y="152400"/>
            <a:ext cx="2565400" cy="58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lIns="91419" tIns="45709" rIns="91419" bIns="45709">
            <a:spAutoFit/>
          </a:bodyPr>
          <a:lstStyle>
            <a:lvl1pPr algn="ctr">
              <a:defRPr sz="1200" b="1">
                <a:solidFill>
                  <a:schemeClr val="tx1"/>
                </a:solidFill>
                <a:latin typeface="Arial" charset="0"/>
                <a:ea typeface="ＭＳ Ｐゴシック" charset="-128"/>
              </a:defRPr>
            </a:lvl1pPr>
            <a:lvl2pPr marL="37931725" indent="-37474525" algn="ctr">
              <a:defRPr sz="1200" b="1">
                <a:solidFill>
                  <a:schemeClr val="tx1"/>
                </a:solidFill>
                <a:latin typeface="Arial" charset="0"/>
                <a:ea typeface="ＭＳ Ｐゴシック" charset="-128"/>
              </a:defRPr>
            </a:lvl2pPr>
            <a:lvl3pPr>
              <a:defRPr sz="1200" b="1">
                <a:solidFill>
                  <a:schemeClr val="tx1"/>
                </a:solidFill>
                <a:latin typeface="Arial" charset="0"/>
                <a:ea typeface="ＭＳ Ｐゴシック" charset="-128"/>
              </a:defRPr>
            </a:lvl3pPr>
            <a:lvl4pPr>
              <a:defRPr sz="1200" b="1">
                <a:solidFill>
                  <a:schemeClr val="tx1"/>
                </a:solidFill>
                <a:latin typeface="Arial" charset="0"/>
                <a:ea typeface="ＭＳ Ｐゴシック" charset="-128"/>
              </a:defRPr>
            </a:lvl4pPr>
            <a:lvl5pPr>
              <a:defRPr sz="1200" b="1">
                <a:solidFill>
                  <a:schemeClr val="tx1"/>
                </a:solidFill>
                <a:latin typeface="Arial" charset="0"/>
                <a:ea typeface="ＭＳ Ｐゴシック" charset="-128"/>
              </a:defRPr>
            </a:lvl5pPr>
            <a:lvl6pPr marL="457200" fontAlgn="base">
              <a:spcBef>
                <a:spcPct val="0"/>
              </a:spcBef>
              <a:spcAft>
                <a:spcPct val="0"/>
              </a:spcAft>
              <a:defRPr sz="1200" b="1">
                <a:solidFill>
                  <a:schemeClr val="tx1"/>
                </a:solidFill>
                <a:latin typeface="Arial" charset="0"/>
                <a:ea typeface="ＭＳ Ｐゴシック" charset="-128"/>
              </a:defRPr>
            </a:lvl6pPr>
            <a:lvl7pPr marL="914400" fontAlgn="base">
              <a:spcBef>
                <a:spcPct val="0"/>
              </a:spcBef>
              <a:spcAft>
                <a:spcPct val="0"/>
              </a:spcAft>
              <a:defRPr sz="1200" b="1">
                <a:solidFill>
                  <a:schemeClr val="tx1"/>
                </a:solidFill>
                <a:latin typeface="Arial" charset="0"/>
                <a:ea typeface="ＭＳ Ｐゴシック" charset="-128"/>
              </a:defRPr>
            </a:lvl7pPr>
            <a:lvl8pPr marL="1371600" fontAlgn="base">
              <a:spcBef>
                <a:spcPct val="0"/>
              </a:spcBef>
              <a:spcAft>
                <a:spcPct val="0"/>
              </a:spcAft>
              <a:defRPr sz="1200" b="1">
                <a:solidFill>
                  <a:schemeClr val="tx1"/>
                </a:solidFill>
                <a:latin typeface="Arial" charset="0"/>
                <a:ea typeface="ＭＳ Ｐゴシック" charset="-128"/>
              </a:defRPr>
            </a:lvl8pPr>
            <a:lvl9pPr marL="1828800" fontAlgn="base">
              <a:spcBef>
                <a:spcPct val="0"/>
              </a:spcBef>
              <a:spcAft>
                <a:spcPct val="0"/>
              </a:spcAft>
              <a:defRPr sz="1200" b="1">
                <a:solidFill>
                  <a:schemeClr val="tx1"/>
                </a:solidFill>
                <a:latin typeface="Arial" charset="0"/>
                <a:ea typeface="ＭＳ Ｐゴシック" charset="-128"/>
              </a:defRPr>
            </a:lvl9pPr>
          </a:lstStyle>
          <a:p>
            <a:pPr algn="r">
              <a:spcBef>
                <a:spcPct val="50000"/>
              </a:spcBef>
            </a:pPr>
            <a:r>
              <a:rPr lang="en-US" sz="3200" dirty="0" smtClean="0">
                <a:solidFill>
                  <a:schemeClr val="bg1"/>
                </a:solidFill>
              </a:rPr>
              <a:t>TA Team</a:t>
            </a:r>
            <a:endParaRPr lang="en-US" sz="3200" dirty="0">
              <a:solidFill>
                <a:schemeClr val="bg1"/>
              </a:solidFill>
            </a:endParaRPr>
          </a:p>
        </p:txBody>
      </p:sp>
      <p:pic>
        <p:nvPicPr>
          <p:cNvPr id="276502" name="Picture 22" descr="Ramon Molina - Warehouse Superviso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6000" y="3211513"/>
            <a:ext cx="939800" cy="12573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76503" name="Picture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16000" y="4435475"/>
            <a:ext cx="989013"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504" name="Picture 24"/>
          <p:cNvPicPr>
            <a:picLocks noChangeAspect="1" noChangeArrowheads="1"/>
          </p:cNvPicPr>
          <p:nvPr/>
        </p:nvPicPr>
        <p:blipFill>
          <a:blip r:embed="rId24">
            <a:lum bright="6000"/>
            <a:extLst>
              <a:ext uri="{28A0092B-C50C-407E-A947-70E740481C1C}">
                <a14:useLocalDpi xmlns:a14="http://schemas.microsoft.com/office/drawing/2010/main" val="0"/>
              </a:ext>
            </a:extLst>
          </a:blip>
          <a:srcRect/>
          <a:stretch>
            <a:fillRect/>
          </a:stretch>
        </p:blipFill>
        <p:spPr bwMode="auto">
          <a:xfrm>
            <a:off x="922338" y="1968500"/>
            <a:ext cx="10382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505" name="Picture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9325" y="796925"/>
            <a:ext cx="100965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276506" name="Picture 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148513" y="3154363"/>
            <a:ext cx="989012" cy="1171575"/>
          </a:xfrm>
          <a:prstGeom prst="rect">
            <a:avLst/>
          </a:prstGeom>
          <a:noFill/>
          <a:ln w="38100">
            <a:solidFill>
              <a:schemeClr val="bg2"/>
            </a:solidFill>
            <a:miter lim="800000"/>
            <a:headEnd/>
            <a:tailEnd type="none" w="med" len="lg"/>
          </a:ln>
          <a:extLst>
            <a:ext uri="{909E8E84-426E-40DD-AFC4-6F175D3DCCD1}">
              <a14:hiddenFill xmlns:a14="http://schemas.microsoft.com/office/drawing/2010/main">
                <a:solidFill>
                  <a:srgbClr val="FFFFFF"/>
                </a:solidFill>
              </a14:hiddenFill>
            </a:ext>
          </a:extLst>
        </p:spPr>
      </p:pic>
      <p:sp>
        <p:nvSpPr>
          <p:cNvPr id="276508" name="Text Box 28"/>
          <p:cNvSpPr txBox="1">
            <a:spLocks noChangeArrowheads="1"/>
          </p:cNvSpPr>
          <p:nvPr/>
        </p:nvSpPr>
        <p:spPr bwMode="auto">
          <a:xfrm>
            <a:off x="2055813" y="1082675"/>
            <a:ext cx="377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smtClean="0"/>
              <a:t>   </a:t>
            </a:r>
            <a:endParaRPr lang="en-US" sz="1800" dirty="0"/>
          </a:p>
        </p:txBody>
      </p:sp>
      <p:pic>
        <p:nvPicPr>
          <p:cNvPr id="276509" name="Picture 2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99240" y="1630673"/>
            <a:ext cx="5130800" cy="402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238991" y="990600"/>
            <a:ext cx="7076209" cy="4114800"/>
          </a:xfrm>
        </p:spPr>
        <p:txBody>
          <a:bodyPr/>
          <a:lstStyle/>
          <a:p>
            <a:pPr marL="168275" indent="-168275" eaLnBrk="1" hangingPunct="1"/>
            <a:r>
              <a:rPr lang="en-US" sz="2000" dirty="0" smtClean="0"/>
              <a:t>400 station network operating at &gt;98% availability</a:t>
            </a:r>
          </a:p>
          <a:p>
            <a:pPr marL="168275" indent="-168275" eaLnBrk="1" hangingPunct="1"/>
            <a:endParaRPr lang="en-US" sz="2000" dirty="0" smtClean="0"/>
          </a:p>
          <a:p>
            <a:pPr marL="171450" lvl="1" indent="-171450" eaLnBrk="1" hangingPunct="1"/>
            <a:r>
              <a:rPr lang="en-US" sz="2000" dirty="0" smtClean="0"/>
              <a:t>Uniform, autonomous, low-power </a:t>
            </a:r>
            <a:r>
              <a:rPr lang="en-US" sz="2000" dirty="0" smtClean="0"/>
              <a:t>stations</a:t>
            </a:r>
          </a:p>
          <a:p>
            <a:pPr marL="171450" lvl="1" indent="-171450" eaLnBrk="1" hangingPunct="1"/>
            <a:endParaRPr lang="en-US" sz="2000" dirty="0"/>
          </a:p>
          <a:p>
            <a:pPr marL="171450" lvl="1" indent="-171450" eaLnBrk="1" hangingPunct="1"/>
            <a:r>
              <a:rPr lang="en-US" sz="2000" dirty="0" smtClean="0"/>
              <a:t>Careful </a:t>
            </a:r>
            <a:r>
              <a:rPr lang="en-US" sz="2000" dirty="0"/>
              <a:t>evolution of </a:t>
            </a:r>
            <a:r>
              <a:rPr lang="en-US" sz="2000" dirty="0" smtClean="0"/>
              <a:t>station and process</a:t>
            </a:r>
            <a:endParaRPr lang="en-US" sz="2000" dirty="0"/>
          </a:p>
          <a:p>
            <a:pPr marL="0" indent="0">
              <a:lnSpc>
                <a:spcPct val="80000"/>
              </a:lnSpc>
              <a:buNone/>
            </a:pPr>
            <a:endParaRPr lang="en-US" sz="2000" dirty="0"/>
          </a:p>
          <a:p>
            <a:pPr>
              <a:lnSpc>
                <a:spcPct val="80000"/>
              </a:lnSpc>
            </a:pPr>
            <a:r>
              <a:rPr lang="en-US" sz="2000" dirty="0"/>
              <a:t>Sensor emplacement </a:t>
            </a:r>
            <a:endParaRPr lang="en-US" sz="2000" dirty="0"/>
          </a:p>
          <a:p>
            <a:pPr marL="0" indent="0">
              <a:lnSpc>
                <a:spcPct val="80000"/>
              </a:lnSpc>
              <a:buNone/>
            </a:pPr>
            <a:r>
              <a:rPr lang="en-US" sz="2000" dirty="0" smtClean="0"/>
              <a:t>                  – an </a:t>
            </a:r>
            <a:r>
              <a:rPr lang="en-US" sz="2000" dirty="0"/>
              <a:t>emerging technology?</a:t>
            </a:r>
          </a:p>
          <a:p>
            <a:pPr marL="171450" lvl="1" indent="-171450" eaLnBrk="1" hangingPunct="1"/>
            <a:endParaRPr lang="en-US" sz="2000" dirty="0" smtClean="0"/>
          </a:p>
        </p:txBody>
      </p:sp>
      <p:sp>
        <p:nvSpPr>
          <p:cNvPr id="54275" name="Rectangle 3"/>
          <p:cNvSpPr>
            <a:spLocks noChangeArrowheads="1"/>
          </p:cNvSpPr>
          <p:nvPr/>
        </p:nvSpPr>
        <p:spPr bwMode="auto">
          <a:xfrm>
            <a:off x="4702175" y="182563"/>
            <a:ext cx="4230688" cy="579437"/>
          </a:xfrm>
          <a:prstGeom prst="rect">
            <a:avLst/>
          </a:prstGeom>
          <a:noFill/>
          <a:ln w="9525">
            <a:noFill/>
            <a:miter lim="800000"/>
            <a:headEnd/>
            <a:tailEnd/>
          </a:ln>
        </p:spPr>
        <p:txBody>
          <a:bodyPr anchor="ctr">
            <a:prstTxWarp prst="textNoShape">
              <a:avLst/>
            </a:prstTxWarp>
            <a:spAutoFit/>
          </a:bodyPr>
          <a:lstStyle/>
          <a:p>
            <a:pPr algn="ctr"/>
            <a:r>
              <a:rPr lang="en-US" sz="3200" dirty="0">
                <a:solidFill>
                  <a:schemeClr val="bg1"/>
                </a:solidFill>
              </a:rPr>
              <a:t>Summary</a:t>
            </a:r>
          </a:p>
        </p:txBody>
      </p:sp>
      <p:sp>
        <p:nvSpPr>
          <p:cNvPr id="54276" name="Rectangle 5"/>
          <p:cNvSpPr>
            <a:spLocks noChangeArrowheads="1"/>
          </p:cNvSpPr>
          <p:nvPr/>
        </p:nvSpPr>
        <p:spPr bwMode="auto">
          <a:xfrm>
            <a:off x="1524000" y="5562600"/>
            <a:ext cx="6858000" cy="1143000"/>
          </a:xfrm>
          <a:prstGeom prst="rect">
            <a:avLst/>
          </a:prstGeom>
          <a:noFill/>
          <a:ln w="9525">
            <a:noFill/>
            <a:miter lim="800000"/>
            <a:headEnd/>
            <a:tailEnd/>
          </a:ln>
        </p:spPr>
        <p:txBody>
          <a:bodyPr>
            <a:prstTxWarp prst="textNoShape">
              <a:avLst/>
            </a:prstTxWarp>
          </a:bodyPr>
          <a:lstStyle/>
          <a:p>
            <a:pPr indent="3175" algn="ctr">
              <a:spcBef>
                <a:spcPct val="20000"/>
              </a:spcBef>
              <a:buFont typeface="Arial" pitchFamily="-107" charset="0"/>
              <a:buNone/>
            </a:pPr>
            <a:r>
              <a:rPr lang="en-US" b="1" dirty="0"/>
              <a:t>EarthScope</a:t>
            </a:r>
            <a:r>
              <a:rPr lang="en-US" dirty="0"/>
              <a:t> </a:t>
            </a:r>
            <a:r>
              <a:rPr lang="en-US" sz="1600" dirty="0"/>
              <a:t>is funded by the National Science Foundation.</a:t>
            </a:r>
          </a:p>
          <a:p>
            <a:pPr indent="3175" algn="ctr">
              <a:spcBef>
                <a:spcPct val="20000"/>
              </a:spcBef>
              <a:buFont typeface="Arial" pitchFamily="-107" charset="0"/>
              <a:buNone/>
            </a:pPr>
            <a:r>
              <a:rPr lang="en-US" sz="1600" b="1" dirty="0"/>
              <a:t>EarthScope</a:t>
            </a:r>
            <a:r>
              <a:rPr lang="en-US" sz="1400" dirty="0"/>
              <a:t> is being constructed, operated, and maintained as a collaborative effort with UNAVCO, and IRIS, with contributions from the US Geological Survey, NASA and several other national and international organizations.</a:t>
            </a:r>
          </a:p>
        </p:txBody>
      </p:sp>
      <p:pic>
        <p:nvPicPr>
          <p:cNvPr id="54277" name="Picture 6"/>
          <p:cNvPicPr>
            <a:picLocks noChangeAspect="1" noChangeArrowheads="1"/>
          </p:cNvPicPr>
          <p:nvPr/>
        </p:nvPicPr>
        <p:blipFill>
          <a:blip r:embed="rId3"/>
          <a:srcRect/>
          <a:stretch>
            <a:fillRect/>
          </a:stretch>
        </p:blipFill>
        <p:spPr bwMode="auto">
          <a:xfrm>
            <a:off x="381000" y="5486400"/>
            <a:ext cx="1052513" cy="1052513"/>
          </a:xfrm>
          <a:prstGeom prst="rect">
            <a:avLst/>
          </a:prstGeom>
          <a:noFill/>
          <a:ln w="19050">
            <a:noFill/>
            <a:miter lim="800000"/>
            <a:headEnd/>
            <a:tailEnd type="none" w="med" len="lg"/>
          </a:ln>
        </p:spPr>
      </p:pic>
      <p:sp>
        <p:nvSpPr>
          <p:cNvPr id="54278" name="Rectangle 5"/>
          <p:cNvSpPr>
            <a:spLocks noChangeArrowheads="1"/>
          </p:cNvSpPr>
          <p:nvPr/>
        </p:nvSpPr>
        <p:spPr bwMode="auto">
          <a:xfrm>
            <a:off x="5334000" y="1447800"/>
            <a:ext cx="3657600" cy="2438400"/>
          </a:xfrm>
          <a:prstGeom prst="rect">
            <a:avLst/>
          </a:prstGeom>
          <a:solidFill>
            <a:srgbClr val="FFFF99"/>
          </a:solidFill>
          <a:ln w="9525">
            <a:solidFill>
              <a:schemeClr val="tx1"/>
            </a:solidFill>
            <a:miter lim="800000"/>
            <a:headEnd/>
            <a:tailEnd/>
          </a:ln>
        </p:spPr>
        <p:txBody>
          <a:bodyPr>
            <a:prstTxWarp prst="textNoShape">
              <a:avLst/>
            </a:prstTxWarp>
          </a:bodyPr>
          <a:lstStyle/>
          <a:p>
            <a:pPr marL="168275" indent="-168275" algn="ctr">
              <a:lnSpc>
                <a:spcPct val="90000"/>
              </a:lnSpc>
              <a:spcBef>
                <a:spcPct val="20000"/>
              </a:spcBef>
              <a:buFont typeface="Arial" pitchFamily="-107" charset="0"/>
              <a:buNone/>
            </a:pPr>
            <a:r>
              <a:rPr lang="en-US" sz="2400" dirty="0" smtClean="0"/>
              <a:t>Info on </a:t>
            </a:r>
            <a:r>
              <a:rPr lang="en-US" sz="2400" dirty="0"/>
              <a:t>the Web</a:t>
            </a:r>
          </a:p>
          <a:p>
            <a:pPr marL="168275" indent="-168275">
              <a:lnSpc>
                <a:spcPct val="90000"/>
              </a:lnSpc>
              <a:spcBef>
                <a:spcPct val="20000"/>
              </a:spcBef>
              <a:buFont typeface="Arial" pitchFamily="-107" charset="0"/>
              <a:buChar char="•"/>
            </a:pPr>
            <a:r>
              <a:rPr lang="en-US" sz="2000" dirty="0"/>
              <a:t>EarthScope</a:t>
            </a:r>
            <a:endParaRPr lang="en-US" sz="2000" dirty="0" smtClean="0"/>
          </a:p>
          <a:p>
            <a:pPr marL="452438" lvl="1" indent="-106363">
              <a:lnSpc>
                <a:spcPct val="90000"/>
              </a:lnSpc>
              <a:spcBef>
                <a:spcPct val="20000"/>
              </a:spcBef>
              <a:buFont typeface="Arial" pitchFamily="-107" charset="0"/>
              <a:buNone/>
            </a:pPr>
            <a:r>
              <a:rPr lang="en-US" i="1" dirty="0" smtClean="0">
                <a:solidFill>
                  <a:srgbClr val="FF0005"/>
                </a:solidFill>
              </a:rPr>
              <a:t>www.earthscope.org</a:t>
            </a:r>
          </a:p>
          <a:p>
            <a:pPr marL="168275" indent="-168275">
              <a:lnSpc>
                <a:spcPct val="90000"/>
              </a:lnSpc>
              <a:spcBef>
                <a:spcPct val="20000"/>
              </a:spcBef>
              <a:buFont typeface="Arial" pitchFamily="-107" charset="0"/>
              <a:buChar char="•"/>
            </a:pPr>
            <a:r>
              <a:rPr lang="en-US" sz="2000" dirty="0" smtClean="0"/>
              <a:t>USArray</a:t>
            </a:r>
            <a:endParaRPr lang="en-US" sz="2000" i="1" dirty="0"/>
          </a:p>
          <a:p>
            <a:pPr marL="452438" lvl="1" indent="-106363">
              <a:lnSpc>
                <a:spcPct val="90000"/>
              </a:lnSpc>
              <a:spcBef>
                <a:spcPct val="20000"/>
              </a:spcBef>
              <a:buFont typeface="Arial" pitchFamily="-107" charset="0"/>
              <a:buNone/>
            </a:pPr>
            <a:r>
              <a:rPr lang="en-US" i="1" dirty="0">
                <a:solidFill>
                  <a:srgbClr val="FF0005"/>
                </a:solidFill>
              </a:rPr>
              <a:t>www.usarray.</a:t>
            </a:r>
            <a:r>
              <a:rPr lang="en-US" i="1" dirty="0" smtClean="0">
                <a:solidFill>
                  <a:srgbClr val="FF0005"/>
                </a:solidFill>
              </a:rPr>
              <a:t>org</a:t>
            </a:r>
          </a:p>
          <a:p>
            <a:pPr marL="168275" indent="-168275">
              <a:lnSpc>
                <a:spcPct val="90000"/>
              </a:lnSpc>
              <a:spcBef>
                <a:spcPct val="20000"/>
              </a:spcBef>
              <a:buFont typeface="Arial" pitchFamily="-107" charset="0"/>
              <a:buChar char="•"/>
            </a:pPr>
            <a:r>
              <a:rPr lang="en-US" sz="2000" dirty="0"/>
              <a:t>National Science Foundation</a:t>
            </a:r>
            <a:endParaRPr lang="en-US" sz="2000" dirty="0" smtClean="0"/>
          </a:p>
          <a:p>
            <a:pPr marL="452438" lvl="1" indent="-106363">
              <a:lnSpc>
                <a:spcPct val="90000"/>
              </a:lnSpc>
              <a:spcBef>
                <a:spcPct val="20000"/>
              </a:spcBef>
              <a:buFont typeface="Arial" pitchFamily="-107" charset="0"/>
              <a:buNone/>
            </a:pPr>
            <a:r>
              <a:rPr lang="en-US" i="1" dirty="0" err="1" smtClean="0">
                <a:solidFill>
                  <a:srgbClr val="FF0005"/>
                </a:solidFill>
              </a:rPr>
              <a:t>www.nsf.gov</a:t>
            </a:r>
            <a:endParaRPr lang="en-US" i="1" dirty="0" smtClean="0">
              <a:solidFill>
                <a:srgbClr val="FF0005"/>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D898841-4A23-4F88-B412-6DFB32BD866B}" type="slidenum">
              <a:rPr lang="en-US" smtClean="0"/>
              <a:pPr>
                <a:defRPr/>
              </a:pPr>
              <a:t>33</a:t>
            </a:fld>
            <a:endParaRPr lang="en-US"/>
          </a:p>
        </p:txBody>
      </p:sp>
    </p:spTree>
    <p:extLst>
      <p:ext uri="{BB962C8B-B14F-4D97-AF65-F5344CB8AC3E}">
        <p14:creationId xmlns:p14="http://schemas.microsoft.com/office/powerpoint/2010/main" val="3135483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1650" name="Rectangle 2"/>
          <p:cNvSpPr>
            <a:spLocks noGrp="1" noChangeArrowheads="1"/>
          </p:cNvSpPr>
          <p:nvPr>
            <p:ph type="title"/>
          </p:nvPr>
        </p:nvSpPr>
        <p:spPr>
          <a:xfrm>
            <a:off x="0" y="838200"/>
            <a:ext cx="3797300" cy="744538"/>
          </a:xfrm>
        </p:spPr>
        <p:txBody>
          <a:bodyPr/>
          <a:lstStyle/>
          <a:p>
            <a:r>
              <a:rPr lang="en-US" sz="3200"/>
              <a:t>34 Team Members</a:t>
            </a:r>
          </a:p>
        </p:txBody>
      </p:sp>
      <p:sp>
        <p:nvSpPr>
          <p:cNvPr id="2331651" name="Rectangle 3"/>
          <p:cNvSpPr>
            <a:spLocks noGrp="1" noChangeArrowheads="1"/>
          </p:cNvSpPr>
          <p:nvPr>
            <p:ph type="body" sz="half" idx="1"/>
          </p:nvPr>
        </p:nvSpPr>
        <p:spPr>
          <a:xfrm>
            <a:off x="457200" y="1508125"/>
            <a:ext cx="3429000" cy="4892675"/>
          </a:xfrm>
        </p:spPr>
        <p:txBody>
          <a:bodyPr/>
          <a:lstStyle/>
          <a:p>
            <a:pPr>
              <a:lnSpc>
                <a:spcPct val="80000"/>
              </a:lnSpc>
              <a:buFont typeface="Arial" charset="0"/>
              <a:buNone/>
            </a:pPr>
            <a:r>
              <a:rPr lang="en-US" sz="1400">
                <a:latin typeface="Arial Rounded MT Bold" pitchFamily="34" charset="0"/>
              </a:rPr>
              <a:t>Management:             2.0</a:t>
            </a:r>
          </a:p>
          <a:p>
            <a:pPr>
              <a:lnSpc>
                <a:spcPct val="80000"/>
              </a:lnSpc>
              <a:buFont typeface="Arial" charset="0"/>
              <a:buNone/>
            </a:pPr>
            <a:endParaRPr lang="en-US" sz="1400">
              <a:latin typeface="Arial Rounded MT Bold" pitchFamily="34" charset="0"/>
            </a:endParaRPr>
          </a:p>
          <a:p>
            <a:pPr>
              <a:lnSpc>
                <a:spcPct val="80000"/>
              </a:lnSpc>
              <a:buFont typeface="Arial" charset="0"/>
              <a:buNone/>
            </a:pPr>
            <a:r>
              <a:rPr lang="en-US" sz="1400">
                <a:latin typeface="Arial Rounded MT Bold" pitchFamily="34" charset="0"/>
              </a:rPr>
              <a:t>Recon:                          5</a:t>
            </a:r>
          </a:p>
          <a:p>
            <a:pPr>
              <a:lnSpc>
                <a:spcPct val="80000"/>
              </a:lnSpc>
              <a:buFont typeface="Arial" charset="0"/>
              <a:buNone/>
            </a:pPr>
            <a:r>
              <a:rPr lang="en-US" sz="1400">
                <a:latin typeface="Arial Rounded MT Bold" pitchFamily="34" charset="0"/>
              </a:rPr>
              <a:t>	2.5 office</a:t>
            </a:r>
          </a:p>
          <a:p>
            <a:pPr>
              <a:lnSpc>
                <a:spcPct val="80000"/>
              </a:lnSpc>
              <a:buFont typeface="Arial" charset="0"/>
              <a:buNone/>
            </a:pPr>
            <a:r>
              <a:rPr lang="en-US" sz="1400">
                <a:latin typeface="Arial Rounded MT Bold" pitchFamily="34" charset="0"/>
              </a:rPr>
              <a:t>	2.5 field team</a:t>
            </a:r>
          </a:p>
          <a:p>
            <a:pPr>
              <a:lnSpc>
                <a:spcPct val="80000"/>
              </a:lnSpc>
              <a:buFont typeface="Arial" charset="0"/>
              <a:buNone/>
            </a:pPr>
            <a:endParaRPr lang="en-US" sz="1400">
              <a:latin typeface="Arial Rounded MT Bold" pitchFamily="34" charset="0"/>
            </a:endParaRPr>
          </a:p>
          <a:p>
            <a:pPr>
              <a:lnSpc>
                <a:spcPct val="80000"/>
              </a:lnSpc>
              <a:buFont typeface="Arial" charset="0"/>
              <a:buNone/>
            </a:pPr>
            <a:r>
              <a:rPr lang="en-US" sz="1400">
                <a:latin typeface="Arial Rounded MT Bold" pitchFamily="34" charset="0"/>
              </a:rPr>
              <a:t>Construction:             4</a:t>
            </a:r>
          </a:p>
          <a:p>
            <a:pPr>
              <a:lnSpc>
                <a:spcPct val="80000"/>
              </a:lnSpc>
              <a:buFont typeface="Arial" charset="0"/>
              <a:buNone/>
            </a:pPr>
            <a:r>
              <a:rPr lang="en-US" sz="1400">
                <a:latin typeface="Arial Rounded MT Bold" pitchFamily="34" charset="0"/>
              </a:rPr>
              <a:t>	1 office </a:t>
            </a:r>
          </a:p>
          <a:p>
            <a:pPr>
              <a:lnSpc>
                <a:spcPct val="80000"/>
              </a:lnSpc>
              <a:buFont typeface="Arial" charset="0"/>
              <a:buNone/>
            </a:pPr>
            <a:r>
              <a:rPr lang="en-US" sz="1400">
                <a:latin typeface="Arial Rounded MT Bold" pitchFamily="34" charset="0"/>
              </a:rPr>
              <a:t>	3 field crew</a:t>
            </a:r>
          </a:p>
          <a:p>
            <a:pPr>
              <a:lnSpc>
                <a:spcPct val="80000"/>
              </a:lnSpc>
              <a:buFont typeface="Arial" charset="0"/>
              <a:buNone/>
            </a:pPr>
            <a:endParaRPr lang="en-US" sz="1400">
              <a:latin typeface="Arial Rounded MT Bold" pitchFamily="34" charset="0"/>
            </a:endParaRPr>
          </a:p>
          <a:p>
            <a:pPr>
              <a:lnSpc>
                <a:spcPct val="80000"/>
              </a:lnSpc>
              <a:buFont typeface="Arial" charset="0"/>
              <a:buNone/>
            </a:pPr>
            <a:r>
              <a:rPr lang="en-US" sz="1400">
                <a:latin typeface="Arial Rounded MT Bold" pitchFamily="34" charset="0"/>
              </a:rPr>
              <a:t>Installation:                 4</a:t>
            </a:r>
          </a:p>
          <a:p>
            <a:pPr>
              <a:lnSpc>
                <a:spcPct val="80000"/>
              </a:lnSpc>
              <a:buFont typeface="Arial" charset="0"/>
              <a:buNone/>
            </a:pPr>
            <a:r>
              <a:rPr lang="en-US" sz="1400">
                <a:latin typeface="Arial Rounded MT Bold" pitchFamily="34" charset="0"/>
              </a:rPr>
              <a:t>	4 field crew</a:t>
            </a:r>
          </a:p>
          <a:p>
            <a:pPr>
              <a:lnSpc>
                <a:spcPct val="80000"/>
              </a:lnSpc>
              <a:buFont typeface="Arial" charset="0"/>
              <a:buNone/>
            </a:pPr>
            <a:endParaRPr lang="en-US" sz="1400">
              <a:latin typeface="Arial Rounded MT Bold" pitchFamily="34" charset="0"/>
            </a:endParaRPr>
          </a:p>
          <a:p>
            <a:pPr>
              <a:lnSpc>
                <a:spcPct val="80000"/>
              </a:lnSpc>
              <a:buFont typeface="Arial" charset="0"/>
              <a:buNone/>
            </a:pPr>
            <a:r>
              <a:rPr lang="en-US" sz="1400">
                <a:latin typeface="Arial Rounded MT Bold" pitchFamily="34" charset="0"/>
              </a:rPr>
              <a:t>Service:                        4</a:t>
            </a:r>
          </a:p>
          <a:p>
            <a:pPr>
              <a:lnSpc>
                <a:spcPct val="80000"/>
              </a:lnSpc>
              <a:buFont typeface="Arial" charset="0"/>
              <a:buNone/>
            </a:pPr>
            <a:r>
              <a:rPr lang="en-US" sz="1400">
                <a:latin typeface="Arial Rounded MT Bold" pitchFamily="34" charset="0"/>
              </a:rPr>
              <a:t>	4 field crew</a:t>
            </a:r>
          </a:p>
          <a:p>
            <a:pPr>
              <a:lnSpc>
                <a:spcPct val="80000"/>
              </a:lnSpc>
              <a:buFont typeface="Arial" charset="0"/>
              <a:buNone/>
            </a:pPr>
            <a:endParaRPr lang="en-US" sz="1400">
              <a:latin typeface="Arial Rounded MT Bold" pitchFamily="34" charset="0"/>
            </a:endParaRPr>
          </a:p>
          <a:p>
            <a:pPr>
              <a:lnSpc>
                <a:spcPct val="80000"/>
              </a:lnSpc>
              <a:buFont typeface="Arial" charset="0"/>
              <a:buNone/>
            </a:pPr>
            <a:r>
              <a:rPr lang="en-US" sz="1400">
                <a:latin typeface="Arial Rounded MT Bold" pitchFamily="34" charset="0"/>
              </a:rPr>
              <a:t>Removal:                      3</a:t>
            </a:r>
          </a:p>
          <a:p>
            <a:pPr>
              <a:lnSpc>
                <a:spcPct val="80000"/>
              </a:lnSpc>
              <a:buFont typeface="Arial" charset="0"/>
              <a:buNone/>
            </a:pPr>
            <a:r>
              <a:rPr lang="en-US" sz="1400">
                <a:latin typeface="Arial Rounded MT Bold" pitchFamily="34" charset="0"/>
              </a:rPr>
              <a:t>	3 field crew</a:t>
            </a:r>
          </a:p>
          <a:p>
            <a:pPr>
              <a:lnSpc>
                <a:spcPct val="80000"/>
              </a:lnSpc>
              <a:buFont typeface="Arial" charset="0"/>
              <a:buNone/>
            </a:pPr>
            <a:endParaRPr lang="en-US" sz="1400">
              <a:latin typeface="Arial Rounded MT Bold" pitchFamily="34" charset="0"/>
            </a:endParaRPr>
          </a:p>
          <a:p>
            <a:pPr>
              <a:lnSpc>
                <a:spcPct val="80000"/>
              </a:lnSpc>
              <a:buFont typeface="Arial" charset="0"/>
              <a:buNone/>
            </a:pPr>
            <a:r>
              <a:rPr lang="en-US" sz="1400">
                <a:latin typeface="Arial Rounded MT Bold" pitchFamily="34" charset="0"/>
              </a:rPr>
              <a:t>Support Facilities:   12</a:t>
            </a:r>
          </a:p>
          <a:p>
            <a:pPr>
              <a:lnSpc>
                <a:spcPct val="80000"/>
              </a:lnSpc>
              <a:buFont typeface="Arial" charset="0"/>
              <a:buNone/>
            </a:pPr>
            <a:r>
              <a:rPr lang="en-US" sz="1400">
                <a:latin typeface="Arial Rounded MT Bold" pitchFamily="34" charset="0"/>
              </a:rPr>
              <a:t>	AOF   NM Tech   6</a:t>
            </a:r>
          </a:p>
          <a:p>
            <a:pPr>
              <a:lnSpc>
                <a:spcPct val="80000"/>
              </a:lnSpc>
              <a:buFont typeface="Arial" charset="0"/>
              <a:buNone/>
            </a:pPr>
            <a:r>
              <a:rPr lang="en-US" sz="1400">
                <a:solidFill>
                  <a:srgbClr val="000000"/>
                </a:solidFill>
                <a:latin typeface="Arial Rounded MT Bold" pitchFamily="34" charset="0"/>
              </a:rPr>
              <a:t>	ANF   UCSD        6</a:t>
            </a:r>
          </a:p>
        </p:txBody>
      </p:sp>
      <p:sp>
        <p:nvSpPr>
          <p:cNvPr id="2331652" name="Rectangle 4"/>
          <p:cNvSpPr>
            <a:spLocks noChangeArrowheads="1"/>
          </p:cNvSpPr>
          <p:nvPr/>
        </p:nvSpPr>
        <p:spPr bwMode="auto">
          <a:xfrm>
            <a:off x="4338638" y="0"/>
            <a:ext cx="48006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sz="3200" b="0">
                <a:solidFill>
                  <a:schemeClr val="bg1"/>
                </a:solidFill>
                <a:ea typeface="ＭＳ Ｐゴシック" pitchFamily="1" charset="-128"/>
              </a:rPr>
              <a:t>Organization Summary</a:t>
            </a:r>
          </a:p>
        </p:txBody>
      </p:sp>
      <p:graphicFrame>
        <p:nvGraphicFramePr>
          <p:cNvPr id="2331653" name="Object 5"/>
          <p:cNvGraphicFramePr>
            <a:graphicFrameLocks noChangeAspect="1"/>
          </p:cNvGraphicFramePr>
          <p:nvPr/>
        </p:nvGraphicFramePr>
        <p:xfrm>
          <a:off x="4416425" y="803275"/>
          <a:ext cx="4727575" cy="6054725"/>
        </p:xfrm>
        <a:graphic>
          <a:graphicData uri="http://schemas.openxmlformats.org/presentationml/2006/ole">
            <mc:AlternateContent xmlns:mc="http://schemas.openxmlformats.org/markup-compatibility/2006">
              <mc:Choice xmlns:v="urn:schemas-microsoft-com:vml" Requires="v">
                <p:oleObj spid="_x0000_s307212" name="Visio" r:id="rId4" imgW="5289232" imgH="6775133" progId="Visio.Drawing.11">
                  <p:embed/>
                </p:oleObj>
              </mc:Choice>
              <mc:Fallback>
                <p:oleObj name="Visio" r:id="rId4" imgW="5289232" imgH="6775133"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803275"/>
                        <a:ext cx="4727575" cy="6054725"/>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125191" y="0"/>
            <a:ext cx="5018809" cy="762000"/>
          </a:xfrm>
        </p:spPr>
        <p:txBody>
          <a:bodyPr/>
          <a:lstStyle/>
          <a:p>
            <a:r>
              <a:rPr lang="en-US" sz="3200" dirty="0" smtClean="0">
                <a:solidFill>
                  <a:schemeClr val="bg1"/>
                </a:solidFill>
              </a:rPr>
              <a:t>Information Management</a:t>
            </a:r>
          </a:p>
        </p:txBody>
      </p:sp>
      <p:sp>
        <p:nvSpPr>
          <p:cNvPr id="301059" name="Rectangle 3"/>
          <p:cNvSpPr>
            <a:spLocks noGrp="1" noChangeArrowheads="1"/>
          </p:cNvSpPr>
          <p:nvPr>
            <p:ph type="body" idx="1"/>
          </p:nvPr>
        </p:nvSpPr>
        <p:spPr>
          <a:xfrm>
            <a:off x="685800" y="1350818"/>
            <a:ext cx="8178800" cy="5256646"/>
          </a:xfrm>
        </p:spPr>
        <p:txBody>
          <a:bodyPr/>
          <a:lstStyle/>
          <a:p>
            <a:pPr>
              <a:lnSpc>
                <a:spcPct val="80000"/>
              </a:lnSpc>
            </a:pPr>
            <a:r>
              <a:rPr lang="en-US" sz="2800" dirty="0" smtClean="0"/>
              <a:t>Equipment Inventory  - a database</a:t>
            </a:r>
          </a:p>
          <a:p>
            <a:pPr>
              <a:lnSpc>
                <a:spcPct val="80000"/>
              </a:lnSpc>
            </a:pPr>
            <a:endParaRPr lang="en-US" sz="2800" dirty="0" smtClean="0"/>
          </a:p>
          <a:p>
            <a:pPr>
              <a:lnSpc>
                <a:spcPct val="80000"/>
              </a:lnSpc>
            </a:pPr>
            <a:r>
              <a:rPr lang="en-US" sz="2800" dirty="0" smtClean="0"/>
              <a:t>Equipment maintenance records  - a database</a:t>
            </a:r>
          </a:p>
          <a:p>
            <a:pPr>
              <a:lnSpc>
                <a:spcPct val="80000"/>
              </a:lnSpc>
            </a:pPr>
            <a:endParaRPr lang="en-US" sz="2800" dirty="0" smtClean="0"/>
          </a:p>
          <a:p>
            <a:pPr>
              <a:lnSpc>
                <a:spcPct val="80000"/>
              </a:lnSpc>
            </a:pPr>
            <a:r>
              <a:rPr lang="en-US" sz="2800" dirty="0" smtClean="0"/>
              <a:t>Site reconnaissance – files, FLICKR 65k photos</a:t>
            </a:r>
          </a:p>
          <a:p>
            <a:pPr>
              <a:lnSpc>
                <a:spcPct val="80000"/>
              </a:lnSpc>
            </a:pPr>
            <a:endParaRPr lang="en-US" sz="2800" dirty="0" smtClean="0"/>
          </a:p>
          <a:p>
            <a:pPr>
              <a:lnSpc>
                <a:spcPct val="80000"/>
              </a:lnSpc>
            </a:pPr>
            <a:r>
              <a:rPr lang="en-US" sz="2800" dirty="0" smtClean="0"/>
              <a:t>Landowner database</a:t>
            </a:r>
          </a:p>
          <a:p>
            <a:pPr>
              <a:lnSpc>
                <a:spcPct val="80000"/>
              </a:lnSpc>
            </a:pPr>
            <a:endParaRPr lang="en-US" sz="2800" dirty="0"/>
          </a:p>
          <a:p>
            <a:pPr>
              <a:lnSpc>
                <a:spcPct val="80000"/>
              </a:lnSpc>
            </a:pPr>
            <a:r>
              <a:rPr lang="en-US" sz="2800" dirty="0" smtClean="0"/>
              <a:t>Software system trouble ticketing</a:t>
            </a:r>
          </a:p>
          <a:p>
            <a:pPr>
              <a:lnSpc>
                <a:spcPct val="80000"/>
              </a:lnSpc>
            </a:pPr>
            <a:endParaRPr lang="en-US" sz="2800" dirty="0"/>
          </a:p>
          <a:p>
            <a:pPr>
              <a:lnSpc>
                <a:spcPct val="80000"/>
              </a:lnSpc>
            </a:pPr>
            <a:endParaRPr lang="en-US" sz="2800" dirty="0" smtClean="0"/>
          </a:p>
          <a:p>
            <a:pPr>
              <a:lnSpc>
                <a:spcPct val="80000"/>
              </a:lnSpc>
            </a:pPr>
            <a:endParaRPr lang="en-US" sz="2800" dirty="0" smtClean="0"/>
          </a:p>
          <a:p>
            <a:pPr>
              <a:lnSpc>
                <a:spcPct val="80000"/>
              </a:lnSpc>
            </a:pPr>
            <a:endParaRPr lang="en-US" sz="2800" dirty="0" smtClean="0"/>
          </a:p>
        </p:txBody>
      </p:sp>
    </p:spTree>
    <p:extLst>
      <p:ext uri="{BB962C8B-B14F-4D97-AF65-F5344CB8AC3E}">
        <p14:creationId xmlns:p14="http://schemas.microsoft.com/office/powerpoint/2010/main" val="796893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4" name="Rectangle 4"/>
          <p:cNvSpPr>
            <a:spLocks noChangeArrowheads="1"/>
          </p:cNvSpPr>
          <p:nvPr/>
        </p:nvSpPr>
        <p:spPr bwMode="auto">
          <a:xfrm>
            <a:off x="4025900" y="153988"/>
            <a:ext cx="5118100" cy="45720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0">
                <a:solidFill>
                  <a:schemeClr val="bg1"/>
                </a:solidFill>
                <a:ea typeface="ＭＳ Ｐゴシック" pitchFamily="1" charset="-128"/>
              </a:rPr>
              <a:t>Design Principles Seismic Network</a:t>
            </a:r>
          </a:p>
        </p:txBody>
      </p:sp>
      <p:graphicFrame>
        <p:nvGraphicFramePr>
          <p:cNvPr id="2375693" name="Object 13"/>
          <p:cNvGraphicFramePr>
            <a:graphicFrameLocks noChangeAspect="1"/>
          </p:cNvGraphicFramePr>
          <p:nvPr/>
        </p:nvGraphicFramePr>
        <p:xfrm>
          <a:off x="593725" y="936625"/>
          <a:ext cx="7780338" cy="5921375"/>
        </p:xfrm>
        <a:graphic>
          <a:graphicData uri="http://schemas.openxmlformats.org/presentationml/2006/ole">
            <mc:AlternateContent xmlns:mc="http://schemas.openxmlformats.org/markup-compatibility/2006">
              <mc:Choice xmlns:v="urn:schemas-microsoft-com:vml" Requires="v">
                <p:oleObj spid="_x0000_s309260" name="Visio" r:id="rId4" imgW="8944118" imgH="7215902" progId="Visio.Drawing.11">
                  <p:embed/>
                </p:oleObj>
              </mc:Choice>
              <mc:Fallback>
                <p:oleObj name="Visio" r:id="rId4" imgW="8944118" imgH="721590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 y="936625"/>
                        <a:ext cx="7780338" cy="5921375"/>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648200" y="0"/>
            <a:ext cx="4338638" cy="762000"/>
          </a:xfrm>
        </p:spPr>
        <p:txBody>
          <a:bodyPr/>
          <a:lstStyle/>
          <a:p>
            <a:r>
              <a:rPr lang="en-US" sz="3200" smtClean="0">
                <a:solidFill>
                  <a:schemeClr val="bg1"/>
                </a:solidFill>
              </a:rPr>
              <a:t>Guralp SNOFLU</a:t>
            </a:r>
          </a:p>
        </p:txBody>
      </p:sp>
      <p:sp>
        <p:nvSpPr>
          <p:cNvPr id="304131" name="Rectangle 3"/>
          <p:cNvSpPr>
            <a:spLocks noGrp="1" noChangeArrowheads="1"/>
          </p:cNvSpPr>
          <p:nvPr>
            <p:ph type="body" idx="1"/>
          </p:nvPr>
        </p:nvSpPr>
        <p:spPr>
          <a:xfrm>
            <a:off x="685800" y="939800"/>
            <a:ext cx="8178800" cy="2955925"/>
          </a:xfrm>
        </p:spPr>
        <p:txBody>
          <a:bodyPr/>
          <a:lstStyle/>
          <a:p>
            <a:pPr>
              <a:buFont typeface="Arial" charset="0"/>
              <a:buNone/>
            </a:pPr>
            <a:r>
              <a:rPr lang="en-US" sz="2000" smtClean="0"/>
              <a:t>Sudden Noise Onset, Fixed by Lock / Unlock</a:t>
            </a:r>
          </a:p>
          <a:p>
            <a:pPr lvl="1"/>
            <a:r>
              <a:rPr lang="en-US" sz="2000" smtClean="0"/>
              <a:t>Sudden increase in LP noise, remains noisy for days-weeks until a Lock / Unlock  </a:t>
            </a:r>
          </a:p>
          <a:p>
            <a:pPr lvl="1"/>
            <a:r>
              <a:rPr lang="en-US" sz="2000" smtClean="0"/>
              <a:t>Managed by vigilance.  Guralp has no remedy so far.</a:t>
            </a:r>
          </a:p>
          <a:p>
            <a:endParaRPr lang="en-US" sz="2000" smtClean="0"/>
          </a:p>
          <a:p>
            <a:endParaRPr lang="en-US" sz="2000" smtClean="0"/>
          </a:p>
          <a:p>
            <a:endParaRPr lang="en-US" sz="2000" smtClean="0"/>
          </a:p>
          <a:p>
            <a:endParaRPr lang="en-US" sz="2000" smtClean="0"/>
          </a:p>
          <a:p>
            <a:endParaRPr lang="en-US" sz="2000" smtClean="0"/>
          </a:p>
        </p:txBody>
      </p:sp>
      <p:pic>
        <p:nvPicPr>
          <p:cNvPr id="304133" name="Picture 5" descr="SNOFLU-Z31A-LHZ_spectra_e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925" y="2420938"/>
            <a:ext cx="5203825"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4" name="Text Box 6"/>
          <p:cNvSpPr txBox="1">
            <a:spLocks noChangeArrowheads="1"/>
          </p:cNvSpPr>
          <p:nvPr/>
        </p:nvSpPr>
        <p:spPr bwMode="auto">
          <a:xfrm>
            <a:off x="284163" y="2497138"/>
            <a:ext cx="1828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Two nearby stations</a:t>
            </a:r>
          </a:p>
          <a:p>
            <a:r>
              <a:rPr lang="en-US"/>
              <a:t>Vertical channel, 1 day</a:t>
            </a:r>
          </a:p>
          <a:p>
            <a:endParaRPr lang="en-US"/>
          </a:p>
          <a:p>
            <a:endParaRPr lang="en-US"/>
          </a:p>
          <a:p>
            <a:r>
              <a:rPr lang="en-US"/>
              <a:t>Z30A on top, normal</a:t>
            </a:r>
          </a:p>
          <a:p>
            <a:r>
              <a:rPr lang="en-US"/>
              <a:t>Z31A bottom, SNOFLU</a:t>
            </a:r>
          </a:p>
          <a:p>
            <a:endParaRPr lang="en-US"/>
          </a:p>
          <a:p>
            <a:endParaRPr lang="en-US"/>
          </a:p>
          <a:p>
            <a:endParaRPr lang="en-US"/>
          </a:p>
          <a:p>
            <a:r>
              <a:rPr lang="en-US"/>
              <a:t>Spectra:</a:t>
            </a:r>
          </a:p>
          <a:p>
            <a:r>
              <a:rPr lang="en-US"/>
              <a:t>Red Z30A  normal</a:t>
            </a:r>
          </a:p>
          <a:p>
            <a:r>
              <a:rPr lang="en-US"/>
              <a:t>Green Z31A  SNOFLU</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648200" y="0"/>
            <a:ext cx="4338638" cy="762000"/>
          </a:xfrm>
        </p:spPr>
        <p:txBody>
          <a:bodyPr/>
          <a:lstStyle/>
          <a:p>
            <a:r>
              <a:rPr lang="en-US" sz="3200" smtClean="0">
                <a:solidFill>
                  <a:schemeClr val="bg1"/>
                </a:solidFill>
              </a:rPr>
              <a:t>Trillium Issue</a:t>
            </a:r>
          </a:p>
        </p:txBody>
      </p:sp>
      <p:sp>
        <p:nvSpPr>
          <p:cNvPr id="305155" name="Rectangle 3"/>
          <p:cNvSpPr>
            <a:spLocks noGrp="1" noChangeArrowheads="1"/>
          </p:cNvSpPr>
          <p:nvPr>
            <p:ph type="body" idx="1"/>
          </p:nvPr>
        </p:nvSpPr>
        <p:spPr>
          <a:xfrm>
            <a:off x="685800" y="939800"/>
            <a:ext cx="8178800" cy="2955925"/>
          </a:xfrm>
        </p:spPr>
        <p:txBody>
          <a:bodyPr/>
          <a:lstStyle/>
          <a:p>
            <a:pPr>
              <a:buFont typeface="Arial" charset="0"/>
              <a:buNone/>
            </a:pPr>
            <a:r>
              <a:rPr lang="en-US" sz="2000" smtClean="0"/>
              <a:t>Weeks long episodes of high horizontal noise levels</a:t>
            </a:r>
          </a:p>
          <a:p>
            <a:pPr>
              <a:buFont typeface="Arial" charset="0"/>
              <a:buNone/>
            </a:pPr>
            <a:r>
              <a:rPr lang="en-US" sz="2000" smtClean="0"/>
              <a:t>Occurs usually with high vault temperatures &gt;27C</a:t>
            </a:r>
          </a:p>
          <a:p>
            <a:pPr>
              <a:buFont typeface="Arial" charset="0"/>
              <a:buNone/>
            </a:pPr>
            <a:r>
              <a:rPr lang="en-US" sz="2000" smtClean="0"/>
              <a:t>Correlates with Charge controller or Solar Insolation</a:t>
            </a:r>
          </a:p>
          <a:p>
            <a:endParaRPr lang="en-US" sz="2000" smtClean="0"/>
          </a:p>
          <a:p>
            <a:endParaRPr lang="en-US" sz="2000" smtClean="0"/>
          </a:p>
          <a:p>
            <a:endParaRPr lang="en-US" sz="2000" smtClean="0"/>
          </a:p>
          <a:p>
            <a:endParaRPr lang="en-US" sz="2000" smtClean="0"/>
          </a:p>
          <a:p>
            <a:endParaRPr lang="en-US" sz="2000" smtClean="0"/>
          </a:p>
          <a:p>
            <a:endParaRPr lang="en-US" sz="2000" smtClean="0"/>
          </a:p>
        </p:txBody>
      </p:sp>
      <p:sp>
        <p:nvSpPr>
          <p:cNvPr id="305159" name="Rectangle 7"/>
          <p:cNvSpPr>
            <a:spLocks noChangeArrowheads="1"/>
          </p:cNvSpPr>
          <p:nvPr/>
        </p:nvSpPr>
        <p:spPr bwMode="auto">
          <a:xfrm>
            <a:off x="0" y="1211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05158" name="Picture 6" descr="X33A_LH_c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2105025"/>
            <a:ext cx="6858000" cy="4162425"/>
          </a:xfrm>
          <a:prstGeom prst="rect">
            <a:avLst/>
          </a:prstGeom>
          <a:noFill/>
          <a:extLst>
            <a:ext uri="{909E8E84-426E-40DD-AFC4-6F175D3DCCD1}">
              <a14:hiddenFill xmlns:a14="http://schemas.microsoft.com/office/drawing/2010/main">
                <a:solidFill>
                  <a:srgbClr val="FFFFFF"/>
                </a:solidFill>
              </a14:hiddenFill>
            </a:ext>
          </a:extLst>
        </p:spPr>
      </p:pic>
      <p:sp>
        <p:nvSpPr>
          <p:cNvPr id="305160" name="Rectangle 8"/>
          <p:cNvSpPr>
            <a:spLocks noChangeArrowheads="1"/>
          </p:cNvSpPr>
          <p:nvPr/>
        </p:nvSpPr>
        <p:spPr bwMode="auto">
          <a:xfrm>
            <a:off x="2452688" y="6237288"/>
            <a:ext cx="44640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cs typeface="Times New Roman" pitchFamily="18" charset="0"/>
              </a:rPr>
              <a:t>X33A  60 days    LHE, LHN and LHZ showing diurnal noise.</a:t>
            </a:r>
            <a:r>
              <a:rPr lang="en-US" sz="800"/>
              <a:t> </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4648200" y="0"/>
            <a:ext cx="4338638" cy="762000"/>
          </a:xfrm>
        </p:spPr>
        <p:txBody>
          <a:bodyPr/>
          <a:lstStyle/>
          <a:p>
            <a:r>
              <a:rPr lang="en-US" sz="3200" smtClean="0">
                <a:solidFill>
                  <a:schemeClr val="bg1"/>
                </a:solidFill>
              </a:rPr>
              <a:t>Trillium Issue</a:t>
            </a:r>
          </a:p>
        </p:txBody>
      </p:sp>
      <p:sp>
        <p:nvSpPr>
          <p:cNvPr id="306179" name="Rectangle 3"/>
          <p:cNvSpPr>
            <a:spLocks noGrp="1" noChangeArrowheads="1"/>
          </p:cNvSpPr>
          <p:nvPr>
            <p:ph type="body" idx="1"/>
          </p:nvPr>
        </p:nvSpPr>
        <p:spPr>
          <a:xfrm>
            <a:off x="685800" y="939800"/>
            <a:ext cx="8178800" cy="2955925"/>
          </a:xfrm>
        </p:spPr>
        <p:txBody>
          <a:bodyPr/>
          <a:lstStyle/>
          <a:p>
            <a:pPr>
              <a:buFont typeface="Arial" charset="0"/>
              <a:buNone/>
            </a:pPr>
            <a:r>
              <a:rPr lang="en-US" sz="2000" smtClean="0"/>
              <a:t>Weeks long episodes of high horizontal noise levels</a:t>
            </a:r>
          </a:p>
          <a:p>
            <a:pPr>
              <a:buFont typeface="Arial" charset="0"/>
              <a:buNone/>
            </a:pPr>
            <a:r>
              <a:rPr lang="en-US" sz="2000" smtClean="0"/>
              <a:t>Occurs usually with high vault temperatures &gt;27C</a:t>
            </a:r>
          </a:p>
          <a:p>
            <a:pPr>
              <a:buFont typeface="Arial" charset="0"/>
              <a:buNone/>
            </a:pPr>
            <a:r>
              <a:rPr lang="en-US" sz="2000" smtClean="0"/>
              <a:t>Correlates with Charge controller or Solar Insolation</a:t>
            </a:r>
          </a:p>
          <a:p>
            <a:endParaRPr lang="en-US" sz="2000" smtClean="0"/>
          </a:p>
          <a:p>
            <a:endParaRPr lang="en-US" sz="2000" smtClean="0"/>
          </a:p>
          <a:p>
            <a:endParaRPr lang="en-US" sz="2000" smtClean="0"/>
          </a:p>
          <a:p>
            <a:endParaRPr lang="en-US" sz="2000" smtClean="0"/>
          </a:p>
          <a:p>
            <a:endParaRPr lang="en-US" sz="2000" smtClean="0"/>
          </a:p>
          <a:p>
            <a:endParaRPr lang="en-US" sz="2000" smtClean="0"/>
          </a:p>
        </p:txBody>
      </p:sp>
      <p:sp>
        <p:nvSpPr>
          <p:cNvPr id="306180" name="Rectangle 4"/>
          <p:cNvSpPr>
            <a:spLocks noChangeArrowheads="1"/>
          </p:cNvSpPr>
          <p:nvPr/>
        </p:nvSpPr>
        <p:spPr bwMode="auto">
          <a:xfrm>
            <a:off x="0" y="1211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6184" name="Rectangle 8"/>
          <p:cNvSpPr>
            <a:spLocks noChangeArrowheads="1"/>
          </p:cNvSpPr>
          <p:nvPr/>
        </p:nvSpPr>
        <p:spPr bwMode="auto">
          <a:xfrm>
            <a:off x="0" y="204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306183" name="Object 7"/>
          <p:cNvGraphicFramePr>
            <a:graphicFrameLocks noChangeAspect="1"/>
          </p:cNvGraphicFramePr>
          <p:nvPr/>
        </p:nvGraphicFramePr>
        <p:xfrm>
          <a:off x="382588" y="1970088"/>
          <a:ext cx="7705725" cy="4418012"/>
        </p:xfrm>
        <a:graphic>
          <a:graphicData uri="http://schemas.openxmlformats.org/presentationml/2006/ole">
            <mc:AlternateContent xmlns:mc="http://schemas.openxmlformats.org/markup-compatibility/2006">
              <mc:Choice xmlns:v="urn:schemas-microsoft-com:vml" Requires="v">
                <p:oleObj spid="_x0000_s306207" name="Picture" r:id="rId3" imgW="7772400" imgH="6452616" progId="Word.Picture.8">
                  <p:embed/>
                </p:oleObj>
              </mc:Choice>
              <mc:Fallback>
                <p:oleObj name="Picture" r:id="rId3" imgW="7772400" imgH="6452616" progId="Word.Picture.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l="13480" r="15291" b="46159"/>
                      <a:stretch>
                        <a:fillRect/>
                      </a:stretch>
                    </p:blipFill>
                    <p:spPr bwMode="auto">
                      <a:xfrm>
                        <a:off x="382588" y="1970088"/>
                        <a:ext cx="7705725" cy="441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6185" name="Text Box 9"/>
          <p:cNvSpPr txBox="1">
            <a:spLocks noChangeArrowheads="1"/>
          </p:cNvSpPr>
          <p:nvPr/>
        </p:nvSpPr>
        <p:spPr bwMode="auto">
          <a:xfrm>
            <a:off x="1819275" y="6218238"/>
            <a:ext cx="51625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Stations 633A, 634A and 635A showing effect at 634A(a trillium).  </a:t>
            </a:r>
          </a:p>
          <a:p>
            <a:r>
              <a:rPr lang="en-US"/>
              <a:t>Note that there seems to be some effect at 635A which has an STS2. </a:t>
            </a:r>
          </a:p>
          <a:p>
            <a:r>
              <a:rPr lang="en-US"/>
              <a:t>633A is a trillium that does not have the effect.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6136" y="0"/>
            <a:ext cx="4727863" cy="914400"/>
          </a:xfrm>
        </p:spPr>
        <p:txBody>
          <a:bodyPr/>
          <a:lstStyle/>
          <a:p>
            <a:r>
              <a:rPr lang="en-US" sz="3200" dirty="0" smtClean="0">
                <a:solidFill>
                  <a:schemeClr val="bg1"/>
                </a:solidFill>
              </a:rPr>
              <a:t>TA Performance</a:t>
            </a:r>
            <a:endParaRPr lang="en-US" sz="3200" dirty="0">
              <a:solidFill>
                <a:schemeClr val="bg1"/>
              </a:solidFill>
            </a:endParaRPr>
          </a:p>
        </p:txBody>
      </p:sp>
      <p:pic>
        <p:nvPicPr>
          <p:cNvPr id="4" name="Picture 3"/>
          <p:cNvPicPr>
            <a:picLocks noChangeAspect="1"/>
          </p:cNvPicPr>
          <p:nvPr/>
        </p:nvPicPr>
        <p:blipFill>
          <a:blip r:embed="rId2"/>
          <a:stretch>
            <a:fillRect/>
          </a:stretch>
        </p:blipFill>
        <p:spPr>
          <a:xfrm>
            <a:off x="3200400" y="914400"/>
            <a:ext cx="5822950" cy="3965111"/>
          </a:xfrm>
          <a:prstGeom prst="rect">
            <a:avLst/>
          </a:prstGeom>
          <a:ln>
            <a:solidFill>
              <a:schemeClr val="tx1"/>
            </a:solidFill>
          </a:ln>
        </p:spPr>
      </p:pic>
      <p:sp>
        <p:nvSpPr>
          <p:cNvPr id="3" name="Content Placeholder 2"/>
          <p:cNvSpPr>
            <a:spLocks noGrp="1"/>
          </p:cNvSpPr>
          <p:nvPr>
            <p:ph idx="1"/>
          </p:nvPr>
        </p:nvSpPr>
        <p:spPr>
          <a:xfrm>
            <a:off x="228600" y="1828800"/>
            <a:ext cx="5029200" cy="457200"/>
          </a:xfrm>
          <a:solidFill>
            <a:schemeClr val="accent1">
              <a:lumMod val="60000"/>
              <a:lumOff val="40000"/>
            </a:schemeClr>
          </a:solidFill>
          <a:ln>
            <a:solidFill>
              <a:schemeClr val="tx1"/>
            </a:solidFill>
          </a:ln>
        </p:spPr>
        <p:txBody>
          <a:bodyPr/>
          <a:lstStyle/>
          <a:p>
            <a:pPr>
              <a:buNone/>
            </a:pPr>
            <a:r>
              <a:rPr lang="en-US" sz="2000" dirty="0" smtClean="0"/>
              <a:t>Network availability typically exceeds 98%</a:t>
            </a:r>
          </a:p>
        </p:txBody>
      </p:sp>
      <p:pic>
        <p:nvPicPr>
          <p:cNvPr id="7" name="Picture 6" descr="pic5.png"/>
          <p:cNvPicPr>
            <a:picLocks noChangeAspect="1"/>
          </p:cNvPicPr>
          <p:nvPr/>
        </p:nvPicPr>
        <p:blipFill>
          <a:blip r:embed="rId3"/>
          <a:stretch>
            <a:fillRect/>
          </a:stretch>
        </p:blipFill>
        <p:spPr>
          <a:xfrm>
            <a:off x="0" y="2971800"/>
            <a:ext cx="4953000" cy="3714750"/>
          </a:xfrm>
          <a:prstGeom prst="rect">
            <a:avLst/>
          </a:prstGeom>
          <a:ln>
            <a:solidFill>
              <a:schemeClr val="tx1"/>
            </a:solidFill>
          </a:ln>
        </p:spPr>
      </p:pic>
      <p:sp>
        <p:nvSpPr>
          <p:cNvPr id="6" name="Content Placeholder 2"/>
          <p:cNvSpPr txBox="1">
            <a:spLocks/>
          </p:cNvSpPr>
          <p:nvPr/>
        </p:nvSpPr>
        <p:spPr bwMode="auto">
          <a:xfrm>
            <a:off x="4648200" y="5257800"/>
            <a:ext cx="4038600" cy="1219200"/>
          </a:xfrm>
          <a:prstGeom prst="rect">
            <a:avLst/>
          </a:prstGeom>
          <a:solidFill>
            <a:schemeClr val="accent1">
              <a:lumMod val="60000"/>
              <a:lumOff val="40000"/>
            </a:schemeClr>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Tx/>
              <a:buFont typeface="Arial" pitchFamily="-107" charset="0"/>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Station noise highly uniform and quite low for temporary installations</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648200" y="0"/>
            <a:ext cx="4338638" cy="762000"/>
          </a:xfrm>
        </p:spPr>
        <p:txBody>
          <a:bodyPr/>
          <a:lstStyle/>
          <a:p>
            <a:r>
              <a:rPr lang="en-US" sz="3200" smtClean="0">
                <a:solidFill>
                  <a:schemeClr val="bg1"/>
                </a:solidFill>
              </a:rPr>
              <a:t>Amplitude Anomalies</a:t>
            </a:r>
          </a:p>
        </p:txBody>
      </p:sp>
      <p:sp>
        <p:nvSpPr>
          <p:cNvPr id="303107" name="Rectangle 3"/>
          <p:cNvSpPr>
            <a:spLocks noGrp="1" noChangeArrowheads="1"/>
          </p:cNvSpPr>
          <p:nvPr>
            <p:ph type="body" idx="1"/>
          </p:nvPr>
        </p:nvSpPr>
        <p:spPr>
          <a:xfrm>
            <a:off x="685800" y="939800"/>
            <a:ext cx="8178800" cy="2955925"/>
          </a:xfrm>
        </p:spPr>
        <p:txBody>
          <a:bodyPr/>
          <a:lstStyle/>
          <a:p>
            <a:pPr>
              <a:buFont typeface="Arial" charset="0"/>
              <a:buNone/>
            </a:pPr>
            <a:r>
              <a:rPr lang="en-US" sz="2400" smtClean="0"/>
              <a:t>Amplitude anomalies –overall 9 stations exhibit half amplitude on a channel</a:t>
            </a:r>
          </a:p>
          <a:p>
            <a:pPr lvl="1"/>
            <a:r>
              <a:rPr lang="en-US" sz="2400" smtClean="0"/>
              <a:t>Sudden decrease in single analog channel amplitude, reflected in all associated SEED channels-e.g. BHZ, LHZ, VHZ.  </a:t>
            </a:r>
          </a:p>
          <a:p>
            <a:pPr lvl="1"/>
            <a:r>
              <a:rPr lang="en-US" sz="2400" smtClean="0"/>
              <a:t>Often fixed by remote calibration</a:t>
            </a:r>
          </a:p>
          <a:p>
            <a:pPr lvl="1"/>
            <a:r>
              <a:rPr lang="en-US" sz="2400" smtClean="0"/>
              <a:t>4 instances are due to a single datalogger.</a:t>
            </a:r>
          </a:p>
          <a:p>
            <a:endParaRPr lang="en-US" sz="2400" smtClean="0"/>
          </a:p>
          <a:p>
            <a:endParaRPr lang="en-US" sz="2400" smtClean="0"/>
          </a:p>
          <a:p>
            <a:endParaRPr lang="en-US" sz="2400" smtClean="0"/>
          </a:p>
          <a:p>
            <a:endParaRPr lang="en-US" sz="2400" smtClean="0"/>
          </a:p>
          <a:p>
            <a:endParaRPr lang="en-US" sz="2400" smtClean="0"/>
          </a:p>
        </p:txBody>
      </p:sp>
      <p:pic>
        <p:nvPicPr>
          <p:cNvPr id="303309" name="Picture 2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3956050"/>
            <a:ext cx="825658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648200" y="0"/>
            <a:ext cx="4338638" cy="762000"/>
          </a:xfrm>
        </p:spPr>
        <p:txBody>
          <a:bodyPr/>
          <a:lstStyle/>
          <a:p>
            <a:r>
              <a:rPr lang="en-US" sz="2800" dirty="0" smtClean="0">
                <a:solidFill>
                  <a:schemeClr val="bg1"/>
                </a:solidFill>
              </a:rPr>
              <a:t>Accumulated views</a:t>
            </a:r>
          </a:p>
        </p:txBody>
      </p:sp>
      <p:sp>
        <p:nvSpPr>
          <p:cNvPr id="2" name="Rectangle 1"/>
          <p:cNvSpPr/>
          <p:nvPr/>
        </p:nvSpPr>
        <p:spPr>
          <a:xfrm>
            <a:off x="83126" y="914538"/>
            <a:ext cx="7668491" cy="1077218"/>
          </a:xfrm>
          <a:prstGeom prst="rect">
            <a:avLst/>
          </a:prstGeom>
        </p:spPr>
        <p:txBody>
          <a:bodyPr wrap="square">
            <a:spAutoFit/>
          </a:bodyPr>
          <a:lstStyle/>
          <a:p>
            <a:r>
              <a:rPr lang="en-US" sz="1600" dirty="0" smtClean="0"/>
              <a:t>IRIS DMC QUACK process creates PDF </a:t>
            </a:r>
            <a:r>
              <a:rPr lang="en-US" sz="1600" dirty="0"/>
              <a:t>color power </a:t>
            </a:r>
            <a:r>
              <a:rPr lang="en-US" sz="1600" dirty="0" smtClean="0"/>
              <a:t>grid.</a:t>
            </a:r>
          </a:p>
          <a:p>
            <a:r>
              <a:rPr lang="en-US" sz="1600" dirty="0" smtClean="0"/>
              <a:t>Signal Quality performance, catches rare cases…</a:t>
            </a:r>
            <a:endParaRPr lang="en-US" sz="1600" dirty="0"/>
          </a:p>
          <a:p>
            <a:r>
              <a:rPr lang="en-US" sz="1600" u="sng" dirty="0">
                <a:hlinkClick r:id="rId2"/>
              </a:rPr>
              <a:t>http://crunch.iris.washington.edu/stationinfo/TA/ABTX/PDFMode/PDFMode-BHZ_colorgrid.png</a:t>
            </a:r>
            <a:endParaRPr lang="en-US" sz="1600" dirty="0"/>
          </a:p>
        </p:txBody>
      </p:sp>
      <p:pic>
        <p:nvPicPr>
          <p:cNvPr id="3123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5990" r="41288" b="16887"/>
          <a:stretch/>
        </p:blipFill>
        <p:spPr bwMode="auto">
          <a:xfrm>
            <a:off x="0" y="2124939"/>
            <a:ext cx="5884855" cy="345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2" name="Picture 2" descr="PDFMode-BHZ_colorgrid"/>
          <p:cNvPicPr>
            <a:picLocks noChangeAspect="1" noChangeArrowheads="1"/>
          </p:cNvPicPr>
          <p:nvPr/>
        </p:nvPicPr>
        <p:blipFill rotWithShape="1">
          <a:blip r:embed="rId4">
            <a:extLst>
              <a:ext uri="{28A0092B-C50C-407E-A947-70E740481C1C}">
                <a14:useLocalDpi xmlns:a14="http://schemas.microsoft.com/office/drawing/2010/main" val="0"/>
              </a:ext>
            </a:extLst>
          </a:blip>
          <a:srcRect t="-3241" b="64009"/>
          <a:stretch/>
        </p:blipFill>
        <p:spPr bwMode="auto">
          <a:xfrm>
            <a:off x="5621482" y="1267691"/>
            <a:ext cx="3321050" cy="559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3791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648200" y="0"/>
            <a:ext cx="4338638" cy="762000"/>
          </a:xfrm>
        </p:spPr>
        <p:txBody>
          <a:bodyPr/>
          <a:lstStyle/>
          <a:p>
            <a:r>
              <a:rPr lang="en-US" sz="2800" dirty="0" smtClean="0">
                <a:solidFill>
                  <a:schemeClr val="bg1"/>
                </a:solidFill>
              </a:rPr>
              <a:t> </a:t>
            </a:r>
            <a:r>
              <a:rPr lang="en-US" sz="2800" dirty="0" err="1" smtClean="0">
                <a:solidFill>
                  <a:schemeClr val="bg1"/>
                </a:solidFill>
              </a:rPr>
              <a:t>Webdlmon</a:t>
            </a:r>
            <a:endParaRPr lang="en-US" sz="2800" dirty="0" smtClean="0">
              <a:solidFill>
                <a:schemeClr val="bg1"/>
              </a:solidFill>
            </a:endParaRPr>
          </a:p>
        </p:txBody>
      </p:sp>
      <p:pic>
        <p:nvPicPr>
          <p:cNvPr id="30925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6181" r="36014" b="11513"/>
          <a:stretch/>
        </p:blipFill>
        <p:spPr bwMode="auto">
          <a:xfrm>
            <a:off x="1548244" y="1707250"/>
            <a:ext cx="7138554" cy="480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6254" y="876253"/>
            <a:ext cx="8863445" cy="830997"/>
          </a:xfrm>
          <a:prstGeom prst="rect">
            <a:avLst/>
          </a:prstGeom>
          <a:noFill/>
        </p:spPr>
        <p:txBody>
          <a:bodyPr wrap="square" rtlCol="0">
            <a:spAutoFit/>
          </a:bodyPr>
          <a:lstStyle/>
          <a:p>
            <a:r>
              <a:rPr lang="en-US" sz="1600" dirty="0" smtClean="0"/>
              <a:t>Some changes accumulate over time to allow you to recognize it happened and how many times may be significant.</a:t>
            </a:r>
          </a:p>
          <a:p>
            <a:r>
              <a:rPr lang="en-US" sz="1600" dirty="0"/>
              <a:t> </a:t>
            </a:r>
            <a:r>
              <a:rPr lang="en-US" sz="1600" dirty="0" smtClean="0"/>
              <a:t>    In Last 24 hours:  number of reboots, number of IP changes, number of link cycles </a:t>
            </a:r>
            <a:endParaRPr lang="en-US" sz="1600" dirty="0"/>
          </a:p>
        </p:txBody>
      </p:sp>
      <p:sp>
        <p:nvSpPr>
          <p:cNvPr id="2" name="TextBox 1"/>
          <p:cNvSpPr txBox="1"/>
          <p:nvPr/>
        </p:nvSpPr>
        <p:spPr>
          <a:xfrm>
            <a:off x="1548244" y="1794071"/>
            <a:ext cx="2784765" cy="276999"/>
          </a:xfrm>
          <a:prstGeom prst="rect">
            <a:avLst/>
          </a:prstGeom>
          <a:noFill/>
        </p:spPr>
        <p:txBody>
          <a:bodyPr wrap="square" rtlCol="0">
            <a:spAutoFit/>
          </a:bodyPr>
          <a:lstStyle/>
          <a:p>
            <a:r>
              <a:rPr lang="en-US" dirty="0">
                <a:hlinkClick r:id="rId3"/>
              </a:rPr>
              <a:t>http://anf.ucsd.edu/tools/webdlmon</a:t>
            </a:r>
            <a:endParaRPr lang="en-US" dirty="0"/>
          </a:p>
        </p:txBody>
      </p:sp>
      <p:sp>
        <p:nvSpPr>
          <p:cNvPr id="3" name="Rectangle 2"/>
          <p:cNvSpPr/>
          <p:nvPr/>
        </p:nvSpPr>
        <p:spPr>
          <a:xfrm>
            <a:off x="353291" y="6276247"/>
            <a:ext cx="8156864" cy="830997"/>
          </a:xfrm>
          <a:prstGeom prst="rect">
            <a:avLst/>
          </a:prstGeom>
        </p:spPr>
        <p:txBody>
          <a:bodyPr wrap="square">
            <a:spAutoFit/>
          </a:bodyPr>
          <a:lstStyle/>
          <a:p>
            <a:r>
              <a:rPr lang="en-US" sz="1600" dirty="0" smtClean="0"/>
              <a:t>EMAIL Alerts:   Some </a:t>
            </a:r>
            <a:r>
              <a:rPr lang="en-US" sz="1600" dirty="0"/>
              <a:t>status changes result in an email alert to distribute more information immediately about the change:  Pump active signal, Q330 reboot.</a:t>
            </a:r>
          </a:p>
          <a:p>
            <a:endParaRPr lang="en-US" sz="1600" dirty="0"/>
          </a:p>
        </p:txBody>
      </p:sp>
    </p:spTree>
    <p:extLst>
      <p:ext uri="{BB962C8B-B14F-4D97-AF65-F5344CB8AC3E}">
        <p14:creationId xmlns:p14="http://schemas.microsoft.com/office/powerpoint/2010/main" val="3205071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914400"/>
            <a:ext cx="4191000" cy="1066800"/>
          </a:xfrm>
        </p:spPr>
        <p:txBody>
          <a:bodyPr/>
          <a:lstStyle/>
          <a:p>
            <a:pPr eaLnBrk="1" hangingPunct="1"/>
            <a:r>
              <a:rPr lang="en-US" sz="2800" smtClean="0"/>
              <a:t>440 Operating Stations</a:t>
            </a:r>
          </a:p>
        </p:txBody>
      </p:sp>
      <p:sp>
        <p:nvSpPr>
          <p:cNvPr id="21507" name="Rectangle 4"/>
          <p:cNvSpPr>
            <a:spLocks noChangeArrowheads="1"/>
          </p:cNvSpPr>
          <p:nvPr/>
        </p:nvSpPr>
        <p:spPr bwMode="auto">
          <a:xfrm>
            <a:off x="4338638" y="0"/>
            <a:ext cx="480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lnSpc>
                <a:spcPct val="85000"/>
              </a:lnSpc>
            </a:pPr>
            <a:r>
              <a:rPr lang="en-US" sz="2000">
                <a:solidFill>
                  <a:schemeClr val="bg1"/>
                </a:solidFill>
              </a:rPr>
              <a:t>Geographical Status</a:t>
            </a:r>
          </a:p>
        </p:txBody>
      </p:sp>
      <p:grpSp>
        <p:nvGrpSpPr>
          <p:cNvPr id="21508" name="Group 11"/>
          <p:cNvGrpSpPr>
            <a:grpSpLocks/>
          </p:cNvGrpSpPr>
          <p:nvPr/>
        </p:nvGrpSpPr>
        <p:grpSpPr bwMode="auto">
          <a:xfrm>
            <a:off x="1905000" y="2743200"/>
            <a:ext cx="1909763" cy="1446213"/>
            <a:chOff x="2438400" y="5257800"/>
            <a:chExt cx="1909763" cy="1446213"/>
          </a:xfrm>
        </p:grpSpPr>
        <p:sp>
          <p:nvSpPr>
            <p:cNvPr id="21510" name="Text Box 8"/>
            <p:cNvSpPr txBox="1">
              <a:spLocks noChangeArrowheads="1"/>
            </p:cNvSpPr>
            <p:nvPr/>
          </p:nvSpPr>
          <p:spPr bwMode="auto">
            <a:xfrm>
              <a:off x="2438400" y="5257800"/>
              <a:ext cx="1909763" cy="14462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2000" b="1">
                  <a:solidFill>
                    <a:schemeClr val="tx1"/>
                  </a:solidFill>
                  <a:latin typeface="Arial" charset="0"/>
                </a:defRPr>
              </a:lvl1pPr>
              <a:lvl2pPr marL="742950" indent="-285750" eaLnBrk="0" hangingPunct="0">
                <a:defRPr sz="12000" b="1">
                  <a:solidFill>
                    <a:schemeClr val="tx1"/>
                  </a:solidFill>
                  <a:latin typeface="Arial" charset="0"/>
                </a:defRPr>
              </a:lvl2pPr>
              <a:lvl3pPr marL="1143000" indent="-228600" eaLnBrk="0" hangingPunct="0">
                <a:defRPr sz="12000" b="1">
                  <a:solidFill>
                    <a:schemeClr val="tx1"/>
                  </a:solidFill>
                  <a:latin typeface="Arial" charset="0"/>
                </a:defRPr>
              </a:lvl3pPr>
              <a:lvl4pPr marL="1600200" indent="-228600" eaLnBrk="0" hangingPunct="0">
                <a:defRPr sz="12000" b="1">
                  <a:solidFill>
                    <a:schemeClr val="tx1"/>
                  </a:solidFill>
                  <a:latin typeface="Arial" charset="0"/>
                </a:defRPr>
              </a:lvl4pPr>
              <a:lvl5pPr marL="2057400" indent="-228600" eaLnBrk="0" hangingPunct="0">
                <a:defRPr sz="12000" b="1">
                  <a:solidFill>
                    <a:schemeClr val="tx1"/>
                  </a:solidFill>
                  <a:latin typeface="Arial" charset="0"/>
                </a:defRPr>
              </a:lvl5pPr>
              <a:lvl6pPr marL="2514600" indent="-228600" algn="r" eaLnBrk="0" fontAlgn="base" hangingPunct="0">
                <a:spcBef>
                  <a:spcPct val="0"/>
                </a:spcBef>
                <a:spcAft>
                  <a:spcPct val="0"/>
                </a:spcAft>
                <a:defRPr sz="12000" b="1">
                  <a:solidFill>
                    <a:schemeClr val="tx1"/>
                  </a:solidFill>
                  <a:latin typeface="Arial" charset="0"/>
                </a:defRPr>
              </a:lvl6pPr>
              <a:lvl7pPr marL="2971800" indent="-228600" algn="r" eaLnBrk="0" fontAlgn="base" hangingPunct="0">
                <a:spcBef>
                  <a:spcPct val="0"/>
                </a:spcBef>
                <a:spcAft>
                  <a:spcPct val="0"/>
                </a:spcAft>
                <a:defRPr sz="12000" b="1">
                  <a:solidFill>
                    <a:schemeClr val="tx1"/>
                  </a:solidFill>
                  <a:latin typeface="Arial" charset="0"/>
                </a:defRPr>
              </a:lvl7pPr>
              <a:lvl8pPr marL="3429000" indent="-228600" algn="r" eaLnBrk="0" fontAlgn="base" hangingPunct="0">
                <a:spcBef>
                  <a:spcPct val="0"/>
                </a:spcBef>
                <a:spcAft>
                  <a:spcPct val="0"/>
                </a:spcAft>
                <a:defRPr sz="12000" b="1">
                  <a:solidFill>
                    <a:schemeClr val="tx1"/>
                  </a:solidFill>
                  <a:latin typeface="Arial" charset="0"/>
                </a:defRPr>
              </a:lvl8pPr>
              <a:lvl9pPr marL="3886200" indent="-228600" algn="r" eaLnBrk="0" fontAlgn="base" hangingPunct="0">
                <a:spcBef>
                  <a:spcPct val="0"/>
                </a:spcBef>
                <a:spcAft>
                  <a:spcPct val="0"/>
                </a:spcAft>
                <a:defRPr sz="12000" b="1">
                  <a:solidFill>
                    <a:schemeClr val="tx1"/>
                  </a:solidFill>
                  <a:latin typeface="Arial" charset="0"/>
                </a:defRPr>
              </a:lvl9pPr>
            </a:lstStyle>
            <a:p>
              <a:pPr algn="l">
                <a:spcBef>
                  <a:spcPct val="50000"/>
                </a:spcBef>
              </a:pPr>
              <a:r>
                <a:rPr lang="en-US" sz="1600" i="1">
                  <a:ea typeface="ＭＳ Ｐゴシック" pitchFamily="1" charset="-128"/>
                </a:rPr>
                <a:t>Operating      </a:t>
              </a:r>
            </a:p>
            <a:p>
              <a:pPr algn="l">
                <a:spcBef>
                  <a:spcPct val="50000"/>
                </a:spcBef>
              </a:pPr>
              <a:r>
                <a:rPr lang="en-US" sz="1600" i="1">
                  <a:ea typeface="ＭＳ Ｐゴシック" pitchFamily="1" charset="-128"/>
                </a:rPr>
                <a:t>Constructed</a:t>
              </a:r>
            </a:p>
            <a:p>
              <a:pPr algn="l">
                <a:spcBef>
                  <a:spcPct val="50000"/>
                </a:spcBef>
              </a:pPr>
              <a:r>
                <a:rPr lang="en-US" sz="1600" i="1">
                  <a:ea typeface="ＭＳ Ｐゴシック" pitchFamily="1" charset="-128"/>
                </a:rPr>
                <a:t>Permitted     </a:t>
              </a:r>
            </a:p>
            <a:p>
              <a:pPr algn="l">
                <a:spcBef>
                  <a:spcPct val="50000"/>
                </a:spcBef>
              </a:pPr>
              <a:r>
                <a:rPr lang="en-US" sz="1600" i="1">
                  <a:ea typeface="ＭＳ Ｐゴシック" pitchFamily="1" charset="-128"/>
                </a:rPr>
                <a:t>Planned</a:t>
              </a:r>
              <a:endParaRPr lang="en-US" sz="1600" i="1">
                <a:latin typeface="Arial Narrow" pitchFamily="34" charset="0"/>
                <a:ea typeface="ＭＳ Ｐゴシック" pitchFamily="1" charset="-128"/>
              </a:endParaRPr>
            </a:p>
          </p:txBody>
        </p:sp>
        <p:sp>
          <p:nvSpPr>
            <p:cNvPr id="21511" name="Oval 9"/>
            <p:cNvSpPr>
              <a:spLocks noChangeArrowheads="1"/>
            </p:cNvSpPr>
            <p:nvPr/>
          </p:nvSpPr>
          <p:spPr bwMode="auto">
            <a:xfrm>
              <a:off x="3898900" y="6038850"/>
              <a:ext cx="152400" cy="152400"/>
            </a:xfrm>
            <a:prstGeom prst="ellipse">
              <a:avLst/>
            </a:prstGeom>
            <a:solidFill>
              <a:srgbClr val="00FF00"/>
            </a:solidFill>
            <a:ln w="9525">
              <a:solidFill>
                <a:schemeClr val="tx1"/>
              </a:solidFill>
              <a:round/>
              <a:headEnd/>
              <a:tailEnd/>
            </a:ln>
          </p:spPr>
          <p:txBody>
            <a:bodyPr wrap="none" anchor="ctr"/>
            <a:lstStyle/>
            <a:p>
              <a:endParaRPr lang="en-US"/>
            </a:p>
          </p:txBody>
        </p:sp>
        <p:sp>
          <p:nvSpPr>
            <p:cNvPr id="21512" name="Oval 10"/>
            <p:cNvSpPr>
              <a:spLocks noChangeArrowheads="1"/>
            </p:cNvSpPr>
            <p:nvPr/>
          </p:nvSpPr>
          <p:spPr bwMode="auto">
            <a:xfrm>
              <a:off x="3898900" y="56769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21513" name="Oval 11"/>
            <p:cNvSpPr>
              <a:spLocks noChangeArrowheads="1"/>
            </p:cNvSpPr>
            <p:nvPr/>
          </p:nvSpPr>
          <p:spPr bwMode="auto">
            <a:xfrm>
              <a:off x="3898900" y="6381750"/>
              <a:ext cx="152400" cy="152400"/>
            </a:xfrm>
            <a:prstGeom prst="ellipse">
              <a:avLst/>
            </a:prstGeom>
            <a:solidFill>
              <a:srgbClr val="3366FF"/>
            </a:solidFill>
            <a:ln w="9525">
              <a:solidFill>
                <a:schemeClr val="tx1"/>
              </a:solidFill>
              <a:round/>
              <a:headEnd/>
              <a:tailEnd/>
            </a:ln>
          </p:spPr>
          <p:txBody>
            <a:bodyPr wrap="none" anchor="ctr"/>
            <a:lstStyle/>
            <a:p>
              <a:endParaRPr lang="en-US"/>
            </a:p>
          </p:txBody>
        </p:sp>
        <p:sp>
          <p:nvSpPr>
            <p:cNvPr id="21514" name="Oval 12"/>
            <p:cNvSpPr>
              <a:spLocks noChangeArrowheads="1"/>
            </p:cNvSpPr>
            <p:nvPr/>
          </p:nvSpPr>
          <p:spPr bwMode="auto">
            <a:xfrm>
              <a:off x="38989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pic>
        <p:nvPicPr>
          <p:cNvPr id="21509" name="Picture 10" descr="TA_StatusMap_2011051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838200"/>
            <a:ext cx="4443413"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0274" name="Rectangle 2"/>
          <p:cNvSpPr>
            <a:spLocks noGrp="1" noChangeArrowheads="1"/>
          </p:cNvSpPr>
          <p:nvPr>
            <p:ph type="title"/>
          </p:nvPr>
        </p:nvSpPr>
        <p:spPr>
          <a:xfrm>
            <a:off x="4343400" y="0"/>
            <a:ext cx="4800600" cy="762000"/>
          </a:xfrm>
        </p:spPr>
        <p:txBody>
          <a:bodyPr/>
          <a:lstStyle/>
          <a:p>
            <a:r>
              <a:rPr lang="en-US" sz="3200">
                <a:solidFill>
                  <a:schemeClr val="bg1"/>
                </a:solidFill>
              </a:rPr>
              <a:t>Cell Modem Operation</a:t>
            </a:r>
          </a:p>
        </p:txBody>
      </p:sp>
      <p:pic>
        <p:nvPicPr>
          <p:cNvPr id="2230276" name="Picture 4"/>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r="8246"/>
          <a:stretch>
            <a:fillRect/>
          </a:stretch>
        </p:blipFill>
        <p:spPr>
          <a:xfrm>
            <a:off x="0" y="838200"/>
            <a:ext cx="8915400" cy="5794375"/>
          </a:xfrm>
          <a:noFill/>
          <a:ln/>
        </p:spPr>
      </p:pic>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436918" y="1371600"/>
            <a:ext cx="3719946" cy="1714500"/>
          </a:xfrm>
          <a:prstGeom prst="roundRect">
            <a:avLst/>
          </a:prstGeom>
          <a:solidFill>
            <a:schemeClr val="accent1">
              <a:alpha val="25000"/>
            </a:scheme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9" name="Rounded Rectangle 8"/>
          <p:cNvSpPr/>
          <p:nvPr/>
        </p:nvSpPr>
        <p:spPr bwMode="auto">
          <a:xfrm>
            <a:off x="353291" y="1371600"/>
            <a:ext cx="3460173" cy="2067791"/>
          </a:xfrm>
          <a:prstGeom prst="roundRect">
            <a:avLst/>
          </a:prstGeom>
          <a:solidFill>
            <a:schemeClr val="accent1">
              <a:alpha val="25000"/>
            </a:scheme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2" name="Title 1"/>
          <p:cNvSpPr>
            <a:spLocks noGrp="1"/>
          </p:cNvSpPr>
          <p:nvPr>
            <p:ph type="title" sz="quarter"/>
          </p:nvPr>
        </p:nvSpPr>
        <p:spPr>
          <a:xfrm>
            <a:off x="5018809" y="83127"/>
            <a:ext cx="4000500" cy="720436"/>
          </a:xfrm>
        </p:spPr>
        <p:txBody>
          <a:bodyPr/>
          <a:lstStyle/>
          <a:p>
            <a:r>
              <a:rPr lang="en-US" sz="3200" dirty="0" smtClean="0">
                <a:solidFill>
                  <a:schemeClr val="bg1"/>
                </a:solidFill>
              </a:rPr>
              <a:t>Status Capture</a:t>
            </a:r>
            <a:endParaRPr lang="en-US" sz="3200" dirty="0">
              <a:solidFill>
                <a:schemeClr val="bg1"/>
              </a:solidFill>
            </a:endParaRPr>
          </a:p>
        </p:txBody>
      </p:sp>
      <p:sp>
        <p:nvSpPr>
          <p:cNvPr id="3" name="Content Placeholder 2"/>
          <p:cNvSpPr>
            <a:spLocks noGrp="1"/>
          </p:cNvSpPr>
          <p:nvPr>
            <p:ph sz="quarter" idx="1"/>
          </p:nvPr>
        </p:nvSpPr>
        <p:spPr>
          <a:xfrm>
            <a:off x="613064" y="1420091"/>
            <a:ext cx="3810000" cy="1828800"/>
          </a:xfrm>
        </p:spPr>
        <p:txBody>
          <a:bodyPr/>
          <a:lstStyle/>
          <a:p>
            <a:pPr marL="0" indent="0">
              <a:buNone/>
            </a:pPr>
            <a:r>
              <a:rPr lang="en-US" dirty="0" smtClean="0"/>
              <a:t>Q330 packets</a:t>
            </a:r>
          </a:p>
          <a:p>
            <a:pPr lvl="1"/>
            <a:r>
              <a:rPr lang="en-US" sz="1800" dirty="0" smtClean="0"/>
              <a:t>Last boot time</a:t>
            </a:r>
          </a:p>
          <a:p>
            <a:pPr lvl="1"/>
            <a:r>
              <a:rPr lang="en-US" sz="1800" dirty="0" smtClean="0"/>
              <a:t>Pump indicator</a:t>
            </a:r>
          </a:p>
          <a:p>
            <a:pPr lvl="1"/>
            <a:r>
              <a:rPr lang="en-US" sz="1800" dirty="0" smtClean="0"/>
              <a:t>Packet buffer queue</a:t>
            </a:r>
          </a:p>
          <a:p>
            <a:pPr lvl="1"/>
            <a:r>
              <a:rPr lang="en-US" sz="1800" dirty="0" smtClean="0"/>
              <a:t>330 firmware version</a:t>
            </a:r>
            <a:endParaRPr lang="en-US" sz="1800" dirty="0"/>
          </a:p>
        </p:txBody>
      </p:sp>
      <p:sp>
        <p:nvSpPr>
          <p:cNvPr id="4" name="Content Placeholder 3"/>
          <p:cNvSpPr>
            <a:spLocks noGrp="1"/>
          </p:cNvSpPr>
          <p:nvPr>
            <p:ph sz="quarter" idx="2"/>
          </p:nvPr>
        </p:nvSpPr>
        <p:spPr>
          <a:xfrm>
            <a:off x="4606636" y="1371600"/>
            <a:ext cx="3810000" cy="1828800"/>
          </a:xfrm>
        </p:spPr>
        <p:txBody>
          <a:bodyPr/>
          <a:lstStyle/>
          <a:p>
            <a:pPr marL="0" indent="0">
              <a:buNone/>
            </a:pPr>
            <a:r>
              <a:rPr lang="en-US" dirty="0" smtClean="0"/>
              <a:t>SNMP service</a:t>
            </a:r>
          </a:p>
          <a:p>
            <a:pPr lvl="1"/>
            <a:r>
              <a:rPr lang="en-US" sz="1800" dirty="0" smtClean="0"/>
              <a:t>Cell Radio signal strength</a:t>
            </a:r>
          </a:p>
          <a:p>
            <a:pPr lvl="1"/>
            <a:r>
              <a:rPr lang="en-US" sz="1800" dirty="0" smtClean="0"/>
              <a:t>Modem power</a:t>
            </a:r>
          </a:p>
          <a:p>
            <a:pPr lvl="1"/>
            <a:r>
              <a:rPr lang="en-US" sz="1800" dirty="0" smtClean="0"/>
              <a:t>Last reset</a:t>
            </a:r>
          </a:p>
        </p:txBody>
      </p:sp>
      <p:sp>
        <p:nvSpPr>
          <p:cNvPr id="5" name="Content Placeholder 4"/>
          <p:cNvSpPr>
            <a:spLocks noGrp="1"/>
          </p:cNvSpPr>
          <p:nvPr>
            <p:ph sz="quarter" idx="3"/>
          </p:nvPr>
        </p:nvSpPr>
        <p:spPr>
          <a:xfrm>
            <a:off x="1236517" y="3879272"/>
            <a:ext cx="7429501" cy="2656609"/>
          </a:xfrm>
        </p:spPr>
        <p:txBody>
          <a:bodyPr/>
          <a:lstStyle/>
          <a:p>
            <a:pPr marL="0" indent="0">
              <a:buNone/>
            </a:pPr>
            <a:r>
              <a:rPr lang="en-US" sz="2400" dirty="0" smtClean="0"/>
              <a:t>Structure of current values (</a:t>
            </a:r>
            <a:r>
              <a:rPr lang="en-US" sz="2400" dirty="0" err="1" smtClean="0"/>
              <a:t>pktmon</a:t>
            </a:r>
            <a:r>
              <a:rPr lang="en-US" sz="2400" dirty="0" smtClean="0"/>
              <a:t> -&gt; JSON files)</a:t>
            </a:r>
          </a:p>
          <a:p>
            <a:pPr marL="0" indent="0">
              <a:buNone/>
            </a:pPr>
            <a:endParaRPr lang="en-US" sz="2400" dirty="0" smtClean="0"/>
          </a:p>
          <a:p>
            <a:pPr marL="0" indent="0">
              <a:buNone/>
            </a:pPr>
            <a:r>
              <a:rPr lang="en-US" sz="2400" dirty="0" smtClean="0"/>
              <a:t>A database record when certain  values change; 	reboot time, Q330 firmware</a:t>
            </a:r>
          </a:p>
          <a:p>
            <a:pPr marL="0" indent="0">
              <a:buNone/>
            </a:pPr>
            <a:endParaRPr lang="en-US" sz="2400" dirty="0" smtClean="0"/>
          </a:p>
          <a:p>
            <a:pPr marL="0" indent="0">
              <a:buNone/>
            </a:pPr>
            <a:r>
              <a:rPr lang="en-US" sz="2400" dirty="0" smtClean="0"/>
              <a:t>Accumulate count of changes over a period; 	</a:t>
            </a:r>
            <a:r>
              <a:rPr lang="en-US" sz="2400" dirty="0" err="1" smtClean="0"/>
              <a:t>ip_address</a:t>
            </a:r>
            <a:r>
              <a:rPr lang="en-US" sz="2400" dirty="0" smtClean="0"/>
              <a:t>, link cycles</a:t>
            </a:r>
            <a:endParaRPr lang="en-US" sz="2400" dirty="0"/>
          </a:p>
        </p:txBody>
      </p:sp>
      <p:grpSp>
        <p:nvGrpSpPr>
          <p:cNvPr id="14" name="Group 13"/>
          <p:cNvGrpSpPr/>
          <p:nvPr/>
        </p:nvGrpSpPr>
        <p:grpSpPr>
          <a:xfrm>
            <a:off x="155863" y="952546"/>
            <a:ext cx="7263246" cy="2912827"/>
            <a:chOff x="155863" y="952546"/>
            <a:chExt cx="7263246" cy="2912827"/>
          </a:xfrm>
        </p:grpSpPr>
        <p:sp>
          <p:nvSpPr>
            <p:cNvPr id="13" name="Rectangle 12"/>
            <p:cNvSpPr/>
            <p:nvPr/>
          </p:nvSpPr>
          <p:spPr bwMode="auto">
            <a:xfrm>
              <a:off x="155864" y="952546"/>
              <a:ext cx="7263245" cy="276999"/>
            </a:xfrm>
            <a:prstGeom prst="rect">
              <a:avLst/>
            </a:prstGeom>
            <a:solidFill>
              <a:srgbClr val="E2F9FF">
                <a:alpha val="25000"/>
              </a:srgb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11" name="TextBox 10"/>
            <p:cNvSpPr txBox="1"/>
            <p:nvPr/>
          </p:nvSpPr>
          <p:spPr>
            <a:xfrm>
              <a:off x="353291" y="952546"/>
              <a:ext cx="2537874" cy="276999"/>
            </a:xfrm>
            <a:prstGeom prst="rect">
              <a:avLst/>
            </a:prstGeom>
            <a:noFill/>
          </p:spPr>
          <p:txBody>
            <a:bodyPr wrap="none" rtlCol="0">
              <a:spAutoFit/>
            </a:bodyPr>
            <a:lstStyle/>
            <a:p>
              <a:r>
                <a:rPr lang="en-US" dirty="0" smtClean="0"/>
                <a:t>SOURCES of Status Information</a:t>
              </a:r>
              <a:endParaRPr lang="en-US" dirty="0"/>
            </a:p>
          </p:txBody>
        </p:sp>
        <p:sp>
          <p:nvSpPr>
            <p:cNvPr id="15" name="Rectangle 14"/>
            <p:cNvSpPr/>
            <p:nvPr/>
          </p:nvSpPr>
          <p:spPr bwMode="auto">
            <a:xfrm>
              <a:off x="155863" y="3588374"/>
              <a:ext cx="7263245" cy="276999"/>
            </a:xfrm>
            <a:prstGeom prst="rect">
              <a:avLst/>
            </a:prstGeom>
            <a:solidFill>
              <a:srgbClr val="E2F9FF">
                <a:alpha val="25000"/>
              </a:srgb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grpSp>
      <p:sp>
        <p:nvSpPr>
          <p:cNvPr id="12" name="TextBox 11"/>
          <p:cNvSpPr txBox="1"/>
          <p:nvPr/>
        </p:nvSpPr>
        <p:spPr>
          <a:xfrm>
            <a:off x="353291" y="3588374"/>
            <a:ext cx="3111749" cy="276999"/>
          </a:xfrm>
          <a:prstGeom prst="rect">
            <a:avLst/>
          </a:prstGeom>
          <a:noFill/>
        </p:spPr>
        <p:txBody>
          <a:bodyPr wrap="none" rtlCol="0">
            <a:spAutoFit/>
          </a:bodyPr>
          <a:lstStyle/>
          <a:p>
            <a:r>
              <a:rPr lang="en-US" dirty="0" smtClean="0"/>
              <a:t>CAPTURE Method of Status Information</a:t>
            </a:r>
            <a:endParaRPr lang="en-US" dirty="0"/>
          </a:p>
        </p:txBody>
      </p:sp>
    </p:spTree>
    <p:extLst>
      <p:ext uri="{BB962C8B-B14F-4D97-AF65-F5344CB8AC3E}">
        <p14:creationId xmlns:p14="http://schemas.microsoft.com/office/powerpoint/2010/main" val="30374387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541" y="208773"/>
            <a:ext cx="3639105" cy="858413"/>
          </a:xfrm>
        </p:spPr>
        <p:txBody>
          <a:bodyPr/>
          <a:lstStyle/>
          <a:p>
            <a:pPr algn="l"/>
            <a:r>
              <a:rPr lang="en-US" dirty="0" smtClean="0"/>
              <a:t>Coherence</a:t>
            </a:r>
            <a:endParaRPr lang="en-US" dirty="0"/>
          </a:p>
        </p:txBody>
      </p:sp>
      <p:sp>
        <p:nvSpPr>
          <p:cNvPr id="3" name="Text Placeholder 2"/>
          <p:cNvSpPr>
            <a:spLocks noGrp="1"/>
          </p:cNvSpPr>
          <p:nvPr>
            <p:ph type="body" sz="half" idx="1"/>
          </p:nvPr>
        </p:nvSpPr>
        <p:spPr>
          <a:xfrm>
            <a:off x="470152" y="1142483"/>
            <a:ext cx="7833357" cy="714673"/>
          </a:xfrm>
        </p:spPr>
        <p:txBody>
          <a:bodyPr/>
          <a:lstStyle/>
          <a:p>
            <a:r>
              <a:rPr lang="en-US" sz="2400" dirty="0" smtClean="0"/>
              <a:t>Good coherence in overlapping portions of </a:t>
            </a:r>
            <a:r>
              <a:rPr lang="en-US" sz="2400" dirty="0" err="1" smtClean="0"/>
              <a:t>passbands</a:t>
            </a:r>
            <a:endParaRPr lang="en-US" sz="2400" dirty="0"/>
          </a:p>
        </p:txBody>
      </p:sp>
      <p:sp>
        <p:nvSpPr>
          <p:cNvPr id="5" name="Slide Number Placeholder 4"/>
          <p:cNvSpPr>
            <a:spLocks noGrp="1"/>
          </p:cNvSpPr>
          <p:nvPr>
            <p:ph type="sldNum" sz="quarter" idx="12"/>
          </p:nvPr>
        </p:nvSpPr>
        <p:spPr/>
        <p:txBody>
          <a:bodyPr/>
          <a:lstStyle/>
          <a:p>
            <a:fld id="{2515EA07-9CC9-8C46-A81F-50444D7EE085}" type="slidenum">
              <a:rPr lang="en-US" smtClean="0"/>
              <a:pPr/>
              <a:t>46</a:t>
            </a:fld>
            <a:endParaRPr lang="en-US"/>
          </a:p>
        </p:txBody>
      </p:sp>
      <p:pic>
        <p:nvPicPr>
          <p:cNvPr id="6" name="Picture 8"/>
          <p:cNvPicPr>
            <a:picLocks noChangeAspect="1" noChangeArrowheads="1"/>
          </p:cNvPicPr>
          <p:nvPr/>
        </p:nvPicPr>
        <p:blipFill>
          <a:blip r:embed="rId2"/>
          <a:srcRect l="8063" r="6718" b="8392"/>
          <a:stretch>
            <a:fillRect/>
          </a:stretch>
        </p:blipFill>
        <p:spPr bwMode="auto">
          <a:xfrm>
            <a:off x="427670" y="5020366"/>
            <a:ext cx="1208087" cy="1039812"/>
          </a:xfrm>
          <a:prstGeom prst="rect">
            <a:avLst/>
          </a:prstGeom>
          <a:noFill/>
          <a:ln w="9525">
            <a:noFill/>
            <a:miter lim="800000"/>
            <a:headEnd/>
            <a:tailEnd/>
          </a:ln>
        </p:spPr>
      </p:pic>
      <p:pic>
        <p:nvPicPr>
          <p:cNvPr id="7" name="Picture 8" descr="IMG_2071"/>
          <p:cNvPicPr>
            <a:picLocks noChangeAspect="1" noChangeArrowheads="1"/>
          </p:cNvPicPr>
          <p:nvPr/>
        </p:nvPicPr>
        <p:blipFill>
          <a:blip r:embed="rId3"/>
          <a:srcRect/>
          <a:stretch>
            <a:fillRect/>
          </a:stretch>
        </p:blipFill>
        <p:spPr bwMode="auto">
          <a:xfrm>
            <a:off x="7037239" y="4642256"/>
            <a:ext cx="1312485" cy="2024038"/>
          </a:xfrm>
          <a:prstGeom prst="rect">
            <a:avLst/>
          </a:prstGeom>
          <a:noFill/>
          <a:ln w="9525">
            <a:noFill/>
            <a:miter lim="800000"/>
            <a:headEnd/>
            <a:tailEnd/>
          </a:ln>
        </p:spPr>
      </p:pic>
      <p:pic>
        <p:nvPicPr>
          <p:cNvPr id="8" name="Picture 2" descr="QEP sensor.JPG"/>
          <p:cNvPicPr>
            <a:picLocks noChangeAspect="1"/>
          </p:cNvPicPr>
          <p:nvPr/>
        </p:nvPicPr>
        <p:blipFill>
          <a:blip r:embed="rId4"/>
          <a:srcRect l="15610" r="16585" b="20184"/>
          <a:stretch>
            <a:fillRect/>
          </a:stretch>
        </p:blipFill>
        <p:spPr bwMode="auto">
          <a:xfrm>
            <a:off x="3161522" y="4784587"/>
            <a:ext cx="1832231" cy="1614745"/>
          </a:xfrm>
          <a:prstGeom prst="rect">
            <a:avLst/>
          </a:prstGeom>
          <a:noFill/>
          <a:ln w="9525">
            <a:solidFill>
              <a:schemeClr val="tx1"/>
            </a:solidFill>
            <a:miter lim="800000"/>
            <a:headEnd/>
            <a:tailEnd/>
          </a:ln>
        </p:spPr>
      </p:pic>
      <p:pic>
        <p:nvPicPr>
          <p:cNvPr id="10" name="Picture 9" descr="fig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69264" y="1833195"/>
            <a:ext cx="3342851" cy="2514600"/>
          </a:xfrm>
          <a:prstGeom prst="rect">
            <a:avLst/>
          </a:prstGeom>
        </p:spPr>
      </p:pic>
      <p:pic>
        <p:nvPicPr>
          <p:cNvPr id="12" name="Picture 11"/>
          <p:cNvPicPr>
            <a:picLocks noChangeAspect="1"/>
          </p:cNvPicPr>
          <p:nvPr/>
        </p:nvPicPr>
        <p:blipFill>
          <a:blip r:embed="rId7"/>
          <a:stretch>
            <a:fillRect/>
          </a:stretch>
        </p:blipFill>
        <p:spPr>
          <a:xfrm>
            <a:off x="4954711" y="1830716"/>
            <a:ext cx="3352800" cy="2514600"/>
          </a:xfrm>
          <a:prstGeom prst="rect">
            <a:avLst/>
          </a:prstGeom>
        </p:spPr>
      </p:pic>
      <p:cxnSp>
        <p:nvCxnSpPr>
          <p:cNvPr id="14" name="Straight Connector 13"/>
          <p:cNvCxnSpPr>
            <a:stCxn id="6" idx="0"/>
            <a:endCxn id="10" idx="2"/>
          </p:cNvCxnSpPr>
          <p:nvPr/>
        </p:nvCxnSpPr>
        <p:spPr bwMode="auto">
          <a:xfrm rot="5400000" flipH="1" flipV="1">
            <a:off x="1249917" y="4129593"/>
            <a:ext cx="672571" cy="110897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a:stCxn id="10" idx="2"/>
            <a:endCxn id="8" idx="0"/>
          </p:cNvCxnSpPr>
          <p:nvPr/>
        </p:nvCxnSpPr>
        <p:spPr bwMode="auto">
          <a:xfrm rot="16200000" flipH="1">
            <a:off x="2890768" y="3597717"/>
            <a:ext cx="436792" cy="19369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p:cNvCxnSpPr>
            <a:stCxn id="8" idx="0"/>
            <a:endCxn id="12" idx="2"/>
          </p:cNvCxnSpPr>
          <p:nvPr/>
        </p:nvCxnSpPr>
        <p:spPr bwMode="auto">
          <a:xfrm rot="5400000" flipH="1" flipV="1">
            <a:off x="5134739" y="3288216"/>
            <a:ext cx="439271" cy="25534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a:stCxn id="12" idx="2"/>
            <a:endCxn id="7" idx="0"/>
          </p:cNvCxnSpPr>
          <p:nvPr/>
        </p:nvCxnSpPr>
        <p:spPr bwMode="auto">
          <a:xfrm rot="16200000" flipH="1">
            <a:off x="7013826" y="3962600"/>
            <a:ext cx="296940" cy="1062371"/>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393868" cy="838200"/>
          </a:xfrm>
        </p:spPr>
        <p:txBody>
          <a:bodyPr/>
          <a:lstStyle/>
          <a:p>
            <a:r>
              <a:rPr lang="en-US" sz="2800" dirty="0" smtClean="0">
                <a:solidFill>
                  <a:schemeClr val="bg1"/>
                </a:solidFill>
              </a:rPr>
              <a:t>Recent Enhancements</a:t>
            </a:r>
            <a:endParaRPr lang="en-US" sz="2800" dirty="0">
              <a:solidFill>
                <a:schemeClr val="bg1"/>
              </a:solidFill>
            </a:endParaRPr>
          </a:p>
        </p:txBody>
      </p:sp>
      <p:sp>
        <p:nvSpPr>
          <p:cNvPr id="3" name="Text Placeholder 2"/>
          <p:cNvSpPr>
            <a:spLocks noGrp="1"/>
          </p:cNvSpPr>
          <p:nvPr>
            <p:ph type="body" sz="half" idx="1"/>
          </p:nvPr>
        </p:nvSpPr>
        <p:spPr>
          <a:xfrm>
            <a:off x="152400" y="990600"/>
            <a:ext cx="4953000" cy="1447800"/>
          </a:xfrm>
        </p:spPr>
        <p:txBody>
          <a:bodyPr/>
          <a:lstStyle/>
          <a:p>
            <a:pPr marL="230188" indent="-230188"/>
            <a:r>
              <a:rPr lang="en-US" sz="2000" dirty="0" smtClean="0"/>
              <a:t>Adding pressure transducers to create a 400 station atmospheric acoustic (infrasound) network</a:t>
            </a:r>
          </a:p>
          <a:p>
            <a:pPr marL="230188" indent="-230188"/>
            <a:r>
              <a:rPr lang="en-US" sz="2000" dirty="0" smtClean="0"/>
              <a:t>Span frequency band from DC to 20 Hz</a:t>
            </a:r>
            <a:endParaRPr lang="en-US" sz="2000" dirty="0"/>
          </a:p>
        </p:txBody>
      </p:sp>
      <p:sp>
        <p:nvSpPr>
          <p:cNvPr id="5" name="Slide Number Placeholder 4"/>
          <p:cNvSpPr>
            <a:spLocks noGrp="1"/>
          </p:cNvSpPr>
          <p:nvPr>
            <p:ph type="sldNum" sz="quarter" idx="4294967295"/>
          </p:nvPr>
        </p:nvSpPr>
        <p:spPr>
          <a:xfrm>
            <a:off x="6553200" y="6248400"/>
            <a:ext cx="1905000" cy="457200"/>
          </a:xfrm>
          <a:prstGeom prst="rect">
            <a:avLst/>
          </a:prstGeom>
        </p:spPr>
        <p:txBody>
          <a:bodyPr/>
          <a:lstStyle/>
          <a:p>
            <a:fld id="{2515EA07-9CC9-8C46-A81F-50444D7EE085}" type="slidenum">
              <a:rPr lang="en-US" smtClean="0"/>
              <a:pPr/>
              <a:t>5</a:t>
            </a:fld>
            <a:endParaRPr lang="en-US"/>
          </a:p>
        </p:txBody>
      </p:sp>
      <p:sp>
        <p:nvSpPr>
          <p:cNvPr id="10" name="TextBox 9"/>
          <p:cNvSpPr txBox="1"/>
          <p:nvPr/>
        </p:nvSpPr>
        <p:spPr>
          <a:xfrm>
            <a:off x="5173637" y="1162105"/>
            <a:ext cx="3737868" cy="461665"/>
          </a:xfrm>
          <a:prstGeom prst="rect">
            <a:avLst/>
          </a:prstGeom>
          <a:noFill/>
        </p:spPr>
        <p:txBody>
          <a:bodyPr wrap="square" rtlCol="0">
            <a:spAutoFit/>
          </a:bodyPr>
          <a:lstStyle/>
          <a:p>
            <a:pPr algn="ctr"/>
            <a:r>
              <a:rPr lang="en-US" dirty="0" smtClean="0"/>
              <a:t>TA Station 345A, MS</a:t>
            </a:r>
            <a:endParaRPr lang="en-US" dirty="0"/>
          </a:p>
        </p:txBody>
      </p:sp>
      <p:pic>
        <p:nvPicPr>
          <p:cNvPr id="9" name="Picture 8" descr="pic1.png"/>
          <p:cNvPicPr>
            <a:picLocks noChangeAspect="1"/>
          </p:cNvPicPr>
          <p:nvPr/>
        </p:nvPicPr>
        <p:blipFill>
          <a:blip r:embed="rId2"/>
          <a:stretch>
            <a:fillRect/>
          </a:stretch>
        </p:blipFill>
        <p:spPr>
          <a:xfrm>
            <a:off x="152400" y="2514600"/>
            <a:ext cx="4821615" cy="4023092"/>
          </a:xfrm>
          <a:prstGeom prst="rect">
            <a:avLst/>
          </a:prstGeom>
        </p:spPr>
      </p:pic>
      <p:pic>
        <p:nvPicPr>
          <p:cNvPr id="11" name="Picture 10" descr="pic2.png"/>
          <p:cNvPicPr>
            <a:picLocks noChangeAspect="1"/>
          </p:cNvPicPr>
          <p:nvPr/>
        </p:nvPicPr>
        <p:blipFill>
          <a:blip r:embed="rId3"/>
          <a:stretch>
            <a:fillRect/>
          </a:stretch>
        </p:blipFill>
        <p:spPr>
          <a:xfrm>
            <a:off x="5257800" y="1524000"/>
            <a:ext cx="3663452" cy="2755208"/>
          </a:xfrm>
          <a:prstGeom prst="rect">
            <a:avLst/>
          </a:prstGeom>
          <a:solidFill>
            <a:schemeClr val="tx1"/>
          </a:solidFill>
        </p:spPr>
      </p:pic>
      <p:pic>
        <p:nvPicPr>
          <p:cNvPr id="13" name="Picture 12" descr="pic3.png"/>
          <p:cNvPicPr>
            <a:picLocks noChangeAspect="1"/>
          </p:cNvPicPr>
          <p:nvPr/>
        </p:nvPicPr>
        <p:blipFill>
          <a:blip r:embed="rId4"/>
          <a:stretch>
            <a:fillRect/>
          </a:stretch>
        </p:blipFill>
        <p:spPr>
          <a:xfrm>
            <a:off x="5334000" y="4419600"/>
            <a:ext cx="3468393" cy="1871347"/>
          </a:xfrm>
          <a:prstGeom prst="rect">
            <a:avLst/>
          </a:prstGeom>
          <a:solidFill>
            <a:schemeClr val="tx1"/>
          </a:solid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083" y="187804"/>
            <a:ext cx="4856917" cy="653859"/>
          </a:xfrm>
        </p:spPr>
        <p:txBody>
          <a:bodyPr/>
          <a:lstStyle/>
          <a:p>
            <a:pPr algn="l"/>
            <a:r>
              <a:rPr lang="en-US" sz="2800" dirty="0" smtClean="0">
                <a:solidFill>
                  <a:schemeClr val="bg1"/>
                </a:solidFill>
              </a:rPr>
              <a:t>Pressure Sensor Response</a:t>
            </a:r>
            <a:endParaRPr lang="en-US" sz="2800" dirty="0">
              <a:solidFill>
                <a:schemeClr val="bg1"/>
              </a:solidFill>
            </a:endParaRPr>
          </a:p>
        </p:txBody>
      </p:sp>
      <p:sp>
        <p:nvSpPr>
          <p:cNvPr id="3" name="Text Placeholder 2"/>
          <p:cNvSpPr>
            <a:spLocks noGrp="1"/>
          </p:cNvSpPr>
          <p:nvPr>
            <p:ph type="body" sz="half" idx="1"/>
          </p:nvPr>
        </p:nvSpPr>
        <p:spPr>
          <a:xfrm>
            <a:off x="585380" y="1789493"/>
            <a:ext cx="4369907" cy="1110067"/>
          </a:xfrm>
        </p:spPr>
        <p:txBody>
          <a:bodyPr/>
          <a:lstStyle/>
          <a:p>
            <a:endParaRPr lang="en-US"/>
          </a:p>
        </p:txBody>
      </p:sp>
      <p:sp>
        <p:nvSpPr>
          <p:cNvPr id="5" name="Slide Number Placeholder 4"/>
          <p:cNvSpPr>
            <a:spLocks noGrp="1"/>
          </p:cNvSpPr>
          <p:nvPr>
            <p:ph type="sldNum" sz="quarter" idx="12"/>
          </p:nvPr>
        </p:nvSpPr>
        <p:spPr>
          <a:xfrm>
            <a:off x="6404860" y="5733188"/>
            <a:ext cx="1905000" cy="457200"/>
          </a:xfrm>
        </p:spPr>
        <p:txBody>
          <a:bodyPr/>
          <a:lstStyle/>
          <a:p>
            <a:fld id="{2515EA07-9CC9-8C46-A81F-50444D7EE085}" type="slidenum">
              <a:rPr lang="en-US" smtClean="0"/>
              <a:pPr/>
              <a:t>6</a:t>
            </a:fld>
            <a:endParaRPr lang="en-US"/>
          </a:p>
        </p:txBody>
      </p:sp>
      <p:pic>
        <p:nvPicPr>
          <p:cNvPr id="6" name="Picture 5" descr="axes.jpg"/>
          <p:cNvPicPr>
            <a:picLocks/>
          </p:cNvPicPr>
          <p:nvPr/>
        </p:nvPicPr>
        <p:blipFill>
          <a:blip r:embed="rId2"/>
          <a:stretch>
            <a:fillRect/>
          </a:stretch>
        </p:blipFill>
        <p:spPr>
          <a:xfrm>
            <a:off x="143760" y="1727200"/>
            <a:ext cx="8851900" cy="5130800"/>
          </a:xfrm>
          <a:prstGeom prst="rect">
            <a:avLst/>
          </a:prstGeom>
        </p:spPr>
      </p:pic>
      <p:sp>
        <p:nvSpPr>
          <p:cNvPr id="20" name="Freeform 19"/>
          <p:cNvSpPr/>
          <p:nvPr/>
        </p:nvSpPr>
        <p:spPr bwMode="auto">
          <a:xfrm rot="21407796">
            <a:off x="3609054" y="2750809"/>
            <a:ext cx="4592758" cy="1051670"/>
          </a:xfrm>
          <a:custGeom>
            <a:avLst/>
            <a:gdLst>
              <a:gd name="connsiteX0" fmla="*/ 4133220 w 4133220"/>
              <a:gd name="connsiteY0" fmla="*/ 209678 h 1827202"/>
              <a:gd name="connsiteX1" fmla="*/ 1245956 w 4133220"/>
              <a:gd name="connsiteY1" fmla="*/ 269587 h 1827202"/>
              <a:gd name="connsiteX2" fmla="*/ 0 w 4133220"/>
              <a:gd name="connsiteY2" fmla="*/ 1827202 h 1827202"/>
            </a:gdLst>
            <a:ahLst/>
            <a:cxnLst>
              <a:cxn ang="0">
                <a:pos x="connsiteX0" y="connsiteY0"/>
              </a:cxn>
              <a:cxn ang="0">
                <a:pos x="connsiteX1" y="connsiteY1"/>
              </a:cxn>
              <a:cxn ang="0">
                <a:pos x="connsiteX2" y="connsiteY2"/>
              </a:cxn>
            </a:cxnLst>
            <a:rect l="l" t="t" r="r" b="b"/>
            <a:pathLst>
              <a:path w="4133220" h="1827202">
                <a:moveTo>
                  <a:pt x="4133220" y="209678"/>
                </a:moveTo>
                <a:cubicBezTo>
                  <a:pt x="3034023" y="104839"/>
                  <a:pt x="1934826" y="0"/>
                  <a:pt x="1245956" y="269587"/>
                </a:cubicBezTo>
                <a:cubicBezTo>
                  <a:pt x="557086" y="539174"/>
                  <a:pt x="215646" y="1565602"/>
                  <a:pt x="0" y="1827202"/>
                </a:cubicBezTo>
              </a:path>
            </a:pathLst>
          </a:custGeom>
          <a:noFill/>
          <a:ln w="508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22" name="Freeform 21"/>
          <p:cNvSpPr/>
          <p:nvPr/>
        </p:nvSpPr>
        <p:spPr bwMode="auto">
          <a:xfrm rot="283879" flipH="1">
            <a:off x="1230692" y="2687985"/>
            <a:ext cx="4748930" cy="2195001"/>
          </a:xfrm>
          <a:custGeom>
            <a:avLst/>
            <a:gdLst>
              <a:gd name="connsiteX0" fmla="*/ 4133220 w 4133220"/>
              <a:gd name="connsiteY0" fmla="*/ 209678 h 1827202"/>
              <a:gd name="connsiteX1" fmla="*/ 1245956 w 4133220"/>
              <a:gd name="connsiteY1" fmla="*/ 269587 h 1827202"/>
              <a:gd name="connsiteX2" fmla="*/ 0 w 4133220"/>
              <a:gd name="connsiteY2" fmla="*/ 1827202 h 1827202"/>
            </a:gdLst>
            <a:ahLst/>
            <a:cxnLst>
              <a:cxn ang="0">
                <a:pos x="connsiteX0" y="connsiteY0"/>
              </a:cxn>
              <a:cxn ang="0">
                <a:pos x="connsiteX1" y="connsiteY1"/>
              </a:cxn>
              <a:cxn ang="0">
                <a:pos x="connsiteX2" y="connsiteY2"/>
              </a:cxn>
            </a:cxnLst>
            <a:rect l="l" t="t" r="r" b="b"/>
            <a:pathLst>
              <a:path w="4133220" h="1827202">
                <a:moveTo>
                  <a:pt x="4133220" y="209678"/>
                </a:moveTo>
                <a:cubicBezTo>
                  <a:pt x="3034023" y="104839"/>
                  <a:pt x="1934826" y="0"/>
                  <a:pt x="1245956" y="269587"/>
                </a:cubicBezTo>
                <a:cubicBezTo>
                  <a:pt x="557086" y="539174"/>
                  <a:pt x="215646" y="1565602"/>
                  <a:pt x="0" y="1827202"/>
                </a:cubicBezTo>
              </a:path>
            </a:pathLst>
          </a:custGeom>
          <a:noFill/>
          <a:ln w="50800" cap="flat" cmpd="sng" algn="ctr">
            <a:solidFill>
              <a:srgbClr val="4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23" name="Freeform 22"/>
          <p:cNvSpPr/>
          <p:nvPr/>
        </p:nvSpPr>
        <p:spPr bwMode="auto">
          <a:xfrm rot="185155" flipH="1">
            <a:off x="1284214" y="2582796"/>
            <a:ext cx="6920050" cy="1509483"/>
          </a:xfrm>
          <a:custGeom>
            <a:avLst/>
            <a:gdLst>
              <a:gd name="connsiteX0" fmla="*/ 4133220 w 4133220"/>
              <a:gd name="connsiteY0" fmla="*/ 209678 h 1827202"/>
              <a:gd name="connsiteX1" fmla="*/ 1245956 w 4133220"/>
              <a:gd name="connsiteY1" fmla="*/ 269587 h 1827202"/>
              <a:gd name="connsiteX2" fmla="*/ 0 w 4133220"/>
              <a:gd name="connsiteY2" fmla="*/ 1827202 h 1827202"/>
            </a:gdLst>
            <a:ahLst/>
            <a:cxnLst>
              <a:cxn ang="0">
                <a:pos x="connsiteX0" y="connsiteY0"/>
              </a:cxn>
              <a:cxn ang="0">
                <a:pos x="connsiteX1" y="connsiteY1"/>
              </a:cxn>
              <a:cxn ang="0">
                <a:pos x="connsiteX2" y="connsiteY2"/>
              </a:cxn>
            </a:cxnLst>
            <a:rect l="l" t="t" r="r" b="b"/>
            <a:pathLst>
              <a:path w="4133220" h="1827202">
                <a:moveTo>
                  <a:pt x="4133220" y="209678"/>
                </a:moveTo>
                <a:cubicBezTo>
                  <a:pt x="3034023" y="104839"/>
                  <a:pt x="1934826" y="0"/>
                  <a:pt x="1245956" y="269587"/>
                </a:cubicBezTo>
                <a:cubicBezTo>
                  <a:pt x="557086" y="539174"/>
                  <a:pt x="215646" y="1565602"/>
                  <a:pt x="0" y="1827202"/>
                </a:cubicBezTo>
              </a:path>
            </a:pathLst>
          </a:custGeom>
          <a:noFill/>
          <a:ln w="508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36" name="Rectangle 35"/>
          <p:cNvSpPr/>
          <p:nvPr/>
        </p:nvSpPr>
        <p:spPr>
          <a:xfrm>
            <a:off x="261321" y="1043568"/>
            <a:ext cx="8643072" cy="400110"/>
          </a:xfrm>
          <a:prstGeom prst="rect">
            <a:avLst/>
          </a:prstGeom>
        </p:spPr>
        <p:txBody>
          <a:bodyPr wrap="square">
            <a:spAutoFit/>
          </a:bodyPr>
          <a:lstStyle/>
          <a:p>
            <a:pPr marL="227013" indent="-227013">
              <a:buFont typeface="Arial"/>
              <a:buChar char="•"/>
            </a:pPr>
            <a:r>
              <a:rPr lang="en-US" sz="2000" dirty="0" smtClean="0"/>
              <a:t>Overlapping pass-bands provides continuous coverage from DC to 20 Hz</a:t>
            </a:r>
            <a:endParaRPr lang="en-US" sz="2000" dirty="0"/>
          </a:p>
        </p:txBody>
      </p:sp>
      <p:sp>
        <p:nvSpPr>
          <p:cNvPr id="10" name="Slide Number Placeholder 4"/>
          <p:cNvSpPr txBox="1">
            <a:spLocks/>
          </p:cNvSpPr>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15EA07-9CC9-8C46-A81F-50444D7EE085}" type="slidenum">
              <a:rPr kumimoji="0" lang="en-US" sz="1400" b="0" i="0" u="none" strike="noStrike" kern="1200" cap="none" spc="0" normalizeH="0" baseline="0" noProof="0" smtClean="0">
                <a:ln>
                  <a:noFill/>
                </a:ln>
                <a:solidFill>
                  <a:schemeClr val="tx1"/>
                </a:solidFill>
                <a:effectLst/>
                <a:uLnTx/>
                <a:uFillTx/>
                <a:latin typeface="Arial" pitchFamily="-107" charset="0"/>
                <a:ea typeface="ＭＳ Ｐゴシック" pitchFamily="-107" charset="-128"/>
                <a:cs typeface="ＭＳ Ｐゴシック" pitchFamily="-107" charset="-128"/>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400" b="0" i="0" u="none" strike="noStrike" kern="1200" cap="none" spc="0" normalizeH="0" baseline="0" noProof="0">
              <a:ln>
                <a:noFill/>
              </a:ln>
              <a:solidFill>
                <a:schemeClr val="tx1"/>
              </a:solidFill>
              <a:effectLst/>
              <a:uLnTx/>
              <a:uFillTx/>
              <a:latin typeface="Arial" pitchFamily="-107" charset="0"/>
              <a:ea typeface="ＭＳ Ｐゴシック" pitchFamily="-107" charset="-128"/>
              <a:cs typeface="ＭＳ Ｐゴシック" pitchFamily="-107" charset="-128"/>
            </a:endParaRPr>
          </a:p>
        </p:txBody>
      </p:sp>
      <p:sp>
        <p:nvSpPr>
          <p:cNvPr id="14" name="TextBox 13"/>
          <p:cNvSpPr txBox="1"/>
          <p:nvPr/>
        </p:nvSpPr>
        <p:spPr>
          <a:xfrm>
            <a:off x="1475347" y="2853510"/>
            <a:ext cx="2138947" cy="584776"/>
          </a:xfrm>
          <a:prstGeom prst="rect">
            <a:avLst/>
          </a:prstGeom>
          <a:solidFill>
            <a:srgbClr val="408000"/>
          </a:solidFill>
          <a:ln>
            <a:solidFill>
              <a:schemeClr val="tx1"/>
            </a:solidFill>
          </a:ln>
        </p:spPr>
        <p:txBody>
          <a:bodyPr wrap="square" rtlCol="0">
            <a:spAutoFit/>
          </a:bodyPr>
          <a:lstStyle/>
          <a:p>
            <a:pPr algn="ctr"/>
            <a:r>
              <a:rPr lang="en-US" sz="1600" dirty="0" smtClean="0">
                <a:solidFill>
                  <a:schemeClr val="bg1"/>
                </a:solidFill>
              </a:rPr>
              <a:t>MEMS Barometer</a:t>
            </a:r>
          </a:p>
          <a:p>
            <a:pPr algn="ctr"/>
            <a:r>
              <a:rPr lang="en-US" sz="1600" dirty="0" smtClean="0">
                <a:solidFill>
                  <a:schemeClr val="bg1"/>
                </a:solidFill>
              </a:rPr>
              <a:t>EP - LDM</a:t>
            </a:r>
            <a:endParaRPr lang="en-US" sz="1600" dirty="0">
              <a:solidFill>
                <a:schemeClr val="bg1"/>
              </a:solidFill>
            </a:endParaRPr>
          </a:p>
        </p:txBody>
      </p:sp>
      <p:sp>
        <p:nvSpPr>
          <p:cNvPr id="15" name="TextBox 14"/>
          <p:cNvSpPr txBox="1"/>
          <p:nvPr/>
        </p:nvSpPr>
        <p:spPr>
          <a:xfrm>
            <a:off x="1523881" y="1871162"/>
            <a:ext cx="2138947" cy="584776"/>
          </a:xfrm>
          <a:prstGeom prst="rect">
            <a:avLst/>
          </a:prstGeom>
          <a:solidFill>
            <a:srgbClr val="0000FF"/>
          </a:solidFill>
          <a:ln>
            <a:solidFill>
              <a:schemeClr val="tx1"/>
            </a:solidFill>
          </a:ln>
        </p:spPr>
        <p:txBody>
          <a:bodyPr wrap="square" rtlCol="0">
            <a:spAutoFit/>
          </a:bodyPr>
          <a:lstStyle/>
          <a:p>
            <a:pPr algn="ctr"/>
            <a:r>
              <a:rPr lang="en-US" sz="1600" dirty="0" err="1" smtClean="0">
                <a:solidFill>
                  <a:schemeClr val="bg1"/>
                </a:solidFill>
              </a:rPr>
              <a:t>Setra</a:t>
            </a:r>
            <a:r>
              <a:rPr lang="en-US" sz="1600" dirty="0" smtClean="0">
                <a:solidFill>
                  <a:schemeClr val="bg1"/>
                </a:solidFill>
              </a:rPr>
              <a:t> Barometer</a:t>
            </a:r>
          </a:p>
          <a:p>
            <a:pPr algn="ctr"/>
            <a:r>
              <a:rPr lang="en-US" sz="1600" dirty="0" smtClean="0">
                <a:solidFill>
                  <a:schemeClr val="bg1"/>
                </a:solidFill>
              </a:rPr>
              <a:t>EP - LDO, EP - BDO</a:t>
            </a:r>
            <a:endParaRPr lang="en-US" sz="1600" dirty="0">
              <a:solidFill>
                <a:schemeClr val="bg1"/>
              </a:solidFill>
            </a:endParaRPr>
          </a:p>
        </p:txBody>
      </p:sp>
      <p:sp>
        <p:nvSpPr>
          <p:cNvPr id="16" name="TextBox 15"/>
          <p:cNvSpPr txBox="1"/>
          <p:nvPr/>
        </p:nvSpPr>
        <p:spPr>
          <a:xfrm>
            <a:off x="5694219" y="1903118"/>
            <a:ext cx="3233202" cy="584775"/>
          </a:xfrm>
          <a:prstGeom prst="rect">
            <a:avLst/>
          </a:prstGeom>
          <a:solidFill>
            <a:srgbClr val="FF6600"/>
          </a:solidFill>
          <a:ln>
            <a:solidFill>
              <a:schemeClr val="tx1"/>
            </a:solidFill>
          </a:ln>
        </p:spPr>
        <p:txBody>
          <a:bodyPr wrap="square" rtlCol="0">
            <a:spAutoFit/>
          </a:bodyPr>
          <a:lstStyle/>
          <a:p>
            <a:pPr algn="ctr"/>
            <a:r>
              <a:rPr lang="en-US" sz="1600" dirty="0" smtClean="0">
                <a:solidFill>
                  <a:schemeClr val="bg1"/>
                </a:solidFill>
              </a:rPr>
              <a:t>NCPA Infrasound Microphone</a:t>
            </a:r>
          </a:p>
          <a:p>
            <a:pPr algn="ctr"/>
            <a:r>
              <a:rPr lang="en-US" sz="1600" dirty="0" smtClean="0">
                <a:solidFill>
                  <a:schemeClr val="bg1"/>
                </a:solidFill>
              </a:rPr>
              <a:t>EP - LDF, EP - BDF</a:t>
            </a:r>
            <a:endParaRPr lang="en-US" sz="1600" dirty="0">
              <a:solidFill>
                <a:schemeClr val="bg1"/>
              </a:solidFill>
            </a:endParaRPr>
          </a:p>
        </p:txBody>
      </p:sp>
      <p:pic>
        <p:nvPicPr>
          <p:cNvPr id="17" name="Picture 16"/>
          <p:cNvPicPr>
            <a:picLocks noChangeAspect="1" noChangeArrowheads="1"/>
          </p:cNvPicPr>
          <p:nvPr/>
        </p:nvPicPr>
        <p:blipFill>
          <a:blip r:embed="rId3"/>
          <a:srcRect l="8063" r="6718" b="8392"/>
          <a:stretch>
            <a:fillRect/>
          </a:stretch>
        </p:blipFill>
        <p:spPr bwMode="auto">
          <a:xfrm>
            <a:off x="1558996" y="4999022"/>
            <a:ext cx="1208087" cy="1039812"/>
          </a:xfrm>
          <a:prstGeom prst="rect">
            <a:avLst/>
          </a:prstGeom>
          <a:noFill/>
          <a:ln w="63500">
            <a:solidFill>
              <a:srgbClr val="408000"/>
            </a:solidFill>
            <a:miter lim="800000"/>
            <a:headEnd/>
            <a:tailEnd/>
          </a:ln>
        </p:spPr>
      </p:pic>
      <p:pic>
        <p:nvPicPr>
          <p:cNvPr id="18" name="Picture 8" descr="IMG_2071"/>
          <p:cNvPicPr>
            <a:picLocks noChangeAspect="1" noChangeArrowheads="1"/>
          </p:cNvPicPr>
          <p:nvPr/>
        </p:nvPicPr>
        <p:blipFill>
          <a:blip r:embed="rId4"/>
          <a:srcRect/>
          <a:stretch>
            <a:fillRect/>
          </a:stretch>
        </p:blipFill>
        <p:spPr bwMode="auto">
          <a:xfrm>
            <a:off x="6823781" y="4407476"/>
            <a:ext cx="1111801" cy="1714554"/>
          </a:xfrm>
          <a:prstGeom prst="rect">
            <a:avLst/>
          </a:prstGeom>
          <a:noFill/>
          <a:ln w="63500">
            <a:solidFill>
              <a:srgbClr val="FF6600"/>
            </a:solidFill>
            <a:miter lim="800000"/>
            <a:headEnd/>
            <a:tailEnd/>
          </a:ln>
        </p:spPr>
      </p:pic>
      <p:pic>
        <p:nvPicPr>
          <p:cNvPr id="19" name="Picture 2" descr="QEP sensor.JPG"/>
          <p:cNvPicPr>
            <a:picLocks noChangeAspect="1"/>
          </p:cNvPicPr>
          <p:nvPr/>
        </p:nvPicPr>
        <p:blipFill>
          <a:blip r:embed="rId5"/>
          <a:srcRect l="15610" r="16585" b="20184"/>
          <a:stretch>
            <a:fillRect/>
          </a:stretch>
        </p:blipFill>
        <p:spPr bwMode="auto">
          <a:xfrm>
            <a:off x="3902620" y="4813006"/>
            <a:ext cx="1431826" cy="1261868"/>
          </a:xfrm>
          <a:prstGeom prst="rect">
            <a:avLst/>
          </a:prstGeom>
          <a:noFill/>
          <a:ln w="63500">
            <a:solidFill>
              <a:srgbClr val="0000FF"/>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62" name="Rectangle 2"/>
          <p:cNvSpPr>
            <a:spLocks noGrp="1" noChangeArrowheads="1"/>
          </p:cNvSpPr>
          <p:nvPr>
            <p:ph type="title"/>
          </p:nvPr>
        </p:nvSpPr>
        <p:spPr/>
        <p:txBody>
          <a:bodyPr/>
          <a:lstStyle/>
          <a:p>
            <a:pPr algn="l"/>
            <a:r>
              <a:rPr lang="en-US" sz="2800" b="1" i="1"/>
              <a:t>     O&amp;M Future</a:t>
            </a:r>
            <a:endParaRPr lang="en-US" sz="2800"/>
          </a:p>
        </p:txBody>
      </p:sp>
      <p:pic>
        <p:nvPicPr>
          <p:cNvPr id="2191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933450"/>
            <a:ext cx="8410575" cy="558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1364" name="Rectangle 4"/>
          <p:cNvSpPr>
            <a:spLocks noChangeArrowheads="1"/>
          </p:cNvSpPr>
          <p:nvPr/>
        </p:nvSpPr>
        <p:spPr bwMode="auto">
          <a:xfrm>
            <a:off x="2990850" y="152400"/>
            <a:ext cx="34671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400" b="0">
              <a:solidFill>
                <a:schemeClr val="bg1"/>
              </a:solidFill>
              <a:ea typeface="ＭＳ Ｐゴシック" pitchFamily="1" charset="-128"/>
            </a:endParaRPr>
          </a:p>
        </p:txBody>
      </p:sp>
      <p:sp>
        <p:nvSpPr>
          <p:cNvPr id="2191365" name="Text Box 5"/>
          <p:cNvSpPr txBox="1">
            <a:spLocks noChangeArrowheads="1"/>
          </p:cNvSpPr>
          <p:nvPr/>
        </p:nvSpPr>
        <p:spPr bwMode="auto">
          <a:xfrm>
            <a:off x="1741488" y="6227763"/>
            <a:ext cx="54451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2400" b="0" dirty="0" smtClean="0">
                <a:latin typeface="Times New Roman" pitchFamily="18" charset="0"/>
                <a:ea typeface="ＭＳ Ｐゴシック" pitchFamily="1" charset="-128"/>
              </a:rPr>
              <a:t>1683 </a:t>
            </a:r>
            <a:r>
              <a:rPr lang="en-US" sz="2400" b="0" dirty="0">
                <a:latin typeface="Times New Roman" pitchFamily="18" charset="0"/>
                <a:ea typeface="ＭＳ Ｐゴシック" pitchFamily="1" charset="-128"/>
              </a:rPr>
              <a:t>grid points to occupy at </a:t>
            </a:r>
            <a:r>
              <a:rPr lang="en-US" sz="2400" b="0" dirty="0" smtClean="0">
                <a:latin typeface="Times New Roman" pitchFamily="18" charset="0"/>
                <a:ea typeface="ＭＳ Ｐゴシック" pitchFamily="1" charset="-128"/>
              </a:rPr>
              <a:t>19 </a:t>
            </a:r>
            <a:r>
              <a:rPr lang="en-US" sz="2400" b="0" dirty="0">
                <a:latin typeface="Times New Roman" pitchFamily="18" charset="0"/>
                <a:ea typeface="ＭＳ Ｐゴシック" pitchFamily="1" charset="-128"/>
              </a:rPr>
              <a:t>per month</a:t>
            </a:r>
          </a:p>
        </p:txBody>
      </p:sp>
      <p:sp>
        <p:nvSpPr>
          <p:cNvPr id="2191366" name="Rectangle 6"/>
          <p:cNvSpPr>
            <a:spLocks noChangeArrowheads="1"/>
          </p:cNvSpPr>
          <p:nvPr/>
        </p:nvSpPr>
        <p:spPr bwMode="auto">
          <a:xfrm>
            <a:off x="4338638" y="0"/>
            <a:ext cx="48006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sz="3200" b="0" dirty="0">
                <a:solidFill>
                  <a:schemeClr val="bg1"/>
                </a:solidFill>
                <a:ea typeface="ＭＳ Ｐゴシック" pitchFamily="1" charset="-128"/>
              </a:rPr>
              <a:t>The next </a:t>
            </a:r>
            <a:r>
              <a:rPr lang="en-US" sz="3200" b="0" dirty="0" smtClean="0">
                <a:solidFill>
                  <a:schemeClr val="bg1"/>
                </a:solidFill>
                <a:ea typeface="ＭＳ Ｐゴシック" pitchFamily="1" charset="-128"/>
              </a:rPr>
              <a:t>3 </a:t>
            </a:r>
            <a:r>
              <a:rPr lang="en-US" sz="3200" b="0" dirty="0">
                <a:solidFill>
                  <a:schemeClr val="bg1"/>
                </a:solidFill>
                <a:ea typeface="ＭＳ Ｐゴシック" pitchFamily="1" charset="-128"/>
              </a:rPr>
              <a:t>years…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4246" y="0"/>
            <a:ext cx="5309754" cy="824345"/>
          </a:xfrm>
        </p:spPr>
        <p:txBody>
          <a:bodyPr/>
          <a:lstStyle/>
          <a:p>
            <a:r>
              <a:rPr lang="en-US" sz="2800" dirty="0" smtClean="0">
                <a:solidFill>
                  <a:schemeClr val="bg1"/>
                </a:solidFill>
              </a:rPr>
              <a:t>Alaska 2013-2018</a:t>
            </a:r>
            <a:endParaRPr lang="en-US" sz="2800" dirty="0">
              <a:solidFill>
                <a:schemeClr val="bg1"/>
              </a:solidFill>
            </a:endParaRPr>
          </a:p>
        </p:txBody>
      </p:sp>
      <p:sp>
        <p:nvSpPr>
          <p:cNvPr id="4" name="Slide Number Placeholder 3"/>
          <p:cNvSpPr>
            <a:spLocks noGrp="1"/>
          </p:cNvSpPr>
          <p:nvPr>
            <p:ph type="sldNum" sz="quarter" idx="12"/>
          </p:nvPr>
        </p:nvSpPr>
        <p:spPr/>
        <p:txBody>
          <a:bodyPr/>
          <a:lstStyle/>
          <a:p>
            <a:pPr>
              <a:defRPr/>
            </a:pPr>
            <a:fld id="{DFC10132-ECDD-47A7-9265-8FCEE0F3B727}" type="slidenum">
              <a:rPr lang="en-US" smtClean="0"/>
              <a:pPr>
                <a:defRPr/>
              </a:pPr>
              <a:t>8</a:t>
            </a:fld>
            <a:endParaRPr lang="en-US"/>
          </a:p>
        </p:txBody>
      </p:sp>
      <p:pic>
        <p:nvPicPr>
          <p:cNvPr id="311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652" y="850590"/>
            <a:ext cx="7804347" cy="600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8210" y="3438796"/>
            <a:ext cx="1008924" cy="2308324"/>
          </a:xfrm>
          <a:prstGeom prst="rect">
            <a:avLst/>
          </a:prstGeom>
          <a:noFill/>
        </p:spPr>
        <p:txBody>
          <a:bodyPr wrap="square" rtlCol="0">
            <a:spAutoFit/>
          </a:bodyPr>
          <a:lstStyle/>
          <a:p>
            <a:r>
              <a:rPr lang="en-US" sz="2400" dirty="0" smtClean="0"/>
              <a:t>272 sites</a:t>
            </a:r>
          </a:p>
          <a:p>
            <a:endParaRPr lang="en-US" sz="2400" dirty="0" smtClean="0"/>
          </a:p>
          <a:p>
            <a:r>
              <a:rPr lang="en-US" sz="2400" dirty="0" smtClean="0"/>
              <a:t>85 km </a:t>
            </a:r>
          </a:p>
          <a:p>
            <a:r>
              <a:rPr lang="en-US" sz="2400" dirty="0" smtClean="0"/>
              <a:t>grid</a:t>
            </a:r>
            <a:endParaRPr lang="en-US" sz="2400" dirty="0"/>
          </a:p>
        </p:txBody>
      </p:sp>
    </p:spTree>
    <p:extLst>
      <p:ext uri="{BB962C8B-B14F-4D97-AF65-F5344CB8AC3E}">
        <p14:creationId xmlns:p14="http://schemas.microsoft.com/office/powerpoint/2010/main" val="72742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135582" y="0"/>
            <a:ext cx="5008417" cy="762000"/>
          </a:xfrm>
        </p:spPr>
        <p:txBody>
          <a:bodyPr/>
          <a:lstStyle/>
          <a:p>
            <a:r>
              <a:rPr lang="en-US" sz="3200" dirty="0" smtClean="0">
                <a:solidFill>
                  <a:schemeClr val="bg1"/>
                </a:solidFill>
              </a:rPr>
              <a:t>Key Technical Challenges</a:t>
            </a:r>
          </a:p>
        </p:txBody>
      </p:sp>
      <p:sp>
        <p:nvSpPr>
          <p:cNvPr id="300035" name="Rectangle 3"/>
          <p:cNvSpPr>
            <a:spLocks noGrp="1" noChangeArrowheads="1"/>
          </p:cNvSpPr>
          <p:nvPr>
            <p:ph type="body" idx="1"/>
          </p:nvPr>
        </p:nvSpPr>
        <p:spPr>
          <a:xfrm>
            <a:off x="685800" y="939800"/>
            <a:ext cx="8128000" cy="1928091"/>
          </a:xfrm>
        </p:spPr>
        <p:txBody>
          <a:bodyPr/>
          <a:lstStyle/>
          <a:p>
            <a:pPr marL="0" indent="0">
              <a:lnSpc>
                <a:spcPct val="80000"/>
              </a:lnSpc>
              <a:buNone/>
            </a:pPr>
            <a:r>
              <a:rPr lang="en-US" sz="2800" dirty="0" smtClean="0"/>
              <a:t>TA applies concepts from manufacturing to high quality seismic station production.</a:t>
            </a:r>
          </a:p>
          <a:p>
            <a:pPr marL="0" indent="0">
              <a:lnSpc>
                <a:spcPct val="80000"/>
              </a:lnSpc>
              <a:buNone/>
            </a:pPr>
            <a:r>
              <a:rPr lang="en-US" sz="2800" dirty="0" smtClean="0"/>
              <a:t>	</a:t>
            </a:r>
          </a:p>
          <a:p>
            <a:pPr marL="0" indent="0">
              <a:lnSpc>
                <a:spcPct val="80000"/>
              </a:lnSpc>
              <a:buNone/>
            </a:pPr>
            <a:r>
              <a:rPr lang="en-US" sz="2800" dirty="0" smtClean="0"/>
              <a:t>Design process  </a:t>
            </a:r>
          </a:p>
          <a:p>
            <a:pPr marL="0" indent="0">
              <a:lnSpc>
                <a:spcPct val="80000"/>
              </a:lnSpc>
              <a:buNone/>
            </a:pPr>
            <a:r>
              <a:rPr lang="en-US" sz="2800" dirty="0" smtClean="0"/>
              <a:t>Design verification</a:t>
            </a:r>
          </a:p>
          <a:p>
            <a:pPr marL="0" indent="0">
              <a:lnSpc>
                <a:spcPct val="80000"/>
              </a:lnSpc>
              <a:buNone/>
            </a:pPr>
            <a:r>
              <a:rPr lang="en-US" sz="2800" dirty="0" smtClean="0"/>
              <a:t>Acceptance testing of production elements</a:t>
            </a:r>
          </a:p>
          <a:p>
            <a:pPr marL="0" indent="0">
              <a:lnSpc>
                <a:spcPct val="80000"/>
              </a:lnSpc>
              <a:buNone/>
            </a:pPr>
            <a:r>
              <a:rPr lang="en-US" sz="2800" dirty="0" smtClean="0"/>
              <a:t>Defined procedures</a:t>
            </a:r>
          </a:p>
          <a:p>
            <a:pPr marL="0" indent="0">
              <a:lnSpc>
                <a:spcPct val="80000"/>
              </a:lnSpc>
              <a:buNone/>
            </a:pPr>
            <a:r>
              <a:rPr lang="en-US" sz="2800" dirty="0" smtClean="0"/>
              <a:t>Engineering Change Notices</a:t>
            </a:r>
          </a:p>
          <a:p>
            <a:pPr marL="0" indent="0">
              <a:lnSpc>
                <a:spcPct val="80000"/>
              </a:lnSpc>
              <a:buNone/>
            </a:pPr>
            <a:r>
              <a:rPr lang="en-US" sz="2800" dirty="0" smtClean="0"/>
              <a:t>Inventory tracking / Maintenance database</a:t>
            </a:r>
          </a:p>
          <a:p>
            <a:pPr marL="0" indent="0">
              <a:lnSpc>
                <a:spcPct val="80000"/>
              </a:lnSpc>
              <a:buNone/>
            </a:pPr>
            <a:r>
              <a:rPr lang="en-US" sz="2800" dirty="0" smtClean="0"/>
              <a:t>Quality Assessment of product</a:t>
            </a:r>
          </a:p>
          <a:p>
            <a:pPr marL="0" indent="0">
              <a:lnSpc>
                <a:spcPct val="80000"/>
              </a:lnSpc>
              <a:buNone/>
            </a:pPr>
            <a:endParaRPr lang="en-US" sz="2800" dirty="0" smtClean="0"/>
          </a:p>
          <a:p>
            <a:pPr marL="0" indent="0">
              <a:lnSpc>
                <a:spcPct val="80000"/>
              </a:lnSpc>
              <a:buNone/>
            </a:pPr>
            <a:r>
              <a:rPr lang="en-US" sz="2800" dirty="0">
                <a:solidFill>
                  <a:srgbClr val="FF0000"/>
                </a:solidFill>
              </a:rPr>
              <a:t>http://</a:t>
            </a:r>
            <a:r>
              <a:rPr lang="en-US" sz="2800" dirty="0" smtClean="0">
                <a:solidFill>
                  <a:srgbClr val="FF0000"/>
                </a:solidFill>
              </a:rPr>
              <a:t>www.passcal.nmt.edu/taweb</a:t>
            </a:r>
          </a:p>
          <a:p>
            <a:pPr marL="0" indent="0">
              <a:lnSpc>
                <a:spcPct val="80000"/>
              </a:lnSpc>
              <a:buNone/>
            </a:pPr>
            <a:endParaRPr lang="en-US" sz="2800" dirty="0" smtClean="0"/>
          </a:p>
          <a:p>
            <a:pPr>
              <a:lnSpc>
                <a:spcPct val="80000"/>
              </a:lnSpc>
            </a:pPr>
            <a:endParaRPr lang="en-US" sz="2800" dirty="0" smtClean="0"/>
          </a:p>
          <a:p>
            <a:pPr>
              <a:lnSpc>
                <a:spcPct val="80000"/>
              </a:lnSpc>
            </a:pPr>
            <a:endParaRPr lang="en-US" sz="2800" dirty="0" smtClean="0"/>
          </a:p>
        </p:txBody>
      </p:sp>
    </p:spTree>
    <p:extLst>
      <p:ext uri="{BB962C8B-B14F-4D97-AF65-F5344CB8AC3E}">
        <p14:creationId xmlns:p14="http://schemas.microsoft.com/office/powerpoint/2010/main" val="16949417"/>
      </p:ext>
    </p:extLst>
  </p:cSld>
  <p:clrMapOvr>
    <a:masterClrMapping/>
  </p:clrMapOvr>
  <p:timing>
    <p:tnLst>
      <p:par>
        <p:cTn id="1" dur="indefinite" restart="never" nodeType="tmRoot"/>
      </p:par>
    </p:tnLst>
  </p:timing>
</p:sld>
</file>

<file path=ppt/theme/theme1.xml><?xml version="1.0" encoding="utf-8"?>
<a:theme xmlns:a="http://schemas.openxmlformats.org/drawingml/2006/main" name="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Circle Strok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2004:Templates:Presentations:Designs:Circle Strokes</Template>
  <TotalTime>31730</TotalTime>
  <Words>1905</Words>
  <Application>Microsoft Office PowerPoint</Application>
  <PresentationFormat>On-screen Show (4:3)</PresentationFormat>
  <Paragraphs>412</Paragraphs>
  <Slides>46</Slides>
  <Notes>17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49" baseType="lpstr">
      <vt:lpstr>Circle Strokes</vt:lpstr>
      <vt:lpstr>Visio</vt:lpstr>
      <vt:lpstr>Picture</vt:lpstr>
      <vt:lpstr>EarthScope’s  Transportable Array</vt:lpstr>
      <vt:lpstr>Overview</vt:lpstr>
      <vt:lpstr>The Transportable Array</vt:lpstr>
      <vt:lpstr>TA Performance</vt:lpstr>
      <vt:lpstr>Recent Enhancements</vt:lpstr>
      <vt:lpstr>Pressure Sensor Response</vt:lpstr>
      <vt:lpstr>     O&amp;M Future</vt:lpstr>
      <vt:lpstr>Alaska 2013-2018</vt:lpstr>
      <vt:lpstr>Key Technical Challenges</vt:lpstr>
      <vt:lpstr>Key Technical Challenges</vt:lpstr>
      <vt:lpstr>Design Principles of Station</vt:lpstr>
      <vt:lpstr>Station Design- tank vaults</vt:lpstr>
      <vt:lpstr>Station Design- tank vaults</vt:lpstr>
      <vt:lpstr>Station Building Process</vt:lpstr>
      <vt:lpstr>Well developed method</vt:lpstr>
      <vt:lpstr>Construction</vt:lpstr>
      <vt:lpstr>Installation</vt:lpstr>
      <vt:lpstr>Completed Installation</vt:lpstr>
      <vt:lpstr>Information Management</vt:lpstr>
      <vt:lpstr>Data Communications</vt:lpstr>
      <vt:lpstr>Cell Modem Operation</vt:lpstr>
      <vt:lpstr> Web-based Monitoring</vt:lpstr>
      <vt:lpstr>Real-time QC  Webdlmon</vt:lpstr>
      <vt:lpstr>Station Power</vt:lpstr>
      <vt:lpstr>Device Integration</vt:lpstr>
      <vt:lpstr>Sensor Performance</vt:lpstr>
      <vt:lpstr>Sensor Performance</vt:lpstr>
      <vt:lpstr>PowerPoint Presentation</vt:lpstr>
      <vt:lpstr>Pressure – Seismic Correlation</vt:lpstr>
      <vt:lpstr>Buried Sensors</vt:lpstr>
      <vt:lpstr>PowerPoint Presentation</vt:lpstr>
      <vt:lpstr>PowerPoint Presentation</vt:lpstr>
      <vt:lpstr>PowerPoint Presentation</vt:lpstr>
      <vt:lpstr>34 Team Members</vt:lpstr>
      <vt:lpstr>Information Management</vt:lpstr>
      <vt:lpstr>PowerPoint Presentation</vt:lpstr>
      <vt:lpstr>Guralp SNOFLU</vt:lpstr>
      <vt:lpstr>Trillium Issue</vt:lpstr>
      <vt:lpstr>Trillium Issue</vt:lpstr>
      <vt:lpstr>Amplitude Anomalies</vt:lpstr>
      <vt:lpstr>Accumulated views</vt:lpstr>
      <vt:lpstr> Webdlmon</vt:lpstr>
      <vt:lpstr>440 Operating Stations</vt:lpstr>
      <vt:lpstr>Cell Modem Operation</vt:lpstr>
      <vt:lpstr>Status Capture</vt:lpstr>
      <vt:lpstr>Coherence</vt:lpstr>
    </vt:vector>
  </TitlesOfParts>
  <Company>EarthScope</Company>
  <LinksUpToDate>false</LinksUpToDate>
  <SharedDoc>false</SharedDoc>
  <HyperlinkBase>www.earthscope.org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EarthScope</dc:title>
  <dc:creator>John DeLaughter</dc:creator>
  <cp:lastModifiedBy> Robert W. Busby</cp:lastModifiedBy>
  <cp:revision>891</cp:revision>
  <cp:lastPrinted>2008-05-29T16:23:39Z</cp:lastPrinted>
  <dcterms:created xsi:type="dcterms:W3CDTF">2010-07-26T13:18:14Z</dcterms:created>
  <dcterms:modified xsi:type="dcterms:W3CDTF">2011-06-16T07:24:46Z</dcterms:modified>
</cp:coreProperties>
</file>